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29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9D3"/>
    <a:srgbClr val="9A9EAA"/>
    <a:srgbClr val="E5D2C4"/>
    <a:srgbClr val="F1DCC7"/>
    <a:srgbClr val="F5E1C8"/>
    <a:srgbClr val="FCF1D1"/>
    <a:srgbClr val="FAF9DB"/>
    <a:srgbClr val="BFBFBF"/>
    <a:srgbClr val="DEE3EA"/>
    <a:srgbClr val="BE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11.10.2018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8" y="1412875"/>
            <a:ext cx="6910141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EF-EP-004-MCB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154162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>
                <a:solidFill>
                  <a:schemeClr val="tx1"/>
                </a:solidFill>
                <a:latin typeface="BMW Group Condensed" panose="020B0606020202020204" pitchFamily="34" charset="0"/>
              </a:rPr>
              <a:t>Products Selection (Dealer &amp; Vehicle)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002</a:t>
            </a:r>
            <a:br>
              <a:rPr lang="en-US" dirty="0"/>
            </a:br>
            <a:r>
              <a:rPr lang="en-US" dirty="0"/>
              <a:t>Vehicle Information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8218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</a:t>
            </a:r>
            <a:r>
              <a:rPr lang="en-US" dirty="0"/>
              <a:t>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Vehicle Information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Vehicle Information and Picture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004: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Select Dealership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chose the dealership of the car I would like to purchase / finance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continue the process later on in my next visit and so that I can get the dealer specific vehicle / finance product.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Customer </a:t>
            </a:r>
            <a:r>
              <a:rPr lang="en-US" sz="16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  <a:endParaRPr lang="en-US" sz="1600" dirty="0" smtClean="0">
              <a:solidFill>
                <a:srgbClr val="172B4D"/>
              </a:solidFill>
            </a:endParaRP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 Customer should be allowed to filter BMW </a:t>
            </a:r>
            <a:r>
              <a:rPr lang="en-US" sz="1600" dirty="0" smtClean="0">
                <a:solidFill>
                  <a:srgbClr val="172B4D"/>
                </a:solidFill>
              </a:rPr>
              <a:t>Dealership </a:t>
            </a:r>
            <a:r>
              <a:rPr lang="en-US" sz="1600" dirty="0">
                <a:solidFill>
                  <a:srgbClr val="172B4D"/>
                </a:solidFill>
              </a:rPr>
              <a:t>from various filter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 Most up to date </a:t>
            </a:r>
            <a:r>
              <a:rPr lang="en-US" sz="1600" dirty="0" smtClean="0">
                <a:solidFill>
                  <a:srgbClr val="172B4D"/>
                </a:solidFill>
              </a:rPr>
              <a:t>dealership information </a:t>
            </a:r>
            <a:r>
              <a:rPr lang="en-US" sz="1600" dirty="0">
                <a:solidFill>
                  <a:srgbClr val="172B4D"/>
                </a:solidFill>
              </a:rPr>
              <a:t>is available for customer to choose. 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selected Province / City (drop down)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User selected dealer from dropdown list predefined and filtered by city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Once the </a:t>
            </a:r>
            <a:r>
              <a:rPr lang="en-US" sz="1600" dirty="0" smtClean="0">
                <a:solidFill>
                  <a:srgbClr val="172B4D"/>
                </a:solidFill>
              </a:rPr>
              <a:t>dealership the user can continue to select the vehicle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The user can click back button and enters landing page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endParaRPr lang="en-US" sz="1600" dirty="0" smtClean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2" y="1592428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5" y="342900"/>
            <a:ext cx="11224685" cy="701474"/>
          </a:xfrm>
        </p:spPr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541309" y="3293385"/>
            <a:ext cx="1272245" cy="1101904"/>
          </a:xfrm>
          <a:custGeom>
            <a:avLst/>
            <a:gdLst>
              <a:gd name="connsiteX0" fmla="*/ 0 w 1272245"/>
              <a:gd name="connsiteY0" fmla="*/ 0 h 1101904"/>
              <a:gd name="connsiteX1" fmla="*/ 1272245 w 1272245"/>
              <a:gd name="connsiteY1" fmla="*/ 0 h 1101904"/>
              <a:gd name="connsiteX2" fmla="*/ 1272245 w 1272245"/>
              <a:gd name="connsiteY2" fmla="*/ 1101904 h 1101904"/>
              <a:gd name="connsiteX3" fmla="*/ 0 w 1272245"/>
              <a:gd name="connsiteY3" fmla="*/ 1101904 h 1101904"/>
              <a:gd name="connsiteX4" fmla="*/ 0 w 1272245"/>
              <a:gd name="connsiteY4" fmla="*/ 0 h 110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1101904">
                <a:moveTo>
                  <a:pt x="0" y="0"/>
                </a:moveTo>
                <a:lnTo>
                  <a:pt x="1272245" y="0"/>
                </a:lnTo>
                <a:lnTo>
                  <a:pt x="1272245" y="1101904"/>
                </a:lnTo>
                <a:lnTo>
                  <a:pt x="0" y="1101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- Province</a:t>
            </a:r>
            <a:r>
              <a:rPr lang="en-US" sz="1200" dirty="0"/>
              <a:t> </a:t>
            </a:r>
            <a:r>
              <a:rPr lang="en-US" sz="1200" dirty="0" smtClean="0"/>
              <a:t>/ </a:t>
            </a:r>
            <a:r>
              <a:rPr lang="en-US" sz="1200" kern="1200" dirty="0" smtClean="0"/>
              <a:t>City</a:t>
            </a:r>
          </a:p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- Dealer</a:t>
            </a:r>
            <a:endParaRPr lang="en-US" sz="12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7532842" y="2863331"/>
            <a:ext cx="1272245" cy="430054"/>
          </a:xfrm>
          <a:custGeom>
            <a:avLst/>
            <a:gdLst>
              <a:gd name="connsiteX0" fmla="*/ 0 w 1272245"/>
              <a:gd name="connsiteY0" fmla="*/ 0 h 430054"/>
              <a:gd name="connsiteX1" fmla="*/ 1272245 w 1272245"/>
              <a:gd name="connsiteY1" fmla="*/ 0 h 430054"/>
              <a:gd name="connsiteX2" fmla="*/ 1272245 w 1272245"/>
              <a:gd name="connsiteY2" fmla="*/ 430054 h 430054"/>
              <a:gd name="connsiteX3" fmla="*/ 0 w 1272245"/>
              <a:gd name="connsiteY3" fmla="*/ 430054 h 430054"/>
              <a:gd name="connsiteX4" fmla="*/ 0 w 1272245"/>
              <a:gd name="connsiteY4" fmla="*/ 0 h 4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430054">
                <a:moveTo>
                  <a:pt x="0" y="0"/>
                </a:moveTo>
                <a:lnTo>
                  <a:pt x="1272245" y="0"/>
                </a:lnTo>
                <a:lnTo>
                  <a:pt x="1272245" y="430054"/>
                </a:lnTo>
                <a:lnTo>
                  <a:pt x="0" y="4300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b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 Dealer</a:t>
            </a:r>
            <a:endParaRPr lang="en-US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4757272" y="2430917"/>
            <a:ext cx="2579898" cy="998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426" y="1526796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19019" y="1526795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3649" y="2488973"/>
            <a:ext cx="914400" cy="2977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</a:t>
            </a:r>
            <a:r>
              <a:rPr lang="en-US" dirty="0" smtClean="0"/>
              <a:t>ID</a:t>
            </a:r>
            <a:r>
              <a:rPr lang="en-US" dirty="0"/>
              <a:t>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Select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8978" y="1412874"/>
            <a:ext cx="5714656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220" y="1412875"/>
            <a:ext cx="2819930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31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Oval 13"/>
          <p:cNvSpPr/>
          <p:nvPr/>
        </p:nvSpPr>
        <p:spPr>
          <a:xfrm>
            <a:off x="1552575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28774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66890" y="2344738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43089" y="2420937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81040" y="293052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57239" y="300672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7251" y="5430839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33450" y="5507038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83886" y="39163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60085" y="39925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98417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74616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180004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256203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74628" y="5415982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250827" y="5492181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066831" y="3840163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43030" y="3916362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7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8829745" y="2258560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907618" y="2544762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45974" y="2544762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39152" y="4043817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97380" y="3340099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56306" y="4128403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92962" y="4420054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38" name="Oval 37"/>
          <p:cNvSpPr/>
          <p:nvPr/>
        </p:nvSpPr>
        <p:spPr>
          <a:xfrm>
            <a:off x="10358070" y="431392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434269" y="439012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791080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67279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8878" y="2389187"/>
            <a:ext cx="914400" cy="2977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43030" y="2376486"/>
            <a:ext cx="914400" cy="2977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17916" y="4866102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4492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</a:t>
            </a:r>
            <a:r>
              <a:rPr lang="en-US" dirty="0"/>
              <a:t>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Select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Select Dealership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005: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Quotation Price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adjust the MSRP to the agreed quotation price so that I can finance the quotation price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&amp; </a:t>
            </a:r>
            <a:r>
              <a:rPr lang="en-US" sz="1600" dirty="0"/>
              <a:t>so that I can get a binding offer from the dealer</a:t>
            </a: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2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200" dirty="0">
                <a:solidFill>
                  <a:srgbClr val="172B4D"/>
                </a:solidFill>
              </a:rPr>
              <a:t>The transaction price is already negotiated offline between user and sales manager</a:t>
            </a:r>
          </a:p>
          <a:p>
            <a:r>
              <a:rPr lang="en-US" sz="12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2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  <a:endParaRPr lang="en-US" sz="1200" dirty="0" smtClean="0">
              <a:solidFill>
                <a:srgbClr val="172B4D"/>
              </a:solidFill>
            </a:endParaRPr>
          </a:p>
          <a:p>
            <a:r>
              <a:rPr lang="en-US" sz="1200" dirty="0" smtClean="0">
                <a:solidFill>
                  <a:srgbClr val="172B4D"/>
                </a:solidFill>
              </a:rPr>
              <a:t>Customer is physically at the dealership in the reach of </a:t>
            </a:r>
            <a:r>
              <a:rPr lang="en-US" sz="1200" dirty="0" smtClean="0">
                <a:solidFill>
                  <a:srgbClr val="172B4D"/>
                </a:solidFill>
              </a:rPr>
              <a:t>F&amp;I</a:t>
            </a:r>
          </a:p>
          <a:p>
            <a:r>
              <a:rPr lang="en-US" sz="1200" dirty="0" smtClean="0">
                <a:solidFill>
                  <a:srgbClr val="172B4D"/>
                </a:solidFill>
              </a:rPr>
              <a:t>Dependency with the </a:t>
            </a:r>
            <a:r>
              <a:rPr lang="en-US" sz="1200" dirty="0" err="1" smtClean="0">
                <a:solidFill>
                  <a:srgbClr val="172B4D"/>
                </a:solidFill>
              </a:rPr>
              <a:t>Bindgin</a:t>
            </a:r>
            <a:r>
              <a:rPr lang="en-US" sz="1200" dirty="0" smtClean="0">
                <a:solidFill>
                  <a:srgbClr val="172B4D"/>
                </a:solidFill>
              </a:rPr>
              <a:t> offer management (DFE Review and Audit) EF-EP-005-ES-S 001, </a:t>
            </a:r>
            <a:r>
              <a:rPr lang="en-US" sz="1200" smtClean="0">
                <a:solidFill>
                  <a:srgbClr val="172B4D"/>
                </a:solidFill>
              </a:rPr>
              <a:t>ES-S 002 &amp; </a:t>
            </a:r>
            <a:r>
              <a:rPr lang="en-US" sz="1200" dirty="0" smtClean="0">
                <a:solidFill>
                  <a:srgbClr val="172B4D"/>
                </a:solidFill>
              </a:rPr>
              <a:t>ES-S 004</a:t>
            </a:r>
            <a:endParaRPr lang="en-US" sz="12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172B4D"/>
                </a:solidFill>
              </a:rPr>
              <a:t>Customer should be allowed to </a:t>
            </a:r>
            <a:r>
              <a:rPr lang="en-US" sz="1200" dirty="0" smtClean="0">
                <a:solidFill>
                  <a:srgbClr val="172B4D"/>
                </a:solidFill>
              </a:rPr>
              <a:t>enter Quotation price into the free 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rgbClr val="172B4D"/>
                </a:solidFill>
              </a:rPr>
              <a:t>F&amp;I should be able to search for the Application ID, see the prefilled vehicle &amp; quotation price and confirm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rgbClr val="172B4D"/>
                </a:solidFill>
              </a:rPr>
              <a:t>The right dealership is selected by the user </a:t>
            </a:r>
            <a:r>
              <a:rPr lang="en-US" sz="1200" dirty="0" smtClean="0">
                <a:solidFill>
                  <a:srgbClr val="172B4D"/>
                </a:solidFill>
              </a:rPr>
              <a:t>(EF-EP-004-ES-S </a:t>
            </a:r>
            <a:r>
              <a:rPr lang="en-US" sz="1200" dirty="0" smtClean="0">
                <a:solidFill>
                  <a:srgbClr val="172B4D"/>
                </a:solidFill>
              </a:rPr>
              <a:t>004 / ES-S 006)</a:t>
            </a:r>
            <a:endParaRPr lang="en-US" sz="12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User enters the transaction price into the empty box and clicks submit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Disclaimer is shown (vehicle availability and price is to be confirmed by dealer)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For user the summary page is shown and a button to refresh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F&amp;I searches by phone number / name the application ID in the DFE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The vehicle data and the transaction price is prefilled in DFE 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If the transaction price is correct, F&amp;I clicks the confirm button and the data is synced to the user. The user can now refresh and continue by clicking continue.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If the transaction price is not valid, F&amp;I overwrites the transaction price and clicks the confirm button </a:t>
            </a:r>
            <a:r>
              <a:rPr lang="en-US" sz="1200" dirty="0">
                <a:solidFill>
                  <a:srgbClr val="172B4D"/>
                </a:solidFill>
              </a:rPr>
              <a:t>and the data is synced to the </a:t>
            </a:r>
            <a:r>
              <a:rPr lang="en-US" sz="1200" dirty="0" smtClean="0">
                <a:solidFill>
                  <a:srgbClr val="172B4D"/>
                </a:solidFill>
              </a:rPr>
              <a:t>user. </a:t>
            </a:r>
            <a:r>
              <a:rPr lang="en-US" sz="1200" dirty="0">
                <a:solidFill>
                  <a:srgbClr val="172B4D"/>
                </a:solidFill>
              </a:rPr>
              <a:t>The user can now refresh and continue by clicking continue.</a:t>
            </a:r>
          </a:p>
          <a:p>
            <a:pPr marL="342900" lvl="0" indent="-342900">
              <a:buAutoNum type="arabicPeriod"/>
            </a:pPr>
            <a:endParaRPr lang="en-US" sz="12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2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2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9607" y="3447143"/>
            <a:ext cx="3187135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What happens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if the quotation price is not confirmed?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F&amp;I overwrites in DFE, confirms and the newly submitted transaction price is synchronize to the User. User cannot change the price submitted by the dealer.</a:t>
            </a:r>
            <a:endParaRPr lang="en-US" sz="1800" b="0" i="0" u="none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0" y="1528584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488948" y="2254521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2566821" y="2540723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5177" y="2540723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8355" y="4039778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583" y="3336060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5509" y="4124364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2165" y="4416015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3986" y="1132507"/>
            <a:ext cx="8433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User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3752" y="1249513"/>
            <a:ext cx="245904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DFE User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15" y="2156213"/>
            <a:ext cx="5533373" cy="3648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6376115" y="3322986"/>
            <a:ext cx="3827428" cy="33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881586" y="980999"/>
            <a:ext cx="25127" cy="5552682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183259" y="3336953"/>
            <a:ext cx="932155" cy="301628"/>
          </a:xfrm>
          <a:prstGeom prst="roundRect">
            <a:avLst/>
          </a:prstGeom>
          <a:solidFill>
            <a:srgbClr val="1C69D3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Confirm</a:t>
            </a:r>
            <a:endParaRPr lang="en-US" sz="16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43" y="1528584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1" name="Rectangle 40"/>
          <p:cNvSpPr/>
          <p:nvPr/>
        </p:nvSpPr>
        <p:spPr>
          <a:xfrm>
            <a:off x="3268821" y="5444536"/>
            <a:ext cx="2416909" cy="35986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Refresh button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38541" y="5040041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51338" y="3382976"/>
            <a:ext cx="1204196" cy="20958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70975" y="1675542"/>
            <a:ext cx="492837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Application ID search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by phone number / user name?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6583" y="4902200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58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EF-EP-004: </a:t>
            </a:r>
            <a:r>
              <a:rPr lang="en-US" b="0" dirty="0"/>
              <a:t>Products Selection (Dealer &amp; Vehicle)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001: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want </a:t>
            </a:r>
            <a:r>
              <a:rPr lang="en-US" dirty="0"/>
              <a:t>to select the </a:t>
            </a:r>
            <a:r>
              <a:rPr lang="en-US" dirty="0" smtClean="0"/>
              <a:t>vehicle so </a:t>
            </a:r>
            <a:r>
              <a:rPr lang="en-US" dirty="0"/>
              <a:t>that I can start the finance application process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002: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 </a:t>
            </a:r>
            <a:r>
              <a:rPr lang="en-US" dirty="0" smtClean="0"/>
              <a:t>I </a:t>
            </a:r>
            <a:r>
              <a:rPr lang="en-US" dirty="0"/>
              <a:t>want to have the information of the vehicle displayed (pictures, options</a:t>
            </a:r>
            <a:r>
              <a:rPr lang="en-US" dirty="0" smtClean="0"/>
              <a:t>,...) so </a:t>
            </a:r>
            <a:r>
              <a:rPr lang="en-US" dirty="0"/>
              <a:t>that I can see which car I want to purchase / finance.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XXX (duplicate)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004: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</a:t>
            </a:r>
            <a:r>
              <a:rPr lang="en-US" dirty="0"/>
              <a:t>want to chose the dealership of the car I would like to purchase / </a:t>
            </a:r>
            <a:r>
              <a:rPr lang="en-US" dirty="0" smtClean="0"/>
              <a:t>finance so </a:t>
            </a:r>
            <a:r>
              <a:rPr lang="en-US" dirty="0"/>
              <a:t>that I can continue the process later on in my next </a:t>
            </a:r>
            <a:r>
              <a:rPr lang="en-US" dirty="0" smtClean="0"/>
              <a:t>visit and so </a:t>
            </a:r>
            <a:r>
              <a:rPr lang="en-US" dirty="0"/>
              <a:t>that I can get the dealer specific vehicle / finance </a:t>
            </a:r>
            <a:r>
              <a:rPr lang="en-US" dirty="0" smtClean="0"/>
              <a:t>product.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005: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 </a:t>
            </a:r>
            <a:r>
              <a:rPr lang="en-US" dirty="0" smtClean="0"/>
              <a:t>I </a:t>
            </a:r>
            <a:r>
              <a:rPr lang="en-US" dirty="0"/>
              <a:t>want to adjust the MSRP to the agreed quotation </a:t>
            </a:r>
            <a:r>
              <a:rPr lang="en-US" dirty="0" smtClean="0"/>
              <a:t>price so </a:t>
            </a:r>
            <a:r>
              <a:rPr lang="en-US" dirty="0"/>
              <a:t>that I can finance the quotation </a:t>
            </a:r>
            <a:r>
              <a:rPr lang="en-US" dirty="0" smtClean="0"/>
              <a:t>price &amp; so </a:t>
            </a:r>
            <a:r>
              <a:rPr lang="en-US" dirty="0"/>
              <a:t>that I can get a binding offer from the </a:t>
            </a:r>
            <a:r>
              <a:rPr lang="en-US" dirty="0" smtClean="0"/>
              <a:t>dealer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006: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</a:t>
            </a:r>
            <a:r>
              <a:rPr lang="en-US" dirty="0"/>
              <a:t>want the Dealer automatically </a:t>
            </a:r>
            <a:r>
              <a:rPr lang="en-US" dirty="0" smtClean="0"/>
              <a:t>pre-filled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that I don't have to search for the specific dealer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96761" y="1820411"/>
            <a:ext cx="2125340" cy="956345"/>
          </a:xfrm>
          <a:prstGeom prst="ellipse">
            <a:avLst/>
          </a:prstGeom>
          <a:solidFill>
            <a:srgbClr val="00B05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Necessary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? 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13007" y="1224215"/>
            <a:ext cx="8433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User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72280" y="1221412"/>
            <a:ext cx="245904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DFE User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860959" y="997307"/>
            <a:ext cx="25127" cy="5552682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774820" y="1052513"/>
            <a:ext cx="25127" cy="5552682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49868" y="1221412"/>
            <a:ext cx="8433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User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0" y="1827407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235980" y="2443191"/>
            <a:ext cx="2184052" cy="1514364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2012388" y="2685965"/>
            <a:ext cx="422309" cy="4201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9855" y="2685965"/>
            <a:ext cx="422309" cy="35550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023" y="3957556"/>
            <a:ext cx="2176010" cy="1150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3803" y="3360619"/>
            <a:ext cx="2089952" cy="322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8688" y="4029307"/>
            <a:ext cx="2089952" cy="322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1009" y="4276703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27" name="Oval 26"/>
          <p:cNvSpPr/>
          <p:nvPr/>
        </p:nvSpPr>
        <p:spPr>
          <a:xfrm>
            <a:off x="1542571" y="418667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607714" y="425131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111" y="2359800"/>
            <a:ext cx="4730572" cy="30946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4987111" y="3349529"/>
            <a:ext cx="3272131" cy="2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76131" y="5106989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41275" y="5171626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6985" y="3361376"/>
            <a:ext cx="796915" cy="255859"/>
          </a:xfrm>
          <a:prstGeom prst="roundRect">
            <a:avLst/>
          </a:prstGeom>
          <a:solidFill>
            <a:srgbClr val="1C69D3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Confirm</a:t>
            </a:r>
            <a:endParaRPr lang="en-US" sz="12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68" y="1827407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2612540" y="5149157"/>
            <a:ext cx="2066255" cy="305258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Refresh button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86653" y="4806040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48304" y="3400416"/>
            <a:ext cx="1029487" cy="17777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760" y="184534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2" name="Rectangle 41"/>
          <p:cNvSpPr/>
          <p:nvPr/>
        </p:nvSpPr>
        <p:spPr>
          <a:xfrm>
            <a:off x="10017745" y="4823976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82717" y="1952066"/>
            <a:ext cx="2703503" cy="3132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Application ID search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?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40820" y="5144849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05963" y="5209486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567564" y="333523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632708" y="339986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881327" y="512763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946470" y="519226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26" name="19C8329D-8067-44C8-A008-4ECECB47C3A5" descr="19C8329D-8067-44C8-A008-4ECECB47C3A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1"/>
          <a:stretch/>
        </p:blipFill>
        <p:spPr bwMode="auto">
          <a:xfrm>
            <a:off x="41090" y="7012462"/>
            <a:ext cx="2384576" cy="12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2248360" y="1827407"/>
            <a:ext cx="2260049" cy="3892483"/>
            <a:chOff x="-2491673" y="1827407"/>
            <a:chExt cx="2617998" cy="458877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91673" y="1827407"/>
              <a:ext cx="2579898" cy="45887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3" name="Oval 52"/>
            <p:cNvSpPr/>
            <p:nvPr/>
          </p:nvSpPr>
          <p:spPr>
            <a:xfrm>
              <a:off x="-474618" y="4211148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-398419" y="4287347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-1560087" y="4896948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-1483888" y="4973147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-378500" y="4896948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-302301" y="4973147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-1383876" y="5710766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-1307677" y="5786965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-2491673" y="4134947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-2415474" y="4211146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15474" y="2671270"/>
              <a:ext cx="914400" cy="29776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315697" y="4635486"/>
            <a:ext cx="2032943" cy="40686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11742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8948" y="2038778"/>
            <a:ext cx="1114097" cy="38736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Quotation Price</a:t>
            </a:r>
            <a:r>
              <a:rPr lang="en-US" sz="14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Confirmation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5905" y="293051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35045" y="2114279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Main Applicant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25905" y="5321761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57905" y="4731075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F&amp;I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57905" y="3422677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Co-Borrower /Guarantor</a:t>
            </a:r>
          </a:p>
        </p:txBody>
      </p:sp>
    </p:spTree>
    <p:extLst>
      <p:ext uri="{BB962C8B-B14F-4D97-AF65-F5344CB8AC3E}">
        <p14:creationId xmlns:p14="http://schemas.microsoft.com/office/powerpoint/2010/main" val="14940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351039"/>
            <a:ext cx="11224685" cy="701474"/>
          </a:xfrm>
        </p:spPr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006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LBS Dealership selection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the Dealer automatically pre-filled so that I don't have to search for the specific dealer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Customer </a:t>
            </a:r>
            <a:r>
              <a:rPr lang="en-US" sz="16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accepted location based services and GPS is usable and activated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clicks on the on the LBS icon, city and dealer are prefilled based on the GPS location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can overwrite the prefilled information by clicking and selecting from the dropdown list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7399721" y="2356481"/>
            <a:ext cx="1272245" cy="1101904"/>
          </a:xfrm>
          <a:custGeom>
            <a:avLst/>
            <a:gdLst>
              <a:gd name="connsiteX0" fmla="*/ 0 w 1272245"/>
              <a:gd name="connsiteY0" fmla="*/ 0 h 1101904"/>
              <a:gd name="connsiteX1" fmla="*/ 1272245 w 1272245"/>
              <a:gd name="connsiteY1" fmla="*/ 0 h 1101904"/>
              <a:gd name="connsiteX2" fmla="*/ 1272245 w 1272245"/>
              <a:gd name="connsiteY2" fmla="*/ 1101904 h 1101904"/>
              <a:gd name="connsiteX3" fmla="*/ 0 w 1272245"/>
              <a:gd name="connsiteY3" fmla="*/ 1101904 h 1101904"/>
              <a:gd name="connsiteX4" fmla="*/ 0 w 1272245"/>
              <a:gd name="connsiteY4" fmla="*/ 0 h 110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1101904">
                <a:moveTo>
                  <a:pt x="0" y="0"/>
                </a:moveTo>
                <a:lnTo>
                  <a:pt x="1272245" y="0"/>
                </a:lnTo>
                <a:lnTo>
                  <a:pt x="1272245" y="1101904"/>
                </a:lnTo>
                <a:lnTo>
                  <a:pt x="0" y="1101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7427265" y="1949185"/>
            <a:ext cx="2386570" cy="1232166"/>
          </a:xfrm>
          <a:custGeom>
            <a:avLst/>
            <a:gdLst>
              <a:gd name="connsiteX0" fmla="*/ 0 w 1272245"/>
              <a:gd name="connsiteY0" fmla="*/ 0 h 430054"/>
              <a:gd name="connsiteX1" fmla="*/ 1272245 w 1272245"/>
              <a:gd name="connsiteY1" fmla="*/ 0 h 430054"/>
              <a:gd name="connsiteX2" fmla="*/ 1272245 w 1272245"/>
              <a:gd name="connsiteY2" fmla="*/ 430054 h 430054"/>
              <a:gd name="connsiteX3" fmla="*/ 0 w 1272245"/>
              <a:gd name="connsiteY3" fmla="*/ 430054 h 430054"/>
              <a:gd name="connsiteX4" fmla="*/ 0 w 1272245"/>
              <a:gd name="connsiteY4" fmla="*/ 0 h 4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430054">
                <a:moveTo>
                  <a:pt x="0" y="0"/>
                </a:moveTo>
                <a:lnTo>
                  <a:pt x="1272245" y="0"/>
                </a:lnTo>
                <a:lnTo>
                  <a:pt x="1272245" y="430054"/>
                </a:lnTo>
                <a:lnTo>
                  <a:pt x="0" y="4300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b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 Dealer by location based service. Prefill of: </a:t>
            </a:r>
          </a:p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- Province / City</a:t>
            </a:r>
          </a:p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/>
              <a:t>- </a:t>
            </a:r>
            <a:r>
              <a:rPr lang="en-US" altLang="zh-CN" sz="1600" dirty="0" smtClean="0"/>
              <a:t>Dealer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51" y="1610184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4806051" y="2448673"/>
            <a:ext cx="2579898" cy="1009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8978" y="1412874"/>
            <a:ext cx="5714656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220" y="1412875"/>
            <a:ext cx="2819930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31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1552575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28774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66681" y="23018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42880" y="23780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57251" y="5430839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3450" y="5507038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83886" y="39163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60085" y="39925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8417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74616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80004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56203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74628" y="5415982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50827" y="5492181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66831" y="3840163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43030" y="3916362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7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8829745" y="2258560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33" name="Rectangle 32"/>
          <p:cNvSpPr/>
          <p:nvPr/>
        </p:nvSpPr>
        <p:spPr>
          <a:xfrm>
            <a:off x="10907618" y="2544762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45974" y="2544762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39152" y="4043817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97380" y="3340099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56306" y="4128403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92962" y="4420054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39" name="Oval 38"/>
          <p:cNvSpPr/>
          <p:nvPr/>
        </p:nvSpPr>
        <p:spPr>
          <a:xfrm>
            <a:off x="10358070" y="431392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434269" y="439012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791080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867279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97380" y="4875898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1384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select the vehicle so that I can start the finance application process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4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400" dirty="0">
                <a:solidFill>
                  <a:srgbClr val="172B4D"/>
                </a:solidFill>
              </a:rPr>
              <a:t>The dealership is already selected (ES-S 004 / ES-S 006)</a:t>
            </a:r>
          </a:p>
          <a:p>
            <a:r>
              <a:rPr lang="en-US" sz="1400" dirty="0">
                <a:solidFill>
                  <a:srgbClr val="172B4D"/>
                </a:solidFill>
              </a:rPr>
              <a:t>The</a:t>
            </a: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 transaction price is already negotiated offline between user and sales manager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  <a:endParaRPr lang="en-US" sz="1400" dirty="0" smtClean="0">
              <a:solidFill>
                <a:srgbClr val="172B4D"/>
              </a:solidFill>
            </a:endParaRPr>
          </a:p>
          <a:p>
            <a:r>
              <a:rPr lang="en-US" sz="14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Pre-Conditions: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 Customer should be allowed to </a:t>
            </a:r>
            <a:r>
              <a:rPr lang="en-US" sz="1400" dirty="0" smtClean="0">
                <a:solidFill>
                  <a:srgbClr val="172B4D"/>
                </a:solidFill>
              </a:rPr>
              <a:t>filter </a:t>
            </a:r>
            <a:r>
              <a:rPr lang="en-US" sz="1400" dirty="0">
                <a:solidFill>
                  <a:srgbClr val="172B4D"/>
                </a:solidFill>
              </a:rPr>
              <a:t>BMW Vehicle from various filter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 Most up to date </a:t>
            </a:r>
            <a:r>
              <a:rPr lang="en-US" sz="1400" dirty="0" smtClean="0">
                <a:solidFill>
                  <a:srgbClr val="172B4D"/>
                </a:solidFill>
              </a:rPr>
              <a:t>vehicle product </a:t>
            </a:r>
            <a:r>
              <a:rPr lang="en-US" sz="1400" dirty="0">
                <a:solidFill>
                  <a:srgbClr val="172B4D"/>
                </a:solidFill>
              </a:rPr>
              <a:t>information is available for customer to choose. </a:t>
            </a:r>
          </a:p>
          <a:p>
            <a:pPr marL="0" lv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The user selected the Brand BMW / MINI and the CI is changing to either BMW or MINI respectively.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The </a:t>
            </a:r>
            <a:r>
              <a:rPr lang="en-US" sz="1400" dirty="0" smtClean="0">
                <a:solidFill>
                  <a:srgbClr val="172B4D"/>
                </a:solidFill>
              </a:rPr>
              <a:t>user selected </a:t>
            </a:r>
            <a:r>
              <a:rPr lang="en-US" sz="1400" dirty="0">
                <a:solidFill>
                  <a:srgbClr val="172B4D"/>
                </a:solidFill>
              </a:rPr>
              <a:t>the </a:t>
            </a:r>
            <a:r>
              <a:rPr lang="en-US" sz="1400" dirty="0" smtClean="0">
                <a:solidFill>
                  <a:srgbClr val="172B4D"/>
                </a:solidFill>
              </a:rPr>
              <a:t>vehicle series by </a:t>
            </a:r>
            <a:r>
              <a:rPr lang="en-US" sz="1400" dirty="0">
                <a:solidFill>
                  <a:srgbClr val="172B4D"/>
                </a:solidFill>
              </a:rPr>
              <a:t>clicking / </a:t>
            </a:r>
            <a:r>
              <a:rPr lang="en-US" sz="1400" dirty="0" smtClean="0">
                <a:solidFill>
                  <a:srgbClr val="172B4D"/>
                </a:solidFill>
              </a:rPr>
              <a:t>swiping. A picture of the respective series is displayed.</a:t>
            </a:r>
            <a:endParaRPr lang="en-US" sz="14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The user </a:t>
            </a:r>
            <a:r>
              <a:rPr lang="en-US" sz="1400" dirty="0" smtClean="0">
                <a:solidFill>
                  <a:srgbClr val="172B4D"/>
                </a:solidFill>
              </a:rPr>
              <a:t>selected </a:t>
            </a:r>
            <a:r>
              <a:rPr lang="en-US" sz="1400" dirty="0">
                <a:solidFill>
                  <a:srgbClr val="172B4D"/>
                </a:solidFill>
              </a:rPr>
              <a:t>the </a:t>
            </a:r>
            <a:r>
              <a:rPr lang="en-US" sz="1400" dirty="0" smtClean="0">
                <a:solidFill>
                  <a:srgbClr val="172B4D"/>
                </a:solidFill>
              </a:rPr>
              <a:t>vehicle model (drop down)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 </a:t>
            </a:r>
            <a:r>
              <a:rPr lang="en-US" sz="1400" dirty="0">
                <a:solidFill>
                  <a:srgbClr val="172B4D"/>
                </a:solidFill>
              </a:rPr>
              <a:t>The user selected the vehicle </a:t>
            </a:r>
            <a:r>
              <a:rPr lang="en-US" sz="1400" dirty="0" smtClean="0">
                <a:solidFill>
                  <a:srgbClr val="172B4D"/>
                </a:solidFill>
              </a:rPr>
              <a:t>package (drop </a:t>
            </a:r>
            <a:r>
              <a:rPr lang="en-US" sz="1400" dirty="0">
                <a:solidFill>
                  <a:srgbClr val="172B4D"/>
                </a:solidFill>
              </a:rPr>
              <a:t>down</a:t>
            </a:r>
            <a:r>
              <a:rPr lang="en-US" sz="1400" dirty="0" smtClean="0">
                <a:solidFill>
                  <a:srgbClr val="172B4D"/>
                </a:solidFill>
              </a:rPr>
              <a:t>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MSRP of the selected vehicle series, model &amp; package is displayed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As a </a:t>
            </a:r>
            <a:r>
              <a:rPr lang="en-US" sz="1400" dirty="0">
                <a:solidFill>
                  <a:srgbClr val="172B4D"/>
                </a:solidFill>
              </a:rPr>
              <a:t>user I get a disclaimer displayed that this is not the actual vehicle and it might be not available, the purpose of the vehicle choosing is to start the application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Once the car is selected the user can click next and enters </a:t>
            </a:r>
            <a:r>
              <a:rPr lang="en-US" sz="1400" dirty="0" smtClean="0">
                <a:solidFill>
                  <a:srgbClr val="172B4D"/>
                </a:solidFill>
              </a:rPr>
              <a:t>“transaction price confirmation price page” 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005 </a:t>
            </a:r>
            <a:endParaRPr lang="en-US" sz="1400" dirty="0" smtClean="0"/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</a:t>
            </a:r>
            <a:r>
              <a:rPr lang="en-US" sz="1400" dirty="0">
                <a:solidFill>
                  <a:srgbClr val="172B4D"/>
                </a:solidFill>
              </a:rPr>
              <a:t>user can click back button and enters landing page</a:t>
            </a:r>
          </a:p>
          <a:p>
            <a:pPr marL="342900" lvl="0" indent="-342900">
              <a:buAutoNum type="arabicPeriod"/>
            </a:pPr>
            <a:endParaRPr lang="en-US" sz="14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001</a:t>
            </a:r>
            <a:br>
              <a:rPr lang="en-US" dirty="0" smtClean="0"/>
            </a:br>
            <a:r>
              <a:rPr lang="en-US" dirty="0" smtClean="0"/>
              <a:t>Vehicle Selection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330644" y="2773114"/>
            <a:ext cx="2298052" cy="104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Vehicle selection for customer should be easy, only include series, model, packages.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vehicle picture to show with series selection.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Languages in Chinese and English.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BMW and MINI CI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84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7426" y="1526796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19019" y="1526795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Vehicle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Series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  <a:endParaRPr lang="en-US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Package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1028" y="1412874"/>
            <a:ext cx="2952605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4219" y="1412875"/>
            <a:ext cx="5639815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Vehicle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31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1552575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28774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66890" y="2344738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43089" y="2420937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81040" y="293052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57239" y="300672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57251" y="5430839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3450" y="5507038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83886" y="39163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60085" y="39925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98417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74616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80004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56203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74628" y="5415982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50827" y="5492181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66831" y="3840163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43030" y="3916362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7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8829745" y="2258560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37" name="Rectangle 36"/>
          <p:cNvSpPr/>
          <p:nvPr/>
        </p:nvSpPr>
        <p:spPr>
          <a:xfrm>
            <a:off x="10907618" y="2544762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45974" y="2544762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39152" y="4043817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97380" y="3340099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56306" y="4128403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092962" y="4420054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43" name="Oval 42"/>
          <p:cNvSpPr/>
          <p:nvPr/>
        </p:nvSpPr>
        <p:spPr>
          <a:xfrm>
            <a:off x="10358070" y="431392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434269" y="439012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917916" y="4862482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538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Vehicle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8736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Vehicle</a:t>
            </a:r>
            <a:r>
              <a:rPr lang="en-US" sz="14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Selection 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150252" y="2247629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Main Applicant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73112" y="4864425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F&amp;I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73112" y="3556027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Co-Borrower /Guarantor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85845" y="2247629"/>
            <a:ext cx="1114097" cy="3798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Vehicle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002: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Vehicle Information and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have the information of the vehicle displayed (pictures, options</a:t>
            </a:r>
            <a:r>
              <a:rPr lang="en-US" dirty="0" smtClean="0"/>
              <a:t>,...)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see which car I want to purchase / finance.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and the transaction price is already negotiated offline between user and sales manager.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No pipeline check necessary.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XXX</a:t>
            </a:r>
            <a:endParaRPr lang="en-US" sz="16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The user selected the vehicle series by clicking / swiping. A picture of the respective series is displayed.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Options of the vehicle can be selected the prices / pictures are displayed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4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002</a:t>
            </a:r>
            <a:br>
              <a:rPr lang="en-US" dirty="0"/>
            </a:br>
            <a:r>
              <a:rPr lang="en-US" dirty="0"/>
              <a:t>Vehicle Information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2796" t="5352" r="2385" b="81591"/>
          <a:stretch/>
        </p:blipFill>
        <p:spPr>
          <a:xfrm>
            <a:off x="4744946" y="2344795"/>
            <a:ext cx="2702108" cy="771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873" t="50526" r="2375" b="3263"/>
          <a:stretch/>
        </p:blipFill>
        <p:spPr>
          <a:xfrm>
            <a:off x="4744946" y="3125874"/>
            <a:ext cx="2702108" cy="229584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4794261" y="4441891"/>
            <a:ext cx="57740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8984" y="4458493"/>
            <a:ext cx="72032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Package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59288" y="3242410"/>
            <a:ext cx="1473423" cy="102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68108" y="1052513"/>
            <a:ext cx="2946400" cy="1373996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Picture?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Options?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ASP Products?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900" y="1526794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9019" y="1526795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1668</Words>
  <Application>Microsoft Office PowerPoint</Application>
  <PresentationFormat>Widescreen</PresentationFormat>
  <Paragraphs>288</Paragraphs>
  <Slides>27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Wingdings</vt:lpstr>
      <vt:lpstr>BMW Group 16:9</vt:lpstr>
      <vt:lpstr>PowerPoint Presentation</vt:lpstr>
      <vt:lpstr>EF-EP-004: Products Selection (Dealer &amp; Vehicle)</vt:lpstr>
      <vt:lpstr>Story ID: EF-EP-004-ES-S 001: </vt:lpstr>
      <vt:lpstr>Story ID: EF-EP-004-ES-S 001 Vehicle Selection </vt:lpstr>
      <vt:lpstr>Story ID: EF-EP-004-ES-S 001 Vehicle Selection</vt:lpstr>
      <vt:lpstr>Story ID: EF-EP-004-ES-S 001 Vehicle Selection</vt:lpstr>
      <vt:lpstr>Story ID: EF-EP-004-ES-S 001 Vehicle Selection</vt:lpstr>
      <vt:lpstr>Story ID: EF-EP-004-ES-S 002: Vehicle Information and Picture</vt:lpstr>
      <vt:lpstr>Story ID: EF-EP-004-ES-S 002 Vehicle Information and Picture</vt:lpstr>
      <vt:lpstr>Story ID: EF-EP-004-ES-S 002 Vehicle Information and Picture</vt:lpstr>
      <vt:lpstr>Story ID: EF-EP-004-ES-S 002 Vehicle Information and Picture</vt:lpstr>
      <vt:lpstr>Story ID: EF-EP-004-ES-S 002 Vehicle Information and Picture </vt:lpstr>
      <vt:lpstr>Story ID: EF-EP-004-ES-S 004: Select Dealership</vt:lpstr>
      <vt:lpstr>Story ID: EF-EP-004-ES-S 004 Select Dealership</vt:lpstr>
      <vt:lpstr>Story ID: EF-EP-004-ES-S 004 Select Dealership</vt:lpstr>
      <vt:lpstr>Story ID: EF-EP-004-ES-S 004 Select Dealership</vt:lpstr>
      <vt:lpstr>Story ID: EF-EP-004-ES-S 004 Select Dealership </vt:lpstr>
      <vt:lpstr>Story ID: EF-EP-004-ES-S 005: Quotation Price  </vt:lpstr>
      <vt:lpstr>Story ID: EF-EP-004-ES-S 005 Quotation Price</vt:lpstr>
      <vt:lpstr>Story ID: EF-EP-004-ES-S 005 Quotation Price</vt:lpstr>
      <vt:lpstr>Story ID: EF-EP-004-ES-S 005 Quotation Price</vt:lpstr>
      <vt:lpstr>Story ID: EF-EP-004-ES-S 005 Quotation Price</vt:lpstr>
      <vt:lpstr>Story ID: EF-EP-004-ES-S 006: LBS Dealership selection </vt:lpstr>
      <vt:lpstr>Story ID: EF-EP-004-ES-S 006 LBS Dealership selection </vt:lpstr>
      <vt:lpstr>Story ID: EF-EP-004-ES-S 006 LBS Dealership selection </vt:lpstr>
      <vt:lpstr>Story ID: EF-EP-004-ES-S 006 LBS Dealership selection </vt:lpstr>
      <vt:lpstr>Story ID: EF-EP-004-ES-S 006 LBS Dealership selection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Befelein Maximilian, SF5-CN-V-23</cp:lastModifiedBy>
  <cp:revision>212</cp:revision>
  <dcterms:created xsi:type="dcterms:W3CDTF">2017-04-27T07:24:45Z</dcterms:created>
  <dcterms:modified xsi:type="dcterms:W3CDTF">2018-10-11T07:51:55Z</dcterms:modified>
</cp:coreProperties>
</file>