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9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9D3"/>
    <a:srgbClr val="9A9EAA"/>
    <a:srgbClr val="E5D2C4"/>
    <a:srgbClr val="F1DCC7"/>
    <a:srgbClr val="F5E1C8"/>
    <a:srgbClr val="FCF1D1"/>
    <a:srgbClr val="FAF9DB"/>
    <a:srgbClr val="BFBFBF"/>
    <a:srgbClr val="DEE3EA"/>
    <a:srgbClr val="BE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31.10.2018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910141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Products Selection (Dealer &amp; Vehicle)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Vehicle Information and Picture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004: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 Dealership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chose the dealership of the car I would like to purchase / finance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continue the process later on in my next visit and so that I can get the dealer specific vehicle / finance product.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</a:t>
            </a:r>
            <a:r>
              <a:rPr lang="en-US" sz="16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Customer should be allowed to filter BMW </a:t>
            </a:r>
            <a:r>
              <a:rPr lang="en-US" sz="1600" dirty="0" smtClean="0">
                <a:solidFill>
                  <a:srgbClr val="172B4D"/>
                </a:solidFill>
              </a:rPr>
              <a:t>Dealership </a:t>
            </a:r>
            <a:r>
              <a:rPr lang="en-US" sz="1600" dirty="0">
                <a:solidFill>
                  <a:srgbClr val="172B4D"/>
                </a:solidFill>
              </a:rPr>
              <a:t>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Most up to date </a:t>
            </a:r>
            <a:r>
              <a:rPr lang="en-US" sz="1600" dirty="0" smtClean="0">
                <a:solidFill>
                  <a:srgbClr val="172B4D"/>
                </a:solidFill>
              </a:rPr>
              <a:t>dealership information </a:t>
            </a:r>
            <a:r>
              <a:rPr lang="en-US" sz="1600" dirty="0">
                <a:solidFill>
                  <a:srgbClr val="172B4D"/>
                </a:solidFill>
              </a:rPr>
              <a:t>is available for customer to choose. 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selected Province / City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User selected dealer from drop down list predefined and filtered by city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Once the </a:t>
            </a:r>
            <a:r>
              <a:rPr lang="en-US" sz="1600" dirty="0" smtClean="0">
                <a:solidFill>
                  <a:srgbClr val="172B4D"/>
                </a:solidFill>
              </a:rPr>
              <a:t>dealership is selected the user can continue to select the vehicle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endParaRPr lang="en-US" sz="1600" dirty="0" smtClean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2" y="1592428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5" y="342900"/>
            <a:ext cx="11224685" cy="701474"/>
          </a:xfrm>
        </p:spPr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541309" y="3293385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Province</a:t>
            </a:r>
            <a:r>
              <a:rPr lang="en-US" sz="1200" dirty="0"/>
              <a:t> </a:t>
            </a:r>
            <a:r>
              <a:rPr lang="en-US" sz="1200" dirty="0" smtClean="0"/>
              <a:t>/ </a:t>
            </a:r>
            <a:r>
              <a:rPr lang="en-US" sz="1200" kern="1200" dirty="0" smtClean="0"/>
              <a:t>City</a:t>
            </a:r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- Dealer</a:t>
            </a:r>
            <a:endParaRPr lang="en-US" sz="1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7532842" y="2863331"/>
            <a:ext cx="1272245" cy="430054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</a:t>
            </a:r>
            <a:endParaRPr lang="en-US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4757272" y="2430917"/>
            <a:ext cx="2579898" cy="99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426" y="1526796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3649" y="2488973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</a:t>
            </a:r>
            <a:r>
              <a:rPr lang="en-US" dirty="0" smtClean="0"/>
              <a:t>ID</a:t>
            </a:r>
            <a:r>
              <a:rPr lang="en-US" dirty="0"/>
              <a:t>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978" y="1412874"/>
            <a:ext cx="5714656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20" y="1412875"/>
            <a:ext cx="2819930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6890" y="2344738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3089" y="2420937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81040" y="293052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57239" y="300672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8" name="Oval 37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91080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67279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8878" y="2389187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43030" y="2376486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17916" y="4866102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449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Quotation Price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adjust the MSRP to the agreed quotation price so that I can finance the quotation price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&amp; </a:t>
            </a:r>
            <a:r>
              <a:rPr lang="en-US" sz="1600" dirty="0"/>
              <a:t>so that I can get a binding offer from the dealer</a:t>
            </a: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2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200" dirty="0" smtClean="0">
                <a:solidFill>
                  <a:srgbClr val="172B4D"/>
                </a:solidFill>
              </a:rPr>
              <a:t>Customer </a:t>
            </a:r>
            <a:r>
              <a:rPr lang="en-US" sz="12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200" dirty="0" smtClean="0">
              <a:solidFill>
                <a:srgbClr val="172B4D"/>
              </a:solidFill>
            </a:endParaRPr>
          </a:p>
          <a:p>
            <a:r>
              <a:rPr lang="en-US" sz="1200" dirty="0" smtClean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200" dirty="0" smtClean="0">
                <a:solidFill>
                  <a:srgbClr val="172B4D"/>
                </a:solidFill>
              </a:rPr>
              <a:t>Dependency with the binding offer management (DFE Review and Audit) EF-EP-005-ES-S 001, ES-S 002 &amp; ES-S 004</a:t>
            </a:r>
            <a:endParaRPr lang="en-US" sz="12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172B4D"/>
                </a:solidFill>
              </a:rPr>
              <a:t>Customer should be allowed to </a:t>
            </a:r>
            <a:r>
              <a:rPr lang="en-US" sz="1200" dirty="0" smtClean="0">
                <a:solidFill>
                  <a:srgbClr val="172B4D"/>
                </a:solidFill>
              </a:rPr>
              <a:t>enter Quotation price into the free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172B4D"/>
                </a:solidFill>
              </a:rPr>
              <a:t>The right dealership is selected by the user (EF-EP-004-ES-S 004 / ES-S 006)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172B4D"/>
                </a:solidFill>
              </a:rPr>
              <a:t>The transaction price is already negotiated offline between user and sales manager</a:t>
            </a:r>
          </a:p>
          <a:p>
            <a:pPr marL="0" lv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enters the transaction price into the empty box Disclaimer is shown (vehicle availability and price is to be confirmed by dealer)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In the box only a reasonable amount can be entered. Once alphabetic, icons or an unreasonable amount </a:t>
            </a:r>
            <a:r>
              <a:rPr lang="en-US" sz="1200" dirty="0">
                <a:solidFill>
                  <a:srgbClr val="172B4D"/>
                </a:solidFill>
                <a:latin typeface="+mj-lt"/>
              </a:rPr>
              <a:t>is input </a:t>
            </a: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(to be defined: </a:t>
            </a:r>
            <a:r>
              <a:rPr lang="en-US" sz="1200" dirty="0" smtClean="0">
                <a:solidFill>
                  <a:srgbClr val="172B4D"/>
                </a:solidFill>
              </a:rPr>
              <a:t>e.g</a:t>
            </a:r>
            <a:r>
              <a:rPr lang="en-US" sz="1200" dirty="0">
                <a:solidFill>
                  <a:srgbClr val="172B4D"/>
                </a:solidFill>
              </a:rPr>
              <a:t>. </a:t>
            </a: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0, &gt;10% of MSRP) a pop up message should guide the user entering the right amount (including disclaimer)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solidFill>
                  <a:srgbClr val="172B4D"/>
                </a:solidFill>
              </a:rPr>
              <a:t>User can only click submit if all criteria are met (e.g. Quotation price is entered correctly and Dealership / Vehicle is selected)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solidFill>
                  <a:srgbClr val="172B4D"/>
                </a:solidFill>
              </a:rPr>
              <a:t>After submission of the quotation the customer cannot change the selections (dealer, vehicle &amp; quotation) and a pop up is reminding the user the quotation is in review by the F&amp;I.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>
                <a:solidFill>
                  <a:srgbClr val="172B4D"/>
                </a:solidFill>
              </a:rPr>
              <a:t>If the customer clicks the back button, the dealer ship selection &amp; vehicle selection is shown.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solidFill>
                  <a:srgbClr val="172B4D"/>
                </a:solidFill>
              </a:rPr>
              <a:t>If the customer clicks submit the user will be able to select the finance product, after this selection, the F&amp;I can review and audit the quotation</a:t>
            </a:r>
            <a:endParaRPr lang="en-US" sz="12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2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4587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4587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9607" y="3447143"/>
            <a:ext cx="3187135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What happens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if the quotation price is not confirmed?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overwrites in DFE, confirms and the newly submitted transaction price is synchronize to the User. User cannot change the price submitted by the dealer.</a:t>
            </a:r>
            <a:endParaRPr lang="en-US" sz="1800" b="0" i="0" u="none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4127" y="2540725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Risk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68610" y="2540726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1" y="1412875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4814099" y="2138812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6891972" y="2425014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0328" y="2425014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3506" y="3924069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1734" y="3220351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40660" y="4008655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7316" y="4300306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81734" y="4786491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58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EF-EP-004: </a:t>
            </a:r>
            <a:r>
              <a:rPr lang="en-US" b="0" dirty="0"/>
              <a:t>Products Selection (Dealer &amp; Vehicle)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001: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want </a:t>
            </a:r>
            <a:r>
              <a:rPr lang="en-US" dirty="0"/>
              <a:t>to select the </a:t>
            </a:r>
            <a:r>
              <a:rPr lang="en-US" dirty="0" smtClean="0"/>
              <a:t>vehicle so </a:t>
            </a:r>
            <a:r>
              <a:rPr lang="en-US" dirty="0"/>
              <a:t>that I can start the finance application process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have the information of the vehicle displayed (pictures, options</a:t>
            </a:r>
            <a:r>
              <a:rPr lang="en-US" dirty="0" smtClean="0"/>
              <a:t>,...) 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XXX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to chose the dealership of the car I would like to purchase / </a:t>
            </a:r>
            <a:r>
              <a:rPr lang="en-US" dirty="0" smtClean="0"/>
              <a:t>finance so </a:t>
            </a:r>
            <a:r>
              <a:rPr lang="en-US" dirty="0"/>
              <a:t>that I can continue the process later on in my next </a:t>
            </a:r>
            <a:r>
              <a:rPr lang="en-US" dirty="0" smtClean="0"/>
              <a:t>visit and so </a:t>
            </a:r>
            <a:r>
              <a:rPr lang="en-US" dirty="0"/>
              <a:t>that I can get the dealer specific vehicle / finance </a:t>
            </a:r>
            <a:r>
              <a:rPr lang="en-US" dirty="0" smtClean="0"/>
              <a:t>product.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adjust the MSRP to the agreed quotation </a:t>
            </a:r>
            <a:r>
              <a:rPr lang="en-US" dirty="0" smtClean="0"/>
              <a:t>price so </a:t>
            </a:r>
            <a:r>
              <a:rPr lang="en-US" dirty="0"/>
              <a:t>that I can finance the quotation </a:t>
            </a:r>
            <a:r>
              <a:rPr lang="en-US" dirty="0" smtClean="0"/>
              <a:t>price &amp; so </a:t>
            </a:r>
            <a:r>
              <a:rPr lang="en-US" dirty="0"/>
              <a:t>that I can get a binding offer from the </a:t>
            </a:r>
            <a:r>
              <a:rPr lang="en-US" dirty="0" smtClean="0"/>
              <a:t>dealer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006: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the Dealer automatically </a:t>
            </a:r>
            <a:r>
              <a:rPr lang="en-US" dirty="0" smtClean="0"/>
              <a:t>pre-filled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that I don't have to search for the specific dealer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550961" y="1526795"/>
            <a:ext cx="9672822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0" y="1827407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235980" y="2443191"/>
            <a:ext cx="2184052" cy="1514364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2012388" y="2685965"/>
            <a:ext cx="422309" cy="4201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9855" y="2685965"/>
            <a:ext cx="422309" cy="3555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023" y="3957556"/>
            <a:ext cx="2176010" cy="1150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3803" y="3360619"/>
            <a:ext cx="2089952" cy="322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8688" y="4029307"/>
            <a:ext cx="2089952" cy="322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1009" y="4276703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27" name="Oval 26"/>
          <p:cNvSpPr/>
          <p:nvPr/>
        </p:nvSpPr>
        <p:spPr>
          <a:xfrm>
            <a:off x="1542571" y="418667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07714" y="425131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76131" y="510698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41275" y="517162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26" name="19C8329D-8067-44C8-A008-4ECECB47C3A5" descr="19C8329D-8067-44C8-A008-4ECECB47C3A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1"/>
          <a:stretch/>
        </p:blipFill>
        <p:spPr bwMode="auto">
          <a:xfrm>
            <a:off x="41090" y="7012462"/>
            <a:ext cx="2384576" cy="12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2248360" y="1827407"/>
            <a:ext cx="2260049" cy="3892483"/>
            <a:chOff x="-2491673" y="1827407"/>
            <a:chExt cx="2617998" cy="458877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91673" y="1827407"/>
              <a:ext cx="2579898" cy="45887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-474618" y="42111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-398419" y="42873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-1560087" y="48969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1483888" y="49731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-378500" y="48969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-302301" y="49731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-1383876" y="5710766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-1307677" y="5786965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-2491673" y="4134947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-2415474" y="4211146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15474" y="2671270"/>
              <a:ext cx="914400" cy="2977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315697" y="4635486"/>
            <a:ext cx="2032943" cy="40686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81" y="1827407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6"/>
          <a:srcRect t="20650" b="12051"/>
          <a:stretch/>
        </p:blipFill>
        <p:spPr>
          <a:xfrm>
            <a:off x="2769281" y="2498762"/>
            <a:ext cx="2205596" cy="2625753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4539203" y="267828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604346" y="274292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66811" y="3543750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531954" y="3608387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08016" y="421626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173159" y="428090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674806" y="5109695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39949" y="5174332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0" y="1827407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8" y="1827407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3" name="Oval 82"/>
          <p:cNvSpPr/>
          <p:nvPr/>
        </p:nvSpPr>
        <p:spPr>
          <a:xfrm>
            <a:off x="6163151" y="508713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228294" y="515176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948" y="2038778"/>
            <a:ext cx="1114097" cy="38736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Price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Confirmation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5905" y="293051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35045" y="2114279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Main Applicant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5905" y="5321761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57905" y="4731075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F&amp;I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57905" y="3422677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Co-Borrower /Guarantor</a:t>
            </a:r>
          </a:p>
        </p:txBody>
      </p:sp>
    </p:spTree>
    <p:extLst>
      <p:ext uri="{BB962C8B-B14F-4D97-AF65-F5344CB8AC3E}">
        <p14:creationId xmlns:p14="http://schemas.microsoft.com/office/powerpoint/2010/main" val="1494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351039"/>
            <a:ext cx="11224685" cy="701474"/>
          </a:xfrm>
        </p:spPr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006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LBS Dealership 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the Dealer automatically pre-filled so that I don't have to search for the specific dealer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</a:t>
            </a:r>
            <a:r>
              <a:rPr lang="en-US" sz="16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accepted location based services and GPS is usable and activated 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clicks on the on the LBS icon, city and dealer are prefilled based on the GPS location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can overwrite the prefilled information by clicking and selecting from the dropdown list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7399721" y="2356481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427265" y="1949185"/>
            <a:ext cx="2386570" cy="1232166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 by location based service. Prefill of: 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- Province / City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- </a:t>
            </a:r>
            <a:r>
              <a:rPr lang="en-US" altLang="zh-CN" sz="1600" dirty="0" smtClean="0"/>
              <a:t>Dealer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1" y="1610184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4806051" y="2448673"/>
            <a:ext cx="2579898" cy="1009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978" y="1412874"/>
            <a:ext cx="5714656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20" y="1412875"/>
            <a:ext cx="2819930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66681" y="23018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42880" y="23780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33" name="Rectangle 32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9" name="Oval 38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791080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867279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97380" y="4875898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138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EP-004-</a:t>
            </a:r>
            <a:r>
              <a:rPr lang="en-US" dirty="0" smtClean="0"/>
              <a:t>S 001: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vehicle so that I can start the finance application process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 dealership is already selected </a:t>
            </a:r>
            <a:r>
              <a:rPr lang="en-US" sz="1400" dirty="0" smtClean="0">
                <a:solidFill>
                  <a:srgbClr val="172B4D"/>
                </a:solidFill>
              </a:rPr>
              <a:t>(EPIC 4 - S </a:t>
            </a:r>
            <a:r>
              <a:rPr lang="en-US" sz="1400" dirty="0">
                <a:solidFill>
                  <a:srgbClr val="172B4D"/>
                </a:solidFill>
              </a:rPr>
              <a:t>004 </a:t>
            </a:r>
            <a:r>
              <a:rPr lang="en-US" sz="1400" dirty="0" smtClean="0">
                <a:solidFill>
                  <a:srgbClr val="172B4D"/>
                </a:solidFill>
              </a:rPr>
              <a:t>&amp; S </a:t>
            </a:r>
            <a:r>
              <a:rPr lang="en-US" sz="1400" dirty="0">
                <a:solidFill>
                  <a:srgbClr val="172B4D"/>
                </a:solidFill>
              </a:rPr>
              <a:t>006)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</a:t>
            </a: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 transaction price is already negotiated offline between user and sales manager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400" dirty="0" smtClean="0">
              <a:solidFill>
                <a:srgbClr val="172B4D"/>
              </a:solidFill>
            </a:endParaRP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Pre-Conditions: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 Customer should be allowed to </a:t>
            </a:r>
            <a:r>
              <a:rPr lang="en-US" sz="1400" dirty="0" smtClean="0">
                <a:solidFill>
                  <a:srgbClr val="172B4D"/>
                </a:solidFill>
              </a:rPr>
              <a:t>filter </a:t>
            </a:r>
            <a:r>
              <a:rPr lang="en-US" sz="1400" dirty="0">
                <a:solidFill>
                  <a:srgbClr val="172B4D"/>
                </a:solidFill>
              </a:rPr>
              <a:t>BMW Vehicle 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 Most up to date </a:t>
            </a:r>
            <a:r>
              <a:rPr lang="en-US" sz="1400" dirty="0" smtClean="0">
                <a:solidFill>
                  <a:srgbClr val="172B4D"/>
                </a:solidFill>
              </a:rPr>
              <a:t>and correct vehicle product </a:t>
            </a:r>
            <a:r>
              <a:rPr lang="en-US" sz="1400" dirty="0">
                <a:solidFill>
                  <a:srgbClr val="172B4D"/>
                </a:solidFill>
              </a:rPr>
              <a:t>information is available for customer to choose. </a:t>
            </a: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The user selected the Brand BMW / MINI.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user selected </a:t>
            </a: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vehicle series by </a:t>
            </a:r>
            <a:r>
              <a:rPr lang="en-US" sz="1400" dirty="0">
                <a:solidFill>
                  <a:srgbClr val="172B4D"/>
                </a:solidFill>
              </a:rPr>
              <a:t>clicking / </a:t>
            </a:r>
            <a:r>
              <a:rPr lang="en-US" sz="1400" dirty="0" smtClean="0">
                <a:solidFill>
                  <a:srgbClr val="172B4D"/>
                </a:solidFill>
              </a:rPr>
              <a:t>swiping. A picture of the respective series is displayed.</a:t>
            </a:r>
            <a:endParaRPr lang="en-US" sz="14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user </a:t>
            </a:r>
            <a:r>
              <a:rPr lang="en-US" sz="1400" dirty="0" smtClean="0">
                <a:solidFill>
                  <a:srgbClr val="172B4D"/>
                </a:solidFill>
              </a:rPr>
              <a:t>selected </a:t>
            </a: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vehicle model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 </a:t>
            </a:r>
            <a:r>
              <a:rPr lang="en-US" sz="1400" dirty="0">
                <a:solidFill>
                  <a:srgbClr val="172B4D"/>
                </a:solidFill>
              </a:rPr>
              <a:t>The user selected the vehicle </a:t>
            </a:r>
            <a:r>
              <a:rPr lang="en-US" sz="1400" dirty="0" smtClean="0">
                <a:solidFill>
                  <a:srgbClr val="172B4D"/>
                </a:solidFill>
              </a:rPr>
              <a:t>package (drop </a:t>
            </a:r>
            <a:r>
              <a:rPr lang="en-US" sz="1400" dirty="0">
                <a:solidFill>
                  <a:srgbClr val="172B4D"/>
                </a:solidFill>
              </a:rPr>
              <a:t>down</a:t>
            </a:r>
            <a:r>
              <a:rPr lang="en-US" sz="1400" dirty="0" smtClean="0">
                <a:solidFill>
                  <a:srgbClr val="172B4D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MSRP of the selected vehicle series, model &amp; package is displayed correctly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As a </a:t>
            </a:r>
            <a:r>
              <a:rPr lang="en-US" sz="1400" dirty="0">
                <a:solidFill>
                  <a:srgbClr val="172B4D"/>
                </a:solidFill>
              </a:rPr>
              <a:t>user I get a disclaimer displayed that this is not the actual vehicle and it might be not available, the purpose of the vehicle choosing is to start the application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Once the car is selected the user can click next and enters </a:t>
            </a:r>
            <a:r>
              <a:rPr lang="en-US" sz="1400" dirty="0" smtClean="0">
                <a:solidFill>
                  <a:srgbClr val="172B4D"/>
                </a:solidFill>
              </a:rPr>
              <a:t>“transaction price confirmation price page” </a:t>
            </a:r>
            <a:r>
              <a:rPr lang="en-US" sz="140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EPIC 4 </a:t>
            </a:r>
            <a:r>
              <a:rPr lang="en-US" sz="1400" dirty="0" smtClean="0"/>
              <a:t>-S </a:t>
            </a:r>
            <a:r>
              <a:rPr lang="en-US" sz="1400" dirty="0"/>
              <a:t>005 </a:t>
            </a:r>
            <a:endParaRPr lang="en-US" sz="1400" dirty="0" smtClean="0"/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</a:t>
            </a:r>
            <a:r>
              <a:rPr lang="en-US" sz="1400" dirty="0">
                <a:solidFill>
                  <a:srgbClr val="172B4D"/>
                </a:solidFill>
              </a:rPr>
              <a:t>user can click back button and enters landing </a:t>
            </a:r>
            <a:r>
              <a:rPr lang="en-US" sz="1400" dirty="0" smtClean="0">
                <a:solidFill>
                  <a:srgbClr val="172B4D"/>
                </a:solidFill>
              </a:rPr>
              <a:t>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001</a:t>
            </a:r>
            <a:br>
              <a:rPr lang="en-US" dirty="0" smtClean="0"/>
            </a:br>
            <a:r>
              <a:rPr lang="en-US" dirty="0" smtClean="0"/>
              <a:t>Vehicle 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330644" y="2773114"/>
            <a:ext cx="2298052" cy="104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selection for customer should be easy, only include series, model,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picture to show with series selection.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Languages in Chinese and English.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BMW and MINI CI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4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7426" y="1526796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Series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  <a:endParaRPr lang="en-US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Package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1028" y="1412874"/>
            <a:ext cx="2952605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4219" y="1412875"/>
            <a:ext cx="5639815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66890" y="2344738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3089" y="2420937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81040" y="293052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57239" y="300672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37" name="Rectangle 36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3" name="Oval 42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17916" y="4862482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8736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Selection 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150252" y="2247629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Main Applicant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73112" y="4864425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F&amp;I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73112" y="3556027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Co-Borrower /Guarantor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85845" y="2247629"/>
            <a:ext cx="1114097" cy="3798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Vehicle Information and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have the information of the vehicle displayed (pictures, options</a:t>
            </a:r>
            <a:r>
              <a:rPr lang="en-US" dirty="0" smtClean="0"/>
              <a:t>,...)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dealership is already selected (EPIC 4 - S 004 &amp; S 006)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transaction price is already negotiated offline between user and sales manager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should be allowed to filter BMW Vehicle 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Most up to date and correct vehicle product information is available for customer to choose. 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selected the vehicle series by clicking / swiping. A picture of the respective series is displayed.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Options of the vehicle can be selected the correct information, prices &amp; pictures are displayed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796" t="5352" r="2385" b="81591"/>
          <a:stretch/>
        </p:blipFill>
        <p:spPr>
          <a:xfrm>
            <a:off x="4744946" y="2344795"/>
            <a:ext cx="2702108" cy="77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873" t="50526" r="2375" b="3263"/>
          <a:stretch/>
        </p:blipFill>
        <p:spPr>
          <a:xfrm>
            <a:off x="4744946" y="3125874"/>
            <a:ext cx="2702108" cy="229584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794261" y="4441891"/>
            <a:ext cx="57740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8984" y="4458493"/>
            <a:ext cx="72032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Package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59288" y="3242410"/>
            <a:ext cx="1473423" cy="102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68108" y="1052513"/>
            <a:ext cx="2946400" cy="1373996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Picture?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Options?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ASP Products?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1526794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1724</Words>
  <Application>Microsoft Office PowerPoint</Application>
  <PresentationFormat>Widescreen</PresentationFormat>
  <Paragraphs>270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EF-EP-004: Products Selection (Dealer &amp; Vehicle)</vt:lpstr>
      <vt:lpstr>Story ID: EP-004-S 001: </vt:lpstr>
      <vt:lpstr>Story ID: EF-EP-004-ES-S 001 Vehicle Selection </vt:lpstr>
      <vt:lpstr>Story ID: EF-EP-004-ES-S 001 Vehicle Selection</vt:lpstr>
      <vt:lpstr>Story ID: EF-EP-004-ES-S 001 Vehicle Selection</vt:lpstr>
      <vt:lpstr>Story ID: EF-EP-004-ES-S 001 Vehicle Selection</vt:lpstr>
      <vt:lpstr>Story ID: EF-EP-004-ES-S 002: Vehicle Information and Picture</vt:lpstr>
      <vt:lpstr>Story ID: EF-EP-004-ES-S 002 Vehicle Information and Picture</vt:lpstr>
      <vt:lpstr>Story ID: EF-EP-004-ES-S 002 Vehicle Information and Picture</vt:lpstr>
      <vt:lpstr>Story ID: EF-EP-004-ES-S 002 Vehicle Information and Picture</vt:lpstr>
      <vt:lpstr>Story ID: EF-EP-004-ES-S 002 Vehicle Information and Picture </vt:lpstr>
      <vt:lpstr>Story ID: EF-EP-004-ES-S 004: Select Dealership</vt:lpstr>
      <vt:lpstr>Story ID: EF-EP-004-ES-S 004 Select Dealership</vt:lpstr>
      <vt:lpstr>Story ID: EF-EP-004-ES-S 004 Select Dealership</vt:lpstr>
      <vt:lpstr>Story ID: EF-EP-004-ES-S 004 Select Dealership</vt:lpstr>
      <vt:lpstr>Story ID: EF-EP-004-ES-S 004 Select Dealership </vt:lpstr>
      <vt:lpstr>Story ID: EF-EP-004-ES-S 005: Quotation Price  </vt:lpstr>
      <vt:lpstr>Story ID: EF-EP-004-ES-S 005 Quotation Price</vt:lpstr>
      <vt:lpstr>Story ID: EF-EP-004-ES-S 005 Quotation Price</vt:lpstr>
      <vt:lpstr>Story ID: EF-EP-004-ES-S 005 Quotation Price</vt:lpstr>
      <vt:lpstr>Story ID: EF-EP-004-ES-S 005 Quotation Price</vt:lpstr>
      <vt:lpstr>Story ID: EF-EP-004-ES-S 006: LBS Dealership selection </vt:lpstr>
      <vt:lpstr>Story ID: EF-EP-004-ES-S 006 LBS Dealership selection </vt:lpstr>
      <vt:lpstr>Story ID: EF-EP-004-ES-S 006 LBS Dealership selection </vt:lpstr>
      <vt:lpstr>Story ID: EF-EP-004-ES-S 006 LBS Dealership selection </vt:lpstr>
      <vt:lpstr>Story ID: EF-EP-004-ES-S 006 LBS Dealership selection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229</cp:revision>
  <dcterms:created xsi:type="dcterms:W3CDTF">2017-04-27T07:24:45Z</dcterms:created>
  <dcterms:modified xsi:type="dcterms:W3CDTF">2018-10-31T10:55:30Z</dcterms:modified>
</cp:coreProperties>
</file>