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24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EAA"/>
    <a:srgbClr val="E5D2C4"/>
    <a:srgbClr val="F1DCC7"/>
    <a:srgbClr val="F5E1C8"/>
    <a:srgbClr val="FCF1D1"/>
    <a:srgbClr val="FAF9DB"/>
    <a:srgbClr val="BFBFBF"/>
    <a:srgbClr val="DEE3EA"/>
    <a:srgbClr val="BEC6D6"/>
    <a:srgbClr val="9D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64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08.10.2018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8" y="1412875"/>
            <a:ext cx="6087697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EF-EP-005-MCB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154162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>
                <a:solidFill>
                  <a:schemeClr val="tx1"/>
                </a:solidFill>
                <a:latin typeface="BMW Group Condensed" panose="020B0606020202020204" pitchFamily="34" charset="0"/>
              </a:rPr>
              <a:t>Selected Financial Product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8218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 </a:t>
            </a:r>
            <a:r>
              <a:rPr lang="en-US" dirty="0" smtClean="0"/>
              <a:t>003: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select Herald Leasing products so that I can chose leasing products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 is logged in / registered. </a:t>
            </a:r>
          </a:p>
          <a:p>
            <a:pPr marL="0" indent="0">
              <a:buNone/>
            </a:pPr>
            <a:r>
              <a:rPr lang="en-US" sz="1600" u="sng" dirty="0">
                <a:solidFill>
                  <a:srgbClr val="00B0F0"/>
                </a:solidFill>
              </a:rPr>
              <a:t>Pre-Conditions: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SF Web Calculator calculation is the same as DFE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Acceptance Criteria A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B</a:t>
            </a:r>
            <a:endParaRPr lang="en-US" sz="16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C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D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14475" y="1048658"/>
            <a:ext cx="10490309" cy="5336745"/>
            <a:chOff x="356135" y="330630"/>
            <a:chExt cx="11502189" cy="6173040"/>
          </a:xfrm>
        </p:grpSpPr>
        <p:sp>
          <p:nvSpPr>
            <p:cNvPr id="18" name="Rectangle 17"/>
            <p:cNvSpPr/>
            <p:nvPr/>
          </p:nvSpPr>
          <p:spPr>
            <a:xfrm>
              <a:off x="4299282" y="5813659"/>
              <a:ext cx="1098885" cy="211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07768" y="5298708"/>
              <a:ext cx="2857100" cy="976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56135" y="330630"/>
              <a:ext cx="11502189" cy="6173040"/>
              <a:chOff x="356135" y="330630"/>
              <a:chExt cx="11502189" cy="617304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6135" y="330630"/>
                <a:ext cx="11502189" cy="6173040"/>
                <a:chOff x="356135" y="330630"/>
                <a:chExt cx="11502189" cy="617304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56135" y="330630"/>
                  <a:ext cx="11502189" cy="6173040"/>
                  <a:chOff x="356135" y="330630"/>
                  <a:chExt cx="11502189" cy="617304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356135" y="330630"/>
                    <a:ext cx="11502189" cy="6173040"/>
                    <a:chOff x="356135" y="330630"/>
                    <a:chExt cx="11502189" cy="6173040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56135" y="330630"/>
                      <a:ext cx="11502189" cy="6173040"/>
                      <a:chOff x="356135" y="330630"/>
                      <a:chExt cx="11502189" cy="6173040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356135" y="330630"/>
                        <a:ext cx="11502189" cy="6173040"/>
                        <a:chOff x="356135" y="330630"/>
                        <a:chExt cx="11502189" cy="6173040"/>
                      </a:xfrm>
                    </p:grpSpPr>
                    <p:grpSp>
                      <p:nvGrpSpPr>
                        <p:cNvPr id="31" name="Group 30"/>
                        <p:cNvGrpSpPr/>
                        <p:nvPr/>
                      </p:nvGrpSpPr>
                      <p:grpSpPr>
                        <a:xfrm>
                          <a:off x="356135" y="330630"/>
                          <a:ext cx="11502189" cy="6173040"/>
                          <a:chOff x="356135" y="330630"/>
                          <a:chExt cx="11502189" cy="6173040"/>
                        </a:xfrm>
                      </p:grpSpPr>
                      <p:grpSp>
                        <p:nvGrpSpPr>
                          <p:cNvPr id="33" name="Group 32"/>
                          <p:cNvGrpSpPr/>
                          <p:nvPr/>
                        </p:nvGrpSpPr>
                        <p:grpSpPr>
                          <a:xfrm>
                            <a:off x="356135" y="330630"/>
                            <a:ext cx="11502189" cy="6173040"/>
                            <a:chOff x="356135" y="330630"/>
                            <a:chExt cx="11502189" cy="6173040"/>
                          </a:xfrm>
                        </p:grpSpPr>
                        <p:grpSp>
                          <p:nvGrpSpPr>
                            <p:cNvPr id="35" name="Group 34"/>
                            <p:cNvGrpSpPr/>
                            <p:nvPr/>
                          </p:nvGrpSpPr>
                          <p:grpSpPr>
                            <a:xfrm>
                              <a:off x="356135" y="330630"/>
                              <a:ext cx="11502189" cy="6173040"/>
                              <a:chOff x="356135" y="330630"/>
                              <a:chExt cx="11502189" cy="6173040"/>
                            </a:xfrm>
                          </p:grpSpPr>
                          <p:grpSp>
                            <p:nvGrpSpPr>
                              <p:cNvPr id="37" name="Group 36"/>
                              <p:cNvGrpSpPr/>
                              <p:nvPr/>
                            </p:nvGrpSpPr>
                            <p:grpSpPr>
                              <a:xfrm>
                                <a:off x="356135" y="330630"/>
                                <a:ext cx="11502189" cy="6173040"/>
                                <a:chOff x="356135" y="330630"/>
                                <a:chExt cx="11502189" cy="6173040"/>
                              </a:xfrm>
                            </p:grpSpPr>
                            <p:grpSp>
                              <p:nvGrpSpPr>
                                <p:cNvPr id="39" name="Group 38"/>
                                <p:cNvGrpSpPr/>
                                <p:nvPr/>
                              </p:nvGrpSpPr>
                              <p:grpSpPr>
                                <a:xfrm>
                                  <a:off x="356135" y="330630"/>
                                  <a:ext cx="11502189" cy="6173040"/>
                                  <a:chOff x="356135" y="330630"/>
                                  <a:chExt cx="11502189" cy="6173040"/>
                                </a:xfrm>
                              </p:grpSpPr>
                              <p:grpSp>
                                <p:nvGrpSpPr>
                                  <p:cNvPr id="41" name="Group 4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56135" y="330630"/>
                                    <a:ext cx="11502189" cy="6173040"/>
                                    <a:chOff x="356135" y="330630"/>
                                    <a:chExt cx="11502189" cy="6173040"/>
                                  </a:xfrm>
                                </p:grpSpPr>
                                <p:pic>
                                  <p:nvPicPr>
                                    <p:cNvPr id="43" name="Picture 42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2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56135" y="330630"/>
                                      <a:ext cx="11502189" cy="617304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sp>
                                  <p:nvSpPr>
                                    <p:cNvPr id="44" name="Rectangle 4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56648" y="2666198"/>
                                      <a:ext cx="365760" cy="221381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1600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42" name="Rectangle 41"/>
                                  <p:cNvSpPr/>
                                  <p:nvPr/>
                                </p:nvSpPr>
                                <p:spPr>
                                  <a:xfrm>
                                    <a:off x="856648" y="4050632"/>
                                    <a:ext cx="866274" cy="20373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sz="160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Rectangle 39"/>
                                <p:cNvSpPr/>
                                <p:nvPr/>
                              </p:nvSpPr>
                              <p:spPr>
                                <a:xfrm>
                                  <a:off x="6107229" y="4254367"/>
                                  <a:ext cx="5240956" cy="60639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1600"/>
                                </a:p>
                              </p:txBody>
                            </p:sp>
                          </p:grpSp>
                          <p:sp>
                            <p:nvSpPr>
                              <p:cNvPr id="38" name="Rectangle 37"/>
                              <p:cNvSpPr/>
                              <p:nvPr/>
                            </p:nvSpPr>
                            <p:spPr>
                              <a:xfrm>
                                <a:off x="1605813" y="5813659"/>
                                <a:ext cx="1098885" cy="21175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1600"/>
                              </a:p>
                            </p:txBody>
                          </p:sp>
                        </p:grpSp>
                        <p:sp>
                          <p:nvSpPr>
                            <p:cNvPr id="36" name="Rectangle 35"/>
                            <p:cNvSpPr/>
                            <p:nvPr/>
                          </p:nvSpPr>
                          <p:spPr>
                            <a:xfrm>
                              <a:off x="2512593" y="5575434"/>
                              <a:ext cx="384209" cy="238225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00"/>
                            </a:p>
                          </p:txBody>
                        </p:sp>
                      </p:grpSp>
                      <p:sp>
                        <p:nvSpPr>
                          <p:cNvPr id="34" name="Rectangle 33"/>
                          <p:cNvSpPr/>
                          <p:nvPr/>
                        </p:nvSpPr>
                        <p:spPr>
                          <a:xfrm>
                            <a:off x="6107229" y="5298708"/>
                            <a:ext cx="2661386" cy="97696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00"/>
                          </a:p>
                        </p:txBody>
                      </p:sp>
                    </p:grp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>
                          <a:off x="5053260" y="5548965"/>
                          <a:ext cx="384209" cy="2382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</p:grp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4112790" y="5787190"/>
                        <a:ext cx="1098885" cy="2117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</p:grp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039528" y="1503145"/>
                      <a:ext cx="1665170" cy="251059"/>
                    </a:xfrm>
                    <a:prstGeom prst="rect">
                      <a:avLst/>
                    </a:prstGeom>
                    <a:solidFill>
                      <a:srgbClr val="F3F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26" name="Rectangle 25"/>
                  <p:cNvSpPr/>
                  <p:nvPr/>
                </p:nvSpPr>
                <p:spPr>
                  <a:xfrm>
                    <a:off x="1173479" y="3546909"/>
                    <a:ext cx="1098885" cy="2117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1087254" y="1479208"/>
                  <a:ext cx="1809548" cy="284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 smtClean="0">
                      <a:latin typeface="BMW Group" pitchFamily="2" charset="0"/>
                      <a:cs typeface="BMW Group" pitchFamily="2" charset="0"/>
                    </a:rPr>
                    <a:t>悦选明天计划</a:t>
                  </a:r>
                  <a:endParaRPr lang="en-US" sz="1000" b="1" dirty="0">
                    <a:latin typeface="BMW Group" pitchFamily="2" charset="0"/>
                    <a:cs typeface="BMW Group" pitchFamily="2" charset="0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836591" y="2653553"/>
                <a:ext cx="491691" cy="284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 smtClean="0">
                    <a:latin typeface="BMW Group" pitchFamily="2" charset="0"/>
                    <a:cs typeface="BMW Group" pitchFamily="2" charset="0"/>
                  </a:rPr>
                  <a:t>月付</a:t>
                </a:r>
                <a:endParaRPr lang="en-US" sz="1000" b="1" dirty="0">
                  <a:latin typeface="BMW Group" pitchFamily="2" charset="0"/>
                  <a:cs typeface="BMW Group" pitchFamily="2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114120" y="3495123"/>
              <a:ext cx="743555" cy="28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BMW Group" pitchFamily="2" charset="0"/>
                  <a:cs typeface="BMW Group" pitchFamily="2" charset="0"/>
                </a:rPr>
                <a:t>79,000</a:t>
              </a:r>
              <a:endParaRPr lang="en-US" sz="1000" dirty="0">
                <a:latin typeface="BMW Group" pitchFamily="2" charset="0"/>
                <a:cs typeface="BMW Group" pitchFamily="2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6647" y="4050632"/>
              <a:ext cx="1415715" cy="28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latin typeface="BMW Group" pitchFamily="2" charset="0"/>
                  <a:cs typeface="BMW Group" pitchFamily="2" charset="0"/>
                </a:rPr>
                <a:t>最低回购价</a:t>
              </a:r>
              <a:r>
                <a:rPr lang="en-US" altLang="zh-CN" sz="1000" b="1" dirty="0" smtClean="0">
                  <a:latin typeface="BMW Group" pitchFamily="2" charset="0"/>
                  <a:cs typeface="BMW Group" pitchFamily="2" charset="0"/>
                </a:rPr>
                <a:t>/</a:t>
              </a:r>
              <a:r>
                <a:rPr lang="zh-CN" altLang="en-US" sz="1000" b="1" dirty="0" smtClean="0">
                  <a:latin typeface="BMW Group" pitchFamily="2" charset="0"/>
                  <a:cs typeface="BMW Group" pitchFamily="2" charset="0"/>
                </a:rPr>
                <a:t>尾款</a:t>
              </a:r>
              <a:r>
                <a:rPr lang="en-US" altLang="zh-CN" sz="1000" b="1" dirty="0" smtClean="0">
                  <a:latin typeface="BMW Group" pitchFamily="2" charset="0"/>
                  <a:cs typeface="BMW Group" pitchFamily="2" charset="0"/>
                </a:rPr>
                <a:t>:</a:t>
              </a:r>
              <a:endParaRPr lang="en-US" sz="1000" b="1" dirty="0">
                <a:latin typeface="BMW Group" pitchFamily="2" charset="0"/>
                <a:cs typeface="BMW Group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93142" y="4953224"/>
              <a:ext cx="1176290" cy="277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7955" y="5001394"/>
              <a:ext cx="1415715" cy="28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latin typeface="BMW Group" pitchFamily="2" charset="0"/>
                  <a:cs typeface="BMW Group" pitchFamily="2" charset="0"/>
                </a:rPr>
                <a:t>期限：</a:t>
              </a:r>
              <a:endParaRPr lang="en-US" sz="1000" b="1" dirty="0">
                <a:latin typeface="BMW Group" pitchFamily="2" charset="0"/>
                <a:cs typeface="BMW Group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38396" y="5551209"/>
              <a:ext cx="743555" cy="28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BMW Group" pitchFamily="2" charset="0"/>
                  <a:cs typeface="BMW Group" pitchFamily="2" charset="0"/>
                </a:rPr>
                <a:t>24</a:t>
              </a:r>
              <a:endParaRPr lang="en-US" sz="1000" dirty="0">
                <a:latin typeface="BMW Group" pitchFamily="2" charset="0"/>
                <a:cs typeface="BMW Group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99919" y="5550118"/>
              <a:ext cx="743555" cy="28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BMW Group" pitchFamily="2" charset="0"/>
                  <a:cs typeface="BMW Group" pitchFamily="2" charset="0"/>
                </a:rPr>
                <a:t>36</a:t>
              </a:r>
              <a:endParaRPr lang="en-US" sz="1000" dirty="0">
                <a:latin typeface="BMW Group" pitchFamily="2" charset="0"/>
                <a:cs typeface="BMW Group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3102" y="4407341"/>
              <a:ext cx="1098885" cy="211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28558" y="4405287"/>
              <a:ext cx="743555" cy="28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BMW Group" pitchFamily="2" charset="0"/>
                  <a:cs typeface="BMW Group" pitchFamily="2" charset="0"/>
                </a:rPr>
                <a:t>79,000</a:t>
              </a:r>
              <a:endParaRPr lang="en-US" sz="1000" dirty="0">
                <a:latin typeface="BMW Group" pitchFamily="2" charset="0"/>
                <a:cs typeface="BMW Group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1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4090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 </a:t>
            </a:r>
            <a:r>
              <a:rPr lang="en-US" dirty="0" smtClean="0"/>
              <a:t>004: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existing customer and </a:t>
            </a:r>
            <a:r>
              <a:rPr lang="en-US" dirty="0" err="1"/>
              <a:t>eApp</a:t>
            </a:r>
            <a:r>
              <a:rPr lang="en-US" dirty="0"/>
              <a:t> user I want to be able to select the loyalty SF offer so that I can enjoy the loyalty program interest rate subsidy.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 is logged in / registered. </a:t>
            </a:r>
          </a:p>
          <a:p>
            <a:pPr marL="0" indent="0">
              <a:buNone/>
            </a:pPr>
            <a:r>
              <a:rPr lang="en-US" sz="1600" u="sng" dirty="0">
                <a:solidFill>
                  <a:srgbClr val="00B0F0"/>
                </a:solidFill>
              </a:rPr>
              <a:t>Pre-Conditions: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SF Web Calculator calculation is the same as </a:t>
            </a:r>
            <a:r>
              <a:rPr lang="en-US" sz="1600" dirty="0" smtClean="0">
                <a:solidFill>
                  <a:srgbClr val="172B4D"/>
                </a:solidFill>
              </a:rPr>
              <a:t>DFE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Customer is identified as SF loyalty program user and is entitled to the SF loyalty offer</a:t>
            </a:r>
            <a:endParaRPr lang="en-US" sz="16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Acceptance Criteria A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B</a:t>
            </a:r>
            <a:endParaRPr lang="en-US" sz="16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C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D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800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BMW Financial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Services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Welcome!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u="sng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 Introduction goes here,</a:t>
            </a:r>
            <a:endParaRPr lang="en-US" sz="900" u="sng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Helpline: XX-XXXX-XXX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534" y="4463912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Login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3672" y="4463911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Registration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62824" y="168510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BMW Financial Services</a:t>
            </a:r>
          </a:p>
          <a:p>
            <a:pPr algn="ctr"/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Welcome!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u="sng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Please Click here to understand our Application Process,</a:t>
            </a:r>
            <a:endParaRPr lang="en-US" sz="900" u="sng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Helpline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: XX-XXXX-XXX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58300" y="4232283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Cancel &amp; </a:t>
            </a:r>
            <a:r>
              <a:rPr lang="en-US" sz="15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Goto</a:t>
            </a:r>
            <a:r>
              <a:rPr lang="en-US" sz="15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Main Page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58300" y="3856807"/>
            <a:ext cx="2217042" cy="315311"/>
          </a:xfrm>
          <a:prstGeom prst="rect">
            <a:avLst/>
          </a:prstGeom>
          <a:solidFill>
            <a:srgbClr val="00B0F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Create New Application</a:t>
            </a:r>
            <a:r>
              <a:rPr lang="en-US" sz="1500" dirty="0">
                <a:solidFill>
                  <a:srgbClr val="666666"/>
                </a:solidFill>
                <a:latin typeface="BMW Group Condensed" panose="020B0606020202020204" pitchFamily="34" charset="0"/>
              </a:rPr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42" y="1720712"/>
            <a:ext cx="2470137" cy="44006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00" y="1749784"/>
            <a:ext cx="2472847" cy="43676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58300" y="3441092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Check Application Status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EF-EP-005: </a:t>
            </a:r>
            <a:r>
              <a:rPr lang="en-US" b="0" dirty="0" smtClean="0"/>
              <a:t>Selected </a:t>
            </a:r>
            <a:r>
              <a:rPr lang="en-US" b="0" dirty="0"/>
              <a:t>Financial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>
                <a:solidFill>
                  <a:srgbClr val="0070C0"/>
                </a:solidFill>
              </a:rPr>
              <a:t>001: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</a:t>
            </a:r>
            <a:r>
              <a:rPr lang="en-US" dirty="0" smtClean="0"/>
              <a:t>user I </a:t>
            </a:r>
            <a:r>
              <a:rPr lang="en-US" dirty="0"/>
              <a:t>want to select the SF Product and adjust the parameter to my </a:t>
            </a:r>
            <a:r>
              <a:rPr lang="en-US" dirty="0" smtClean="0"/>
              <a:t>needs so </a:t>
            </a:r>
            <a:r>
              <a:rPr lang="en-US" dirty="0"/>
              <a:t>that I can get the SF Product that fits my personal </a:t>
            </a:r>
            <a:r>
              <a:rPr lang="en-US" dirty="0" smtClean="0"/>
              <a:t> needs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002: </a:t>
            </a:r>
          </a:p>
          <a:p>
            <a:pPr marL="0" indent="0">
              <a:buNone/>
            </a:pPr>
            <a:r>
              <a:rPr lang="en-US" dirty="0"/>
              <a:t>As a </a:t>
            </a:r>
            <a:r>
              <a:rPr lang="en-US" dirty="0" smtClean="0"/>
              <a:t>user I </a:t>
            </a:r>
            <a:r>
              <a:rPr lang="en-US" dirty="0"/>
              <a:t>want to add associated products to the </a:t>
            </a:r>
            <a:r>
              <a:rPr lang="en-US" dirty="0" smtClean="0"/>
              <a:t>finance offer so </a:t>
            </a:r>
            <a:r>
              <a:rPr lang="en-US" dirty="0"/>
              <a:t>that I can add vehicle </a:t>
            </a:r>
            <a:r>
              <a:rPr lang="en-US" dirty="0" smtClean="0"/>
              <a:t>accessories </a:t>
            </a:r>
            <a:r>
              <a:rPr lang="en-US" dirty="0"/>
              <a:t>and etc. to the to be financed </a:t>
            </a:r>
            <a:r>
              <a:rPr lang="en-US" dirty="0" smtClean="0"/>
              <a:t>amount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003: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</a:t>
            </a:r>
            <a:r>
              <a:rPr lang="en-US" dirty="0" smtClean="0"/>
              <a:t>user I </a:t>
            </a:r>
            <a:r>
              <a:rPr lang="en-US" dirty="0"/>
              <a:t>want to select Herald Leasing </a:t>
            </a:r>
            <a:r>
              <a:rPr lang="en-US" dirty="0" smtClean="0"/>
              <a:t>products so </a:t>
            </a:r>
            <a:r>
              <a:rPr lang="en-US" dirty="0"/>
              <a:t>that </a:t>
            </a:r>
            <a:r>
              <a:rPr lang="en-US" dirty="0" smtClean="0"/>
              <a:t>I can </a:t>
            </a:r>
            <a:r>
              <a:rPr lang="en-US" dirty="0"/>
              <a:t>chose leasing </a:t>
            </a:r>
            <a:r>
              <a:rPr lang="en-US" dirty="0" smtClean="0"/>
              <a:t>products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004: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existing customer and </a:t>
            </a:r>
            <a:r>
              <a:rPr lang="en-US" dirty="0" err="1"/>
              <a:t>eApp</a:t>
            </a:r>
            <a:r>
              <a:rPr lang="en-US" dirty="0"/>
              <a:t> </a:t>
            </a:r>
            <a:r>
              <a:rPr lang="en-US" dirty="0" smtClean="0"/>
              <a:t>user I </a:t>
            </a:r>
            <a:r>
              <a:rPr lang="en-US" dirty="0"/>
              <a:t>want to be able to select the loyalty SF </a:t>
            </a:r>
            <a:r>
              <a:rPr lang="en-US" dirty="0" smtClean="0"/>
              <a:t>offer so </a:t>
            </a:r>
            <a:r>
              <a:rPr lang="en-US" dirty="0"/>
              <a:t>that </a:t>
            </a:r>
            <a:r>
              <a:rPr lang="en-US" dirty="0" smtClean="0"/>
              <a:t>I </a:t>
            </a:r>
            <a:r>
              <a:rPr lang="en-US" dirty="0"/>
              <a:t>can enjoy the loyalty program interest rate subsidy.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1672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 </a:t>
            </a:r>
            <a:r>
              <a:rPr lang="en-US" dirty="0" smtClean="0"/>
              <a:t>001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9" y="1048659"/>
            <a:ext cx="9560660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select the SF Product and adjust the parameter to my needs so that I can get the SF Product that fits my personal  needs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 is logged in / registered.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SF </a:t>
            </a:r>
            <a:r>
              <a:rPr lang="en-US" sz="1600" dirty="0">
                <a:solidFill>
                  <a:srgbClr val="172B4D"/>
                </a:solidFill>
              </a:rPr>
              <a:t>Web Calculator calculation is the same as </a:t>
            </a:r>
            <a:r>
              <a:rPr lang="en-US" sz="1600" dirty="0" smtClean="0">
                <a:solidFill>
                  <a:srgbClr val="172B4D"/>
                </a:solidFill>
              </a:rPr>
              <a:t>DFE.</a:t>
            </a:r>
          </a:p>
          <a:p>
            <a:endParaRPr lang="en-US" sz="1600" dirty="0" smtClean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Acceptance Criteria A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B</a:t>
            </a:r>
            <a:endParaRPr lang="en-US" sz="16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C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D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2" y="1854798"/>
            <a:ext cx="1827458" cy="39570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35191" y="1719668"/>
            <a:ext cx="3160809" cy="22467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AG_VG code from parent page is correct, SF Web Calculator will provide: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SF</a:t>
            </a: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en-US" sz="14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Standard </a:t>
            </a:r>
            <a:r>
              <a:rPr lang="en-US" sz="1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and Campaign Product</a:t>
            </a:r>
            <a:endParaRPr lang="en-US" sz="1400" b="0" i="0" u="none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Financial Options/Parameters, down payment, balloon percentage, etc. 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Information</a:t>
            </a:r>
            <a:r>
              <a:rPr lang="en-US" sz="14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to generate quotation for customer;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Quotation content and design can refer to DMO.</a:t>
            </a:r>
            <a:endParaRPr lang="en-US" sz="14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538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 </a:t>
            </a:r>
            <a:r>
              <a:rPr lang="en-US" dirty="0" smtClean="0"/>
              <a:t>002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add associated products to the finance offer so that I can add vehicle accessories and etc.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the to be financed amount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rgbClr val="00B0F0"/>
                </a:solidFill>
              </a:rPr>
              <a:t>Assumptions: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 is logged in / registered. </a:t>
            </a:r>
          </a:p>
          <a:p>
            <a:pPr marL="0" indent="0">
              <a:buNone/>
            </a:pPr>
            <a:r>
              <a:rPr lang="en-US" sz="1600" u="sng" dirty="0">
                <a:solidFill>
                  <a:srgbClr val="00B0F0"/>
                </a:solidFill>
              </a:rPr>
              <a:t>Pre-Conditions: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SF Web Calculator calculation is the same as DFE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Acceptance Criteria A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B</a:t>
            </a:r>
            <a:endParaRPr lang="en-US" sz="16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C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D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9" b="9286"/>
          <a:stretch/>
        </p:blipFill>
        <p:spPr>
          <a:xfrm>
            <a:off x="2260777" y="1272848"/>
            <a:ext cx="1634948" cy="48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726</Words>
  <Application>Microsoft Office PowerPoint</Application>
  <PresentationFormat>Widescreen</PresentationFormat>
  <Paragraphs>211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BMW Group 16:9</vt:lpstr>
      <vt:lpstr>PowerPoint Presentation</vt:lpstr>
      <vt:lpstr>EF-EP-005: Selected Financial Product</vt:lpstr>
      <vt:lpstr>Story ID: ES-S 001: </vt:lpstr>
      <vt:lpstr>Story ID: ES-S 001 </vt:lpstr>
      <vt:lpstr>Story ID: ES-S 001</vt:lpstr>
      <vt:lpstr>Story ID: ES-S 001</vt:lpstr>
      <vt:lpstr>Story ID: ES-S 001 </vt:lpstr>
      <vt:lpstr>Story ID: ES-S 002: </vt:lpstr>
      <vt:lpstr>Story ID: ES-S 002</vt:lpstr>
      <vt:lpstr>Story ID: ES-S 002 </vt:lpstr>
      <vt:lpstr>Story ID: ES-S 002 </vt:lpstr>
      <vt:lpstr>Story ID: ES-S 002</vt:lpstr>
      <vt:lpstr>Story ID: ES-S 003: </vt:lpstr>
      <vt:lpstr>Story ID: ES-S 003</vt:lpstr>
      <vt:lpstr>Story ID: ES-S 003</vt:lpstr>
      <vt:lpstr>Story ID: ES-S 003</vt:lpstr>
      <vt:lpstr>Story ID: ES-S 003</vt:lpstr>
      <vt:lpstr>Story ID: ES-S 004: </vt:lpstr>
      <vt:lpstr>Story ID: ES-S 004</vt:lpstr>
      <vt:lpstr>Story ID: ES-S 003</vt:lpstr>
      <vt:lpstr>Story ID: ES-S 004</vt:lpstr>
      <vt:lpstr>Story ID: ES-S 004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Befelein Maximilian, SF5-CN-V-23</cp:lastModifiedBy>
  <cp:revision>189</cp:revision>
  <dcterms:created xsi:type="dcterms:W3CDTF">2017-04-27T07:24:45Z</dcterms:created>
  <dcterms:modified xsi:type="dcterms:W3CDTF">2018-10-09T03:24:26Z</dcterms:modified>
</cp:coreProperties>
</file>