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30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EAA"/>
    <a:srgbClr val="E5D2C4"/>
    <a:srgbClr val="F1DCC7"/>
    <a:srgbClr val="F5E1C8"/>
    <a:srgbClr val="FCF1D1"/>
    <a:srgbClr val="FAF9DB"/>
    <a:srgbClr val="BFBFBF"/>
    <a:srgbClr val="DEE3EA"/>
    <a:srgbClr val="BEC6D6"/>
    <a:srgbClr val="9D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8" y="1412875"/>
            <a:ext cx="6087697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EF-EP-005-MCB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154162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>
                <a:solidFill>
                  <a:schemeClr val="tx1"/>
                </a:solidFill>
                <a:latin typeface="BMW Group Condensed" panose="020B0606020202020204" pitchFamily="34" charset="0"/>
              </a:rPr>
              <a:t>Selected Financial Product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ASP Products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3325" y="1702965"/>
            <a:ext cx="4638674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1702965"/>
            <a:ext cx="4838700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07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6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206651" y="4815587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3" name="Oval 12"/>
          <p:cNvSpPr/>
          <p:nvPr/>
        </p:nvSpPr>
        <p:spPr>
          <a:xfrm>
            <a:off x="1070233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35376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2519107" y="2508309"/>
            <a:ext cx="2205596" cy="26257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289029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54172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16637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81780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57842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22985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4632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89775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412" y="1836954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9" b="9286"/>
          <a:stretch/>
        </p:blipFill>
        <p:spPr>
          <a:xfrm>
            <a:off x="5283376" y="1668196"/>
            <a:ext cx="1720673" cy="4594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34" y="1836954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Oval 38"/>
          <p:cNvSpPr/>
          <p:nvPr/>
        </p:nvSpPr>
        <p:spPr>
          <a:xfrm>
            <a:off x="8527191" y="518169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92334" y="524632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ASP Products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ASP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003: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HIL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select Herald Leasing products so that I can chose leasing products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</a:rPr>
              <a:t>Assumptions</a:t>
            </a:r>
            <a:r>
              <a:rPr lang="en-US" sz="1400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has successfully selected vehicle, dealer and transaction price confirmed </a:t>
            </a:r>
            <a:r>
              <a:rPr lang="en-US" sz="1400" dirty="0" smtClean="0">
                <a:solidFill>
                  <a:srgbClr val="172B4D"/>
                </a:solidFill>
              </a:rPr>
              <a:t>(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001, 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004, 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005)</a:t>
            </a:r>
            <a:endParaRPr lang="en-US" sz="14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</a:rPr>
              <a:t>Pre-Conditions</a:t>
            </a:r>
            <a:r>
              <a:rPr lang="en-US" sz="1400" u="sng" dirty="0">
                <a:solidFill>
                  <a:srgbClr val="00B0F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72B4D"/>
                </a:solidFill>
              </a:rPr>
              <a:t>Customer should be allowed to select various filter parameters to select the SF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72B4D"/>
                </a:solidFill>
              </a:rPr>
              <a:t>Customer has selected vehicle, dealer and transaction price confirmed </a:t>
            </a:r>
          </a:p>
          <a:p>
            <a:pPr marL="0" lv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SF Web Calculator Java Script Front end is loaded</a:t>
            </a: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User selects </a:t>
            </a:r>
            <a:r>
              <a:rPr lang="en-US" sz="1400" dirty="0" smtClean="0">
                <a:solidFill>
                  <a:srgbClr val="172B4D"/>
                </a:solidFill>
              </a:rPr>
              <a:t>HIL </a:t>
            </a:r>
            <a:r>
              <a:rPr lang="en-US" sz="1400" dirty="0">
                <a:solidFill>
                  <a:srgbClr val="172B4D"/>
                </a:solidFill>
              </a:rPr>
              <a:t>Product by swiping 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User can click on information icon to display information of the product</a:t>
            </a: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User selects down </a:t>
            </a:r>
            <a:r>
              <a:rPr lang="en-US" sz="1400" dirty="0" smtClean="0">
                <a:solidFill>
                  <a:srgbClr val="172B4D"/>
                </a:solidFill>
              </a:rPr>
              <a:t>payment </a:t>
            </a:r>
            <a:r>
              <a:rPr lang="en-US" sz="1400" dirty="0">
                <a:solidFill>
                  <a:srgbClr val="172B4D"/>
                </a:solidFill>
              </a:rPr>
              <a:t>&amp; percentage by selecting from the </a:t>
            </a:r>
            <a:r>
              <a:rPr lang="en-US" sz="1400" dirty="0" smtClean="0">
                <a:solidFill>
                  <a:srgbClr val="172B4D"/>
                </a:solidFill>
              </a:rPr>
              <a:t>dropdown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The CRV is displayed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User </a:t>
            </a:r>
            <a:r>
              <a:rPr lang="en-US" sz="1400" dirty="0">
                <a:solidFill>
                  <a:srgbClr val="172B4D"/>
                </a:solidFill>
              </a:rPr>
              <a:t>can selects the term by </a:t>
            </a:r>
            <a:r>
              <a:rPr lang="en-US" sz="1400" dirty="0" err="1">
                <a:solidFill>
                  <a:srgbClr val="172B4D"/>
                </a:solidFill>
              </a:rPr>
              <a:t>by</a:t>
            </a:r>
            <a:r>
              <a:rPr lang="en-US" sz="1400" dirty="0">
                <a:solidFill>
                  <a:srgbClr val="172B4D"/>
                </a:solidFill>
              </a:rPr>
              <a:t> swiping 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HIL </a:t>
            </a:r>
            <a:r>
              <a:rPr lang="en-US" sz="1400" dirty="0">
                <a:solidFill>
                  <a:srgbClr val="172B4D"/>
                </a:solidFill>
              </a:rPr>
              <a:t>disclaimer is displayed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Once the SF Product is selected and adjusted user can click next and enters “”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The user can click back button and enters landing page</a:t>
            </a:r>
          </a:p>
          <a:p>
            <a:pPr marL="342900" lvl="0" indent="-342900">
              <a:buAutoNum type="arabicPeriod"/>
            </a:pPr>
            <a:endParaRPr lang="en-US" sz="14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4127" y="297305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HIL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268610" y="297305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003</a:t>
            </a:r>
            <a:br>
              <a:rPr lang="en-US" dirty="0"/>
            </a:br>
            <a:r>
              <a:rPr lang="en-US" dirty="0"/>
              <a:t>HIL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91632" y="6153089"/>
            <a:ext cx="1002213" cy="18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6249818" y="5707901"/>
            <a:ext cx="2605753" cy="84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0" name="Group 19"/>
          <p:cNvGrpSpPr/>
          <p:nvPr/>
        </p:nvGrpSpPr>
        <p:grpSpPr>
          <a:xfrm>
            <a:off x="1095375" y="1412875"/>
            <a:ext cx="10490309" cy="5336745"/>
            <a:chOff x="356135" y="330630"/>
            <a:chExt cx="11502189" cy="6173040"/>
          </a:xfrm>
        </p:grpSpPr>
        <p:grpSp>
          <p:nvGrpSpPr>
            <p:cNvPr id="21" name="Group 20"/>
            <p:cNvGrpSpPr/>
            <p:nvPr/>
          </p:nvGrpSpPr>
          <p:grpSpPr>
            <a:xfrm>
              <a:off x="356135" y="330630"/>
              <a:ext cx="11502189" cy="6173040"/>
              <a:chOff x="356135" y="330630"/>
              <a:chExt cx="11502189" cy="617304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56135" y="330630"/>
                <a:ext cx="11502189" cy="6173040"/>
                <a:chOff x="356135" y="330630"/>
                <a:chExt cx="11502189" cy="617304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356135" y="330630"/>
                  <a:ext cx="11502189" cy="6173040"/>
                  <a:chOff x="356135" y="330630"/>
                  <a:chExt cx="11502189" cy="617304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56135" y="330630"/>
                    <a:ext cx="11502189" cy="6173040"/>
                    <a:chOff x="356135" y="330630"/>
                    <a:chExt cx="11502189" cy="6173040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56135" y="330630"/>
                      <a:ext cx="11502189" cy="6173040"/>
                      <a:chOff x="356135" y="330630"/>
                      <a:chExt cx="11502189" cy="6173040"/>
                    </a:xfrm>
                  </p:grpSpPr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356135" y="330630"/>
                        <a:ext cx="11502189" cy="6173040"/>
                        <a:chOff x="356135" y="330630"/>
                        <a:chExt cx="11502189" cy="6173040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356135" y="330630"/>
                          <a:ext cx="11502189" cy="6173040"/>
                          <a:chOff x="356135" y="330630"/>
                          <a:chExt cx="11502189" cy="6173040"/>
                        </a:xfrm>
                      </p:grpSpPr>
                      <p:grpSp>
                        <p:nvGrpSpPr>
                          <p:cNvPr id="35" name="Group 34"/>
                          <p:cNvGrpSpPr/>
                          <p:nvPr/>
                        </p:nvGrpSpPr>
                        <p:grpSpPr>
                          <a:xfrm>
                            <a:off x="356135" y="330630"/>
                            <a:ext cx="11502189" cy="6173040"/>
                            <a:chOff x="356135" y="330630"/>
                            <a:chExt cx="11502189" cy="6173040"/>
                          </a:xfrm>
                        </p:grpSpPr>
                        <p:grpSp>
                          <p:nvGrpSpPr>
                            <p:cNvPr id="37" name="Group 36"/>
                            <p:cNvGrpSpPr/>
                            <p:nvPr/>
                          </p:nvGrpSpPr>
                          <p:grpSpPr>
                            <a:xfrm>
                              <a:off x="356135" y="330630"/>
                              <a:ext cx="11502189" cy="6173040"/>
                              <a:chOff x="356135" y="330630"/>
                              <a:chExt cx="11502189" cy="6173040"/>
                            </a:xfrm>
                          </p:grpSpPr>
                          <p:grpSp>
                            <p:nvGrpSpPr>
                              <p:cNvPr id="39" name="Group 38"/>
                              <p:cNvGrpSpPr/>
                              <p:nvPr/>
                            </p:nvGrpSpPr>
                            <p:grpSpPr>
                              <a:xfrm>
                                <a:off x="356135" y="330630"/>
                                <a:ext cx="11502189" cy="6173040"/>
                                <a:chOff x="356135" y="330630"/>
                                <a:chExt cx="11502189" cy="6173040"/>
                              </a:xfrm>
                            </p:grpSpPr>
                            <p:grpSp>
                              <p:nvGrpSpPr>
                                <p:cNvPr id="41" name="Group 40"/>
                                <p:cNvGrpSpPr/>
                                <p:nvPr/>
                              </p:nvGrpSpPr>
                              <p:grpSpPr>
                                <a:xfrm>
                                  <a:off x="356135" y="330630"/>
                                  <a:ext cx="11502189" cy="6173040"/>
                                  <a:chOff x="356135" y="330630"/>
                                  <a:chExt cx="11502189" cy="6173040"/>
                                </a:xfrm>
                              </p:grpSpPr>
                              <p:pic>
                                <p:nvPicPr>
                                  <p:cNvPr id="43" name="Picture 42"/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2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356135" y="330630"/>
                                    <a:ext cx="11502189" cy="6173040"/>
                                  </a:xfrm>
                                  <a:prstGeom prst="rect">
                                    <a:avLst/>
                                  </a:prstGeom>
                                  <a:ln>
                                    <a:solidFill>
                                      <a:schemeClr val="accent1"/>
                                    </a:solidFill>
                                  </a:ln>
                                </p:spPr>
                              </p:pic>
                              <p:sp>
                                <p:nvSpPr>
                                  <p:cNvPr id="44" name="Rectangle 43"/>
                                  <p:cNvSpPr/>
                                  <p:nvPr/>
                                </p:nvSpPr>
                                <p:spPr>
                                  <a:xfrm>
                                    <a:off x="856648" y="2666198"/>
                                    <a:ext cx="365760" cy="22138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sz="160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2" name="Rectangle 41"/>
                                <p:cNvSpPr/>
                                <p:nvPr/>
                              </p:nvSpPr>
                              <p:spPr>
                                <a:xfrm>
                                  <a:off x="856648" y="4050632"/>
                                  <a:ext cx="866274" cy="20373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1600"/>
                                </a:p>
                              </p:txBody>
                            </p:sp>
                          </p:grpSp>
                          <p:sp>
                            <p:nvSpPr>
                              <p:cNvPr id="40" name="Rectangle 39"/>
                              <p:cNvSpPr/>
                              <p:nvPr/>
                            </p:nvSpPr>
                            <p:spPr>
                              <a:xfrm>
                                <a:off x="6107229" y="4254367"/>
                                <a:ext cx="5240956" cy="60639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1600"/>
                              </a:p>
                            </p:txBody>
                          </p:sp>
                        </p:grpSp>
                        <p:sp>
                          <p:nvSpPr>
                            <p:cNvPr id="38" name="Rectangle 37"/>
                            <p:cNvSpPr/>
                            <p:nvPr/>
                          </p:nvSpPr>
                          <p:spPr>
                            <a:xfrm>
                              <a:off x="1605813" y="5813659"/>
                              <a:ext cx="1098885" cy="21175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00"/>
                            </a:p>
                          </p:txBody>
                        </p:sp>
                      </p:grpSp>
                      <p:sp>
                        <p:nvSpPr>
                          <p:cNvPr id="36" name="Rectangle 35"/>
                          <p:cNvSpPr/>
                          <p:nvPr/>
                        </p:nvSpPr>
                        <p:spPr>
                          <a:xfrm>
                            <a:off x="2512593" y="5575434"/>
                            <a:ext cx="384209" cy="2382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00"/>
                          </a:p>
                        </p:txBody>
                      </p:sp>
                    </p:grpSp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6107229" y="5298708"/>
                          <a:ext cx="2661386" cy="9769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</p:grpSp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5053260" y="5548965"/>
                        <a:ext cx="384209" cy="238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</p:grp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112790" y="5787190"/>
                      <a:ext cx="1098885" cy="2117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28" name="Rectangle 27"/>
                  <p:cNvSpPr/>
                  <p:nvPr/>
                </p:nvSpPr>
                <p:spPr>
                  <a:xfrm>
                    <a:off x="1039528" y="1503145"/>
                    <a:ext cx="1665170" cy="251059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1173479" y="3546909"/>
                  <a:ext cx="1098885" cy="2117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087254" y="1479208"/>
                <a:ext cx="1809548" cy="284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 smtClean="0">
                    <a:latin typeface="BMW Group" pitchFamily="2" charset="0"/>
                    <a:cs typeface="BMW Group" pitchFamily="2" charset="0"/>
                  </a:rPr>
                  <a:t>悦选明天计划</a:t>
                </a:r>
                <a:endParaRPr lang="en-US" sz="1000" b="1" dirty="0">
                  <a:latin typeface="BMW Group" pitchFamily="2" charset="0"/>
                  <a:cs typeface="BMW Group" pitchFamily="2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36591" y="2653553"/>
              <a:ext cx="491691" cy="28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latin typeface="BMW Group" pitchFamily="2" charset="0"/>
                  <a:cs typeface="BMW Group" pitchFamily="2" charset="0"/>
                </a:rPr>
                <a:t>月付</a:t>
              </a:r>
              <a:endParaRPr lang="en-US" sz="1000" b="1" dirty="0">
                <a:latin typeface="BMW Group" pitchFamily="2" charset="0"/>
                <a:cs typeface="BMW Group" pitchFamily="2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86678" y="4148657"/>
            <a:ext cx="67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MW Group" pitchFamily="2" charset="0"/>
                <a:cs typeface="BMW Group" pitchFamily="2" charset="0"/>
              </a:rPr>
              <a:t>79,000</a:t>
            </a:r>
            <a:endParaRPr lang="en-US" sz="1000" dirty="0">
              <a:latin typeface="BMW Group" pitchFamily="2" charset="0"/>
              <a:cs typeface="BMW Group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1856" y="4628908"/>
            <a:ext cx="12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BMW Group" pitchFamily="2" charset="0"/>
                <a:cs typeface="BMW Group" pitchFamily="2" charset="0"/>
              </a:rPr>
              <a:t>最低回购价</a:t>
            </a:r>
            <a:r>
              <a:rPr lang="en-US" altLang="zh-CN" sz="1000" b="1" dirty="0" smtClean="0">
                <a:latin typeface="BMW Group" pitchFamily="2" charset="0"/>
                <a:cs typeface="BMW Group" pitchFamily="2" charset="0"/>
              </a:rPr>
              <a:t>/</a:t>
            </a:r>
            <a:r>
              <a:rPr lang="zh-CN" altLang="en-US" sz="1000" b="1" dirty="0" smtClean="0">
                <a:latin typeface="BMW Group" pitchFamily="2" charset="0"/>
                <a:cs typeface="BMW Group" pitchFamily="2" charset="0"/>
              </a:rPr>
              <a:t>尾款</a:t>
            </a:r>
            <a:r>
              <a:rPr lang="en-US" altLang="zh-CN" sz="1000" b="1" dirty="0" smtClean="0">
                <a:latin typeface="BMW Group" pitchFamily="2" charset="0"/>
                <a:cs typeface="BMW Group" pitchFamily="2" charset="0"/>
              </a:rPr>
              <a:t>:</a:t>
            </a:r>
            <a:endParaRPr lang="en-US" sz="1000" b="1" dirty="0">
              <a:latin typeface="BMW Group" pitchFamily="2" charset="0"/>
              <a:cs typeface="BMW Group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85140" y="5409221"/>
            <a:ext cx="1072808" cy="239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TextBox 47"/>
          <p:cNvSpPr txBox="1"/>
          <p:nvPr/>
        </p:nvSpPr>
        <p:spPr>
          <a:xfrm>
            <a:off x="1589530" y="5450865"/>
            <a:ext cx="12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BMW Group" pitchFamily="2" charset="0"/>
                <a:cs typeface="BMW Group" pitchFamily="2" charset="0"/>
              </a:rPr>
              <a:t>期限：</a:t>
            </a:r>
            <a:endParaRPr lang="en-US" sz="1000" b="1" dirty="0">
              <a:latin typeface="BMW Group" pitchFamily="2" charset="0"/>
              <a:cs typeface="BMW Group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94454" y="5926194"/>
            <a:ext cx="67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MW Group" pitchFamily="2" charset="0"/>
                <a:cs typeface="BMW Group" pitchFamily="2" charset="0"/>
              </a:rPr>
              <a:t>24</a:t>
            </a:r>
            <a:endParaRPr lang="en-US" sz="1000" dirty="0">
              <a:latin typeface="BMW Group" pitchFamily="2" charset="0"/>
              <a:cs typeface="BMW Group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0632" y="5925251"/>
            <a:ext cx="67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MW Group" pitchFamily="2" charset="0"/>
                <a:cs typeface="BMW Group" pitchFamily="2" charset="0"/>
              </a:rPr>
              <a:t>36</a:t>
            </a:r>
            <a:endParaRPr lang="en-US" sz="1000" dirty="0">
              <a:latin typeface="BMW Group" pitchFamily="2" charset="0"/>
              <a:cs typeface="BMW Group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49591" y="4937292"/>
            <a:ext cx="1002213" cy="18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/>
          <p:cNvSpPr txBox="1"/>
          <p:nvPr/>
        </p:nvSpPr>
        <p:spPr>
          <a:xfrm>
            <a:off x="1799846" y="4935516"/>
            <a:ext cx="67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MW Group" pitchFamily="2" charset="0"/>
                <a:cs typeface="BMW Group" pitchFamily="2" charset="0"/>
              </a:rPr>
              <a:t>79,000</a:t>
            </a:r>
            <a:endParaRPr lang="en-US" sz="1000" dirty="0">
              <a:latin typeface="BMW Group" pitchFamily="2" charset="0"/>
              <a:cs typeface="BMW Grou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003</a:t>
            </a:r>
            <a:br>
              <a:rPr lang="en-US" dirty="0"/>
            </a:br>
            <a:r>
              <a:rPr lang="en-US" dirty="0"/>
              <a:t>HIL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1980" y="1702965"/>
            <a:ext cx="695001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02965"/>
            <a:ext cx="275158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79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26823" y="4815587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3" name="Oval 12"/>
          <p:cNvSpPr/>
          <p:nvPr/>
        </p:nvSpPr>
        <p:spPr>
          <a:xfrm>
            <a:off x="1390405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55548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2839279" y="2508309"/>
            <a:ext cx="2205596" cy="26257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609201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74344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36809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01952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78014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43157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44804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09947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98" y="1836954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Oval 3"/>
          <p:cNvSpPr/>
          <p:nvPr/>
        </p:nvSpPr>
        <p:spPr>
          <a:xfrm>
            <a:off x="3333750" y="2687833"/>
            <a:ext cx="1340594" cy="2104082"/>
          </a:xfrm>
          <a:prstGeom prst="ellipse">
            <a:avLst/>
          </a:prstGeom>
          <a:solidFill>
            <a:srgbClr val="00B05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To be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adjusted to HIL Product e.g. OC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38" y="1836954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8" name="Oval 37"/>
          <p:cNvSpPr/>
          <p:nvPr/>
        </p:nvSpPr>
        <p:spPr>
          <a:xfrm>
            <a:off x="6235195" y="518169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00338" y="524632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003</a:t>
            </a:r>
            <a:br>
              <a:rPr lang="en-US" dirty="0"/>
            </a:br>
            <a:r>
              <a:rPr lang="en-US" dirty="0"/>
              <a:t>HIL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003</a:t>
            </a:r>
            <a:br>
              <a:rPr lang="en-US" dirty="0"/>
            </a:br>
            <a:r>
              <a:rPr lang="en-US" dirty="0"/>
              <a:t>HIL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004:</a:t>
            </a:r>
            <a:br>
              <a:rPr lang="en-US" dirty="0" smtClean="0"/>
            </a:br>
            <a:r>
              <a:rPr lang="en-US" dirty="0" smtClean="0"/>
              <a:t>Loyalty SF Offer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existing customer and </a:t>
            </a:r>
            <a:r>
              <a:rPr lang="en-US" dirty="0" err="1"/>
              <a:t>eApp</a:t>
            </a:r>
            <a:r>
              <a:rPr lang="en-US" dirty="0"/>
              <a:t> user I want to be able to select the loyalty SF offer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enjoy the loyalty program interest rate subsidy.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has successfully selected vehicle, dealer and transaction price confirmed (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001, 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004, 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005)</a:t>
            </a:r>
            <a:endParaRPr lang="en-US" sz="16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Customer should be allowed to select various filter parameters to select the SF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Customer has selected vehicle, dealer and transaction price confirmed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72B4D"/>
                </a:solidFill>
              </a:rPr>
              <a:t>Customer is identified as SF loyalty program user and is entitled to the SF loyalty offer</a:t>
            </a:r>
            <a:endParaRPr lang="en-US" sz="16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Acceptance Criteria A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B</a:t>
            </a:r>
            <a:endParaRPr lang="en-US" sz="16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C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D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S004-MCB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Loyalty SF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79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2839279" y="2508309"/>
            <a:ext cx="2205596" cy="2625753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609201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74344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36809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01952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78014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243157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44804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09947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333750" y="2687833"/>
            <a:ext cx="1340594" cy="2104082"/>
          </a:xfrm>
          <a:prstGeom prst="ellipse">
            <a:avLst/>
          </a:prstGeom>
          <a:solidFill>
            <a:srgbClr val="00B05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To be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adjusted to Loyalty  Product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9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EF-EP-005: </a:t>
            </a:r>
            <a:r>
              <a:rPr lang="en-US" b="0" dirty="0" smtClean="0"/>
              <a:t>Selected </a:t>
            </a:r>
            <a:r>
              <a:rPr lang="en-US" b="0" dirty="0"/>
              <a:t>Financial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001:</a:t>
            </a:r>
          </a:p>
          <a:p>
            <a:pPr marL="0" indent="0">
              <a:buNone/>
            </a:pPr>
            <a:r>
              <a:rPr lang="en-US" dirty="0"/>
              <a:t>As a </a:t>
            </a:r>
            <a:r>
              <a:rPr lang="en-US" dirty="0" smtClean="0"/>
              <a:t>user I </a:t>
            </a:r>
            <a:r>
              <a:rPr lang="en-US" dirty="0"/>
              <a:t>want to select the SF Product and adjust the parameter to my </a:t>
            </a:r>
            <a:r>
              <a:rPr lang="en-US" dirty="0" smtClean="0"/>
              <a:t>needs so </a:t>
            </a:r>
            <a:r>
              <a:rPr lang="en-US" dirty="0"/>
              <a:t>that I can get the SF Product that fits my personal </a:t>
            </a:r>
            <a:r>
              <a:rPr lang="en-US" dirty="0" smtClean="0"/>
              <a:t> needs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002: </a:t>
            </a:r>
          </a:p>
          <a:p>
            <a:pPr marL="0" indent="0">
              <a:buNone/>
            </a:pPr>
            <a:r>
              <a:rPr lang="en-US" dirty="0"/>
              <a:t>As a </a:t>
            </a:r>
            <a:r>
              <a:rPr lang="en-US" dirty="0" smtClean="0"/>
              <a:t>user I </a:t>
            </a:r>
            <a:r>
              <a:rPr lang="en-US" dirty="0"/>
              <a:t>want to add associated products to the </a:t>
            </a:r>
            <a:r>
              <a:rPr lang="en-US" dirty="0" smtClean="0"/>
              <a:t>finance offer so </a:t>
            </a:r>
            <a:r>
              <a:rPr lang="en-US" dirty="0"/>
              <a:t>that I can add vehicle </a:t>
            </a:r>
            <a:r>
              <a:rPr lang="en-US" dirty="0" smtClean="0"/>
              <a:t>accessories </a:t>
            </a:r>
            <a:r>
              <a:rPr lang="en-US" dirty="0"/>
              <a:t>and etc. to the to be financed </a:t>
            </a:r>
            <a:r>
              <a:rPr lang="en-US" dirty="0" smtClean="0"/>
              <a:t>amount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003: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</a:t>
            </a:r>
            <a:r>
              <a:rPr lang="en-US" dirty="0" smtClean="0"/>
              <a:t>user I </a:t>
            </a:r>
            <a:r>
              <a:rPr lang="en-US" dirty="0"/>
              <a:t>want to select Herald Leasing </a:t>
            </a:r>
            <a:r>
              <a:rPr lang="en-US" dirty="0" smtClean="0"/>
              <a:t>products so </a:t>
            </a:r>
            <a:r>
              <a:rPr lang="en-US" dirty="0"/>
              <a:t>that </a:t>
            </a:r>
            <a:r>
              <a:rPr lang="en-US" dirty="0" smtClean="0"/>
              <a:t>I can </a:t>
            </a:r>
            <a:r>
              <a:rPr lang="en-US" dirty="0"/>
              <a:t>chose leasing </a:t>
            </a:r>
            <a:r>
              <a:rPr lang="en-US" dirty="0" smtClean="0"/>
              <a:t>products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004: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existing customer and </a:t>
            </a:r>
            <a:r>
              <a:rPr lang="en-US" dirty="0" err="1"/>
              <a:t>eApp</a:t>
            </a:r>
            <a:r>
              <a:rPr lang="en-US" dirty="0"/>
              <a:t> </a:t>
            </a:r>
            <a:r>
              <a:rPr lang="en-US" dirty="0" smtClean="0"/>
              <a:t>user I </a:t>
            </a:r>
            <a:r>
              <a:rPr lang="en-US" dirty="0"/>
              <a:t>want to be able to select the loyalty SF </a:t>
            </a:r>
            <a:r>
              <a:rPr lang="en-US" dirty="0" smtClean="0"/>
              <a:t>offer so </a:t>
            </a:r>
            <a:r>
              <a:rPr lang="en-US" dirty="0"/>
              <a:t>that </a:t>
            </a:r>
            <a:r>
              <a:rPr lang="en-US" dirty="0" smtClean="0"/>
              <a:t>I </a:t>
            </a:r>
            <a:r>
              <a:rPr lang="en-US" dirty="0"/>
              <a:t>can enjoy the loyalty program interest rate subsidy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005: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user, I want to be notified in how many days the offer is </a:t>
            </a:r>
            <a:r>
              <a:rPr lang="en-US" dirty="0" smtClean="0"/>
              <a:t>expired.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006: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user, I want to be </a:t>
            </a:r>
            <a:r>
              <a:rPr lang="en-US" dirty="0" smtClean="0"/>
              <a:t>select dealer specific SF products </a:t>
            </a:r>
            <a:r>
              <a:rPr lang="en-US" dirty="0"/>
              <a:t>so that </a:t>
            </a:r>
            <a:r>
              <a:rPr lang="en-US" dirty="0" err="1"/>
              <a:t>i</a:t>
            </a:r>
            <a:r>
              <a:rPr lang="en-US" dirty="0"/>
              <a:t> can enjoy dealer specific SF </a:t>
            </a:r>
            <a:r>
              <a:rPr lang="en-US" dirty="0" smtClean="0"/>
              <a:t>campaigns.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Loyalty SF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1980" y="1702965"/>
            <a:ext cx="695001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02965"/>
            <a:ext cx="275158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79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26823" y="4815587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3" name="Oval 12"/>
          <p:cNvSpPr/>
          <p:nvPr/>
        </p:nvSpPr>
        <p:spPr>
          <a:xfrm>
            <a:off x="1390405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55548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2839279" y="2508309"/>
            <a:ext cx="2205596" cy="26257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609201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74344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36809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01952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78014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43157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44804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09947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98" y="1836954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8" name="Oval 37"/>
          <p:cNvSpPr/>
          <p:nvPr/>
        </p:nvSpPr>
        <p:spPr>
          <a:xfrm>
            <a:off x="3333750" y="2687833"/>
            <a:ext cx="1340594" cy="2104082"/>
          </a:xfrm>
          <a:prstGeom prst="ellipse">
            <a:avLst/>
          </a:prstGeom>
          <a:solidFill>
            <a:srgbClr val="00B05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To be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adjusted to Loyalty  Product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38" y="1836954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Oval 38"/>
          <p:cNvSpPr/>
          <p:nvPr/>
        </p:nvSpPr>
        <p:spPr>
          <a:xfrm>
            <a:off x="6235195" y="518169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300338" y="524632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Loyalty SF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Loyalty SF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EP005-S005-Alex Wang: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 be notified in how many days the offer is expired.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ASSUMPTION </a:t>
            </a:r>
            <a:r>
              <a:rPr lang="en-US" sz="1600" dirty="0" smtClean="0">
                <a:solidFill>
                  <a:srgbClr val="172B4D"/>
                </a:solidFill>
              </a:rPr>
              <a:t>A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B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C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Stand alone financial calculator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expiration rules of financial product has been configured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or one calculator.</a:t>
            </a:r>
          </a:p>
          <a:p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All q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uotation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information which DFE is needed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(incl. transaction price) is selected by applicants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The App will auto-check expired date of selected financial product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before applicant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click ‘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submit quotation’ button.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the submission date is within X days from expired date of selected financial product, a pop-up will remind applicant that “Please submit your loan application in X days.”</a:t>
            </a:r>
          </a:p>
          <a:p>
            <a:pPr marL="0" lvl="0" indent="0">
              <a:buNone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EP006-S001-Alex </a:t>
            </a:r>
            <a:r>
              <a:rPr lang="en-US" dirty="0" smtClean="0"/>
              <a:t>Wang: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8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56996" y="17224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8485" y="5544209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35755" y="1843147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880956" y="1911537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80956" y="2000803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077946" y="2452874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28963" y="286233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28963" y="330048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Transaction Price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0840" y="372642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Financial product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28962" y="4723265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Monthly installment 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5077193" y="4270152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65071" y="1730012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42348" y="3005019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172B4D"/>
                </a:solidFill>
              </a:rPr>
              <a:t>Please submit your loan application in X days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15017" y="4089529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80956" y="1380800"/>
            <a:ext cx="244066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soon to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expire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product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EP006-S001-Alex Wang: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871771" y="1671634"/>
            <a:ext cx="5226370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08" y="1805623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33" y="1805623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-344948" y="4784256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0" name="Oval 9"/>
          <p:cNvSpPr/>
          <p:nvPr/>
        </p:nvSpPr>
        <p:spPr>
          <a:xfrm>
            <a:off x="518634" y="508791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3777" y="515254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1967508" y="2476978"/>
            <a:ext cx="2205596" cy="262575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737430" y="265650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02573" y="272113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5038" y="3521966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30181" y="3586603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06243" y="419448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71386" y="425912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3033" y="508791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38176" y="515254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49" y="1805623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Rectangle 26"/>
          <p:cNvSpPr/>
          <p:nvPr/>
        </p:nvSpPr>
        <p:spPr>
          <a:xfrm>
            <a:off x="4591089" y="3137155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172B4D"/>
                </a:solidFill>
              </a:rPr>
              <a:t>Please submit your loan application in X days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65301" y="4036827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06800" y="1671634"/>
            <a:ext cx="538519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33" y="1805623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7209330" y="5251368"/>
            <a:ext cx="2107132" cy="40416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87922" y="2586715"/>
            <a:ext cx="1570825" cy="2933136"/>
          </a:xfrm>
          <a:prstGeom prst="rect">
            <a:avLst/>
          </a:prstGeom>
          <a:solidFill>
            <a:srgbClr val="0885C9">
              <a:alpha val="70000"/>
            </a:srgbClr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Your quotation</a:t>
            </a:r>
            <a:r>
              <a:rPr lang="en-US" sz="18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is submitted successfully. </a:t>
            </a:r>
            <a:endParaRPr lang="en-US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Please</a:t>
            </a:r>
            <a:r>
              <a:rPr lang="en-US" sz="14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wait a moment for your F&amp;I to confirm…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70" y="1805623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60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</a:t>
            </a:r>
            <a:r>
              <a:rPr lang="en-US" dirty="0" smtClean="0"/>
              <a:t>006: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Select dealers specific product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9" y="1048659"/>
            <a:ext cx="9560660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select the SF Product and adjust the parameter to my needs so that I can get the SF Product that fits my personal  needs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400" dirty="0" smtClean="0">
                <a:solidFill>
                  <a:srgbClr val="172B4D"/>
                </a:solidFill>
              </a:rPr>
              <a:t>Customer </a:t>
            </a:r>
            <a:r>
              <a:rPr lang="en-US" sz="1400" dirty="0">
                <a:solidFill>
                  <a:srgbClr val="172B4D"/>
                </a:solidFill>
              </a:rPr>
              <a:t>Successfully registered or used existing GCDM/BMW Account to login to BMW Easy Finance APP.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is physically at the dealership in the reach of </a:t>
            </a:r>
            <a:r>
              <a:rPr lang="en-US" sz="1400" dirty="0" smtClean="0">
                <a:solidFill>
                  <a:srgbClr val="172B4D"/>
                </a:solidFill>
              </a:rPr>
              <a:t>F&amp;I</a:t>
            </a:r>
          </a:p>
          <a:p>
            <a:r>
              <a:rPr lang="en-US" sz="1400" dirty="0" smtClean="0">
                <a:solidFill>
                  <a:srgbClr val="172B4D"/>
                </a:solidFill>
              </a:rPr>
              <a:t>Customer has successfully selected vehicle, dealer and transaction price confirmed (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</a:t>
            </a:r>
            <a:r>
              <a:rPr lang="en-US" sz="1400" dirty="0" smtClean="0"/>
              <a:t>001, </a:t>
            </a:r>
            <a:r>
              <a:rPr lang="en-US" sz="140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 smtClean="0"/>
              <a:t>ES-S 004, 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</a:t>
            </a:r>
            <a:r>
              <a:rPr lang="en-US" sz="1400" dirty="0" smtClean="0"/>
              <a:t>005)</a:t>
            </a:r>
            <a:endParaRPr lang="en-US" sz="14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172B4D"/>
                </a:solidFill>
              </a:rPr>
              <a:t> Customer </a:t>
            </a:r>
            <a:r>
              <a:rPr lang="en-US" sz="1400" dirty="0">
                <a:solidFill>
                  <a:srgbClr val="172B4D"/>
                </a:solidFill>
              </a:rPr>
              <a:t>should be allowed to </a:t>
            </a:r>
            <a:r>
              <a:rPr lang="en-US" sz="1400" dirty="0" smtClean="0">
                <a:solidFill>
                  <a:srgbClr val="172B4D"/>
                </a:solidFill>
              </a:rPr>
              <a:t>select various </a:t>
            </a:r>
            <a:r>
              <a:rPr lang="en-US" sz="1400" dirty="0">
                <a:solidFill>
                  <a:srgbClr val="172B4D"/>
                </a:solidFill>
              </a:rPr>
              <a:t>filter </a:t>
            </a:r>
            <a:r>
              <a:rPr lang="en-US" sz="1400" dirty="0" smtClean="0">
                <a:solidFill>
                  <a:srgbClr val="172B4D"/>
                </a:solidFill>
              </a:rPr>
              <a:t>parameters to select the SF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172B4D"/>
                </a:solidFill>
              </a:rPr>
              <a:t>Customer has selected </a:t>
            </a:r>
            <a:r>
              <a:rPr lang="en-US" sz="1400" dirty="0">
                <a:solidFill>
                  <a:srgbClr val="172B4D"/>
                </a:solidFill>
              </a:rPr>
              <a:t>vehicle, </a:t>
            </a:r>
            <a:r>
              <a:rPr lang="en-US" sz="1400" b="1" dirty="0">
                <a:solidFill>
                  <a:srgbClr val="172B4D"/>
                </a:solidFill>
              </a:rPr>
              <a:t>dealer</a:t>
            </a:r>
            <a:r>
              <a:rPr lang="en-US" sz="1400" dirty="0">
                <a:solidFill>
                  <a:srgbClr val="172B4D"/>
                </a:solidFill>
              </a:rPr>
              <a:t> and transaction </a:t>
            </a:r>
            <a:r>
              <a:rPr lang="en-US" sz="1400" dirty="0" smtClean="0">
                <a:solidFill>
                  <a:srgbClr val="172B4D"/>
                </a:solidFill>
              </a:rPr>
              <a:t>price confirmed </a:t>
            </a:r>
            <a:endParaRPr lang="en-US" sz="14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SF Web Calculator Java Script Front end is loaded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selects dealers specific SF Product by swiping 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can click on information icon to display information of the product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selects down / balloon payment &amp; percentage by selecting from the dropdown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can selects the term by </a:t>
            </a:r>
            <a:r>
              <a:rPr lang="en-US" sz="1400" dirty="0" smtClean="0">
                <a:solidFill>
                  <a:srgbClr val="172B4D"/>
                </a:solidFill>
              </a:rPr>
              <a:t>swiping 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SF disclaimer is displayed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Once the SF Product is selected and adjusted user can click next and enters “the confirmation page”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The user can click back button and enters landing page</a:t>
            </a:r>
          </a:p>
          <a:p>
            <a:pPr marL="342900" lvl="0" indent="-342900">
              <a:buAutoNum type="arabicPeriod"/>
            </a:pPr>
            <a:endParaRPr lang="en-US" sz="14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</a:t>
            </a:r>
            <a:r>
              <a:rPr lang="en-US" dirty="0" smtClean="0"/>
              <a:t>006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dealers specific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1814918"/>
            <a:ext cx="316080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Select dealers specific product</a:t>
            </a:r>
            <a:endParaRPr lang="en-US" sz="14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0" y="1884579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3770080" y="2555934"/>
            <a:ext cx="2205596" cy="26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241980" y="1702965"/>
            <a:ext cx="695001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702965"/>
            <a:ext cx="275158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79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</a:t>
            </a:r>
            <a:r>
              <a:rPr lang="en-US" dirty="0" smtClean="0"/>
              <a:t>006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dealers specific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26823" y="4815587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1" name="Oval 10"/>
          <p:cNvSpPr/>
          <p:nvPr/>
        </p:nvSpPr>
        <p:spPr>
          <a:xfrm>
            <a:off x="1390405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55548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2839279" y="2508309"/>
            <a:ext cx="2205596" cy="2625753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609201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74344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36809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01952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78014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43157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744804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09947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98" y="1836954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38" y="1836954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1" name="Oval 40"/>
          <p:cNvSpPr/>
          <p:nvPr/>
        </p:nvSpPr>
        <p:spPr>
          <a:xfrm>
            <a:off x="6235195" y="518169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00338" y="524632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001:</a:t>
            </a:r>
            <a:br>
              <a:rPr lang="en-US" dirty="0" smtClean="0"/>
            </a:br>
            <a:r>
              <a:rPr lang="en-US" dirty="0" smtClean="0"/>
              <a:t>Select SF Product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9" y="1048659"/>
            <a:ext cx="9560660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select the SF Product and adjust the parameter to my needs so that I can get the SF Product that fits my personal  needs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400" dirty="0" smtClean="0">
                <a:solidFill>
                  <a:srgbClr val="172B4D"/>
                </a:solidFill>
              </a:rPr>
              <a:t>Customer </a:t>
            </a:r>
            <a:r>
              <a:rPr lang="en-US" sz="1400" dirty="0">
                <a:solidFill>
                  <a:srgbClr val="172B4D"/>
                </a:solidFill>
              </a:rPr>
              <a:t>Successfully registered or used existing GCDM/BMW Account to login to BMW Easy Finance APP.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is physically at the dealership in the reach of </a:t>
            </a:r>
            <a:r>
              <a:rPr lang="en-US" sz="1400" dirty="0" smtClean="0">
                <a:solidFill>
                  <a:srgbClr val="172B4D"/>
                </a:solidFill>
              </a:rPr>
              <a:t>F&amp;I</a:t>
            </a:r>
          </a:p>
          <a:p>
            <a:r>
              <a:rPr lang="en-US" sz="1400" dirty="0" smtClean="0">
                <a:solidFill>
                  <a:srgbClr val="172B4D"/>
                </a:solidFill>
              </a:rPr>
              <a:t>Customer has successfully selected vehicle, dealer and transaction price confirmed (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</a:t>
            </a:r>
            <a:r>
              <a:rPr lang="en-US" sz="1400" dirty="0" smtClean="0"/>
              <a:t>001, </a:t>
            </a:r>
            <a:r>
              <a:rPr lang="en-US" sz="140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 smtClean="0"/>
              <a:t>ES-S 004, 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</a:t>
            </a:r>
            <a:r>
              <a:rPr lang="en-US" sz="1400" dirty="0" smtClean="0"/>
              <a:t>005)</a:t>
            </a:r>
            <a:endParaRPr lang="en-US" sz="14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172B4D"/>
                </a:solidFill>
              </a:rPr>
              <a:t> Customer </a:t>
            </a:r>
            <a:r>
              <a:rPr lang="en-US" sz="1400" dirty="0">
                <a:solidFill>
                  <a:srgbClr val="172B4D"/>
                </a:solidFill>
              </a:rPr>
              <a:t>should be allowed to </a:t>
            </a:r>
            <a:r>
              <a:rPr lang="en-US" sz="1400" dirty="0" smtClean="0">
                <a:solidFill>
                  <a:srgbClr val="172B4D"/>
                </a:solidFill>
              </a:rPr>
              <a:t>select various </a:t>
            </a:r>
            <a:r>
              <a:rPr lang="en-US" sz="1400" dirty="0">
                <a:solidFill>
                  <a:srgbClr val="172B4D"/>
                </a:solidFill>
              </a:rPr>
              <a:t>filter </a:t>
            </a:r>
            <a:r>
              <a:rPr lang="en-US" sz="1400" dirty="0" smtClean="0">
                <a:solidFill>
                  <a:srgbClr val="172B4D"/>
                </a:solidFill>
              </a:rPr>
              <a:t>parameters to select the SF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172B4D"/>
                </a:solidFill>
              </a:rPr>
              <a:t>Customer has selected </a:t>
            </a:r>
            <a:r>
              <a:rPr lang="en-US" sz="1400" dirty="0">
                <a:solidFill>
                  <a:srgbClr val="172B4D"/>
                </a:solidFill>
              </a:rPr>
              <a:t>vehicle, dealer and transaction </a:t>
            </a:r>
            <a:r>
              <a:rPr lang="en-US" sz="1400" dirty="0" smtClean="0">
                <a:solidFill>
                  <a:srgbClr val="172B4D"/>
                </a:solidFill>
              </a:rPr>
              <a:t>price confirmed </a:t>
            </a:r>
            <a:endParaRPr lang="en-US" sz="14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SF Web Calculator Java Script Front end is loaded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selects SF Product by swiping 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can click on information icon to display information of the product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selects down / balloon payment &amp; percentage by selecting from the dropdown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can selects the term by </a:t>
            </a:r>
            <a:r>
              <a:rPr lang="en-US" sz="1400" dirty="0" err="1">
                <a:solidFill>
                  <a:srgbClr val="172B4D"/>
                </a:solidFill>
              </a:rPr>
              <a:t>by</a:t>
            </a:r>
            <a:r>
              <a:rPr lang="en-US" sz="1400" dirty="0">
                <a:solidFill>
                  <a:srgbClr val="172B4D"/>
                </a:solidFill>
              </a:rPr>
              <a:t> swiping 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SF disclaimer is displayed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Once the </a:t>
            </a:r>
            <a:r>
              <a:rPr lang="en-US" sz="1400" dirty="0" smtClean="0">
                <a:solidFill>
                  <a:srgbClr val="172B4D"/>
                </a:solidFill>
              </a:rPr>
              <a:t>SF Product is selected and adjusted </a:t>
            </a:r>
            <a:r>
              <a:rPr lang="en-US" sz="1400" dirty="0">
                <a:solidFill>
                  <a:srgbClr val="172B4D"/>
                </a:solidFill>
              </a:rPr>
              <a:t>user can click next and enters </a:t>
            </a:r>
            <a:r>
              <a:rPr lang="en-US" sz="1400" dirty="0" smtClean="0">
                <a:solidFill>
                  <a:srgbClr val="172B4D"/>
                </a:solidFill>
              </a:rPr>
              <a:t>“the confirmation page”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The </a:t>
            </a:r>
            <a:r>
              <a:rPr lang="en-US" sz="1400" dirty="0">
                <a:solidFill>
                  <a:srgbClr val="172B4D"/>
                </a:solidFill>
              </a:rPr>
              <a:t>user can click back button and enters landing page</a:t>
            </a:r>
          </a:p>
          <a:p>
            <a:pPr marL="342900" lvl="0" indent="-342900">
              <a:buAutoNum type="arabicPeriod"/>
            </a:pPr>
            <a:endParaRPr lang="en-US" sz="14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</a:t>
            </a:r>
            <a:r>
              <a:rPr lang="en-US" dirty="0"/>
              <a:t>001</a:t>
            </a:r>
            <a:br>
              <a:rPr lang="en-US" dirty="0"/>
            </a:br>
            <a:r>
              <a:rPr lang="en-US" dirty="0"/>
              <a:t>Select SF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1814918"/>
            <a:ext cx="3160809" cy="22467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AG_VG code from parent page is correct, SF Web Calculator will provide: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SF</a:t>
            </a: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en-US" sz="14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Standard </a:t>
            </a:r>
            <a:r>
              <a:rPr lang="en-US" sz="1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and Campaign Product</a:t>
            </a:r>
            <a:endParaRPr lang="en-US" sz="1400" b="0" i="0" u="none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Financial Options/Parameters, down payment, balloon percentage, etc. 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Information</a:t>
            </a:r>
            <a:r>
              <a:rPr lang="en-US" sz="14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to generate quotation for customer;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Quotation content and design can refer to DMO.</a:t>
            </a:r>
            <a:endParaRPr lang="en-US" sz="14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0" y="1884579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3770080" y="2555934"/>
            <a:ext cx="2205596" cy="26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241980" y="1702965"/>
            <a:ext cx="695001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702965"/>
            <a:ext cx="275158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79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001</a:t>
            </a:r>
            <a:br>
              <a:rPr lang="en-US" dirty="0"/>
            </a:br>
            <a:r>
              <a:rPr lang="en-US" dirty="0"/>
              <a:t>Select SF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26823" y="4815587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1" name="Oval 10"/>
          <p:cNvSpPr/>
          <p:nvPr/>
        </p:nvSpPr>
        <p:spPr>
          <a:xfrm>
            <a:off x="1390405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55548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2839279" y="2508309"/>
            <a:ext cx="2205596" cy="2625753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609201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74344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36809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01952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78014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43157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744804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09947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98" y="1836954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38" y="1836954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1" name="Oval 40"/>
          <p:cNvSpPr/>
          <p:nvPr/>
        </p:nvSpPr>
        <p:spPr>
          <a:xfrm>
            <a:off x="6235195" y="518169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00338" y="524632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001</a:t>
            </a:r>
            <a:br>
              <a:rPr lang="en-US" dirty="0"/>
            </a:br>
            <a:r>
              <a:rPr lang="en-US" dirty="0"/>
              <a:t>Select SF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001</a:t>
            </a:r>
            <a:br>
              <a:rPr lang="en-US" dirty="0"/>
            </a:br>
            <a:r>
              <a:rPr lang="en-US" dirty="0"/>
              <a:t>Select SF Product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002: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ASP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add associated products to the finance offer so that I can add vehicle accessories and etc.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the to be financed amount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rgbClr val="00B0F0"/>
                </a:solidFill>
              </a:rPr>
              <a:t>Assumptions: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has successfully selected vehicle, dealer and transaction price confirmed (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001, 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004, 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005)</a:t>
            </a:r>
            <a:endParaRPr lang="en-US" sz="16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72B4D"/>
                </a:solidFill>
              </a:rPr>
              <a:t> Customer </a:t>
            </a:r>
            <a:r>
              <a:rPr lang="en-US" sz="1600" dirty="0">
                <a:solidFill>
                  <a:srgbClr val="172B4D"/>
                </a:solidFill>
              </a:rPr>
              <a:t>should be allowed to select various filter parameters to select the </a:t>
            </a:r>
            <a:r>
              <a:rPr lang="en-US" sz="1600" dirty="0" smtClean="0">
                <a:solidFill>
                  <a:srgbClr val="172B4D"/>
                </a:solidFill>
              </a:rPr>
              <a:t>ASP SF </a:t>
            </a:r>
            <a:r>
              <a:rPr lang="en-US" sz="1600" dirty="0">
                <a:solidFill>
                  <a:srgbClr val="172B4D"/>
                </a:solidFill>
              </a:rPr>
              <a:t>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72B4D"/>
                </a:solidFill>
              </a:rPr>
              <a:t> Customer </a:t>
            </a:r>
            <a:r>
              <a:rPr lang="en-US" sz="1600" dirty="0">
                <a:solidFill>
                  <a:srgbClr val="172B4D"/>
                </a:solidFill>
              </a:rPr>
              <a:t>has selected vehicle, dealer and transaction price confirmed 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ASP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9" b="9286"/>
          <a:stretch/>
        </p:blipFill>
        <p:spPr>
          <a:xfrm>
            <a:off x="4380617" y="1530246"/>
            <a:ext cx="1720673" cy="45943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32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1712</Words>
  <Application>Microsoft Office PowerPoint</Application>
  <PresentationFormat>Widescreen</PresentationFormat>
  <Paragraphs>301</Paragraphs>
  <Slides>28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Wingdings</vt:lpstr>
      <vt:lpstr>BMW Group 16:9</vt:lpstr>
      <vt:lpstr>PowerPoint Presentation</vt:lpstr>
      <vt:lpstr>EF-EP-005: Selected Financial Product</vt:lpstr>
      <vt:lpstr>Story ID: EF-EP-005-ES-S 001: Select SF Product </vt:lpstr>
      <vt:lpstr>Story ID: EF-EP-005-ES-S 001 Select SF Product</vt:lpstr>
      <vt:lpstr>Story ID: EF-EP-005-ES-S 001 Select SF Product</vt:lpstr>
      <vt:lpstr>Story ID: EF-EP-005-ES-S 001 Select SF Product</vt:lpstr>
      <vt:lpstr>Story ID: EF-EP-005-ES-S 001 Select SF Product </vt:lpstr>
      <vt:lpstr>Story ID: EF-EP-005-ES-S 002: ASP Products</vt:lpstr>
      <vt:lpstr>Story ID: EF-EP-005-ES-S 002 ASP Products</vt:lpstr>
      <vt:lpstr>Story ID: EF-EP-005-ES-S 002 ASP Products </vt:lpstr>
      <vt:lpstr>Story ID: EF-EP-005-ES-S 002 ASP Products </vt:lpstr>
      <vt:lpstr>Story ID: EF-EP-005-ES-S 002 ASP Products</vt:lpstr>
      <vt:lpstr>Story ID: EF-EP-005-ES-S 003: HIL Products</vt:lpstr>
      <vt:lpstr>Story ID: EF-EP-005-ES-S 003 HIL Products</vt:lpstr>
      <vt:lpstr>Story ID: EF-EP-005-ES-S 003 HIL Products</vt:lpstr>
      <vt:lpstr>Story ID: EF-EP-005-ES-S 003 HIL Products</vt:lpstr>
      <vt:lpstr>Story ID: EF-EP-005-ES-S 003 HIL Products</vt:lpstr>
      <vt:lpstr>Story ID: EF-EP-005-ES-S 004: Loyalty SF Offer </vt:lpstr>
      <vt:lpstr>Story ID: EF-EP-005-S004-MCB Loyalty SF Offer</vt:lpstr>
      <vt:lpstr>Story ID: EF-EP-005-ES-S 004 Loyalty SF Offer</vt:lpstr>
      <vt:lpstr>Story ID: EF-EP-005-ES-S 004 Loyalty SF Offer</vt:lpstr>
      <vt:lpstr>Story ID: EF-EP-005-ES-S 004 Loyalty SF Offer</vt:lpstr>
      <vt:lpstr>Story ID: EP005-S005-Alex Wang:  </vt:lpstr>
      <vt:lpstr>Story ID: EP006-S001-Alex Wang: </vt:lpstr>
      <vt:lpstr>Story ID: EP006-S001-Alex Wang:</vt:lpstr>
      <vt:lpstr>Story ID: EF-EP-005-ES-S 006: Select dealers specific product </vt:lpstr>
      <vt:lpstr>Story ID: EF-EP-005-ES-S 006 Select dealers specific product</vt:lpstr>
      <vt:lpstr>Story ID: EF-EP-005-ES-S 006 Select dealers specific product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Befelein Maximilian, SF5-CN-V-23</cp:lastModifiedBy>
  <cp:revision>207</cp:revision>
  <dcterms:created xsi:type="dcterms:W3CDTF">2017-04-27T07:24:45Z</dcterms:created>
  <dcterms:modified xsi:type="dcterms:W3CDTF">2018-10-17T11:50:04Z</dcterms:modified>
</cp:coreProperties>
</file>