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30"/>
  </p:notes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felein Maximilian, SF5-CN-V-23" initials="BMS" lastIdx="4" clrIdx="0">
    <p:extLst>
      <p:ext uri="{19B8F6BF-5375-455C-9EA6-DF929625EA0E}">
        <p15:presenceInfo xmlns:p15="http://schemas.microsoft.com/office/powerpoint/2012/main" userId="S-1-5-21-3402732107-103683034-2188813700-45119" providerId="AD"/>
      </p:ext>
    </p:extLst>
  </p:cmAuthor>
  <p:cmAuthor id="2" name="Krishnan Purushothaman, BBS-82" initials="KPB" lastIdx="3" clrIdx="1">
    <p:extLst>
      <p:ext uri="{19B8F6BF-5375-455C-9EA6-DF929625EA0E}">
        <p15:presenceInfo xmlns:p15="http://schemas.microsoft.com/office/powerpoint/2012/main" userId="S-1-5-21-1417001333-1972579041-725345543-6672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EAA"/>
    <a:srgbClr val="E5D2C4"/>
    <a:srgbClr val="F1DCC7"/>
    <a:srgbClr val="F5E1C8"/>
    <a:srgbClr val="FCF1D1"/>
    <a:srgbClr val="FAF9DB"/>
    <a:srgbClr val="BFBFBF"/>
    <a:srgbClr val="DEE3EA"/>
    <a:srgbClr val="BEC6D6"/>
    <a:srgbClr val="9DA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30.10.2018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marL="360000" lvl="1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Zweite Ebene</a:t>
            </a:r>
          </a:p>
          <a:p>
            <a:pPr marL="540000" lvl="2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720000" lvl="3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Vierte Ebene</a:t>
            </a:r>
          </a:p>
          <a:p>
            <a:pPr marL="900000" lvl="4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4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600" kern="1200" dirty="0">
        <a:solidFill>
          <a:srgbClr val="343434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9843" y="-6669"/>
            <a:ext cx="12204066" cy="6868059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59600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61979 h 6862262"/>
              <a:gd name="connsiteX7" fmla="*/ 3810 w 9147810"/>
              <a:gd name="connsiteY7" fmla="*/ 3806 h 6862262"/>
              <a:gd name="connsiteX0" fmla="*/ 3810 w 9147810"/>
              <a:gd name="connsiteY0" fmla="*/ 3806 h 6858975"/>
              <a:gd name="connsiteX1" fmla="*/ 9145905 w 9147810"/>
              <a:gd name="connsiteY1" fmla="*/ 0 h 6858975"/>
              <a:gd name="connsiteX2" fmla="*/ 9147810 w 9147810"/>
              <a:gd name="connsiteY2" fmla="*/ 4615799 h 6858975"/>
              <a:gd name="connsiteX3" fmla="*/ 4300470 w 9147810"/>
              <a:gd name="connsiteY3" fmla="*/ 6858975 h 6858975"/>
              <a:gd name="connsiteX4" fmla="*/ 4186195 w 9147810"/>
              <a:gd name="connsiteY4" fmla="*/ 6855127 h 6858975"/>
              <a:gd name="connsiteX5" fmla="*/ 5175076 w 9147810"/>
              <a:gd name="connsiteY5" fmla="*/ 6398063 h 6858975"/>
              <a:gd name="connsiteX6" fmla="*/ 0 w 9147810"/>
              <a:gd name="connsiteY6" fmla="*/ 4961979 h 6858975"/>
              <a:gd name="connsiteX7" fmla="*/ 3810 w 9147810"/>
              <a:gd name="connsiteY7" fmla="*/ 3806 h 6858975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300470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80435 w 9147810"/>
              <a:gd name="connsiteY5" fmla="*/ 6395685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80838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2024 w 9146024"/>
              <a:gd name="connsiteY0" fmla="*/ 3806 h 6859884"/>
              <a:gd name="connsiteX1" fmla="*/ 9144119 w 9146024"/>
              <a:gd name="connsiteY1" fmla="*/ 0 h 6859884"/>
              <a:gd name="connsiteX2" fmla="*/ 9146024 w 9146024"/>
              <a:gd name="connsiteY2" fmla="*/ 4615799 h 6859884"/>
              <a:gd name="connsiteX3" fmla="*/ 4284397 w 9146024"/>
              <a:gd name="connsiteY3" fmla="*/ 6858975 h 6859884"/>
              <a:gd name="connsiteX4" fmla="*/ 4173694 w 9146024"/>
              <a:gd name="connsiteY4" fmla="*/ 6859884 h 6859884"/>
              <a:gd name="connsiteX5" fmla="*/ 5176863 w 9146024"/>
              <a:gd name="connsiteY5" fmla="*/ 6398063 h 6859884"/>
              <a:gd name="connsiteX6" fmla="*/ 0 w 9146024"/>
              <a:gd name="connsiteY6" fmla="*/ 4961980 h 6859884"/>
              <a:gd name="connsiteX7" fmla="*/ 2024 w 9146024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59602 h 6859884"/>
              <a:gd name="connsiteX7" fmla="*/ 3810 w 9147810"/>
              <a:gd name="connsiteY7" fmla="*/ 3806 h 6859884"/>
              <a:gd name="connsiteX0" fmla="*/ 7382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7382 w 9151382"/>
              <a:gd name="connsiteY7" fmla="*/ 3806 h 6859884"/>
              <a:gd name="connsiteX0" fmla="*/ 2024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2024 w 9151382"/>
              <a:gd name="connsiteY7" fmla="*/ 3806 h 6859884"/>
              <a:gd name="connsiteX0" fmla="*/ 2024 w 9153049"/>
              <a:gd name="connsiteY0" fmla="*/ 3806 h 6859884"/>
              <a:gd name="connsiteX1" fmla="*/ 9153049 w 9153049"/>
              <a:gd name="connsiteY1" fmla="*/ 0 h 6859884"/>
              <a:gd name="connsiteX2" fmla="*/ 9151382 w 9153049"/>
              <a:gd name="connsiteY2" fmla="*/ 4615799 h 6859884"/>
              <a:gd name="connsiteX3" fmla="*/ 4289755 w 9153049"/>
              <a:gd name="connsiteY3" fmla="*/ 6858975 h 6859884"/>
              <a:gd name="connsiteX4" fmla="*/ 4179052 w 9153049"/>
              <a:gd name="connsiteY4" fmla="*/ 6859884 h 6859884"/>
              <a:gd name="connsiteX5" fmla="*/ 5182221 w 9153049"/>
              <a:gd name="connsiteY5" fmla="*/ 6398063 h 6859884"/>
              <a:gd name="connsiteX6" fmla="*/ 0 w 9153049"/>
              <a:gd name="connsiteY6" fmla="*/ 4961982 h 6859884"/>
              <a:gd name="connsiteX7" fmla="*/ 2024 w 9153049"/>
              <a:gd name="connsiteY7" fmla="*/ 3806 h 685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3049" h="6859884">
                <a:moveTo>
                  <a:pt x="2024" y="3806"/>
                </a:moveTo>
                <a:lnTo>
                  <a:pt x="9153049" y="0"/>
                </a:lnTo>
                <a:cubicBezTo>
                  <a:pt x="9152493" y="1538600"/>
                  <a:pt x="9151938" y="3077199"/>
                  <a:pt x="9151382" y="4615799"/>
                </a:cubicBezTo>
                <a:lnTo>
                  <a:pt x="4289755" y="6858975"/>
                </a:lnTo>
                <a:lnTo>
                  <a:pt x="4179052" y="6859884"/>
                </a:lnTo>
                <a:lnTo>
                  <a:pt x="5182221" y="6398063"/>
                </a:lnTo>
                <a:lnTo>
                  <a:pt x="0" y="4961982"/>
                </a:lnTo>
                <a:cubicBezTo>
                  <a:pt x="0" y="3242150"/>
                  <a:pt x="2024" y="1723638"/>
                  <a:pt x="2024" y="380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0" name="Bild 8" descr="BMWMINIRR_5fbg Kopi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269622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 sz="4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</a:t>
            </a:r>
            <a:br>
              <a:rPr lang="en-US" noProof="0" dirty="0"/>
            </a:br>
            <a:r>
              <a:rPr lang="en-US" noProof="0" dirty="0"/>
              <a:t>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1386804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defRPr sz="2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sp>
        <p:nvSpPr>
          <p:cNvPr id="18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21" name="Bild 7" descr="WortmarkeBMWGROUP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2" y="5927742"/>
            <a:ext cx="1154481" cy="360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5" orient="horz" pos="3752" userDrawn="1">
          <p15:clr>
            <a:srgbClr val="FBAE40"/>
          </p15:clr>
        </p15:guide>
        <p15:guide id="6" orient="horz" pos="210" userDrawn="1">
          <p15:clr>
            <a:srgbClr val="FBAE40"/>
          </p15:clr>
        </p15:guide>
        <p15:guide id="7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48" y="1413936"/>
            <a:ext cx="5486400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6193368" y="1413936"/>
            <a:ext cx="5520267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488948" y="4183352"/>
            <a:ext cx="5486400" cy="1938048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6193368" y="4191000"/>
            <a:ext cx="5520267" cy="1930400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301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orient="horz" pos="4042" userDrawn="1">
          <p15:clr>
            <a:srgbClr val="FBAE40"/>
          </p15:clr>
        </p15:guide>
        <p15:guide id="10" orient="horz" pos="4260" userDrawn="1">
          <p15:clr>
            <a:srgbClr val="FBAE40"/>
          </p15:clr>
        </p15:guide>
        <p15:guide id="11" orient="horz" pos="2636" userDrawn="1">
          <p15:clr>
            <a:srgbClr val="FBAE40"/>
          </p15:clr>
        </p15:guide>
        <p15:guide id="12" orient="horz" pos="25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50" y="1413936"/>
            <a:ext cx="3578577" cy="1675641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4295424" y="1413936"/>
            <a:ext cx="3584221" cy="1683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5"/>
          </p:nvPr>
        </p:nvSpPr>
        <p:spPr>
          <a:xfrm>
            <a:off x="8134521" y="1413936"/>
            <a:ext cx="3579112" cy="168329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5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430107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8135058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01" userDrawn="1">
          <p15:clr>
            <a:srgbClr val="FBAE40"/>
          </p15:clr>
        </p15:guide>
        <p15:guide id="9" pos="5120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2704" userDrawn="1">
          <p15:clr>
            <a:srgbClr val="FBAE40"/>
          </p15:clr>
        </p15:guide>
        <p15:guide id="12" pos="25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88950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352802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6220182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9096213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48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3352803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dirty="0" smtClean="0">
                <a:solidFill>
                  <a:srgbClr val="404040"/>
                </a:solidFill>
              </a:defRPr>
            </a:lvl1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6220180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9094612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1960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3768" userDrawn="1">
          <p15:clr>
            <a:srgbClr val="FBAE40"/>
          </p15:clr>
        </p15:guide>
        <p15:guide id="12" pos="39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204657" y="1413933"/>
            <a:ext cx="5508976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" y="1413933"/>
            <a:ext cx="5971817" cy="4715934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72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3768" userDrawn="1">
          <p15:clr>
            <a:srgbClr val="FBAE40"/>
          </p15:clr>
        </p15:guide>
        <p15:guide id="10" pos="39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without Dividin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5005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4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88" userDrawn="1">
          <p15:clr>
            <a:srgbClr val="FBAE40"/>
          </p15:clr>
        </p15:guide>
        <p15:guide id="4" orient="horz" pos="3840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4322170"/>
            <a:ext cx="12191496" cy="25358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0" y="5927742"/>
            <a:ext cx="1154478" cy="359999"/>
          </a:xfrm>
          <a:prstGeom prst="rect">
            <a:avLst/>
          </a:prstGeom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1799485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9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2916667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pic>
        <p:nvPicPr>
          <p:cNvPr id="14" name="Bild 8" descr="BMWMINIRR_5fbg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13" name="Bild 7" descr="WortmarkeBMWGROUP Kopie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79" userDrawn="1">
          <p15:clr>
            <a:srgbClr val="FBAE40"/>
          </p15:clr>
        </p15:guide>
        <p15:guide id="2" orient="horz" pos="1128" userDrawn="1">
          <p15:clr>
            <a:srgbClr val="FBAE40"/>
          </p15:clr>
        </p15:guide>
        <p15:guide id="3" orient="horz" pos="3544" userDrawn="1">
          <p15:clr>
            <a:srgbClr val="FBAE40"/>
          </p15:clr>
        </p15:guide>
        <p15:guide id="4" orient="horz" pos="1832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37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8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6" name="Bild 10" descr="Next_100_Years_Signet.png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31947" r="48537" b="3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9" y="1412875"/>
            <a:ext cx="2989019" cy="924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7200"/>
              </a:lnSpc>
              <a:spcBef>
                <a:spcPts val="0"/>
              </a:spcBef>
              <a:buNone/>
              <a:defRPr sz="72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948" y="2362896"/>
            <a:ext cx="11224685" cy="54886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Chapter.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36" userDrawn="1">
          <p15:clr>
            <a:srgbClr val="FBAE40"/>
          </p15:clr>
        </p15:guide>
        <p15:guide id="2" orient="horz" pos="887" userDrawn="1">
          <p15:clr>
            <a:srgbClr val="FBAE40"/>
          </p15:clr>
        </p15:guide>
        <p15:guide id="3" pos="7384" userDrawn="1">
          <p15:clr>
            <a:srgbClr val="FBAE40"/>
          </p15:clr>
        </p15:guide>
        <p15:guide id="4" pos="3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1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6" t="46096" r="-1521" b="2091"/>
          <a:stretch/>
        </p:blipFill>
        <p:spPr>
          <a:xfrm>
            <a:off x="-9832" y="0"/>
            <a:ext cx="6028267" cy="62939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88948" y="1413933"/>
            <a:ext cx="5486400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3368" y="1413933"/>
            <a:ext cx="5520267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6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pos="30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>
          <a:xfrm>
            <a:off x="6193368" y="1795463"/>
            <a:ext cx="5520267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>
          <a:xfrm>
            <a:off x="488948" y="1795463"/>
            <a:ext cx="5486400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88950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93368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7" userDrawn="1">
          <p15:clr>
            <a:srgbClr val="FBAE40"/>
          </p15:clr>
        </p15:guide>
        <p15:guide id="8" pos="3769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orient="horz" pos="1131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  <p15:guide id="12" pos="3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488948" y="1413933"/>
            <a:ext cx="11224685" cy="4707467"/>
          </a:xfrm>
          <a:pattFill prst="wdUpDiag">
            <a:fgClr>
              <a:srgbClr val="BFBFBF"/>
            </a:fgClr>
            <a:bgClr>
              <a:schemeClr val="bg1"/>
            </a:bgClr>
          </a:pattFill>
        </p:spPr>
        <p:txBody>
          <a:bodyPr tIns="540000" anchor="ctr"/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4042" userDrawn="1">
          <p15:clr>
            <a:srgbClr val="FBAE40"/>
          </p15:clr>
        </p15:guide>
        <p15:guide id="8" orient="horz" pos="42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5" y="1413933"/>
            <a:ext cx="12192003" cy="544406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pos="301" userDrawn="1">
          <p15:clr>
            <a:srgbClr val="FBAE40"/>
          </p15:clr>
        </p15:guide>
        <p15:guide id="4" pos="7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404040"/>
                </a:solidFill>
              </a:defRPr>
            </a:lvl1pPr>
          </a:lstStyle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18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ts val="2700"/>
              </a:lnSpc>
            </a:pPr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8" r:id="rId3"/>
    <p:sldLayoutId id="2147483749" r:id="rId4"/>
    <p:sldLayoutId id="2147483752" r:id="rId5"/>
    <p:sldLayoutId id="2147483750" r:id="rId6"/>
    <p:sldLayoutId id="2147483751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65" r:id="rId14"/>
    <p:sldLayoutId id="2147483762" r:id="rId15"/>
    <p:sldLayoutId id="2147483764" r:id="rId16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lang="de-DE" sz="2600" b="1" kern="1200" cap="all" baseline="0" smtClean="0">
          <a:solidFill>
            <a:srgbClr val="92A2BD"/>
          </a:solidFill>
          <a:latin typeface="+mj-lt"/>
          <a:ea typeface="+mn-ea"/>
          <a:cs typeface="+mn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8948" y="1412875"/>
            <a:ext cx="6087697" cy="924620"/>
          </a:xfrm>
        </p:spPr>
        <p:txBody>
          <a:bodyPr/>
          <a:lstStyle/>
          <a:p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EF-EP-005-MCB</a:t>
            </a:r>
            <a:endParaRPr lang="en-US" b="0" dirty="0">
              <a:solidFill>
                <a:srgbClr val="404040"/>
              </a:solidFill>
              <a:latin typeface="BMW Group Condensed" panose="020B0606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88949" y="2337495"/>
            <a:ext cx="11224685" cy="1154162"/>
          </a:xfrm>
        </p:spPr>
        <p:txBody>
          <a:bodyPr/>
          <a:lstStyle/>
          <a:p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>EPIC: </a:t>
            </a:r>
          </a:p>
          <a:p>
            <a:r>
              <a:rPr lang="en-US" dirty="0">
                <a:solidFill>
                  <a:schemeClr val="tx1"/>
                </a:solidFill>
                <a:latin typeface="BMW Group Condensed" panose="020B0606020202020204" pitchFamily="34" charset="0"/>
              </a:rPr>
              <a:t>Selected Financial Product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24613"/>
            <a:ext cx="9852025" cy="331787"/>
          </a:xfrm>
        </p:spPr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063288" y="6424613"/>
            <a:ext cx="1128712" cy="331787"/>
          </a:xfrm>
        </p:spPr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4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002</a:t>
            </a:r>
            <a:br>
              <a:rPr lang="en-US" dirty="0"/>
            </a:br>
            <a:r>
              <a:rPr lang="en-US" dirty="0"/>
              <a:t>ASP Products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3657" y="1428990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69983" y="1702965"/>
            <a:ext cx="7022016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" y="1702965"/>
            <a:ext cx="2474750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367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6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206651" y="4815587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13" name="Oval 12"/>
          <p:cNvSpPr/>
          <p:nvPr/>
        </p:nvSpPr>
        <p:spPr>
          <a:xfrm>
            <a:off x="1070233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35376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5251367" y="2508309"/>
            <a:ext cx="2205596" cy="26257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7021289" y="2687833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086432" y="2752470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8897" y="3553297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14040" y="3617934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90102" y="4225814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55245" y="4290451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56892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222035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412" y="1836954"/>
            <a:ext cx="2188428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34" y="1836954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9" name="Oval 38"/>
          <p:cNvSpPr/>
          <p:nvPr/>
        </p:nvSpPr>
        <p:spPr>
          <a:xfrm>
            <a:off x="8527191" y="518169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92334" y="524632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10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Oval 26"/>
          <p:cNvSpPr/>
          <p:nvPr/>
        </p:nvSpPr>
        <p:spPr>
          <a:xfrm>
            <a:off x="3614477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679620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7228" y="4187418"/>
            <a:ext cx="2065194" cy="82879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5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58407" y="4362751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58407" y="4840331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</a:t>
            </a:r>
            <a:r>
              <a:rPr lang="en-US" sz="1100" dirty="0">
                <a:solidFill>
                  <a:schemeClr val="tx1"/>
                </a:solidFill>
                <a:latin typeface="BMW Group Condensed" panose="020B0606020202020204" pitchFamily="34" charset="0"/>
              </a:rPr>
              <a:t>1</a:t>
            </a: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0</a:t>
            </a: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,  000</a:t>
            </a:r>
          </a:p>
        </p:txBody>
      </p:sp>
      <p:sp>
        <p:nvSpPr>
          <p:cNvPr id="5" name="Rectangle 4"/>
          <p:cNvSpPr/>
          <p:nvPr/>
        </p:nvSpPr>
        <p:spPr>
          <a:xfrm>
            <a:off x="2928248" y="4182697"/>
            <a:ext cx="9444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BMW Group Condensed" panose="020B0606020202020204" pitchFamily="34" charset="0"/>
              </a:rPr>
              <a:t>Transaction Price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28248" y="4645442"/>
            <a:ext cx="6367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BMW Group Condensed" panose="020B0606020202020204" pitchFamily="34" charset="0"/>
              </a:rPr>
              <a:t>ASP Price </a:t>
            </a:r>
            <a:endParaRPr lang="en-US" sz="900" dirty="0">
              <a:latin typeface="BMW Group Condensed" panose="020B0606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8327" y="4078667"/>
            <a:ext cx="1645053" cy="2791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</a:t>
            </a:r>
            <a:r>
              <a:rPr lang="en-US" sz="800" dirty="0">
                <a:solidFill>
                  <a:schemeClr val="tx1"/>
                </a:solidFill>
                <a:latin typeface="BMW Group Condensed" panose="020B0606020202020204" pitchFamily="34" charset="0"/>
              </a:rPr>
              <a:t>1</a:t>
            </a:r>
            <a:r>
              <a:rPr lang="en-US" sz="8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0</a:t>
            </a:r>
            <a:r>
              <a:rPr lang="en-US" sz="8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,  000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10533" y="4118092"/>
            <a:ext cx="5918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latin typeface="BMW Group Condensed" panose="020B0606020202020204" pitchFamily="34" charset="0"/>
              </a:rPr>
              <a:t>ASP Price </a:t>
            </a:r>
            <a:endParaRPr lang="en-US" sz="800" dirty="0">
              <a:latin typeface="BMW Group Condensed" panose="020B0606020202020204" pitchFamily="34" charset="0"/>
            </a:endParaRPr>
          </a:p>
        </p:txBody>
      </p:sp>
      <p:cxnSp>
        <p:nvCxnSpPr>
          <p:cNvPr id="8" name="Straight Arrow Connector 7"/>
          <p:cNvCxnSpPr>
            <a:stCxn id="30" idx="3"/>
          </p:cNvCxnSpPr>
          <p:nvPr/>
        </p:nvCxnSpPr>
        <p:spPr>
          <a:xfrm flipV="1">
            <a:off x="4603460" y="3399122"/>
            <a:ext cx="1209572" cy="15807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380480" y="3333998"/>
            <a:ext cx="1748452" cy="7446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46548" y="4092925"/>
            <a:ext cx="1174970" cy="21544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3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002</a:t>
            </a:r>
            <a:br>
              <a:rPr lang="en-US" dirty="0"/>
            </a:br>
            <a:r>
              <a:rPr lang="en-US" dirty="0"/>
              <a:t>ASP Products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002</a:t>
            </a:r>
            <a:br>
              <a:rPr lang="en-US" dirty="0"/>
            </a:br>
            <a:r>
              <a:rPr lang="en-US" dirty="0"/>
              <a:t>ASP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 smtClean="0"/>
              <a:t>ES-S 003: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HIL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As a user I want to select Herald Leasing products so that I can chose leasing products</a:t>
            </a:r>
          </a:p>
          <a:p>
            <a:pPr marL="0" indent="0">
              <a:buNone/>
            </a:pPr>
            <a:r>
              <a:rPr lang="en-US" sz="1400" u="sng" dirty="0" smtClean="0">
                <a:solidFill>
                  <a:srgbClr val="00B0F0"/>
                </a:solidFill>
              </a:rPr>
              <a:t>Assumptions</a:t>
            </a:r>
            <a:r>
              <a:rPr lang="en-US" sz="1400" u="sng" dirty="0">
                <a:solidFill>
                  <a:srgbClr val="00B0F0"/>
                </a:solidFill>
              </a:rPr>
              <a:t>:</a:t>
            </a:r>
          </a:p>
          <a:p>
            <a:r>
              <a:rPr lang="en-US" sz="1400" dirty="0">
                <a:solidFill>
                  <a:srgbClr val="172B4D"/>
                </a:solidFill>
              </a:rPr>
              <a:t>Customer Successfully registered or used existing GCDM/BMW Account to login to BMW Easy Finance APP.</a:t>
            </a:r>
          </a:p>
          <a:p>
            <a:r>
              <a:rPr lang="en-US" sz="14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</a:p>
          <a:p>
            <a:r>
              <a:rPr lang="en-US" sz="1400" dirty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r>
              <a:rPr lang="en-US" sz="1400" dirty="0">
                <a:solidFill>
                  <a:srgbClr val="172B4D"/>
                </a:solidFill>
              </a:rPr>
              <a:t>Customer has successfully selected vehicle, dealer and transaction price confirmed </a:t>
            </a:r>
            <a:r>
              <a:rPr lang="en-US" sz="1400" dirty="0" smtClean="0">
                <a:solidFill>
                  <a:srgbClr val="172B4D"/>
                </a:solidFill>
              </a:rPr>
              <a:t>(</a:t>
            </a:r>
            <a:r>
              <a:rPr lang="en-US" sz="14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400" dirty="0"/>
              <a:t>ES-S 001, </a:t>
            </a:r>
            <a:r>
              <a:rPr lang="en-US" sz="14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400" dirty="0"/>
              <a:t>ES-S 004, </a:t>
            </a:r>
            <a:r>
              <a:rPr lang="en-US" sz="14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400" dirty="0"/>
              <a:t>ES-S 005)</a:t>
            </a:r>
            <a:endParaRPr lang="en-US" sz="1400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sz="1400" u="sng" dirty="0" smtClean="0">
                <a:solidFill>
                  <a:srgbClr val="00B0F0"/>
                </a:solidFill>
              </a:rPr>
              <a:t>Pre-Conditions</a:t>
            </a:r>
            <a:r>
              <a:rPr lang="en-US" sz="1400" u="sng" dirty="0">
                <a:solidFill>
                  <a:srgbClr val="00B0F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172B4D"/>
                </a:solidFill>
              </a:rPr>
              <a:t>Customer should be allowed to select various filter parameters to select the SF Product.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172B4D"/>
                </a:solidFill>
              </a:rPr>
              <a:t>Customer has selected vehicle, dealer and transaction price confirmed </a:t>
            </a:r>
          </a:p>
          <a:p>
            <a:pPr marL="0" lvl="0" indent="0">
              <a:buNone/>
            </a:pPr>
            <a:r>
              <a:rPr lang="en-US" sz="14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4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SF Web Calculator Java Script Front end is loaded</a:t>
            </a:r>
          </a:p>
          <a:p>
            <a:pPr marL="342900" lvl="0" indent="-342900"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User selects </a:t>
            </a:r>
            <a:r>
              <a:rPr lang="en-US" sz="1400" dirty="0" smtClean="0">
                <a:solidFill>
                  <a:srgbClr val="172B4D"/>
                </a:solidFill>
              </a:rPr>
              <a:t>HIL </a:t>
            </a:r>
            <a:r>
              <a:rPr lang="en-US" sz="1400" dirty="0">
                <a:solidFill>
                  <a:srgbClr val="172B4D"/>
                </a:solidFill>
              </a:rPr>
              <a:t>Product by swiping (for devices &lt;iPad Pro) or clicking (PC)</a:t>
            </a:r>
          </a:p>
          <a:p>
            <a:pPr marL="342900" lvl="0" indent="-342900"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User can click on information icon to display information of the product</a:t>
            </a:r>
          </a:p>
          <a:p>
            <a:pPr marL="342900" lvl="0" indent="-342900"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User selects down </a:t>
            </a:r>
            <a:r>
              <a:rPr lang="en-US" sz="1400" dirty="0" smtClean="0">
                <a:solidFill>
                  <a:srgbClr val="172B4D"/>
                </a:solidFill>
              </a:rPr>
              <a:t>payment </a:t>
            </a:r>
            <a:r>
              <a:rPr lang="en-US" sz="1400" dirty="0">
                <a:solidFill>
                  <a:srgbClr val="172B4D"/>
                </a:solidFill>
              </a:rPr>
              <a:t>&amp; percentage by selecting from the </a:t>
            </a:r>
            <a:r>
              <a:rPr lang="en-US" sz="1400" dirty="0" smtClean="0">
                <a:solidFill>
                  <a:srgbClr val="172B4D"/>
                </a:solidFill>
              </a:rPr>
              <a:t>dropdown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The CRV is displayed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User </a:t>
            </a:r>
            <a:r>
              <a:rPr lang="en-US" sz="1400" dirty="0">
                <a:solidFill>
                  <a:srgbClr val="172B4D"/>
                </a:solidFill>
              </a:rPr>
              <a:t>can selects the term by </a:t>
            </a:r>
            <a:r>
              <a:rPr lang="en-US" sz="1400" dirty="0" err="1">
                <a:solidFill>
                  <a:srgbClr val="172B4D"/>
                </a:solidFill>
              </a:rPr>
              <a:t>by</a:t>
            </a:r>
            <a:r>
              <a:rPr lang="en-US" sz="1400" dirty="0">
                <a:solidFill>
                  <a:srgbClr val="172B4D"/>
                </a:solidFill>
              </a:rPr>
              <a:t> swiping (for devices &lt;iPad Pro) or clicking (PC)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HIL </a:t>
            </a:r>
            <a:r>
              <a:rPr lang="en-US" sz="1400" dirty="0">
                <a:solidFill>
                  <a:srgbClr val="172B4D"/>
                </a:solidFill>
              </a:rPr>
              <a:t>disclaimer is displayed 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Once the SF Product is selected and adjusted user can click next and enters </a:t>
            </a:r>
            <a:r>
              <a:rPr lang="en-US" sz="1400" dirty="0" smtClean="0">
                <a:solidFill>
                  <a:srgbClr val="172B4D"/>
                </a:solidFill>
              </a:rPr>
              <a:t>“quotation confirmation page ” </a:t>
            </a:r>
            <a:endParaRPr lang="en-US" sz="1400" dirty="0">
              <a:solidFill>
                <a:srgbClr val="172B4D"/>
              </a:solidFill>
            </a:endParaRP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The user can click back button and enters landing page</a:t>
            </a:r>
          </a:p>
          <a:p>
            <a:pPr marL="342900" lvl="0" indent="-342900">
              <a:buAutoNum type="arabicPeriod"/>
            </a:pPr>
            <a:endParaRPr lang="en-US" sz="14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HIL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003</a:t>
            </a:r>
            <a:br>
              <a:rPr lang="en-US" dirty="0"/>
            </a:br>
            <a:r>
              <a:rPr lang="en-US" dirty="0"/>
              <a:t>HIL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91632" y="6153089"/>
            <a:ext cx="1002213" cy="183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/>
          <p:cNvSpPr/>
          <p:nvPr/>
        </p:nvSpPr>
        <p:spPr>
          <a:xfrm>
            <a:off x="6249818" y="5707901"/>
            <a:ext cx="2605753" cy="84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0" name="Group 19"/>
          <p:cNvGrpSpPr/>
          <p:nvPr/>
        </p:nvGrpSpPr>
        <p:grpSpPr>
          <a:xfrm>
            <a:off x="1095375" y="1412875"/>
            <a:ext cx="10490309" cy="5336745"/>
            <a:chOff x="356135" y="330630"/>
            <a:chExt cx="11502189" cy="6173040"/>
          </a:xfrm>
        </p:grpSpPr>
        <p:grpSp>
          <p:nvGrpSpPr>
            <p:cNvPr id="21" name="Group 20"/>
            <p:cNvGrpSpPr/>
            <p:nvPr/>
          </p:nvGrpSpPr>
          <p:grpSpPr>
            <a:xfrm>
              <a:off x="356135" y="330630"/>
              <a:ext cx="11502189" cy="6173040"/>
              <a:chOff x="356135" y="330630"/>
              <a:chExt cx="11502189" cy="617304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356135" y="330630"/>
                <a:ext cx="11502189" cy="6173040"/>
                <a:chOff x="356135" y="330630"/>
                <a:chExt cx="11502189" cy="617304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356135" y="330630"/>
                  <a:ext cx="11502189" cy="6173040"/>
                  <a:chOff x="356135" y="330630"/>
                  <a:chExt cx="11502189" cy="6173040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356135" y="330630"/>
                    <a:ext cx="11502189" cy="6173040"/>
                    <a:chOff x="356135" y="330630"/>
                    <a:chExt cx="11502189" cy="6173040"/>
                  </a:xfrm>
                </p:grpSpPr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356135" y="330630"/>
                      <a:ext cx="11502189" cy="6173040"/>
                      <a:chOff x="356135" y="330630"/>
                      <a:chExt cx="11502189" cy="6173040"/>
                    </a:xfrm>
                  </p:grpSpPr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356135" y="330630"/>
                        <a:ext cx="11502189" cy="6173040"/>
                        <a:chOff x="356135" y="330630"/>
                        <a:chExt cx="11502189" cy="6173040"/>
                      </a:xfrm>
                    </p:grpSpPr>
                    <p:grpSp>
                      <p:nvGrpSpPr>
                        <p:cNvPr id="33" name="Group 32"/>
                        <p:cNvGrpSpPr/>
                        <p:nvPr/>
                      </p:nvGrpSpPr>
                      <p:grpSpPr>
                        <a:xfrm>
                          <a:off x="356135" y="330630"/>
                          <a:ext cx="11502189" cy="6173040"/>
                          <a:chOff x="356135" y="330630"/>
                          <a:chExt cx="11502189" cy="6173040"/>
                        </a:xfrm>
                      </p:grpSpPr>
                      <p:grpSp>
                        <p:nvGrpSpPr>
                          <p:cNvPr id="35" name="Group 34"/>
                          <p:cNvGrpSpPr/>
                          <p:nvPr/>
                        </p:nvGrpSpPr>
                        <p:grpSpPr>
                          <a:xfrm>
                            <a:off x="356135" y="330630"/>
                            <a:ext cx="11502189" cy="6173040"/>
                            <a:chOff x="356135" y="330630"/>
                            <a:chExt cx="11502189" cy="6173040"/>
                          </a:xfrm>
                        </p:grpSpPr>
                        <p:grpSp>
                          <p:nvGrpSpPr>
                            <p:cNvPr id="37" name="Group 36"/>
                            <p:cNvGrpSpPr/>
                            <p:nvPr/>
                          </p:nvGrpSpPr>
                          <p:grpSpPr>
                            <a:xfrm>
                              <a:off x="356135" y="330630"/>
                              <a:ext cx="11502189" cy="6173040"/>
                              <a:chOff x="356135" y="330630"/>
                              <a:chExt cx="11502189" cy="6173040"/>
                            </a:xfrm>
                          </p:grpSpPr>
                          <p:grpSp>
                            <p:nvGrpSpPr>
                              <p:cNvPr id="39" name="Group 38"/>
                              <p:cNvGrpSpPr/>
                              <p:nvPr/>
                            </p:nvGrpSpPr>
                            <p:grpSpPr>
                              <a:xfrm>
                                <a:off x="356135" y="330630"/>
                                <a:ext cx="11502189" cy="6173040"/>
                                <a:chOff x="356135" y="330630"/>
                                <a:chExt cx="11502189" cy="6173040"/>
                              </a:xfrm>
                            </p:grpSpPr>
                            <p:grpSp>
                              <p:nvGrpSpPr>
                                <p:cNvPr id="41" name="Group 40"/>
                                <p:cNvGrpSpPr/>
                                <p:nvPr/>
                              </p:nvGrpSpPr>
                              <p:grpSpPr>
                                <a:xfrm>
                                  <a:off x="356135" y="330630"/>
                                  <a:ext cx="11502189" cy="6173040"/>
                                  <a:chOff x="356135" y="330630"/>
                                  <a:chExt cx="11502189" cy="6173040"/>
                                </a:xfrm>
                              </p:grpSpPr>
                              <p:pic>
                                <p:nvPicPr>
                                  <p:cNvPr id="43" name="Picture 42"/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2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356135" y="330630"/>
                                    <a:ext cx="11502189" cy="6173040"/>
                                  </a:xfrm>
                                  <a:prstGeom prst="rect">
                                    <a:avLst/>
                                  </a:prstGeom>
                                  <a:ln>
                                    <a:solidFill>
                                      <a:schemeClr val="accent1"/>
                                    </a:solidFill>
                                  </a:ln>
                                </p:spPr>
                              </p:pic>
                              <p:sp>
                                <p:nvSpPr>
                                  <p:cNvPr id="44" name="Rectangle 43"/>
                                  <p:cNvSpPr/>
                                  <p:nvPr/>
                                </p:nvSpPr>
                                <p:spPr>
                                  <a:xfrm>
                                    <a:off x="856648" y="2666198"/>
                                    <a:ext cx="365760" cy="22138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sz="160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2" name="Rectangle 41"/>
                                <p:cNvSpPr/>
                                <p:nvPr/>
                              </p:nvSpPr>
                              <p:spPr>
                                <a:xfrm>
                                  <a:off x="856648" y="4050632"/>
                                  <a:ext cx="866274" cy="203735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sz="1600"/>
                                </a:p>
                              </p:txBody>
                            </p:sp>
                          </p:grpSp>
                          <p:sp>
                            <p:nvSpPr>
                              <p:cNvPr id="40" name="Rectangle 39"/>
                              <p:cNvSpPr/>
                              <p:nvPr/>
                            </p:nvSpPr>
                            <p:spPr>
                              <a:xfrm>
                                <a:off x="6107229" y="4254367"/>
                                <a:ext cx="5240956" cy="60639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1600"/>
                              </a:p>
                            </p:txBody>
                          </p:sp>
                        </p:grpSp>
                        <p:sp>
                          <p:nvSpPr>
                            <p:cNvPr id="38" name="Rectangle 37"/>
                            <p:cNvSpPr/>
                            <p:nvPr/>
                          </p:nvSpPr>
                          <p:spPr>
                            <a:xfrm>
                              <a:off x="1605813" y="5813659"/>
                              <a:ext cx="1098885" cy="211756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00"/>
                            </a:p>
                          </p:txBody>
                        </p:sp>
                      </p:grpSp>
                      <p:sp>
                        <p:nvSpPr>
                          <p:cNvPr id="36" name="Rectangle 35"/>
                          <p:cNvSpPr/>
                          <p:nvPr/>
                        </p:nvSpPr>
                        <p:spPr>
                          <a:xfrm>
                            <a:off x="2512593" y="5575434"/>
                            <a:ext cx="384209" cy="23822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00"/>
                          </a:p>
                        </p:txBody>
                      </p:sp>
                    </p:grpSp>
                    <p:sp>
                      <p:nvSpPr>
                        <p:cNvPr id="34" name="Rectangle 33"/>
                        <p:cNvSpPr/>
                        <p:nvPr/>
                      </p:nvSpPr>
                      <p:spPr>
                        <a:xfrm>
                          <a:off x="6107229" y="5298708"/>
                          <a:ext cx="2661386" cy="9769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</p:grpSp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5053260" y="5548965"/>
                        <a:ext cx="384209" cy="238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/>
                      </a:p>
                    </p:txBody>
                  </p:sp>
                </p:grp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112790" y="5787190"/>
                      <a:ext cx="1098885" cy="2117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sp>
                <p:nvSpPr>
                  <p:cNvPr id="28" name="Rectangle 27"/>
                  <p:cNvSpPr/>
                  <p:nvPr/>
                </p:nvSpPr>
                <p:spPr>
                  <a:xfrm>
                    <a:off x="1039528" y="1503145"/>
                    <a:ext cx="1665170" cy="251059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26" name="Rectangle 25"/>
                <p:cNvSpPr/>
                <p:nvPr/>
              </p:nvSpPr>
              <p:spPr>
                <a:xfrm>
                  <a:off x="1173479" y="3546909"/>
                  <a:ext cx="1098885" cy="2117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087254" y="1479208"/>
                <a:ext cx="1809548" cy="284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 smtClean="0">
                    <a:latin typeface="BMW Group" pitchFamily="2" charset="0"/>
                    <a:cs typeface="BMW Group" pitchFamily="2" charset="0"/>
                  </a:rPr>
                  <a:t>悦选明天计划</a:t>
                </a:r>
                <a:endParaRPr lang="en-US" sz="1000" b="1" dirty="0">
                  <a:latin typeface="BMW Group" pitchFamily="2" charset="0"/>
                  <a:cs typeface="BMW Group" pitchFamily="2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36591" y="2653553"/>
              <a:ext cx="491691" cy="28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latin typeface="BMW Group" pitchFamily="2" charset="0"/>
                  <a:cs typeface="BMW Group" pitchFamily="2" charset="0"/>
                </a:rPr>
                <a:t>月付</a:t>
              </a:r>
              <a:endParaRPr lang="en-US" sz="1000" b="1" dirty="0">
                <a:latin typeface="BMW Group" pitchFamily="2" charset="0"/>
                <a:cs typeface="BMW Group" pitchFamily="2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786678" y="4148657"/>
            <a:ext cx="678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MW Group" pitchFamily="2" charset="0"/>
                <a:cs typeface="BMW Group" pitchFamily="2" charset="0"/>
              </a:rPr>
              <a:t>79,000</a:t>
            </a:r>
            <a:endParaRPr lang="en-US" sz="1000" dirty="0">
              <a:latin typeface="BMW Group" pitchFamily="2" charset="0"/>
              <a:cs typeface="BMW Group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51856" y="4628908"/>
            <a:ext cx="12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latin typeface="BMW Group" pitchFamily="2" charset="0"/>
                <a:cs typeface="BMW Group" pitchFamily="2" charset="0"/>
              </a:rPr>
              <a:t>最低回购价</a:t>
            </a:r>
            <a:r>
              <a:rPr lang="en-US" altLang="zh-CN" sz="1000" b="1" dirty="0" smtClean="0">
                <a:latin typeface="BMW Group" pitchFamily="2" charset="0"/>
                <a:cs typeface="BMW Group" pitchFamily="2" charset="0"/>
              </a:rPr>
              <a:t>/</a:t>
            </a:r>
            <a:r>
              <a:rPr lang="zh-CN" altLang="en-US" sz="1000" b="1" dirty="0" smtClean="0">
                <a:latin typeface="BMW Group" pitchFamily="2" charset="0"/>
                <a:cs typeface="BMW Group" pitchFamily="2" charset="0"/>
              </a:rPr>
              <a:t>尾款</a:t>
            </a:r>
            <a:r>
              <a:rPr lang="en-US" altLang="zh-CN" sz="1000" b="1" dirty="0" smtClean="0">
                <a:latin typeface="BMW Group" pitchFamily="2" charset="0"/>
                <a:cs typeface="BMW Group" pitchFamily="2" charset="0"/>
              </a:rPr>
              <a:t>:</a:t>
            </a:r>
            <a:endParaRPr lang="en-US" sz="1000" b="1" dirty="0">
              <a:latin typeface="BMW Group" pitchFamily="2" charset="0"/>
              <a:cs typeface="BMW Group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85140" y="5409221"/>
            <a:ext cx="1072808" cy="239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TextBox 47"/>
          <p:cNvSpPr txBox="1"/>
          <p:nvPr/>
        </p:nvSpPr>
        <p:spPr>
          <a:xfrm>
            <a:off x="1589530" y="5450865"/>
            <a:ext cx="12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latin typeface="BMW Group" pitchFamily="2" charset="0"/>
                <a:cs typeface="BMW Group" pitchFamily="2" charset="0"/>
              </a:rPr>
              <a:t>期限：</a:t>
            </a:r>
            <a:endParaRPr lang="en-US" sz="1000" b="1" dirty="0">
              <a:latin typeface="BMW Group" pitchFamily="2" charset="0"/>
              <a:cs typeface="BMW Group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94454" y="5926194"/>
            <a:ext cx="678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MW Group" pitchFamily="2" charset="0"/>
                <a:cs typeface="BMW Group" pitchFamily="2" charset="0"/>
              </a:rPr>
              <a:t>24</a:t>
            </a:r>
            <a:endParaRPr lang="en-US" sz="1000" dirty="0">
              <a:latin typeface="BMW Group" pitchFamily="2" charset="0"/>
              <a:cs typeface="BMW Group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0632" y="5925251"/>
            <a:ext cx="678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MW Group" pitchFamily="2" charset="0"/>
                <a:cs typeface="BMW Group" pitchFamily="2" charset="0"/>
              </a:rPr>
              <a:t>36</a:t>
            </a:r>
            <a:endParaRPr lang="en-US" sz="1000" dirty="0">
              <a:latin typeface="BMW Group" pitchFamily="2" charset="0"/>
              <a:cs typeface="BMW Group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49591" y="4937292"/>
            <a:ext cx="1002213" cy="183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/>
          <p:cNvSpPr txBox="1"/>
          <p:nvPr/>
        </p:nvSpPr>
        <p:spPr>
          <a:xfrm>
            <a:off x="1799846" y="4935516"/>
            <a:ext cx="678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MW Group" pitchFamily="2" charset="0"/>
                <a:cs typeface="BMW Group" pitchFamily="2" charset="0"/>
              </a:rPr>
              <a:t>79,000</a:t>
            </a:r>
            <a:endParaRPr lang="en-US" sz="1000" dirty="0">
              <a:latin typeface="BMW Group" pitchFamily="2" charset="0"/>
              <a:cs typeface="BMW Grou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1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003</a:t>
            </a:r>
            <a:br>
              <a:rPr lang="en-US" dirty="0"/>
            </a:br>
            <a:r>
              <a:rPr lang="en-US" dirty="0"/>
              <a:t>HIL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41980" y="1702965"/>
            <a:ext cx="6950019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702965"/>
            <a:ext cx="2751589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79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8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526823" y="4815587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13" name="Oval 12"/>
          <p:cNvSpPr/>
          <p:nvPr/>
        </p:nvSpPr>
        <p:spPr>
          <a:xfrm>
            <a:off x="1390405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55548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2839279" y="2508309"/>
            <a:ext cx="2205596" cy="26257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609201" y="2687833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74344" y="2752470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536809" y="3553297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601952" y="3617934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178014" y="4225814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43157" y="4290451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44804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09947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598" y="1836954"/>
            <a:ext cx="2188428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Oval 3"/>
          <p:cNvSpPr/>
          <p:nvPr/>
        </p:nvSpPr>
        <p:spPr>
          <a:xfrm>
            <a:off x="3333750" y="2687833"/>
            <a:ext cx="1340594" cy="2104082"/>
          </a:xfrm>
          <a:prstGeom prst="ellipse">
            <a:avLst/>
          </a:prstGeom>
          <a:solidFill>
            <a:srgbClr val="00B05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To be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adjusted to HIL Product e.g. OC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38" y="1836954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8" name="Oval 37"/>
          <p:cNvSpPr/>
          <p:nvPr/>
        </p:nvSpPr>
        <p:spPr>
          <a:xfrm>
            <a:off x="6235195" y="518169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300338" y="524632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05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003</a:t>
            </a:r>
            <a:br>
              <a:rPr lang="en-US" dirty="0"/>
            </a:br>
            <a:r>
              <a:rPr lang="en-US" dirty="0"/>
              <a:t>HIL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4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003</a:t>
            </a:r>
            <a:br>
              <a:rPr lang="en-US" dirty="0"/>
            </a:br>
            <a:r>
              <a:rPr lang="en-US" dirty="0"/>
              <a:t>HIL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 smtClean="0"/>
              <a:t>ES-S 004:</a:t>
            </a:r>
            <a:br>
              <a:rPr lang="en-US" dirty="0" smtClean="0"/>
            </a:br>
            <a:r>
              <a:rPr lang="en-US" dirty="0" smtClean="0"/>
              <a:t>Loyalty SF Offer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existing customer and </a:t>
            </a:r>
            <a:r>
              <a:rPr lang="en-US" dirty="0" err="1"/>
              <a:t>eApp</a:t>
            </a:r>
            <a:r>
              <a:rPr lang="en-US" dirty="0"/>
              <a:t> user I want to be able to select the loyalty SF offer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that I can enjoy the loyalty program interest rate subsidy.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Successfully registered or used existing GCDM/BMW Account to login to BMW Easy Finance APP.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has successfully selected vehicle, dealer and transaction price confirmed (</a:t>
            </a:r>
            <a:r>
              <a:rPr lang="en-US" sz="16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600" dirty="0"/>
              <a:t>ES-S 001, </a:t>
            </a:r>
            <a:r>
              <a:rPr lang="en-US" sz="16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600" dirty="0"/>
              <a:t>ES-S 004, </a:t>
            </a:r>
            <a:r>
              <a:rPr lang="en-US" sz="16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600" dirty="0"/>
              <a:t>ES-S 005)</a:t>
            </a:r>
            <a:endParaRPr lang="en-US" sz="1600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172B4D"/>
                </a:solidFill>
              </a:rPr>
              <a:t>Customer should be allowed to select various filter parameters to select the SF Product.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172B4D"/>
                </a:solidFill>
              </a:rPr>
              <a:t>Customer has selected vehicle, dealer and transaction price confirmed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72B4D"/>
                </a:solidFill>
              </a:rPr>
              <a:t>Customer is identified as SF loyalty program user and is entitled to the SF loyalty offer</a:t>
            </a:r>
            <a:endParaRPr lang="en-US" sz="1600" dirty="0">
              <a:solidFill>
                <a:srgbClr val="172B4D"/>
              </a:solidFill>
            </a:endParaRP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Acceptance Criteria A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</a:t>
            </a:r>
            <a:r>
              <a:rPr lang="en-US" sz="1600" dirty="0" smtClean="0">
                <a:solidFill>
                  <a:srgbClr val="172B4D"/>
                </a:solidFill>
              </a:rPr>
              <a:t>B</a:t>
            </a:r>
            <a:endParaRPr lang="en-US" sz="1600" dirty="0">
              <a:solidFill>
                <a:srgbClr val="172B4D"/>
              </a:solidFill>
            </a:endParaRP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C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Acceptance Criteria </a:t>
            </a:r>
            <a:r>
              <a:rPr lang="en-US" sz="1600" dirty="0" smtClean="0">
                <a:solidFill>
                  <a:srgbClr val="172B4D"/>
                </a:solidFill>
              </a:rPr>
              <a:t>D</a:t>
            </a:r>
            <a:endParaRPr lang="en-US" sz="16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 smtClean="0"/>
              <a:t>S004-MCB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Loyalty SF Offer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79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2839279" y="2508309"/>
            <a:ext cx="2205596" cy="2625753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4609201" y="2687833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74344" y="2752470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536809" y="3553297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01952" y="3617934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78014" y="4225814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243157" y="4290451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44804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809947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333750" y="2687833"/>
            <a:ext cx="1340594" cy="2104082"/>
          </a:xfrm>
          <a:prstGeom prst="ellipse">
            <a:avLst/>
          </a:prstGeom>
          <a:solidFill>
            <a:srgbClr val="00B05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To be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adjusted to Loyalty  Product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09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EF-EP-005: </a:t>
            </a:r>
            <a:r>
              <a:rPr lang="en-US" b="0" dirty="0" smtClean="0"/>
              <a:t>Selected </a:t>
            </a:r>
            <a:r>
              <a:rPr lang="en-US" b="0" dirty="0"/>
              <a:t>Financial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ES-S 001:</a:t>
            </a:r>
          </a:p>
          <a:p>
            <a:pPr marL="0" indent="0">
              <a:buNone/>
            </a:pPr>
            <a:r>
              <a:rPr lang="en-US" dirty="0"/>
              <a:t>As a </a:t>
            </a:r>
            <a:r>
              <a:rPr lang="en-US" dirty="0" smtClean="0"/>
              <a:t>user I </a:t>
            </a:r>
            <a:r>
              <a:rPr lang="en-US" dirty="0"/>
              <a:t>want to select the SF Product and adjust the parameter to my </a:t>
            </a:r>
            <a:r>
              <a:rPr lang="en-US" dirty="0" smtClean="0"/>
              <a:t>needs so </a:t>
            </a:r>
            <a:r>
              <a:rPr lang="en-US" dirty="0"/>
              <a:t>that I can get the SF Product that fits my personal </a:t>
            </a:r>
            <a:r>
              <a:rPr lang="en-US" dirty="0" smtClean="0"/>
              <a:t> needs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002: </a:t>
            </a:r>
          </a:p>
          <a:p>
            <a:pPr marL="0" indent="0">
              <a:buNone/>
            </a:pPr>
            <a:r>
              <a:rPr lang="en-US" dirty="0"/>
              <a:t>As a </a:t>
            </a:r>
            <a:r>
              <a:rPr lang="en-US" dirty="0" smtClean="0"/>
              <a:t>user I </a:t>
            </a:r>
            <a:r>
              <a:rPr lang="en-US" dirty="0"/>
              <a:t>want to add associated products to the </a:t>
            </a:r>
            <a:r>
              <a:rPr lang="en-US" dirty="0" smtClean="0"/>
              <a:t>finance offer so </a:t>
            </a:r>
            <a:r>
              <a:rPr lang="en-US" dirty="0"/>
              <a:t>that I can add vehicle </a:t>
            </a:r>
            <a:r>
              <a:rPr lang="en-US" dirty="0" smtClean="0"/>
              <a:t>accessories </a:t>
            </a:r>
            <a:r>
              <a:rPr lang="en-US" dirty="0"/>
              <a:t>and etc. to the to be financed </a:t>
            </a:r>
            <a:r>
              <a:rPr lang="en-US" dirty="0" smtClean="0"/>
              <a:t>amount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ES-S </a:t>
            </a:r>
            <a:r>
              <a:rPr lang="en-US" dirty="0" smtClean="0">
                <a:solidFill>
                  <a:srgbClr val="0070C0"/>
                </a:solidFill>
              </a:rPr>
              <a:t>003: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</a:t>
            </a:r>
            <a:r>
              <a:rPr lang="en-US" dirty="0" smtClean="0"/>
              <a:t>user I </a:t>
            </a:r>
            <a:r>
              <a:rPr lang="en-US" dirty="0"/>
              <a:t>want to select Herald Leasing </a:t>
            </a:r>
            <a:r>
              <a:rPr lang="en-US" dirty="0" smtClean="0"/>
              <a:t>products so </a:t>
            </a:r>
            <a:r>
              <a:rPr lang="en-US" dirty="0"/>
              <a:t>that </a:t>
            </a:r>
            <a:r>
              <a:rPr lang="en-US" dirty="0" smtClean="0"/>
              <a:t>I can </a:t>
            </a:r>
            <a:r>
              <a:rPr lang="en-US" dirty="0"/>
              <a:t>chose leasing </a:t>
            </a:r>
            <a:r>
              <a:rPr lang="en-US" dirty="0" smtClean="0"/>
              <a:t>products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004: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existing customer and </a:t>
            </a:r>
            <a:r>
              <a:rPr lang="en-US" dirty="0" err="1"/>
              <a:t>eApp</a:t>
            </a:r>
            <a:r>
              <a:rPr lang="en-US" dirty="0"/>
              <a:t> </a:t>
            </a:r>
            <a:r>
              <a:rPr lang="en-US" dirty="0" smtClean="0"/>
              <a:t>user I </a:t>
            </a:r>
            <a:r>
              <a:rPr lang="en-US" dirty="0"/>
              <a:t>want to be able to select the loyalty SF </a:t>
            </a:r>
            <a:r>
              <a:rPr lang="en-US" dirty="0" smtClean="0"/>
              <a:t>offer so </a:t>
            </a:r>
            <a:r>
              <a:rPr lang="en-US" dirty="0"/>
              <a:t>that </a:t>
            </a:r>
            <a:r>
              <a:rPr lang="en-US" dirty="0" smtClean="0"/>
              <a:t>I </a:t>
            </a:r>
            <a:r>
              <a:rPr lang="en-US" dirty="0"/>
              <a:t>can enjoy the loyalty program interest rate subsidy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ES-S </a:t>
            </a:r>
            <a:r>
              <a:rPr lang="en-US" dirty="0" smtClean="0">
                <a:solidFill>
                  <a:srgbClr val="0070C0"/>
                </a:solidFill>
              </a:rPr>
              <a:t>005: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user, I want to be notified in how many days the offer is </a:t>
            </a:r>
            <a:r>
              <a:rPr lang="en-US" dirty="0" smtClean="0"/>
              <a:t>expired.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ES-S </a:t>
            </a:r>
            <a:r>
              <a:rPr lang="en-US" dirty="0" smtClean="0">
                <a:solidFill>
                  <a:srgbClr val="0070C0"/>
                </a:solidFill>
              </a:rPr>
              <a:t>006: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user, I want to be </a:t>
            </a:r>
            <a:r>
              <a:rPr lang="en-US" dirty="0" smtClean="0"/>
              <a:t>select dealer specific SF products </a:t>
            </a:r>
            <a:r>
              <a:rPr lang="en-US" dirty="0"/>
              <a:t>so that </a:t>
            </a:r>
            <a:r>
              <a:rPr lang="en-US" dirty="0" err="1"/>
              <a:t>i</a:t>
            </a:r>
            <a:r>
              <a:rPr lang="en-US" dirty="0"/>
              <a:t> can enjoy dealer specific SF </a:t>
            </a:r>
            <a:r>
              <a:rPr lang="en-US" dirty="0" smtClean="0"/>
              <a:t>campaigns.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004</a:t>
            </a:r>
            <a:br>
              <a:rPr lang="en-US" dirty="0"/>
            </a:br>
            <a:r>
              <a:rPr lang="en-US" dirty="0"/>
              <a:t>Loyalty SF Offer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41980" y="1702965"/>
            <a:ext cx="6950019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702965"/>
            <a:ext cx="2751589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79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8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526823" y="4815587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13" name="Oval 12"/>
          <p:cNvSpPr/>
          <p:nvPr/>
        </p:nvSpPr>
        <p:spPr>
          <a:xfrm>
            <a:off x="1390405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55548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2839279" y="2508309"/>
            <a:ext cx="2205596" cy="26257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609201" y="2687833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74344" y="2752470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536809" y="3553297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601952" y="3617934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178014" y="4225814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43157" y="4290451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44804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09947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598" y="1836954"/>
            <a:ext cx="2188428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8" name="Oval 37"/>
          <p:cNvSpPr/>
          <p:nvPr/>
        </p:nvSpPr>
        <p:spPr>
          <a:xfrm>
            <a:off x="3333750" y="2687833"/>
            <a:ext cx="1340594" cy="2104082"/>
          </a:xfrm>
          <a:prstGeom prst="ellipse">
            <a:avLst/>
          </a:prstGeom>
          <a:solidFill>
            <a:srgbClr val="00B05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To be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adjusted to Loyalty  Product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38" y="1836954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9" name="Oval 38"/>
          <p:cNvSpPr/>
          <p:nvPr/>
        </p:nvSpPr>
        <p:spPr>
          <a:xfrm>
            <a:off x="6235195" y="518169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300338" y="524632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9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004</a:t>
            </a:r>
            <a:br>
              <a:rPr lang="en-US" dirty="0"/>
            </a:br>
            <a:r>
              <a:rPr lang="en-US" dirty="0"/>
              <a:t>Loyalty SF Offer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004</a:t>
            </a:r>
            <a:br>
              <a:rPr lang="en-US" dirty="0"/>
            </a:br>
            <a:r>
              <a:rPr lang="en-US" dirty="0"/>
              <a:t>Loyalty SF Offer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97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ID: EP005-S005-Alex Wang: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user, I want to be notified in how many days the offer is expired.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Successfully registered or used existing GCDM/BMW Account to login to BMW Easy Finance APP.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Stand alone financial calculator in </a:t>
            </a:r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The expiration rules of financial product has been configured in </a:t>
            </a:r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or one calculator.</a:t>
            </a:r>
          </a:p>
          <a:p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All q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uotation 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information which DFE is needed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(incl. transaction price) is selected by applicants in </a:t>
            </a:r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The App will auto-check expired date of selected financial product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before applicant 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click ‘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submit quotation’ button.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If the submission date is within X days from expired date of selected financial product, a pop-up will remind applicant that “Please submit your loan application in X days.”</a:t>
            </a:r>
          </a:p>
          <a:p>
            <a:pPr marL="0" lvl="0" indent="0">
              <a:buNone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2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EP006-S001-Alex </a:t>
            </a:r>
            <a:r>
              <a:rPr lang="en-US" dirty="0" smtClean="0"/>
              <a:t>Wang: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8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56996" y="1722486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8485" y="5544209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 Quotation to confirm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35755" y="1843147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880956" y="1911537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80956" y="2000803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077946" y="2452874"/>
            <a:ext cx="1841500" cy="273050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Quotation overview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28963" y="2862337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Model</a:t>
            </a:r>
            <a:endParaRPr lang="en-US" sz="10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28963" y="3300487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Transaction Price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30840" y="3726427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Financial product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28962" y="4723265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Monthly installment 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5400000">
            <a:off x="5077193" y="4270152"/>
            <a:ext cx="87716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。。。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65071" y="1730012"/>
            <a:ext cx="2596055" cy="4400689"/>
          </a:xfrm>
          <a:prstGeom prst="rect">
            <a:avLst/>
          </a:prstGeom>
          <a:solidFill>
            <a:schemeClr val="bg1">
              <a:alpha val="73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42348" y="3005019"/>
            <a:ext cx="1841500" cy="14644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172B4D"/>
                </a:solidFill>
              </a:rPr>
              <a:t>Please submit your loan application in X days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15017" y="4089529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OK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880956" y="1380800"/>
            <a:ext cx="244066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For soon to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expire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product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EP006-S001-Alex Wang: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-871771" y="1671634"/>
            <a:ext cx="5226370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08" y="1805623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33" y="1805623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-344948" y="4784256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10" name="Oval 9"/>
          <p:cNvSpPr/>
          <p:nvPr/>
        </p:nvSpPr>
        <p:spPr>
          <a:xfrm>
            <a:off x="518634" y="5087911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3777" y="5152548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1967508" y="2476978"/>
            <a:ext cx="2205596" cy="2625753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737430" y="265650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02573" y="272113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5038" y="3521966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30181" y="3586603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06243" y="4194483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71386" y="4259120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73033" y="5087911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38176" y="5152548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49" y="1805623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Rectangle 26"/>
          <p:cNvSpPr/>
          <p:nvPr/>
        </p:nvSpPr>
        <p:spPr>
          <a:xfrm>
            <a:off x="4591089" y="3137155"/>
            <a:ext cx="1841500" cy="14644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172B4D"/>
                </a:solidFill>
              </a:rPr>
              <a:t>Please submit your loan application in X days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65301" y="4036827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06800" y="1671634"/>
            <a:ext cx="5385199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133" y="1805623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3" name="Rectangle 32"/>
          <p:cNvSpPr/>
          <p:nvPr/>
        </p:nvSpPr>
        <p:spPr>
          <a:xfrm>
            <a:off x="7209330" y="5251368"/>
            <a:ext cx="2107132" cy="40416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87922" y="2586715"/>
            <a:ext cx="1570825" cy="2933136"/>
          </a:xfrm>
          <a:prstGeom prst="rect">
            <a:avLst/>
          </a:prstGeom>
          <a:solidFill>
            <a:srgbClr val="0885C9">
              <a:alpha val="70000"/>
            </a:srgbClr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Your quotation</a:t>
            </a:r>
            <a:r>
              <a:rPr lang="en-US" sz="1800" b="0" i="0" u="none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 is submitted successfully. </a:t>
            </a:r>
            <a:endParaRPr lang="en-US" baseline="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Please</a:t>
            </a:r>
            <a:r>
              <a:rPr lang="en-US" sz="14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 wait a moment for your F&amp;I to confirm…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70" y="1805623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60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 smtClean="0"/>
              <a:t>ES-S 006:</a:t>
            </a:r>
            <a:br>
              <a:rPr lang="en-US" dirty="0" smtClean="0"/>
            </a:br>
            <a:r>
              <a:rPr lang="en-US" dirty="0"/>
              <a:t>Select dealers specific product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9" y="1048659"/>
            <a:ext cx="9560660" cy="570847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As a user I want to select the SF Product and adjust the parameter to my needs so that I can get the SF Product that fits my personal  needs</a:t>
            </a:r>
          </a:p>
          <a:p>
            <a:pPr marL="0" indent="0">
              <a:buNone/>
            </a:pPr>
            <a:r>
              <a:rPr lang="en-US" sz="14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4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400" dirty="0" smtClean="0">
                <a:solidFill>
                  <a:srgbClr val="172B4D"/>
                </a:solidFill>
              </a:rPr>
              <a:t>Customer </a:t>
            </a:r>
            <a:r>
              <a:rPr lang="en-US" sz="1400" dirty="0">
                <a:solidFill>
                  <a:srgbClr val="172B4D"/>
                </a:solidFill>
              </a:rPr>
              <a:t>Successfully registered or used existing GCDM/BMW Account to login to BMW Easy Finance APP.</a:t>
            </a:r>
          </a:p>
          <a:p>
            <a:r>
              <a:rPr lang="en-US" sz="14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</a:p>
          <a:p>
            <a:r>
              <a:rPr lang="en-US" sz="1400" dirty="0">
                <a:solidFill>
                  <a:srgbClr val="172B4D"/>
                </a:solidFill>
              </a:rPr>
              <a:t>Customer is physically at the dealership in the reach of </a:t>
            </a:r>
            <a:r>
              <a:rPr lang="en-US" sz="1400" dirty="0" smtClean="0">
                <a:solidFill>
                  <a:srgbClr val="172B4D"/>
                </a:solidFill>
              </a:rPr>
              <a:t>F&amp;I</a:t>
            </a:r>
          </a:p>
          <a:p>
            <a:r>
              <a:rPr lang="en-US" sz="1400" dirty="0" smtClean="0">
                <a:solidFill>
                  <a:srgbClr val="172B4D"/>
                </a:solidFill>
              </a:rPr>
              <a:t>Customer has successfully selected vehicle, dealer and transaction price confirmed (</a:t>
            </a:r>
            <a:r>
              <a:rPr lang="en-US" sz="14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400" dirty="0"/>
              <a:t>ES-S </a:t>
            </a:r>
            <a:r>
              <a:rPr lang="en-US" sz="1400" dirty="0" smtClean="0"/>
              <a:t>001, </a:t>
            </a:r>
            <a:r>
              <a:rPr lang="en-US" sz="140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400" dirty="0" smtClean="0"/>
              <a:t>ES-S 004, </a:t>
            </a:r>
            <a:r>
              <a:rPr lang="en-US" sz="14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400" dirty="0"/>
              <a:t>ES-S </a:t>
            </a:r>
            <a:r>
              <a:rPr lang="en-US" sz="1400" dirty="0" smtClean="0"/>
              <a:t>005)</a:t>
            </a:r>
            <a:endParaRPr lang="en-US" sz="1400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sz="14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4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rgbClr val="172B4D"/>
                </a:solidFill>
              </a:rPr>
              <a:t> Customer </a:t>
            </a:r>
            <a:r>
              <a:rPr lang="en-US" sz="1400" dirty="0">
                <a:solidFill>
                  <a:srgbClr val="172B4D"/>
                </a:solidFill>
              </a:rPr>
              <a:t>should be allowed to </a:t>
            </a:r>
            <a:r>
              <a:rPr lang="en-US" sz="1400" dirty="0" smtClean="0">
                <a:solidFill>
                  <a:srgbClr val="172B4D"/>
                </a:solidFill>
              </a:rPr>
              <a:t>select various </a:t>
            </a:r>
            <a:r>
              <a:rPr lang="en-US" sz="1400" dirty="0">
                <a:solidFill>
                  <a:srgbClr val="172B4D"/>
                </a:solidFill>
              </a:rPr>
              <a:t>filter </a:t>
            </a:r>
            <a:r>
              <a:rPr lang="en-US" sz="1400" dirty="0" smtClean="0">
                <a:solidFill>
                  <a:srgbClr val="172B4D"/>
                </a:solidFill>
              </a:rPr>
              <a:t>parameters to select the SF Product.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rgbClr val="172B4D"/>
                </a:solidFill>
              </a:rPr>
              <a:t>Customer has selected </a:t>
            </a:r>
            <a:r>
              <a:rPr lang="en-US" sz="1400" dirty="0">
                <a:solidFill>
                  <a:srgbClr val="172B4D"/>
                </a:solidFill>
              </a:rPr>
              <a:t>vehicle, </a:t>
            </a:r>
            <a:r>
              <a:rPr lang="en-US" sz="1400" b="1" dirty="0">
                <a:solidFill>
                  <a:srgbClr val="172B4D"/>
                </a:solidFill>
              </a:rPr>
              <a:t>dealer</a:t>
            </a:r>
            <a:r>
              <a:rPr lang="en-US" sz="1400" dirty="0">
                <a:solidFill>
                  <a:srgbClr val="172B4D"/>
                </a:solidFill>
              </a:rPr>
              <a:t> and transaction </a:t>
            </a:r>
            <a:r>
              <a:rPr lang="en-US" sz="1400" dirty="0" smtClean="0">
                <a:solidFill>
                  <a:srgbClr val="172B4D"/>
                </a:solidFill>
              </a:rPr>
              <a:t>price confirmed </a:t>
            </a:r>
            <a:endParaRPr lang="en-US" sz="1400" dirty="0">
              <a:solidFill>
                <a:srgbClr val="172B4D"/>
              </a:solidFill>
            </a:endParaRPr>
          </a:p>
          <a:p>
            <a:pPr marL="0" lvl="0" indent="0">
              <a:buNone/>
            </a:pPr>
            <a:r>
              <a:rPr lang="en-US" sz="14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4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SF Web Calculator Java Script Front end is loaded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User selects dealers specific SF Product by swiping (for devices &lt;iPad Pro) or clicking (PC)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User can click on information icon to display information of the product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User selects down / balloon payment &amp; percentage by selecting from the dropdown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User can selects the term by </a:t>
            </a:r>
            <a:r>
              <a:rPr lang="en-US" sz="1400" dirty="0" smtClean="0">
                <a:solidFill>
                  <a:srgbClr val="172B4D"/>
                </a:solidFill>
              </a:rPr>
              <a:t>swiping (for devices &lt;iPad Pro) or clicking (PC)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SF disclaimer is displayed 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Once the SF Product is selected and adjusted user can click next and enters “the confirmation page” 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The user can click back button and enters landing page</a:t>
            </a:r>
          </a:p>
          <a:p>
            <a:pPr marL="342900" lvl="0" indent="-342900">
              <a:buAutoNum type="arabicPeriod"/>
            </a:pPr>
            <a:endParaRPr lang="en-US" sz="14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15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ID: </a:t>
            </a:r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</a:t>
            </a:r>
            <a:r>
              <a:rPr lang="en-US" dirty="0" smtClean="0"/>
              <a:t>006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dealers specific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1814918"/>
            <a:ext cx="316080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Select dealers specific product</a:t>
            </a:r>
            <a:endParaRPr lang="en-US" sz="14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80" y="1884579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3770080" y="2555934"/>
            <a:ext cx="2205596" cy="262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241980" y="1702965"/>
            <a:ext cx="6950019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702965"/>
            <a:ext cx="2751589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79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</a:t>
            </a:r>
            <a:r>
              <a:rPr lang="en-US" dirty="0" smtClean="0"/>
              <a:t>006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dealers specific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8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526823" y="4815587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11" name="Oval 10"/>
          <p:cNvSpPr/>
          <p:nvPr/>
        </p:nvSpPr>
        <p:spPr>
          <a:xfrm>
            <a:off x="1390405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55548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2839279" y="2508309"/>
            <a:ext cx="2205596" cy="2625753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609201" y="2687833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74344" y="2752470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536809" y="3553297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601952" y="3617934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78014" y="4225814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243157" y="4290451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744804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09947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598" y="1836954"/>
            <a:ext cx="2188428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38" y="1836954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1" name="Oval 40"/>
          <p:cNvSpPr/>
          <p:nvPr/>
        </p:nvSpPr>
        <p:spPr>
          <a:xfrm>
            <a:off x="6235195" y="518169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300338" y="524632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 smtClean="0"/>
              <a:t>ES-S 001:</a:t>
            </a:r>
            <a:br>
              <a:rPr lang="en-US" dirty="0" smtClean="0"/>
            </a:br>
            <a:r>
              <a:rPr lang="en-US" dirty="0" smtClean="0"/>
              <a:t>Select SF Product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9" y="1048659"/>
            <a:ext cx="9560660" cy="570847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As a user I want to select the SF Product and adjust the parameter to my needs so that I can get the SF Product that fits my personal  needs</a:t>
            </a:r>
          </a:p>
          <a:p>
            <a:pPr marL="0" indent="0">
              <a:buNone/>
            </a:pPr>
            <a:r>
              <a:rPr lang="en-US" sz="12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2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200" dirty="0" smtClean="0">
                <a:solidFill>
                  <a:srgbClr val="172B4D"/>
                </a:solidFill>
              </a:rPr>
              <a:t>Customer </a:t>
            </a:r>
            <a:r>
              <a:rPr lang="en-US" sz="1200" dirty="0">
                <a:solidFill>
                  <a:srgbClr val="172B4D"/>
                </a:solidFill>
              </a:rPr>
              <a:t>Successfully registered or used existing GCDM/BMW Account to login to BMW Easy Finance APP.</a:t>
            </a:r>
          </a:p>
          <a:p>
            <a:r>
              <a:rPr lang="en-US" sz="12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</a:p>
          <a:p>
            <a:r>
              <a:rPr lang="en-US" sz="1200" dirty="0">
                <a:solidFill>
                  <a:srgbClr val="172B4D"/>
                </a:solidFill>
              </a:rPr>
              <a:t>Customer is physically at the dealership in the reach of </a:t>
            </a:r>
            <a:r>
              <a:rPr lang="en-US" sz="1200" dirty="0" smtClean="0">
                <a:solidFill>
                  <a:srgbClr val="172B4D"/>
                </a:solidFill>
              </a:rPr>
              <a:t>F&amp;I</a:t>
            </a:r>
          </a:p>
          <a:p>
            <a:r>
              <a:rPr lang="en-US" sz="1200" dirty="0" smtClean="0">
                <a:solidFill>
                  <a:srgbClr val="172B4D"/>
                </a:solidFill>
              </a:rPr>
              <a:t>Customer has successfully selected vehicle, dealer and transaction price confirmed (</a:t>
            </a:r>
            <a:r>
              <a:rPr lang="en-US" sz="12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200" dirty="0"/>
              <a:t>ES-S </a:t>
            </a:r>
            <a:r>
              <a:rPr lang="en-US" sz="1200" dirty="0" smtClean="0"/>
              <a:t>001, </a:t>
            </a:r>
            <a:r>
              <a:rPr lang="en-US" sz="120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200" dirty="0" smtClean="0"/>
              <a:t>ES-S 004, </a:t>
            </a:r>
            <a:r>
              <a:rPr lang="en-US" sz="12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200" dirty="0"/>
              <a:t>ES-S </a:t>
            </a:r>
            <a:r>
              <a:rPr lang="en-US" sz="1200" dirty="0" smtClean="0"/>
              <a:t>005)</a:t>
            </a:r>
            <a:endParaRPr lang="en-US" sz="1200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sz="12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2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rgbClr val="172B4D"/>
                </a:solidFill>
              </a:rPr>
              <a:t> Customer </a:t>
            </a:r>
            <a:r>
              <a:rPr lang="en-US" sz="1200" dirty="0">
                <a:solidFill>
                  <a:srgbClr val="172B4D"/>
                </a:solidFill>
              </a:rPr>
              <a:t>should be allowed to </a:t>
            </a:r>
            <a:r>
              <a:rPr lang="en-US" sz="1200" dirty="0" smtClean="0">
                <a:solidFill>
                  <a:srgbClr val="172B4D"/>
                </a:solidFill>
              </a:rPr>
              <a:t>select various </a:t>
            </a:r>
            <a:r>
              <a:rPr lang="en-US" sz="1200" dirty="0">
                <a:solidFill>
                  <a:srgbClr val="172B4D"/>
                </a:solidFill>
              </a:rPr>
              <a:t>filter </a:t>
            </a:r>
            <a:r>
              <a:rPr lang="en-US" sz="1200" dirty="0" smtClean="0">
                <a:solidFill>
                  <a:srgbClr val="172B4D"/>
                </a:solidFill>
              </a:rPr>
              <a:t>parameters to select the SF Product.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rgbClr val="172B4D"/>
                </a:solidFill>
              </a:rPr>
              <a:t> Customer </a:t>
            </a:r>
            <a:r>
              <a:rPr lang="en-US" sz="1200" dirty="0" smtClean="0">
                <a:solidFill>
                  <a:srgbClr val="172B4D"/>
                </a:solidFill>
              </a:rPr>
              <a:t>has selected </a:t>
            </a:r>
            <a:r>
              <a:rPr lang="en-US" sz="1200" dirty="0">
                <a:solidFill>
                  <a:srgbClr val="172B4D"/>
                </a:solidFill>
              </a:rPr>
              <a:t>vehicle, dealer and transaction </a:t>
            </a:r>
            <a:r>
              <a:rPr lang="en-US" sz="1200" dirty="0" smtClean="0">
                <a:solidFill>
                  <a:srgbClr val="172B4D"/>
                </a:solidFill>
              </a:rPr>
              <a:t>price </a:t>
            </a:r>
            <a:endParaRPr lang="en-US" sz="1200" dirty="0" smtClean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sz="12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2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SF Web Calculator Java Script Front end is loaded</a:t>
            </a: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User selects SF Product by swiping (for devices &lt;iPad Pro) or clicking (PC)</a:t>
            </a: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User can click on information icon to display information of the product</a:t>
            </a: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User selects down / balloon payment &amp; percentage by selecting from the dropdown</a:t>
            </a: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User can selects the term </a:t>
            </a: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by </a:t>
            </a:r>
            <a:r>
              <a:rPr lang="en-US" sz="1200" dirty="0" smtClean="0">
                <a:solidFill>
                  <a:srgbClr val="172B4D"/>
                </a:solidFill>
              </a:rPr>
              <a:t>swiping </a:t>
            </a:r>
            <a:r>
              <a:rPr lang="en-US" sz="1200" dirty="0">
                <a:solidFill>
                  <a:srgbClr val="172B4D"/>
                </a:solidFill>
              </a:rPr>
              <a:t>(for devices &lt;iPad Pro) or clicking (PC)</a:t>
            </a: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SF disclaimer is displayed 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200" dirty="0">
                <a:solidFill>
                  <a:srgbClr val="172B4D"/>
                </a:solidFill>
              </a:rPr>
              <a:t>Once the </a:t>
            </a:r>
            <a:r>
              <a:rPr lang="en-US" sz="1200" dirty="0" smtClean="0">
                <a:solidFill>
                  <a:srgbClr val="172B4D"/>
                </a:solidFill>
              </a:rPr>
              <a:t>SF Product is selected and adjusted </a:t>
            </a:r>
            <a:r>
              <a:rPr lang="en-US" sz="1200" dirty="0">
                <a:solidFill>
                  <a:srgbClr val="172B4D"/>
                </a:solidFill>
              </a:rPr>
              <a:t>user can click next and enters </a:t>
            </a:r>
            <a:r>
              <a:rPr lang="en-US" sz="1200" dirty="0" smtClean="0">
                <a:solidFill>
                  <a:srgbClr val="172B4D"/>
                </a:solidFill>
              </a:rPr>
              <a:t>“the confirmation page” 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200" dirty="0" smtClean="0">
                <a:solidFill>
                  <a:srgbClr val="172B4D"/>
                </a:solidFill>
              </a:rPr>
              <a:t>The </a:t>
            </a:r>
            <a:r>
              <a:rPr lang="en-US" sz="1200" dirty="0">
                <a:solidFill>
                  <a:srgbClr val="172B4D"/>
                </a:solidFill>
              </a:rPr>
              <a:t>user can click back button and enters </a:t>
            </a:r>
            <a:r>
              <a:rPr lang="en-US" sz="1200" dirty="0" smtClean="0">
                <a:solidFill>
                  <a:srgbClr val="172B4D"/>
                </a:solidFill>
              </a:rPr>
              <a:t>to transaction price page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200" dirty="0" smtClean="0">
                <a:solidFill>
                  <a:srgbClr val="172B4D"/>
                </a:solidFill>
              </a:rPr>
              <a:t>If the user has not changed the default calculation and clicks submit a pop up is guiding the customer how to enter and disclaimer that the quotation will be review by the F&amp;I. User can click ok and the default calculation is submitted, or user clicks cancel and can adjust the SF Product.</a:t>
            </a:r>
            <a:endParaRPr lang="en-US" sz="1200" dirty="0">
              <a:solidFill>
                <a:srgbClr val="172B4D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 smtClean="0"/>
              <a:t>ES-S </a:t>
            </a:r>
            <a:r>
              <a:rPr lang="en-US" dirty="0"/>
              <a:t>001</a:t>
            </a:r>
            <a:br>
              <a:rPr lang="en-US" dirty="0"/>
            </a:br>
            <a:r>
              <a:rPr lang="en-US" dirty="0"/>
              <a:t>Select SF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14868" y="2162431"/>
            <a:ext cx="3160809" cy="224676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If AG_VG code from parent page is correct, SF Web Calculator will provide: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SF</a:t>
            </a:r>
            <a:r>
              <a:rPr lang="en-US" sz="14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en-US" sz="14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Standard </a:t>
            </a:r>
            <a:r>
              <a:rPr lang="en-US" sz="1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and Campaign Product</a:t>
            </a:r>
            <a:endParaRPr lang="en-US" sz="1400" b="0" i="0" u="none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Financial Options/Parameters, down payment, balloon percentage, etc. </a:t>
            </a: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Information</a:t>
            </a:r>
            <a:r>
              <a:rPr lang="en-US" sz="14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to generate quotation for customer;</a:t>
            </a: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Quotation content and design can refer to DMO.</a:t>
            </a:r>
            <a:endParaRPr lang="en-US" sz="14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8" y="2232092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488948" y="2903447"/>
            <a:ext cx="2205596" cy="26257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308" y="2232092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6463308" y="2903447"/>
            <a:ext cx="2205596" cy="26257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63308" y="1720013"/>
            <a:ext cx="137196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If 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241980" y="1702965"/>
            <a:ext cx="6950019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702965"/>
            <a:ext cx="2751589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79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001</a:t>
            </a:r>
            <a:br>
              <a:rPr lang="en-US" dirty="0"/>
            </a:br>
            <a:r>
              <a:rPr lang="en-US" dirty="0"/>
              <a:t>Select SF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8" y="1836954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526823" y="4815587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11" name="Oval 10"/>
          <p:cNvSpPr/>
          <p:nvPr/>
        </p:nvSpPr>
        <p:spPr>
          <a:xfrm>
            <a:off x="1390405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55548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2839279" y="2508309"/>
            <a:ext cx="2205596" cy="2625753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609201" y="2687833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74344" y="2752470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536809" y="3553297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601952" y="3617934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78014" y="4225814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243157" y="4290451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744804" y="511924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09947" y="518387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598" y="1836954"/>
            <a:ext cx="2188428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38" y="1836954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1" name="Oval 40"/>
          <p:cNvSpPr/>
          <p:nvPr/>
        </p:nvSpPr>
        <p:spPr>
          <a:xfrm>
            <a:off x="6235195" y="518169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300338" y="524632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001</a:t>
            </a:r>
            <a:br>
              <a:rPr lang="en-US" dirty="0"/>
            </a:br>
            <a:r>
              <a:rPr lang="en-US" dirty="0"/>
              <a:t>Select SF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0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001</a:t>
            </a:r>
            <a:br>
              <a:rPr lang="en-US" dirty="0"/>
            </a:br>
            <a:r>
              <a:rPr lang="en-US" dirty="0"/>
              <a:t>Select SF Product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 smtClean="0"/>
              <a:t>ES-S 002: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ASP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 I want to add associated products to the finance offer so that I can add vehicle accessories and etc.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the to be financed amount</a:t>
            </a:r>
          </a:p>
          <a:p>
            <a:pPr marL="0" indent="0">
              <a:buNone/>
            </a:pPr>
            <a:r>
              <a:rPr lang="en-US" sz="1600" u="sng" dirty="0">
                <a:solidFill>
                  <a:srgbClr val="00B0F0"/>
                </a:solidFill>
              </a:rPr>
              <a:t>Assumptions: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Successfully registered or used existing GCDM/BMW Account to login to BMW Easy Finance APP.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has successfully selected vehicle, dealer and transaction price confirmed (</a:t>
            </a:r>
            <a:r>
              <a:rPr lang="en-US" sz="16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600" dirty="0"/>
              <a:t>ES-S 001, </a:t>
            </a:r>
            <a:r>
              <a:rPr lang="en-US" sz="16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600" dirty="0"/>
              <a:t>ES-S 004, </a:t>
            </a:r>
            <a:r>
              <a:rPr lang="en-US" sz="16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600" dirty="0"/>
              <a:t>ES-S 005)</a:t>
            </a:r>
            <a:endParaRPr lang="en-US" sz="1600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72B4D"/>
                </a:solidFill>
              </a:rPr>
              <a:t> Customer </a:t>
            </a:r>
            <a:r>
              <a:rPr lang="en-US" sz="1600" dirty="0">
                <a:solidFill>
                  <a:srgbClr val="172B4D"/>
                </a:solidFill>
              </a:rPr>
              <a:t>should be allowed to select various filter parameters to select the </a:t>
            </a:r>
            <a:r>
              <a:rPr lang="en-US" sz="1600" dirty="0" smtClean="0">
                <a:solidFill>
                  <a:srgbClr val="172B4D"/>
                </a:solidFill>
              </a:rPr>
              <a:t>ASP SF </a:t>
            </a:r>
            <a:r>
              <a:rPr lang="en-US" sz="1600" dirty="0">
                <a:solidFill>
                  <a:srgbClr val="172B4D"/>
                </a:solidFill>
              </a:rPr>
              <a:t>Product.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72B4D"/>
                </a:solidFill>
              </a:rPr>
              <a:t> Customer </a:t>
            </a:r>
            <a:r>
              <a:rPr lang="en-US" sz="1600" dirty="0">
                <a:solidFill>
                  <a:srgbClr val="172B4D"/>
                </a:solidFill>
              </a:rPr>
              <a:t>has selected vehicle, dealer and transaction price confirmed 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User enters the </a:t>
            </a:r>
            <a:r>
              <a:rPr lang="en-US" sz="1600" dirty="0" smtClean="0">
                <a:solidFill>
                  <a:srgbClr val="172B4D"/>
                </a:solidFill>
              </a:rPr>
              <a:t>ASP price </a:t>
            </a:r>
            <a:r>
              <a:rPr lang="en-US" sz="1600" dirty="0">
                <a:solidFill>
                  <a:srgbClr val="172B4D"/>
                </a:solidFill>
              </a:rPr>
              <a:t>into the empty </a:t>
            </a:r>
            <a:r>
              <a:rPr lang="en-US" sz="1600" dirty="0" smtClean="0">
                <a:solidFill>
                  <a:srgbClr val="172B4D"/>
                </a:solidFill>
              </a:rPr>
              <a:t>box.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</a:rPr>
              <a:t>Disclaimer and guide </a:t>
            </a:r>
            <a:r>
              <a:rPr lang="en-US" sz="1600" dirty="0">
                <a:solidFill>
                  <a:srgbClr val="172B4D"/>
                </a:solidFill>
              </a:rPr>
              <a:t>is </a:t>
            </a:r>
            <a:r>
              <a:rPr lang="en-US" sz="1600" dirty="0" smtClean="0">
                <a:solidFill>
                  <a:srgbClr val="172B4D"/>
                </a:solidFill>
              </a:rPr>
              <a:t>shown (information icon).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</a:rPr>
              <a:t>In </a:t>
            </a:r>
            <a:r>
              <a:rPr lang="en-US" sz="1600" dirty="0">
                <a:solidFill>
                  <a:srgbClr val="172B4D"/>
                </a:solidFill>
              </a:rPr>
              <a:t>the box only a reasonable amount can be entered. Once alphabetic, icons or an unreasonable amount is input (to be defined: e.g. 0, &gt;10% of MSRP) a pop up message should guide the user entering the right amount (including disclaimer)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User can only click submit if all criteria are met (e.g. </a:t>
            </a:r>
            <a:r>
              <a:rPr lang="en-US" sz="1600" dirty="0" smtClean="0">
                <a:solidFill>
                  <a:srgbClr val="172B4D"/>
                </a:solidFill>
              </a:rPr>
              <a:t>Quotation &amp; ASP price </a:t>
            </a:r>
            <a:r>
              <a:rPr lang="en-US" sz="1600" dirty="0">
                <a:solidFill>
                  <a:srgbClr val="172B4D"/>
                </a:solidFill>
              </a:rPr>
              <a:t>is entered correctly and Dealership / Vehicle is selected)</a:t>
            </a: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EF-EP-005-</a:t>
            </a:r>
            <a:r>
              <a:rPr lang="en-US" dirty="0"/>
              <a:t>ES-S 002</a:t>
            </a:r>
            <a:br>
              <a:rPr lang="en-US" dirty="0"/>
            </a:br>
            <a:r>
              <a:rPr lang="en-US" dirty="0"/>
              <a:t>ASP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01" y="1593673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028519" y="3944137"/>
            <a:ext cx="2065194" cy="82879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5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49698" y="4119470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49698" y="4597050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</a:t>
            </a:r>
            <a:r>
              <a:rPr lang="en-US" sz="1100" dirty="0">
                <a:solidFill>
                  <a:schemeClr val="tx1"/>
                </a:solidFill>
                <a:latin typeface="BMW Group Condensed" panose="020B0606020202020204" pitchFamily="34" charset="0"/>
              </a:rPr>
              <a:t>1</a:t>
            </a: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0</a:t>
            </a: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,  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9539" y="3939416"/>
            <a:ext cx="9444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BMW Group Condensed" panose="020B0606020202020204" pitchFamily="34" charset="0"/>
              </a:rPr>
              <a:t>Transaction Price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19539" y="4402161"/>
            <a:ext cx="6367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BMW Group Condensed" panose="020B0606020202020204" pitchFamily="34" charset="0"/>
              </a:rPr>
              <a:t>ASP Price </a:t>
            </a:r>
            <a:endParaRPr lang="en-US" sz="900" dirty="0">
              <a:latin typeface="BMW Group Condensed" panose="020B0606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91877" y="4398603"/>
            <a:ext cx="2365697" cy="54199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BMW Group 16:9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CC"/>
        </a:solidFill>
        <a:ln w="9525">
          <a:solidFill>
            <a:srgbClr val="CCCCCC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FS_BMW+MINI+RR_Zusatzbegriff_E_16zu9.pptx" id="{84844328-F1CC-4A35-9085-C869E2533542}" vid="{09338282-BEEE-4034-A323-258CEF5B501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4">
      <a:majorFont>
        <a:latin typeface="BMW Group"/>
        <a:ea typeface=""/>
        <a:cs typeface=""/>
      </a:majorFont>
      <a:minorFont>
        <a:latin typeface="BMW Group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BMWGroup_FS_BMW+MINI+RR_E_16zu9</Template>
  <TotalTime>0</TotalTime>
  <Words>1931</Words>
  <Application>Microsoft Office PowerPoint</Application>
  <PresentationFormat>Widescreen</PresentationFormat>
  <Paragraphs>308</Paragraphs>
  <Slides>28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BMW Type Global Pro Regular</vt:lpstr>
      <vt:lpstr>Arial</vt:lpstr>
      <vt:lpstr>BMW Group</vt:lpstr>
      <vt:lpstr>BMW Group Condensed</vt:lpstr>
      <vt:lpstr>BMW Group Condensed Bold</vt:lpstr>
      <vt:lpstr>BMW Group Light</vt:lpstr>
      <vt:lpstr>Symbol</vt:lpstr>
      <vt:lpstr>Wingdings</vt:lpstr>
      <vt:lpstr>BMW Group 16:9</vt:lpstr>
      <vt:lpstr>PowerPoint Presentation</vt:lpstr>
      <vt:lpstr>EF-EP-005: Selected Financial Product</vt:lpstr>
      <vt:lpstr>Story ID: EF-EP-005-ES-S 001: Select SF Product </vt:lpstr>
      <vt:lpstr>Story ID: EF-EP-005-ES-S 001 Select SF Product</vt:lpstr>
      <vt:lpstr>Story ID: EF-EP-005-ES-S 001 Select SF Product</vt:lpstr>
      <vt:lpstr>Story ID: EF-EP-005-ES-S 001 Select SF Product</vt:lpstr>
      <vt:lpstr>Story ID: EF-EP-005-ES-S 001 Select SF Product </vt:lpstr>
      <vt:lpstr>Story ID: EF-EP-005-ES-S 002: ASP Products</vt:lpstr>
      <vt:lpstr>Story ID: EF-EP-005-ES-S 002 ASP Products</vt:lpstr>
      <vt:lpstr>Story ID: EF-EP-005-ES-S 002 ASP Products </vt:lpstr>
      <vt:lpstr>Story ID: EF-EP-005-ES-S 002 ASP Products </vt:lpstr>
      <vt:lpstr>Story ID: EF-EP-005-ES-S 002 ASP Products</vt:lpstr>
      <vt:lpstr>Story ID: EF-EP-005-ES-S 003: HIL Products</vt:lpstr>
      <vt:lpstr>Story ID: EF-EP-005-ES-S 003 HIL Products</vt:lpstr>
      <vt:lpstr>Story ID: EF-EP-005-ES-S 003 HIL Products</vt:lpstr>
      <vt:lpstr>Story ID: EF-EP-005-ES-S 003 HIL Products</vt:lpstr>
      <vt:lpstr>Story ID: EF-EP-005-ES-S 003 HIL Products</vt:lpstr>
      <vt:lpstr>Story ID: EF-EP-005-ES-S 004: Loyalty SF Offer </vt:lpstr>
      <vt:lpstr>Story ID: EF-EP-005-S004-MCB Loyalty SF Offer</vt:lpstr>
      <vt:lpstr>Story ID: EF-EP-005-ES-S 004 Loyalty SF Offer</vt:lpstr>
      <vt:lpstr>Story ID: EF-EP-005-ES-S 004 Loyalty SF Offer</vt:lpstr>
      <vt:lpstr>Story ID: EF-EP-005-ES-S 004 Loyalty SF Offer</vt:lpstr>
      <vt:lpstr>Story ID: EP005-S005-Alex Wang:  </vt:lpstr>
      <vt:lpstr>Story ID: EP006-S001-Alex Wang: </vt:lpstr>
      <vt:lpstr>Story ID: EP006-S001-Alex Wang:</vt:lpstr>
      <vt:lpstr>Story ID: EF-EP-005-ES-S 006: Select dealers specific product </vt:lpstr>
      <vt:lpstr>Story ID: EF-EP-005-ES-S 006 Select dealers specific product</vt:lpstr>
      <vt:lpstr>Story ID: EF-EP-005-ES-S 006 Select dealers specific product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Befelein Maximilian, SF3-CN-M</dc:creator>
  <cp:lastModifiedBy>Befelein Maximilian, SF5-CN-V-23</cp:lastModifiedBy>
  <cp:revision>216</cp:revision>
  <dcterms:created xsi:type="dcterms:W3CDTF">2017-04-27T07:24:45Z</dcterms:created>
  <dcterms:modified xsi:type="dcterms:W3CDTF">2018-10-31T12:03:04Z</dcterms:modified>
</cp:coreProperties>
</file>