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7"/>
  </p:notesMasterIdLst>
  <p:sldIdLst>
    <p:sldId id="260" r:id="rId2"/>
    <p:sldId id="266" r:id="rId3"/>
    <p:sldId id="267" r:id="rId4"/>
    <p:sldId id="277" r:id="rId5"/>
    <p:sldId id="325" r:id="rId6"/>
    <p:sldId id="315" r:id="rId7"/>
    <p:sldId id="316" r:id="rId8"/>
    <p:sldId id="281" r:id="rId9"/>
    <p:sldId id="317" r:id="rId10"/>
    <p:sldId id="326" r:id="rId11"/>
    <p:sldId id="320" r:id="rId12"/>
    <p:sldId id="321" r:id="rId13"/>
    <p:sldId id="319" r:id="rId14"/>
    <p:sldId id="323" r:id="rId15"/>
    <p:sldId id="32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  <p:cmAuthor id="3" name="Wang Xiaocheng, SF5-CN-S-11" initials="WXS" lastIdx="1" clrIdx="2">
    <p:extLst>
      <p:ext uri="{19B8F6BF-5375-455C-9EA6-DF929625EA0E}">
        <p15:presenceInfo xmlns:p15="http://schemas.microsoft.com/office/powerpoint/2012/main" userId="S-1-5-21-1107316082-2135466989-3777954083-19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85C9"/>
    <a:srgbClr val="9A9EAA"/>
    <a:srgbClr val="E5D2C4"/>
    <a:srgbClr val="F1DCC7"/>
    <a:srgbClr val="F5E1C8"/>
    <a:srgbClr val="FCF1D1"/>
    <a:srgbClr val="FAF9DB"/>
    <a:srgbClr val="BFBFBF"/>
    <a:srgbClr val="DEE3EA"/>
    <a:srgbClr val="BE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16.10.2018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r="31"/>
          <a:stretch>
            <a:fillRect/>
          </a:stretch>
        </p:blipFill>
        <p:spPr/>
      </p:pic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Easy </a:t>
            </a:r>
            <a:r>
              <a:rPr lang="en-US" dirty="0" smtClean="0"/>
              <a:t>Finance </a:t>
            </a:r>
            <a:r>
              <a:rPr lang="en-US" altLang="zh-CN" dirty="0" smtClean="0"/>
              <a:t>– Process Definitions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Digitalization</a:t>
            </a:r>
            <a:r>
              <a:rPr lang="de-DE" dirty="0" smtClean="0"/>
              <a:t> China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August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3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EP006-S002-Alex Wang: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8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52" y="1319673"/>
            <a:ext cx="9591675" cy="5162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6864" y="6141510"/>
            <a:ext cx="611065" cy="261610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Confirm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48" y="6090111"/>
            <a:ext cx="942975" cy="36195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7651285" y="6139615"/>
            <a:ext cx="546945" cy="261610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BMW Group Condensed" panose="020B0606020202020204" pitchFamily="34" charset="0"/>
              </a:rPr>
              <a:t>Modify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202" y="6089445"/>
            <a:ext cx="942975" cy="361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9674" y="6117391"/>
            <a:ext cx="486030" cy="261610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Close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/>
              <a:t>EP006-S004-Alex Wang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 I want to be </a:t>
            </a:r>
            <a:r>
              <a:rPr lang="en-US" dirty="0" smtClean="0">
                <a:solidFill>
                  <a:srgbClr val="FFC000"/>
                </a:solidFill>
              </a:rPr>
              <a:t>notify and review </a:t>
            </a:r>
            <a:r>
              <a:rPr lang="en-US" dirty="0">
                <a:solidFill>
                  <a:srgbClr val="FFC000"/>
                </a:solidFill>
              </a:rPr>
              <a:t>the quotation information which has been confirmed by F&amp;I</a:t>
            </a:r>
            <a:r>
              <a:rPr lang="en-US" dirty="0"/>
              <a:t>, </a:t>
            </a:r>
            <a:r>
              <a:rPr lang="en-US" strike="sngStrike" dirty="0"/>
              <a:t>following the comment which F&amp;I left</a:t>
            </a:r>
            <a:r>
              <a:rPr lang="en-US" dirty="0"/>
              <a:t>,  so that I'm able to proceed </a:t>
            </a:r>
            <a:r>
              <a:rPr lang="en-US" dirty="0">
                <a:solidFill>
                  <a:srgbClr val="FFC000"/>
                </a:solidFill>
              </a:rPr>
              <a:t>to E-authentication.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integrated with DFE for quotation confirmation.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Display the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quotation summary which F&amp;I confirmed in DFE.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I couldn’t change any quotation information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after I submit E-quotation in first time.</a:t>
            </a:r>
            <a:endParaRPr lang="en-US" altLang="zh-CN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I saw some wrong quotation information, I need to ask F&amp;I change it in DFE only.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all quotation is correct, I will go to next step for E-authentication.</a:t>
            </a: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EP006-S004-Alex 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02194" y="1614863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Your quotation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is 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confirmed</a:t>
            </a: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0953" y="1735524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26154" y="1803914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6154" y="1893180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88520" y="2494726"/>
            <a:ext cx="1841500" cy="3084461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39537" y="2904190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39537" y="3342340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41414" y="3768280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39536" y="4613551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5400000">
            <a:off x="1003183" y="4312005"/>
            <a:ext cx="6463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8587" y="4920235"/>
            <a:ext cx="119616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Payment schedule</a:t>
            </a:r>
            <a:endParaRPr lang="en-US" altLang="zh-CN" sz="11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8009"/>
              </p:ext>
            </p:extLst>
          </p:nvPr>
        </p:nvGraphicFramePr>
        <p:xfrm>
          <a:off x="999337" y="5145716"/>
          <a:ext cx="1592826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13"/>
                <a:gridCol w="796413"/>
              </a:tblGrid>
              <a:tr h="15234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1180855" y="5621235"/>
            <a:ext cx="1229789" cy="38857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E-authentication</a:t>
            </a:r>
            <a:endParaRPr lang="en-US" sz="105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EP006-S003 &amp; S004-Alex </a:t>
            </a:r>
            <a:r>
              <a:rPr lang="en-US" dirty="0"/>
              <a:t>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06495" y="1515645"/>
            <a:ext cx="1199052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DFE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Quotation confirmation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67599" y="2425698"/>
            <a:ext cx="978946" cy="2313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F&amp;I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Review quotation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58459" y="3439012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055685" y="1457511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F&amp;I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Pass quotation without incorrect info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055685" y="4147965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F&amp;I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Modify quotation </a:t>
            </a: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881313" y="1457511"/>
            <a:ext cx="1434623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Review quotation summary and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Go </a:t>
            </a:r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to E- authentication </a:t>
            </a: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34336" y="1048658"/>
            <a:ext cx="1199052" cy="269204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E-</a:t>
            </a:r>
            <a:r>
              <a:rPr lang="en-US" sz="1400" dirty="0" err="1"/>
              <a:t>Authetication</a:t>
            </a: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46545" y="2669197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6545" y="4486477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0"/>
            <a:endCxn id="27" idx="2"/>
          </p:cNvCxnSpPr>
          <p:nvPr/>
        </p:nvCxnSpPr>
        <p:spPr>
          <a:xfrm flipV="1">
            <a:off x="4545158" y="3393887"/>
            <a:ext cx="0" cy="754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24545" y="2657416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50669" y="2680862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/>
              <a:t>EP006-S005-Alex Wang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of DFE, I want the Applicant to have limited capabilities to make an offer, so that the Applicant cannot resubmit an offer unlimited times or can have two concurrent offers pending.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In  step of financial product selection, applicants are able to compare different financial plan, to choose the most favorite one to be the final quotation.</a:t>
            </a:r>
            <a:endParaRPr lang="en-US" sz="16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err="1" smtClean="0">
                <a:latin typeface="+mj-lt"/>
              </a:rPr>
              <a:t>eAPP</a:t>
            </a:r>
            <a:r>
              <a:rPr lang="en-US" sz="1600" dirty="0" smtClean="0">
                <a:latin typeface="+mj-lt"/>
              </a:rPr>
              <a:t> integrated with DFE for quotation confirmation.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latin typeface="+mj-lt"/>
              </a:rPr>
              <a:t>Each application can only have one quotation.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latin typeface="+mj-lt"/>
              </a:rPr>
              <a:t>For each single application, quotation can </a:t>
            </a:r>
            <a:r>
              <a:rPr lang="en-US" altLang="zh-CN" sz="1600" dirty="0"/>
              <a:t>only </a:t>
            </a:r>
            <a:r>
              <a:rPr lang="en-US" altLang="zh-CN" sz="1600" dirty="0" smtClean="0"/>
              <a:t>submit X times in the same day.</a:t>
            </a:r>
            <a:endParaRPr lang="en-US" altLang="zh-CN" sz="1600" dirty="0" smtClean="0"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latin typeface="+mj-lt"/>
              </a:rPr>
              <a:t>After quotation submitted, applicants couldn’t modify or withdraw the quotation unless F&amp;I return back.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altLang="zh-CN" sz="1600" dirty="0" smtClean="0">
                <a:latin typeface="+mj-lt"/>
              </a:rPr>
              <a:t>After application submitted, </a:t>
            </a:r>
            <a:r>
              <a:rPr lang="en-US" altLang="zh-CN" sz="1600" dirty="0"/>
              <a:t>applicants couldn’t modify or withdraw the quotation unless </a:t>
            </a:r>
            <a:r>
              <a:rPr lang="en-US" altLang="zh-CN" sz="1600" dirty="0" smtClean="0"/>
              <a:t>CA made decision.</a:t>
            </a:r>
            <a:endParaRPr lang="en-US" altLang="zh-CN" sz="1600" dirty="0"/>
          </a:p>
          <a:p>
            <a:pPr marL="342900" lvl="0" indent="-342900">
              <a:buAutoNum type="arabicPeriod"/>
            </a:pPr>
            <a:endParaRPr lang="en-US" altLang="zh-CN" sz="1600" dirty="0" smtClean="0"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0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EP006-S005-Alex 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80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4289" y="5542435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559" y="184137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96760" y="190976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60" y="19990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3750" y="2451100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4767" y="2860563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4767" y="3298713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6644" y="3724653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4766" y="4721491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792997" y="4268378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76172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27661" y="553490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854931" y="183384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800132" y="1902237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800132" y="199150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997122" y="2443574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48139" y="285303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48139" y="329118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50016" y="371712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48138" y="4713965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5400000">
            <a:off x="4996369" y="4260852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84247" y="1720712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61524" y="2995719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172B4D"/>
                </a:solidFill>
              </a:rPr>
              <a:t>Sorry, your quotation submission is exceeded X times today, please try again tomorrow.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34193" y="408022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96489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40887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EF-EP-006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692771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/>
              <a:t>Binding Offer Management (DFE Review and Audit)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4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EF-EP-006</a:t>
            </a:r>
            <a:r>
              <a:rPr lang="en-US" dirty="0"/>
              <a:t>: Binding Offer Management (DFE Review and Audit)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7" y="921562"/>
            <a:ext cx="11224685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 006-S 001: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user, I want to be notified if the offer is expired, so that I cannot apply for an expired SF product offer.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EP006-S 002: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user, I want to get confirmation of my quotation </a:t>
            </a:r>
            <a:r>
              <a:rPr lang="en-US" dirty="0"/>
              <a:t>by F&amp;I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t</a:t>
            </a:r>
            <a:r>
              <a:rPr lang="en-US" dirty="0" smtClean="0">
                <a:solidFill>
                  <a:srgbClr val="FFC000"/>
                </a:solidFill>
              </a:rPr>
              <a:t>he </a:t>
            </a:r>
            <a:r>
              <a:rPr lang="en-US" dirty="0">
                <a:solidFill>
                  <a:srgbClr val="FFC000"/>
                </a:solidFill>
              </a:rPr>
              <a:t>quotation information couldn’t be changed by myself after quotation </a:t>
            </a:r>
            <a:r>
              <a:rPr lang="en-US" dirty="0" smtClean="0">
                <a:solidFill>
                  <a:srgbClr val="FFC000"/>
                </a:solidFill>
              </a:rPr>
              <a:t>submitted,</a:t>
            </a:r>
            <a:r>
              <a:rPr lang="en-US" dirty="0" smtClean="0"/>
              <a:t> </a:t>
            </a:r>
            <a:r>
              <a:rPr lang="en-US" dirty="0"/>
              <a:t>so that I'm able to proceed with the loan application</a:t>
            </a:r>
            <a:r>
              <a:rPr lang="en-US" dirty="0" smtClean="0"/>
              <a:t>. 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EP006-S 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of DFE, I want to review &amp; audit the quotation which is selected by the applicants, </a:t>
            </a:r>
            <a:r>
              <a:rPr lang="en-US" dirty="0"/>
              <a:t>if all information is correct, click "confirmed", then follow existing process. </a:t>
            </a:r>
            <a:r>
              <a:rPr lang="en-US" dirty="0">
                <a:solidFill>
                  <a:srgbClr val="FFC000"/>
                </a:solidFill>
              </a:rPr>
              <a:t>if </a:t>
            </a:r>
            <a:r>
              <a:rPr lang="en-US" altLang="zh-CN" dirty="0" smtClean="0">
                <a:solidFill>
                  <a:srgbClr val="FFC000"/>
                </a:solidFill>
              </a:rPr>
              <a:t>it’s incorrect, I will help to change to correct.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EP006-S 004: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user, </a:t>
            </a:r>
            <a:r>
              <a:rPr lang="en-US" dirty="0"/>
              <a:t> I want to 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FFC000"/>
                </a:solidFill>
              </a:rPr>
              <a:t>notified the </a:t>
            </a:r>
            <a:r>
              <a:rPr lang="en-US" dirty="0">
                <a:solidFill>
                  <a:srgbClr val="FFC000"/>
                </a:solidFill>
              </a:rPr>
              <a:t>quotation </a:t>
            </a:r>
            <a:r>
              <a:rPr lang="en-US" dirty="0" smtClean="0">
                <a:solidFill>
                  <a:srgbClr val="FFC000"/>
                </a:solidFill>
              </a:rPr>
              <a:t>information which has been confirmed by F&amp;I</a:t>
            </a:r>
            <a:r>
              <a:rPr lang="en-US" dirty="0" smtClean="0"/>
              <a:t>, </a:t>
            </a:r>
            <a:r>
              <a:rPr lang="en-US" strike="sngStrike" dirty="0" smtClean="0"/>
              <a:t>following </a:t>
            </a:r>
            <a:r>
              <a:rPr lang="en-US" strike="sngStrike" dirty="0"/>
              <a:t>the comment which F&amp;I </a:t>
            </a:r>
            <a:r>
              <a:rPr lang="en-US" strike="sngStrike" dirty="0" smtClean="0"/>
              <a:t>left</a:t>
            </a:r>
            <a:r>
              <a:rPr lang="en-US" dirty="0" smtClean="0"/>
              <a:t>, </a:t>
            </a:r>
            <a:r>
              <a:rPr lang="en-US" dirty="0"/>
              <a:t> so that I'm able to proceed </a:t>
            </a:r>
            <a:r>
              <a:rPr lang="en-US" dirty="0" smtClean="0">
                <a:solidFill>
                  <a:srgbClr val="FFC000"/>
                </a:solidFill>
              </a:rPr>
              <a:t>to E-authentication.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EP006-S 005: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trike="sngStrike" dirty="0" smtClean="0"/>
              <a:t>As a user of DFE, </a:t>
            </a:r>
            <a:r>
              <a:rPr lang="en-US" strike="sngStrike" dirty="0"/>
              <a:t>I want the Applicant to have limited capabilities to make an </a:t>
            </a:r>
            <a:r>
              <a:rPr lang="en-US" strike="sngStrike" dirty="0" smtClean="0"/>
              <a:t>offer, so </a:t>
            </a:r>
            <a:r>
              <a:rPr lang="en-US" strike="sngStrike" dirty="0"/>
              <a:t>that the Applicant cannot resubmit an offer unlimited times or can have two concurrent offers pending</a:t>
            </a:r>
            <a:r>
              <a:rPr lang="en-US" strike="sngStrike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(If quotation only have to be modified in DFE, this user story is useless.)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EP006-S001-Alex Wang: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be notified if the offer is expired, so that I cannot apply for an expired SF product offer.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Stand alone financial calculator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expiration rules of financial product has been configured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or one calculator.</a:t>
            </a:r>
          </a:p>
          <a:p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All q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uotation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information which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DFE is needed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(incl. transaction price) is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selected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by applicants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App will auto-check expired date of selected financial product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before applicant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click ‘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submit quotation’ button.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the submission date is within X days from expired date of selected financial product, a pop-up will remind applicant that “Please submit your loan application in X days.”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selected financial product expired, applicants need to go back quotation page to change another valid financial product.</a:t>
            </a:r>
          </a:p>
          <a:p>
            <a:pPr marL="0" lvl="0" indent="0">
              <a:buNone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EP006-S001-Alex </a:t>
            </a:r>
            <a:r>
              <a:rPr lang="en-US" dirty="0" smtClean="0"/>
              <a:t>Wang: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8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933" y="1403905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2692" y="1524566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57893" y="1592956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57893" y="1682222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8942" y="1832350"/>
            <a:ext cx="2538277" cy="364322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73601" y="1403905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5090" y="5225628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52360" y="1524566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397561" y="1592956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97561" y="1682222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94551" y="2134293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45568" y="2543756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45568" y="2981906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47445" y="3407846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45567" y="4404684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6593798" y="3951571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81676" y="1411431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58953" y="2686438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172B4D"/>
                </a:solidFill>
              </a:rPr>
              <a:t>Please submit your loan application in X days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31622" y="3770948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97561" y="1062219"/>
            <a:ext cx="244066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soon to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expire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product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117249" y="1396379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868738" y="5218102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96008" y="1517040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9241209" y="1585430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241209" y="1674696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438199" y="2126767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689216" y="2536230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689216" y="2974380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691093" y="3400320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689215" y="4397158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5400000">
            <a:off x="9437446" y="3944045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125324" y="1403905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502601" y="2678912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172B4D"/>
                </a:solidFill>
              </a:rPr>
              <a:t>Sorry, the financial product is expired right now, please change it.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875270" y="3763422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482672" y="1324558"/>
            <a:ext cx="18782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expired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product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94432" y="2126767"/>
            <a:ext cx="97815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Vehicle Status:</a:t>
            </a:r>
            <a:endParaRPr lang="en-US" altLang="zh-CN" sz="1100" dirty="0"/>
          </a:p>
        </p:txBody>
      </p:sp>
      <p:sp>
        <p:nvSpPr>
          <p:cNvPr id="90" name="Rectangle 89"/>
          <p:cNvSpPr/>
          <p:nvPr/>
        </p:nvSpPr>
        <p:spPr>
          <a:xfrm>
            <a:off x="1797661" y="2178145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61626" y="2172416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2" name="Isosceles Triangle 91"/>
          <p:cNvSpPr/>
          <p:nvPr/>
        </p:nvSpPr>
        <p:spPr>
          <a:xfrm rot="10632166">
            <a:off x="2171298" y="2266111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0169" y="2143109"/>
            <a:ext cx="40908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New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48453" y="2135415"/>
            <a:ext cx="53893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Brand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95" name="Rectangle 94"/>
          <p:cNvSpPr/>
          <p:nvPr/>
        </p:nvSpPr>
        <p:spPr>
          <a:xfrm>
            <a:off x="2807812" y="2186793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171777" y="2181064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7" name="Isosceles Triangle 96"/>
          <p:cNvSpPr/>
          <p:nvPr/>
        </p:nvSpPr>
        <p:spPr>
          <a:xfrm rot="10632166">
            <a:off x="3181449" y="2274759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10320" y="2151757"/>
            <a:ext cx="465192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BMW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21295" y="2389378"/>
            <a:ext cx="45717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Year:</a:t>
            </a:r>
            <a:endParaRPr lang="en-US" altLang="zh-CN" sz="1100" dirty="0"/>
          </a:p>
        </p:txBody>
      </p:sp>
      <p:sp>
        <p:nvSpPr>
          <p:cNvPr id="100" name="Rectangle 99"/>
          <p:cNvSpPr/>
          <p:nvPr/>
        </p:nvSpPr>
        <p:spPr>
          <a:xfrm>
            <a:off x="1312047" y="2427814"/>
            <a:ext cx="363447" cy="17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676012" y="2422085"/>
            <a:ext cx="182261" cy="17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2" name="Isosceles Triangle 101"/>
          <p:cNvSpPr/>
          <p:nvPr/>
        </p:nvSpPr>
        <p:spPr>
          <a:xfrm rot="10632166">
            <a:off x="1685508" y="2515784"/>
            <a:ext cx="151784" cy="75398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905" y="2397027"/>
            <a:ext cx="460382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2018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62166" y="2384798"/>
            <a:ext cx="55496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Series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05" name="Rectangle 104"/>
          <p:cNvSpPr/>
          <p:nvPr/>
        </p:nvSpPr>
        <p:spPr>
          <a:xfrm>
            <a:off x="2358308" y="2423852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22273" y="241812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7" name="Isosceles Triangle 106"/>
          <p:cNvSpPr/>
          <p:nvPr/>
        </p:nvSpPr>
        <p:spPr>
          <a:xfrm rot="10632166">
            <a:off x="2731945" y="251181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60816" y="2388816"/>
            <a:ext cx="45557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5 </a:t>
            </a:r>
            <a:r>
              <a:rPr lang="en-US" sz="105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Ser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34715" y="2637952"/>
            <a:ext cx="55175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Model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15" name="Rectangle 114"/>
          <p:cNvSpPr/>
          <p:nvPr/>
        </p:nvSpPr>
        <p:spPr>
          <a:xfrm>
            <a:off x="1430857" y="2677006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794822" y="267127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7" name="Isosceles Triangle 116"/>
          <p:cNvSpPr/>
          <p:nvPr/>
        </p:nvSpPr>
        <p:spPr>
          <a:xfrm rot="10632166">
            <a:off x="1804494" y="2764972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433365" y="2641970"/>
            <a:ext cx="44595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530li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148947" y="2645982"/>
            <a:ext cx="72968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Packages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20" name="Rectangle 119"/>
          <p:cNvSpPr/>
          <p:nvPr/>
        </p:nvSpPr>
        <p:spPr>
          <a:xfrm>
            <a:off x="2822403" y="2669566"/>
            <a:ext cx="47929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295782" y="266383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2" name="Isosceles Triangle 121"/>
          <p:cNvSpPr/>
          <p:nvPr/>
        </p:nvSpPr>
        <p:spPr>
          <a:xfrm rot="10632166">
            <a:off x="3305454" y="2757532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05448" y="2646939"/>
            <a:ext cx="521297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Sports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1080" y="2950832"/>
            <a:ext cx="84350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Usage Type:</a:t>
            </a:r>
            <a:endParaRPr lang="en-US" altLang="zh-CN" sz="1100" dirty="0"/>
          </a:p>
        </p:txBody>
      </p:sp>
      <p:sp>
        <p:nvSpPr>
          <p:cNvPr id="125" name="Rectangle 124"/>
          <p:cNvSpPr/>
          <p:nvPr/>
        </p:nvSpPr>
        <p:spPr>
          <a:xfrm>
            <a:off x="1643075" y="2997831"/>
            <a:ext cx="72105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03900" y="298415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7" name="Isosceles Triangle 126"/>
          <p:cNvSpPr/>
          <p:nvPr/>
        </p:nvSpPr>
        <p:spPr>
          <a:xfrm rot="10632166">
            <a:off x="2313572" y="3077852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704908" y="2979032"/>
            <a:ext cx="537327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Private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00824" y="3181042"/>
            <a:ext cx="102463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Mortgage Type:</a:t>
            </a:r>
            <a:endParaRPr lang="en-US" altLang="zh-CN" sz="1100" dirty="0"/>
          </a:p>
        </p:txBody>
      </p:sp>
      <p:sp>
        <p:nvSpPr>
          <p:cNvPr id="130" name="Rectangle 129"/>
          <p:cNvSpPr/>
          <p:nvPr/>
        </p:nvSpPr>
        <p:spPr>
          <a:xfrm>
            <a:off x="1842561" y="3244432"/>
            <a:ext cx="81557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50392" y="323774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2" name="Isosceles Triangle 131"/>
          <p:cNvSpPr/>
          <p:nvPr/>
        </p:nvSpPr>
        <p:spPr>
          <a:xfrm rot="10632166">
            <a:off x="2660064" y="333143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77916" y="3226459"/>
            <a:ext cx="96532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Mortgage/ Free</a:t>
            </a:r>
          </a:p>
        </p:txBody>
      </p:sp>
      <p:cxnSp>
        <p:nvCxnSpPr>
          <p:cNvPr id="134" name="Straight Connector 133"/>
          <p:cNvCxnSpPr/>
          <p:nvPr/>
        </p:nvCxnSpPr>
        <p:spPr>
          <a:xfrm>
            <a:off x="943418" y="2931286"/>
            <a:ext cx="2561969" cy="4629"/>
          </a:xfrm>
          <a:prstGeom prst="line">
            <a:avLst/>
          </a:prstGeom>
          <a:ln w="19050">
            <a:solidFill>
              <a:srgbClr val="92A2B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94318" y="3482399"/>
            <a:ext cx="2561969" cy="4629"/>
          </a:xfrm>
          <a:prstGeom prst="line">
            <a:avLst/>
          </a:prstGeom>
          <a:ln w="19050">
            <a:solidFill>
              <a:srgbClr val="92A2B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70214" y="3454224"/>
            <a:ext cx="63831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Product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38" name="Rectangle 137"/>
          <p:cNvSpPr/>
          <p:nvPr/>
        </p:nvSpPr>
        <p:spPr>
          <a:xfrm>
            <a:off x="1401180" y="3519987"/>
            <a:ext cx="68409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078841" y="3506426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0" name="Isosceles Triangle 139"/>
          <p:cNvSpPr/>
          <p:nvPr/>
        </p:nvSpPr>
        <p:spPr>
          <a:xfrm rot="10632166">
            <a:off x="2088513" y="3600121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44768" y="3496483"/>
            <a:ext cx="71526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Retail loan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218696" y="3491657"/>
            <a:ext cx="86594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Sub-Product</a:t>
            </a:r>
            <a:endParaRPr lang="en-US" altLang="zh-CN" sz="1100" dirty="0">
              <a:solidFill>
                <a:srgbClr val="00B05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008443" y="3508903"/>
            <a:ext cx="47929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81822" y="3503174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5" name="Isosceles Triangle 144"/>
          <p:cNvSpPr/>
          <p:nvPr/>
        </p:nvSpPr>
        <p:spPr>
          <a:xfrm rot="10632166">
            <a:off x="3491494" y="3596869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991488" y="3486276"/>
            <a:ext cx="569387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Balloon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8599" y="3710961"/>
            <a:ext cx="101502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Purchase Price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48" name="Rectangle 147"/>
          <p:cNvSpPr/>
          <p:nvPr/>
        </p:nvSpPr>
        <p:spPr>
          <a:xfrm>
            <a:off x="1781498" y="3727199"/>
            <a:ext cx="72255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782530" y="3713481"/>
            <a:ext cx="80021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300,000.00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465498" y="3710382"/>
            <a:ext cx="55976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Terms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53" name="Rectangle 152"/>
          <p:cNvSpPr/>
          <p:nvPr/>
        </p:nvSpPr>
        <p:spPr>
          <a:xfrm>
            <a:off x="2940654" y="3749460"/>
            <a:ext cx="32158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256994" y="375166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5" name="Isosceles Triangle 154"/>
          <p:cNvSpPr/>
          <p:nvPr/>
        </p:nvSpPr>
        <p:spPr>
          <a:xfrm rot="10632166">
            <a:off x="3266666" y="384536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54325" y="3733374"/>
            <a:ext cx="32252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36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67173" y="4152532"/>
            <a:ext cx="142699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Vehicle Down payment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58" name="Rectangle 157"/>
          <p:cNvSpPr/>
          <p:nvPr/>
        </p:nvSpPr>
        <p:spPr>
          <a:xfrm>
            <a:off x="2192240" y="4190817"/>
            <a:ext cx="23251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175284" y="4168190"/>
            <a:ext cx="32252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30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50891" y="4156151"/>
            <a:ext cx="30489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%</a:t>
            </a:r>
            <a:endParaRPr lang="en-US" altLang="zh-CN" sz="1100" dirty="0"/>
          </a:p>
        </p:txBody>
      </p:sp>
      <p:sp>
        <p:nvSpPr>
          <p:cNvPr id="163" name="Rectangle 162"/>
          <p:cNvSpPr/>
          <p:nvPr/>
        </p:nvSpPr>
        <p:spPr>
          <a:xfrm>
            <a:off x="2586168" y="4194553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41210" y="4172059"/>
            <a:ext cx="73129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90,000.00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62921" y="3929768"/>
            <a:ext cx="74571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C000"/>
                </a:solidFill>
              </a:rPr>
              <a:t>ASP Price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70" name="Rectangle 169"/>
          <p:cNvSpPr/>
          <p:nvPr/>
        </p:nvSpPr>
        <p:spPr>
          <a:xfrm>
            <a:off x="1517648" y="3972090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472690" y="3949596"/>
            <a:ext cx="73129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10,000.00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68458" y="4352036"/>
            <a:ext cx="133562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C000"/>
                </a:solidFill>
              </a:rPr>
              <a:t>Total Down payment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73" name="Rectangle 172"/>
          <p:cNvSpPr/>
          <p:nvPr/>
        </p:nvSpPr>
        <p:spPr>
          <a:xfrm>
            <a:off x="2114341" y="4368113"/>
            <a:ext cx="672183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047686" y="4357839"/>
            <a:ext cx="73129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92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900972" y="4540000"/>
            <a:ext cx="135646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Vehicle Financial </a:t>
            </a:r>
            <a:r>
              <a:rPr lang="en-US" altLang="zh-CN" sz="1100" dirty="0" err="1" smtClean="0">
                <a:solidFill>
                  <a:srgbClr val="00B050"/>
                </a:solidFill>
              </a:rPr>
              <a:t>Amt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76" name="Rectangle 175"/>
          <p:cNvSpPr/>
          <p:nvPr/>
        </p:nvSpPr>
        <p:spPr>
          <a:xfrm>
            <a:off x="2226039" y="4578285"/>
            <a:ext cx="23251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209083" y="4555658"/>
            <a:ext cx="32252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70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84690" y="4543619"/>
            <a:ext cx="30489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%</a:t>
            </a:r>
            <a:endParaRPr lang="en-US" altLang="zh-CN" sz="1100" dirty="0"/>
          </a:p>
        </p:txBody>
      </p:sp>
      <p:sp>
        <p:nvSpPr>
          <p:cNvPr id="179" name="Rectangle 178"/>
          <p:cNvSpPr/>
          <p:nvPr/>
        </p:nvSpPr>
        <p:spPr>
          <a:xfrm>
            <a:off x="2619967" y="4582021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575009" y="4559527"/>
            <a:ext cx="80021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27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0,000.00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90181" y="4746367"/>
            <a:ext cx="123944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C000"/>
                </a:solidFill>
              </a:rPr>
              <a:t>Total Financial </a:t>
            </a:r>
            <a:r>
              <a:rPr lang="en-US" altLang="zh-CN" sz="1100" dirty="0" err="1" smtClean="0">
                <a:solidFill>
                  <a:srgbClr val="FFC000"/>
                </a:solidFill>
              </a:rPr>
              <a:t>Amt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85" name="Rectangle 184"/>
          <p:cNvSpPr/>
          <p:nvPr/>
        </p:nvSpPr>
        <p:spPr>
          <a:xfrm>
            <a:off x="2109016" y="4803376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064058" y="4780882"/>
            <a:ext cx="80021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27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8,000.00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508" y="5829562"/>
            <a:ext cx="10850712" cy="10002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Some information is mandatory in DFE quotation,  </a:t>
            </a:r>
            <a:r>
              <a:rPr lang="en-US" sz="12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but customer don’t need to select, because these information can be auto-filled according to other info.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Vehicle</a:t>
            </a: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Code: Brand + Series + Model + Package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Payment type (bullet/balloon): Sub-product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Payment frequency (monthly): Sub-product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Entity (AFC/HIL): Product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91669" y="4944976"/>
            <a:ext cx="81144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Installment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88" name="Rectangle 187"/>
          <p:cNvSpPr/>
          <p:nvPr/>
        </p:nvSpPr>
        <p:spPr>
          <a:xfrm>
            <a:off x="1672772" y="4986996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627814" y="4964502"/>
            <a:ext cx="662361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5,000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16977" y="5168796"/>
            <a:ext cx="94448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Balloon Value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93" name="Rectangle 192"/>
          <p:cNvSpPr/>
          <p:nvPr/>
        </p:nvSpPr>
        <p:spPr>
          <a:xfrm>
            <a:off x="1784680" y="5207851"/>
            <a:ext cx="23251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767724" y="5185224"/>
            <a:ext cx="32252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943331" y="5173185"/>
            <a:ext cx="30489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%</a:t>
            </a:r>
            <a:endParaRPr lang="en-US" altLang="zh-CN" sz="1100" dirty="0"/>
          </a:p>
        </p:txBody>
      </p:sp>
      <p:sp>
        <p:nvSpPr>
          <p:cNvPr id="196" name="Rectangle 195"/>
          <p:cNvSpPr/>
          <p:nvPr/>
        </p:nvSpPr>
        <p:spPr>
          <a:xfrm>
            <a:off x="2178608" y="5211587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133650" y="5189093"/>
            <a:ext cx="73129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60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627508" y="1412697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806267" y="1533358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 flipH="1">
            <a:off x="3751468" y="1601748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3751468" y="1691014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3662517" y="1841142"/>
            <a:ext cx="2538277" cy="2103621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245370" y="2159682"/>
            <a:ext cx="119616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Payment</a:t>
            </a:r>
            <a:r>
              <a:rPr lang="en-US" altLang="zh-CN" sz="1100" dirty="0" smtClean="0"/>
              <a:t> </a:t>
            </a:r>
            <a:r>
              <a:rPr lang="en-US" altLang="zh-CN" sz="1100" dirty="0" smtClean="0">
                <a:solidFill>
                  <a:srgbClr val="00B050"/>
                </a:solidFill>
              </a:rPr>
              <a:t>schedule</a:t>
            </a:r>
            <a:endParaRPr lang="en-US" altLang="zh-CN" sz="1100" dirty="0">
              <a:solidFill>
                <a:srgbClr val="00B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83069" y="2441468"/>
          <a:ext cx="206326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631"/>
                <a:gridCol w="1031631"/>
              </a:tblGrid>
              <a:tr h="15234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304668" y="4106795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</p:spTree>
    <p:extLst>
      <p:ext uri="{BB962C8B-B14F-4D97-AF65-F5344CB8AC3E}">
        <p14:creationId xmlns:p14="http://schemas.microsoft.com/office/powerpoint/2010/main" val="18360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/>
              <a:t>EP006-S002-Alex Wang: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get confirmation of my quotation by F&amp;I, so that I'm able to proceed with the loan application. </a:t>
            </a:r>
            <a:r>
              <a:rPr lang="en-US" dirty="0">
                <a:solidFill>
                  <a:srgbClr val="FFC000"/>
                </a:solidFill>
              </a:rPr>
              <a:t>The quotation information couldn’t be changed by myself after quotation submitted.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selected right dealership’s name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E-quotation will be send to DFE, and under the F&amp;I’s account with same dealership’s name  which customer selected.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App will auto-check mandatory information of quotation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before applicant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click ‘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submit quotation’ button.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missing some mandatory information, applicants need to go back quotation page to fill that part out.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Show successful submission page after applicant submit quotation confirmation completely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Once E-quotation submitted, user couldn’t change quotation information by themselves anymore.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Update application status as 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‘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waiting F&amp;I to confirm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’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in </a:t>
            </a:r>
            <a:r>
              <a:rPr lang="en-US" altLang="zh-CN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.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EP006-S002-Alex 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80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4289" y="5542435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559" y="184137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96760" y="190976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60" y="19990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3750" y="2451100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4767" y="2860563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4767" y="3298713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6644" y="3724653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4766" y="4721491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792997" y="4268378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17578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Your quotation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is submitted successfully. </a:t>
            </a:r>
            <a:endParaRPr lang="en-US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Please</a:t>
            </a:r>
            <a:r>
              <a:rPr lang="en-US" sz="1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wait a moment for your F&amp;I to confirm…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96337" y="183384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9241538" y="1902237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241538" y="199150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676172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27661" y="553490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854931" y="183384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800132" y="1902237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800132" y="199150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997122" y="2443574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48139" y="285303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48139" y="329118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50016" y="371712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48138" y="4713965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5400000">
            <a:off x="4996369" y="4260852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84247" y="1720712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61524" y="2995719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172B4D"/>
                </a:solidFill>
              </a:rPr>
              <a:t>Please go back to quotation page to fill the XXX, then submit again.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34193" y="408022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73079" y="1309486"/>
            <a:ext cx="321530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</a:t>
            </a: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missing mandatory information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Elbow Connector 25"/>
          <p:cNvCxnSpPr/>
          <p:nvPr/>
        </p:nvCxnSpPr>
        <p:spPr>
          <a:xfrm>
            <a:off x="6685946" y="3299882"/>
            <a:ext cx="336995" cy="164508"/>
          </a:xfrm>
          <a:prstGeom prst="bentConnector3">
            <a:avLst>
              <a:gd name="adj1" fmla="val 209061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865330" y="4197567"/>
            <a:ext cx="336995" cy="164508"/>
          </a:xfrm>
          <a:prstGeom prst="bentConnector3">
            <a:avLst>
              <a:gd name="adj1" fmla="val 209061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EP006-S001 </a:t>
            </a:r>
            <a:r>
              <a:rPr lang="en-US" dirty="0"/>
              <a:t>&amp; ES-S002-Alex 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6740" y="1515645"/>
            <a:ext cx="1199052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Quotation confirmation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98651" y="3439012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430650" y="2425699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64454" y="1202592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Remind financial product will be expired in X days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55314" y="2630120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4700" y="2076122"/>
            <a:ext cx="979754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financial product will be expired in X days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09596" y="3526201"/>
            <a:ext cx="247213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0128" y="3279980"/>
            <a:ext cx="2571162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financial product will be not expired in X days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01829" y="1960359"/>
            <a:ext cx="109465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Check all mandatory information is filled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72591" y="2630120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156190" y="3896735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Change another valid financial product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09596" y="419710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6695" y="3787026"/>
            <a:ext cx="112939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financial product is expired.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27916" y="1515645"/>
            <a:ext cx="1199052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DFE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Quotation confirmation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96485" y="2630120"/>
            <a:ext cx="624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589020" y="2425699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F&amp;I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Review quotation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79880" y="3439012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/>
              <a:t>EP006-S003-Alex </a:t>
            </a:r>
            <a:r>
              <a:rPr lang="en-US" dirty="0" smtClean="0"/>
              <a:t>Wang: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of DFE, I want to review &amp; audit the quotation which is selected by the applicants, if all information is correct, click "confirmed", then follow existing process. </a:t>
            </a:r>
            <a:r>
              <a:rPr lang="en-US" dirty="0">
                <a:solidFill>
                  <a:srgbClr val="FFC000"/>
                </a:solidFill>
              </a:rPr>
              <a:t>if </a:t>
            </a:r>
            <a:r>
              <a:rPr lang="en-US" altLang="zh-CN" dirty="0">
                <a:solidFill>
                  <a:srgbClr val="FFC000"/>
                </a:solidFill>
              </a:rPr>
              <a:t>it’s incorrect, I will help to change to correct.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integrated with DFE for quotation confirmation.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E-quotation will under the F&amp;I’s queue in DFE, depend on dealer name which applicants selected in </a:t>
            </a:r>
            <a:r>
              <a:rPr lang="en-US" altLang="zh-CN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As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same as present quotation layout in DFE, all quotation information is displayed on DFE quotation tab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Add 3 new button: ‘Confirm’, 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‘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Modify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’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, ‘Close’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172B4D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      Confirm: Trigger this application go to next step – E-authentication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, at same time, create a application in DFE.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172B4D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      Modify: is able to change quotation information in DFE.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172B4D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      Close: Just close and exit this quotation page with doing nothing.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4.     F&amp;I is able to modify the quotation in DFE. (Follow existing DFE rules)</a:t>
            </a: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1365</Words>
  <Application>Microsoft Office PowerPoint</Application>
  <PresentationFormat>Widescreen</PresentationFormat>
  <Paragraphs>407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BMW Group 16:9</vt:lpstr>
      <vt:lpstr>PowerPoint Presentation</vt:lpstr>
      <vt:lpstr>PowerPoint Presentation</vt:lpstr>
      <vt:lpstr>EF-EP-006: Binding Offer Management (DFE Review and Audit)</vt:lpstr>
      <vt:lpstr>Story ID: EP006-S001-Alex Wang:  </vt:lpstr>
      <vt:lpstr>Story ID: EP006-S001-Alex Wang: </vt:lpstr>
      <vt:lpstr>Story ID: EP006-S002-Alex Wang:  </vt:lpstr>
      <vt:lpstr>Story ID: EP006-S002-Alex Wang: </vt:lpstr>
      <vt:lpstr>Story ID: EP006-S001 &amp; ES-S002-Alex Wang: </vt:lpstr>
      <vt:lpstr>Story ID: EP006-S003-Alex Wang:  </vt:lpstr>
      <vt:lpstr>Story ID: EP006-S002-Alex Wang: </vt:lpstr>
      <vt:lpstr>Story ID: EP006-S004-Alex Wang:  </vt:lpstr>
      <vt:lpstr>Story ID: EP006-S004-Alex Wang: </vt:lpstr>
      <vt:lpstr>Story ID: EP006-S003 &amp; S004-Alex Wang: </vt:lpstr>
      <vt:lpstr>Story ID: EP006-S005-Alex Wang:  </vt:lpstr>
      <vt:lpstr>Story ID: EP006-S005-Alex Wang: 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Wang Xiaocheng, SF5-CN-S-11</cp:lastModifiedBy>
  <cp:revision>226</cp:revision>
  <dcterms:created xsi:type="dcterms:W3CDTF">2017-04-27T07:24:45Z</dcterms:created>
  <dcterms:modified xsi:type="dcterms:W3CDTF">2018-10-16T03:19:55Z</dcterms:modified>
</cp:coreProperties>
</file>