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9"/>
  </p:notesMasterIdLst>
  <p:sldIdLst>
    <p:sldId id="260" r:id="rId2"/>
    <p:sldId id="266" r:id="rId3"/>
    <p:sldId id="267" r:id="rId4"/>
    <p:sldId id="315" r:id="rId5"/>
    <p:sldId id="330" r:id="rId6"/>
    <p:sldId id="316" r:id="rId7"/>
    <p:sldId id="281" r:id="rId8"/>
    <p:sldId id="317" r:id="rId9"/>
    <p:sldId id="326" r:id="rId10"/>
    <p:sldId id="329" r:id="rId11"/>
    <p:sldId id="320" r:id="rId12"/>
    <p:sldId id="321" r:id="rId13"/>
    <p:sldId id="331" r:id="rId14"/>
    <p:sldId id="319" r:id="rId15"/>
    <p:sldId id="323" r:id="rId16"/>
    <p:sldId id="324" r:id="rId17"/>
    <p:sldId id="32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  <p:cmAuthor id="3" name="Wang Xiaocheng, SF5-CN-S-11" initials="WXS" lastIdx="1" clrIdx="2">
    <p:extLst>
      <p:ext uri="{19B8F6BF-5375-455C-9EA6-DF929625EA0E}">
        <p15:presenceInfo xmlns:p15="http://schemas.microsoft.com/office/powerpoint/2012/main" userId="S-1-5-21-1107316082-2135466989-3777954083-19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8B3"/>
    <a:srgbClr val="0885C9"/>
    <a:srgbClr val="9A9EAA"/>
    <a:srgbClr val="E5D2C4"/>
    <a:srgbClr val="F1DCC7"/>
    <a:srgbClr val="F5E1C8"/>
    <a:srgbClr val="FCF1D1"/>
    <a:srgbClr val="FAF9DB"/>
    <a:srgbClr val="BFBFBF"/>
    <a:srgbClr val="DE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0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4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r="31"/>
          <a:stretch>
            <a:fillRect/>
          </a:stretch>
        </p:blipFill>
        <p:spPr/>
      </p:pic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Easy </a:t>
            </a:r>
            <a:r>
              <a:rPr lang="en-US" dirty="0" smtClean="0"/>
              <a:t>Finance </a:t>
            </a:r>
            <a:r>
              <a:rPr lang="en-US" altLang="zh-CN" dirty="0" smtClean="0"/>
              <a:t>– Process Definitions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Digitalization</a:t>
            </a:r>
            <a:r>
              <a:rPr lang="de-DE" dirty="0" smtClean="0"/>
              <a:t> China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August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3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EP006-S003-Alex </a:t>
            </a:r>
            <a:r>
              <a:rPr lang="en-US" dirty="0"/>
              <a:t>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Wireframes: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1" y="1417681"/>
            <a:ext cx="12192000" cy="314012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41" y="1597497"/>
            <a:ext cx="1531699" cy="2829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3" name="Oval 172"/>
          <p:cNvSpPr/>
          <p:nvPr/>
        </p:nvSpPr>
        <p:spPr>
          <a:xfrm>
            <a:off x="1816201" y="4029131"/>
            <a:ext cx="297541" cy="29957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861111" y="4076123"/>
            <a:ext cx="207717" cy="205588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05" y="1597497"/>
            <a:ext cx="1531699" cy="2829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833212" y="4102564"/>
            <a:ext cx="1452693" cy="29382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25278" y="2165353"/>
            <a:ext cx="1082954" cy="2132399"/>
          </a:xfrm>
          <a:prstGeom prst="rect">
            <a:avLst/>
          </a:prstGeom>
          <a:solidFill>
            <a:srgbClr val="0885C9">
              <a:alpha val="70000"/>
            </a:srgbClr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Your quotation</a:t>
            </a:r>
            <a:r>
              <a:rPr lang="en-US" sz="11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is submitted successfully. </a:t>
            </a:r>
            <a:endParaRPr lang="en-US" sz="1100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Please</a:t>
            </a:r>
            <a:r>
              <a:rPr lang="en-US" sz="10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wait a moment for your F&amp;I to confirm…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500" u="sng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972328" y="2664610"/>
            <a:ext cx="250355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Custome</a:t>
            </a: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 view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888" y="4851505"/>
            <a:ext cx="3265971" cy="18600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8" name="TextBox 177"/>
          <p:cNvSpPr txBox="1"/>
          <p:nvPr/>
        </p:nvSpPr>
        <p:spPr>
          <a:xfrm>
            <a:off x="6954431" y="6588784"/>
            <a:ext cx="208068" cy="94257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Confirm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130" y="6570265"/>
            <a:ext cx="321084" cy="130408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7575648" y="6588101"/>
            <a:ext cx="186235" cy="94257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BMW Group Condensed" panose="020B0606020202020204" pitchFamily="34" charset="0"/>
              </a:rPr>
              <a:t>Modify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725" y="6570025"/>
            <a:ext cx="321084" cy="130408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8133520" y="6580094"/>
            <a:ext cx="165494" cy="94257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Close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6866669" y="6463178"/>
            <a:ext cx="297541" cy="29957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6911579" y="6510169"/>
            <a:ext cx="207717" cy="205588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 rot="16200000">
            <a:off x="-972328" y="5443002"/>
            <a:ext cx="250355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F&amp;I </a:t>
            </a: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view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9" name="Straight Arrow Connector 8"/>
          <p:cNvCxnSpPr>
            <a:stCxn id="43" idx="2"/>
            <a:endCxn id="177" idx="1"/>
          </p:cNvCxnSpPr>
          <p:nvPr/>
        </p:nvCxnSpPr>
        <p:spPr>
          <a:xfrm>
            <a:off x="3566755" y="4297752"/>
            <a:ext cx="1848133" cy="148377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8851862" y="4557805"/>
            <a:ext cx="139307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Push Notification to the customer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744" y="1597497"/>
            <a:ext cx="1531699" cy="2829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93" name="Straight Arrow Connector 192"/>
          <p:cNvCxnSpPr/>
          <p:nvPr/>
        </p:nvCxnSpPr>
        <p:spPr>
          <a:xfrm flipV="1">
            <a:off x="8680859" y="4445217"/>
            <a:ext cx="799613" cy="133630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2" descr="Bildergebnis fÃ¼r iphone sperrbildschir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69" y="1573710"/>
            <a:ext cx="1613206" cy="287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Rectangle 195"/>
          <p:cNvSpPr/>
          <p:nvPr/>
        </p:nvSpPr>
        <p:spPr>
          <a:xfrm>
            <a:off x="8705849" y="2623397"/>
            <a:ext cx="833024" cy="299115"/>
          </a:xfrm>
          <a:prstGeom prst="rect">
            <a:avLst/>
          </a:prstGeom>
          <a:solidFill>
            <a:srgbClr val="ABA8B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671222" y="2623397"/>
            <a:ext cx="1690688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Quotation is confirmed</a:t>
            </a:r>
          </a:p>
        </p:txBody>
      </p:sp>
    </p:spTree>
    <p:extLst>
      <p:ext uri="{BB962C8B-B14F-4D97-AF65-F5344CB8AC3E}">
        <p14:creationId xmlns:p14="http://schemas.microsoft.com/office/powerpoint/2010/main" val="8108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dirty="0"/>
              <a:t>EP006-S004-Alex Wang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 I want to be </a:t>
            </a:r>
            <a:r>
              <a:rPr lang="en-US" dirty="0" smtClean="0">
                <a:solidFill>
                  <a:srgbClr val="FFC000"/>
                </a:solidFill>
              </a:rPr>
              <a:t>notify and review </a:t>
            </a:r>
            <a:r>
              <a:rPr lang="en-US" dirty="0">
                <a:solidFill>
                  <a:srgbClr val="FFC000"/>
                </a:solidFill>
              </a:rPr>
              <a:t>the quotation information which has been confirmed by F&amp;I</a:t>
            </a:r>
            <a:r>
              <a:rPr lang="en-US" dirty="0"/>
              <a:t>, </a:t>
            </a:r>
            <a:r>
              <a:rPr lang="en-US" strike="sngStrike" dirty="0"/>
              <a:t>following the comment which F&amp;I left</a:t>
            </a:r>
            <a:r>
              <a:rPr lang="en-US" dirty="0"/>
              <a:t>,  so that I'm able to proceed </a:t>
            </a:r>
            <a:r>
              <a:rPr lang="en-US" dirty="0">
                <a:solidFill>
                  <a:srgbClr val="FFC000"/>
                </a:solidFill>
              </a:rPr>
              <a:t>to E-authentication.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ASSUMPTION </a:t>
            </a:r>
            <a:r>
              <a:rPr lang="en-US" sz="1600" dirty="0" smtClean="0">
                <a:solidFill>
                  <a:srgbClr val="172B4D"/>
                </a:solidFill>
              </a:rPr>
              <a:t>A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B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C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integrated with DFE for quotation confirmation.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Display the quotation summary which F&amp;I confirmed in DFE.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I couldn’t change any quotation information after I submit E-quotation in first time.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I saw some wrong quotation information, I need to ask F&amp;I change it in DFE only.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all quotation is correct, I will go to next step for E-authentication.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Push notification to the customer user to notify that the quotation is confirmed by the F&amp;I</a:t>
            </a: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4127" y="140771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268610" y="140771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EP006-S004-Alex 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25" y="1412875"/>
            <a:ext cx="2385549" cy="4407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" name="Group 3"/>
          <p:cNvGrpSpPr/>
          <p:nvPr/>
        </p:nvGrpSpPr>
        <p:grpSpPr>
          <a:xfrm>
            <a:off x="2070100" y="1412875"/>
            <a:ext cx="2627610" cy="4407354"/>
            <a:chOff x="3007022" y="1412875"/>
            <a:chExt cx="1690688" cy="2871507"/>
          </a:xfrm>
        </p:grpSpPr>
        <p:pic>
          <p:nvPicPr>
            <p:cNvPr id="18" name="Picture 2" descr="Bildergebnis fÃ¼r iphone sperrbildschir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669" y="1412875"/>
              <a:ext cx="1613206" cy="2871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3041649" y="2462562"/>
              <a:ext cx="833024" cy="299115"/>
            </a:xfrm>
            <a:prstGeom prst="rect">
              <a:avLst/>
            </a:prstGeom>
            <a:solidFill>
              <a:srgbClr val="ABA8B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7022" y="2462562"/>
              <a:ext cx="1690688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0" i="0" u="none" baseline="0" dirty="0" smtClean="0">
                  <a:solidFill>
                    <a:srgbClr val="000000"/>
                  </a:solidFill>
                  <a:latin typeface="BMW Group Condensed" panose="020B0606020202020204" pitchFamily="34" charset="0"/>
                </a:rPr>
                <a:t>Quotation is confirmed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0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EP006-S003-Alex </a:t>
            </a:r>
            <a:r>
              <a:rPr lang="en-US" dirty="0"/>
              <a:t>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42205" y="89262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Wireframes: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-4538" y="1463005"/>
            <a:ext cx="8381347" cy="30948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41" y="1597497"/>
            <a:ext cx="1531699" cy="2829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3" name="Oval 172"/>
          <p:cNvSpPr/>
          <p:nvPr/>
        </p:nvSpPr>
        <p:spPr>
          <a:xfrm>
            <a:off x="1816201" y="4029131"/>
            <a:ext cx="297541" cy="29957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861111" y="4076123"/>
            <a:ext cx="207717" cy="205588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05" y="1597497"/>
            <a:ext cx="1531699" cy="2829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833212" y="4102564"/>
            <a:ext cx="1452693" cy="29382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25278" y="2165353"/>
            <a:ext cx="1082954" cy="2132399"/>
          </a:xfrm>
          <a:prstGeom prst="rect">
            <a:avLst/>
          </a:prstGeom>
          <a:solidFill>
            <a:srgbClr val="0885C9">
              <a:alpha val="70000"/>
            </a:srgbClr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Your quotation</a:t>
            </a:r>
            <a:r>
              <a:rPr lang="en-US" sz="11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is submitted successfully. </a:t>
            </a:r>
            <a:endParaRPr lang="en-US" sz="1100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Please</a:t>
            </a:r>
            <a:r>
              <a:rPr lang="en-US" sz="10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wait a moment for your F&amp;I to confirm…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500" u="sng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744" y="1597497"/>
            <a:ext cx="1531699" cy="2829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 rot="16200000">
            <a:off x="-972328" y="2664610"/>
            <a:ext cx="250355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Custome</a:t>
            </a: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 view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888" y="4851505"/>
            <a:ext cx="3265971" cy="18600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8" name="TextBox 177"/>
          <p:cNvSpPr txBox="1"/>
          <p:nvPr/>
        </p:nvSpPr>
        <p:spPr>
          <a:xfrm>
            <a:off x="6954431" y="6588784"/>
            <a:ext cx="208068" cy="94257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Confirm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130" y="6570265"/>
            <a:ext cx="321084" cy="130408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7575648" y="6588101"/>
            <a:ext cx="186235" cy="94257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BMW Group Condensed" panose="020B0606020202020204" pitchFamily="34" charset="0"/>
              </a:rPr>
              <a:t>Modify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725" y="6570025"/>
            <a:ext cx="321084" cy="130408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8133520" y="6580094"/>
            <a:ext cx="165494" cy="94257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Close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6866669" y="6463178"/>
            <a:ext cx="297541" cy="29957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6911579" y="6510169"/>
            <a:ext cx="207717" cy="205588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 rot="16200000">
            <a:off x="-972328" y="5443002"/>
            <a:ext cx="250355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F&amp;I </a:t>
            </a: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view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9" name="Straight Arrow Connector 8"/>
          <p:cNvCxnSpPr>
            <a:stCxn id="43" idx="2"/>
            <a:endCxn id="177" idx="1"/>
          </p:cNvCxnSpPr>
          <p:nvPr/>
        </p:nvCxnSpPr>
        <p:spPr>
          <a:xfrm>
            <a:off x="3566755" y="4297752"/>
            <a:ext cx="1848133" cy="148377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7" idx="3"/>
          </p:cNvCxnSpPr>
          <p:nvPr/>
        </p:nvCxnSpPr>
        <p:spPr>
          <a:xfrm flipV="1">
            <a:off x="8680859" y="4445217"/>
            <a:ext cx="799613" cy="133630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851862" y="4557805"/>
            <a:ext cx="139307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Push Notification to the customer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26" name="Picture 2" descr="Bildergebnis fÃ¼r iphone sperrbildschir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69" y="1573710"/>
            <a:ext cx="1613206" cy="287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705849" y="2623397"/>
            <a:ext cx="833024" cy="299115"/>
          </a:xfrm>
          <a:prstGeom prst="rect">
            <a:avLst/>
          </a:prstGeom>
          <a:solidFill>
            <a:srgbClr val="ABA8B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1222" y="2623397"/>
            <a:ext cx="1690688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Quotation is confirmed</a:t>
            </a:r>
          </a:p>
        </p:txBody>
      </p:sp>
    </p:spTree>
    <p:extLst>
      <p:ext uri="{BB962C8B-B14F-4D97-AF65-F5344CB8AC3E}">
        <p14:creationId xmlns:p14="http://schemas.microsoft.com/office/powerpoint/2010/main" val="1531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EP006-S003 &amp; S004-Alex </a:t>
            </a:r>
            <a:r>
              <a:rPr lang="en-US" dirty="0"/>
              <a:t>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06495" y="1515645"/>
            <a:ext cx="1199052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DFE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Quotation confirmation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67599" y="2425698"/>
            <a:ext cx="978946" cy="23134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F&amp;I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Review quotation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58459" y="3439012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055685" y="1457511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F&amp;I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Pass quotation without incorrect info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055685" y="4147965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F&amp;I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Modify quotation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881313" y="1457511"/>
            <a:ext cx="1434623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User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Review quotation summary and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Go to E- authentication </a:t>
            </a: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934336" y="1048658"/>
            <a:ext cx="1199052" cy="269204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E-</a:t>
            </a:r>
            <a:r>
              <a:rPr lang="en-US" sz="1400" dirty="0" err="1"/>
              <a:t>Authetication</a:t>
            </a: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46545" y="2669197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46545" y="4486477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0"/>
            <a:endCxn id="27" idx="2"/>
          </p:cNvCxnSpPr>
          <p:nvPr/>
        </p:nvCxnSpPr>
        <p:spPr>
          <a:xfrm flipV="1">
            <a:off x="4545158" y="3393887"/>
            <a:ext cx="0" cy="754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24545" y="2657416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50669" y="2680862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dirty="0"/>
              <a:t>EP006-S005-Alex Wang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 be notified if the offer is expired, so that I cannot apply for an expired SF product offer.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XXX</a:t>
            </a:r>
            <a:endParaRPr lang="en-US" sz="16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expiration rules of financial product has been configured in </a:t>
            </a:r>
            <a:r>
              <a:rPr lang="en-US" sz="1600" dirty="0" err="1">
                <a:solidFill>
                  <a:srgbClr val="172B4D"/>
                </a:solidFill>
              </a:rPr>
              <a:t>eAPP</a:t>
            </a:r>
            <a:r>
              <a:rPr lang="en-US" sz="1600" dirty="0">
                <a:solidFill>
                  <a:srgbClr val="172B4D"/>
                </a:solidFill>
              </a:rPr>
              <a:t> or one calculator.</a:t>
            </a:r>
          </a:p>
          <a:p>
            <a:r>
              <a:rPr lang="en-US" altLang="zh-CN" sz="1600" dirty="0">
                <a:solidFill>
                  <a:srgbClr val="172B4D"/>
                </a:solidFill>
              </a:rPr>
              <a:t>All q</a:t>
            </a:r>
            <a:r>
              <a:rPr lang="en-US" sz="1600" dirty="0">
                <a:solidFill>
                  <a:srgbClr val="172B4D"/>
                </a:solidFill>
              </a:rPr>
              <a:t>uotation </a:t>
            </a:r>
            <a:r>
              <a:rPr lang="en-US" altLang="zh-CN" sz="1600" dirty="0">
                <a:solidFill>
                  <a:srgbClr val="172B4D"/>
                </a:solidFill>
              </a:rPr>
              <a:t>information which DFE is needed</a:t>
            </a:r>
            <a:r>
              <a:rPr lang="en-US" sz="1600" dirty="0">
                <a:solidFill>
                  <a:srgbClr val="172B4D"/>
                </a:solidFill>
              </a:rPr>
              <a:t> (incl. transaction price) is selected by applicants in </a:t>
            </a:r>
            <a:r>
              <a:rPr lang="en-US" sz="1600" dirty="0" err="1">
                <a:solidFill>
                  <a:srgbClr val="172B4D"/>
                </a:solidFill>
              </a:rPr>
              <a:t>eAPP</a:t>
            </a:r>
            <a:r>
              <a:rPr lang="en-US" sz="1600" dirty="0">
                <a:solidFill>
                  <a:srgbClr val="172B4D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>
                <a:solidFill>
                  <a:srgbClr val="172B4D"/>
                </a:solidFill>
              </a:rPr>
              <a:t>The App will auto-check expired date of selected financial product </a:t>
            </a:r>
            <a:r>
              <a:rPr lang="en-US" sz="1600" dirty="0">
                <a:solidFill>
                  <a:srgbClr val="172B4D"/>
                </a:solidFill>
              </a:rPr>
              <a:t>before applicant </a:t>
            </a:r>
            <a:r>
              <a:rPr lang="en-US" altLang="zh-CN" sz="1600" dirty="0">
                <a:solidFill>
                  <a:srgbClr val="172B4D"/>
                </a:solidFill>
              </a:rPr>
              <a:t>click ‘</a:t>
            </a:r>
            <a:r>
              <a:rPr lang="en-US" sz="1600" dirty="0">
                <a:solidFill>
                  <a:srgbClr val="172B4D"/>
                </a:solidFill>
              </a:rPr>
              <a:t>submit quotation’ button.</a:t>
            </a:r>
          </a:p>
          <a:p>
            <a:pPr marL="342900" lvl="0" indent="-342900"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If the submission date is within X days from expired date of selected financial product, a pop-up will remind applicant that “Please submit your loan application in X days</a:t>
            </a:r>
            <a:r>
              <a:rPr lang="en-US" sz="1600" dirty="0" smtClean="0">
                <a:solidFill>
                  <a:srgbClr val="172B4D"/>
                </a:solidFill>
              </a:rPr>
              <a:t>.”</a:t>
            </a:r>
            <a:endParaRPr lang="en-US" altLang="zh-CN" sz="1600" dirty="0" smtClean="0"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9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0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EP006-S005-Alex 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35" y="1805130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Rectangle 29"/>
          <p:cNvSpPr/>
          <p:nvPr/>
        </p:nvSpPr>
        <p:spPr>
          <a:xfrm>
            <a:off x="5148577" y="3165654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172B4D"/>
                </a:solidFill>
              </a:rPr>
              <a:t>Sorry, the financial product is expired right now, please change it.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21246" y="4250164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9372" y="2697562"/>
            <a:ext cx="2786742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Pop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up window once the customer is entering the APP and the Financial offer is expired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EP006-S005-Alex </a:t>
            </a:r>
            <a:r>
              <a:rPr lang="en-US" dirty="0"/>
              <a:t>Wang: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871771" y="1671634"/>
            <a:ext cx="7649942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08" y="1805623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33" y="1805623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-344948" y="4784256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0" name="Oval 9"/>
          <p:cNvSpPr/>
          <p:nvPr/>
        </p:nvSpPr>
        <p:spPr>
          <a:xfrm>
            <a:off x="518634" y="508791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3777" y="515254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1967508" y="2476978"/>
            <a:ext cx="2205596" cy="262575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737430" y="265650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02573" y="272113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5038" y="3521966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30181" y="3586603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06243" y="419448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71386" y="425912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3033" y="508791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38176" y="515254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49" y="1805623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5" name="Straight Connector 24"/>
          <p:cNvCxnSpPr/>
          <p:nvPr/>
        </p:nvCxnSpPr>
        <p:spPr>
          <a:xfrm>
            <a:off x="6778171" y="1412875"/>
            <a:ext cx="0" cy="500380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90" y="1805130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Rectangle 26"/>
          <p:cNvSpPr/>
          <p:nvPr/>
        </p:nvSpPr>
        <p:spPr>
          <a:xfrm>
            <a:off x="4591089" y="3137155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172B4D"/>
                </a:solidFill>
              </a:rPr>
              <a:t>Please submit your loan application in X days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65301" y="4036827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77232" y="3165654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172B4D"/>
                </a:solidFill>
              </a:rPr>
              <a:t>Sorry, the financial product is expired right now, please change it.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49901" y="4250164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850" y="754227"/>
            <a:ext cx="2984763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Customer left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the app for X amount of days and re-enters 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579" y="1805130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138" y="1805130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9320123" y="4783763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34" name="Oval 33"/>
          <p:cNvSpPr/>
          <p:nvPr/>
        </p:nvSpPr>
        <p:spPr>
          <a:xfrm>
            <a:off x="10183705" y="5087418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48848" y="5152055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11632579" y="2476485"/>
            <a:ext cx="2205596" cy="2625753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13402501" y="2656009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3467644" y="2720646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330109" y="352147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2395252" y="358611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971314" y="4193990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3036457" y="4258627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2538104" y="5087418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603247" y="5152055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6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40887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EF-EP-006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692771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/>
              <a:t>Binding Offer Management (DFE Review and Audit)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4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EF-EP-006</a:t>
            </a:r>
            <a:r>
              <a:rPr lang="en-US" dirty="0"/>
              <a:t>: Binding Offer Management (DFE Review and Audit)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7" y="921562"/>
            <a:ext cx="11224685" cy="47074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 006-S 001: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Moved to EP 005-S 005.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</a:t>
            </a:r>
            <a:r>
              <a:rPr lang="en-US" dirty="0" smtClean="0">
                <a:solidFill>
                  <a:srgbClr val="0070C0"/>
                </a:solidFill>
              </a:rPr>
              <a:t>EP006-S 002: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user, I want to get confirmation of my quotation </a:t>
            </a:r>
            <a:r>
              <a:rPr lang="en-US" dirty="0"/>
              <a:t>by F&amp;I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quotation information couldn’t be changed by myself after quotation </a:t>
            </a:r>
            <a:r>
              <a:rPr lang="en-US" dirty="0" smtClean="0">
                <a:solidFill>
                  <a:srgbClr val="FFC000"/>
                </a:solidFill>
              </a:rPr>
              <a:t>submitted,</a:t>
            </a:r>
            <a:r>
              <a:rPr lang="en-US" dirty="0" smtClean="0"/>
              <a:t> </a:t>
            </a:r>
            <a:r>
              <a:rPr lang="en-US" dirty="0"/>
              <a:t>so that I'm able to proceed with the loan application</a:t>
            </a:r>
            <a:r>
              <a:rPr lang="en-US" dirty="0" smtClean="0"/>
              <a:t>. 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</a:t>
            </a:r>
            <a:r>
              <a:rPr lang="en-US" dirty="0" smtClean="0">
                <a:solidFill>
                  <a:srgbClr val="0070C0"/>
                </a:solidFill>
              </a:rPr>
              <a:t>EP006-S 003: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of DFE, I want to review &amp; audit the quotation which is selected by the applicants, </a:t>
            </a:r>
            <a:r>
              <a:rPr lang="en-US" dirty="0"/>
              <a:t>if all information is correct, click "confirmed", then follow existing process. </a:t>
            </a:r>
            <a:r>
              <a:rPr lang="en-US" dirty="0">
                <a:solidFill>
                  <a:srgbClr val="FFC000"/>
                </a:solidFill>
              </a:rPr>
              <a:t>if </a:t>
            </a:r>
            <a:r>
              <a:rPr lang="en-US" altLang="zh-CN" dirty="0" smtClean="0">
                <a:solidFill>
                  <a:srgbClr val="FFC000"/>
                </a:solidFill>
              </a:rPr>
              <a:t>it’s incorrect, I will help to change to correct.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EP006-S 004: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user, </a:t>
            </a:r>
            <a:r>
              <a:rPr lang="en-US" dirty="0"/>
              <a:t> I want to 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FFC000"/>
                </a:solidFill>
              </a:rPr>
              <a:t>notified the </a:t>
            </a:r>
            <a:r>
              <a:rPr lang="en-US" dirty="0">
                <a:solidFill>
                  <a:srgbClr val="FFC000"/>
                </a:solidFill>
              </a:rPr>
              <a:t>quotation </a:t>
            </a:r>
            <a:r>
              <a:rPr lang="en-US" dirty="0" smtClean="0">
                <a:solidFill>
                  <a:srgbClr val="FFC000"/>
                </a:solidFill>
              </a:rPr>
              <a:t>information which has been confirmed by F&amp;I</a:t>
            </a:r>
            <a:r>
              <a:rPr lang="en-US" dirty="0" smtClean="0"/>
              <a:t>, </a:t>
            </a:r>
            <a:r>
              <a:rPr lang="en-US" strike="sngStrike" dirty="0" smtClean="0"/>
              <a:t>following </a:t>
            </a:r>
            <a:r>
              <a:rPr lang="en-US" strike="sngStrike" dirty="0"/>
              <a:t>the comment which F&amp;I </a:t>
            </a:r>
            <a:r>
              <a:rPr lang="en-US" strike="sngStrike" dirty="0" smtClean="0"/>
              <a:t>left</a:t>
            </a:r>
            <a:r>
              <a:rPr lang="en-US" dirty="0" smtClean="0"/>
              <a:t>, </a:t>
            </a:r>
            <a:r>
              <a:rPr lang="en-US" dirty="0"/>
              <a:t> so that I'm able to proceed </a:t>
            </a:r>
            <a:r>
              <a:rPr lang="en-US" dirty="0" smtClean="0">
                <a:solidFill>
                  <a:srgbClr val="FFC000"/>
                </a:solidFill>
              </a:rPr>
              <a:t>to E-authentication.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</a:t>
            </a:r>
            <a:r>
              <a:rPr lang="en-US" dirty="0" smtClean="0">
                <a:solidFill>
                  <a:srgbClr val="0070C0"/>
                </a:solidFill>
              </a:rPr>
              <a:t>EP006-S 005: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user, I want to be notified if the offer is expired, so that I cannot apply for an expired SF product offer.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dirty="0"/>
              <a:t>EP006-S002-Alex Wang: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 get confirmation of my quotation by F&amp;I, so that I'm able to proceed with the loan application. </a:t>
            </a:r>
            <a:r>
              <a:rPr lang="en-US" dirty="0">
                <a:solidFill>
                  <a:srgbClr val="FFC000"/>
                </a:solidFill>
              </a:rPr>
              <a:t>The quotation information couldn’t be changed by myself after quotation submitted.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ASSUMPTION </a:t>
            </a:r>
            <a:r>
              <a:rPr lang="en-US" sz="1600" dirty="0" smtClean="0">
                <a:solidFill>
                  <a:srgbClr val="172B4D"/>
                </a:solidFill>
              </a:rPr>
              <a:t>A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B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C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Customer selected right dealership’s name.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The E-quotation will be send to DFE, and under the F&amp;I’s account with same dealership’s name  which customer selected.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The App will auto-check mandatory information of quotation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before applicant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click ‘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submit quotation’ button.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missing some mandatory information, applicants need to go back quotation page to fill that part out.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Show successful submission page after applicant submit quotation confirmation completely.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Once E-quotation submitted, user couldn’t change quotation information by themselves anymore.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Update application status as </a:t>
            </a:r>
            <a:r>
              <a:rPr lang="zh-CN" altLang="en-US" sz="1600" dirty="0" smtClean="0">
                <a:solidFill>
                  <a:srgbClr val="172B4D"/>
                </a:solidFill>
                <a:latin typeface="+mj-lt"/>
              </a:rPr>
              <a:t>‘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waiting F&amp;I to confirm</a:t>
            </a:r>
            <a:r>
              <a:rPr lang="zh-CN" altLang="en-US" sz="1600" dirty="0" smtClean="0">
                <a:solidFill>
                  <a:srgbClr val="172B4D"/>
                </a:solidFill>
                <a:latin typeface="+mj-lt"/>
              </a:rPr>
              <a:t>’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in </a:t>
            </a:r>
            <a:r>
              <a:rPr lang="en-US" altLang="zh-CN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A disclaimer should be display below to remind user please be careful about financial product’s validation time</a:t>
            </a:r>
            <a:r>
              <a:rPr lang="en-US" sz="1600" dirty="0" smtClean="0">
                <a:solidFill>
                  <a:srgbClr val="172B4D"/>
                </a:solidFill>
              </a:rPr>
              <a:t>.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4127" y="140771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268610" y="140771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94127" y="189707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89708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378177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268610" y="2378178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EP006-S002-Alex 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 up: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237944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89433" y="5534909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16703" y="1833847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58894" y="2443574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09911" y="285303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809911" y="329118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Transaction Price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1788" y="371712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Financial product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09910" y="4713965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Monthly installment 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5400000">
            <a:off x="3558141" y="4260852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46019" y="1720712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23296" y="2995719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172B4D"/>
                </a:solidFill>
              </a:rPr>
              <a:t>Please go back to quotation page to fill the XXX, then submit again.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95965" y="4080229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34851" y="1309486"/>
            <a:ext cx="321530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</a:t>
            </a:r>
            <a:r>
              <a:rPr lang="en-US" altLang="zh-CN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missing mandatory information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49" y="1770885"/>
            <a:ext cx="2488211" cy="4359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6755147" y="5216629"/>
            <a:ext cx="2359868" cy="43477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7797" y="2515469"/>
            <a:ext cx="1759234" cy="2982933"/>
          </a:xfrm>
          <a:prstGeom prst="rect">
            <a:avLst/>
          </a:prstGeom>
          <a:solidFill>
            <a:srgbClr val="0885C9">
              <a:alpha val="70000"/>
            </a:srgbClr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Your quotation</a:t>
            </a:r>
            <a:r>
              <a:rPr lang="en-US" sz="18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is submitted successfully. </a:t>
            </a:r>
            <a:endParaRPr lang="en-US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Please</a:t>
            </a:r>
            <a:r>
              <a:rPr lang="en-US" sz="14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wait a moment for your F&amp;I to confirm…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75739" y="1304701"/>
            <a:ext cx="291868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</a:t>
            </a:r>
            <a:r>
              <a:rPr lang="en-US" altLang="zh-CN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all information</a:t>
            </a:r>
            <a:r>
              <a:rPr lang="en-US" altLang="zh-CN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is completed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EP006-S002-Alex 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Wireframes: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839763" y="172992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91252" y="5551645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18522" y="185058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6963723" y="1918973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963723" y="200823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160713" y="2460310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11730" y="2869773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11730" y="3307923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Transaction Price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13607" y="3733863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Financial product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11729" y="4730701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Monthly installment 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5400000">
            <a:off x="7159960" y="4277588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847838" y="1737448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25115" y="3012455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172B4D"/>
                </a:solidFill>
              </a:rPr>
              <a:t>Please go back to quotation page to fill the XXX, then submit again.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597784" y="4096965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36670" y="1326222"/>
            <a:ext cx="321530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</a:t>
            </a:r>
            <a:r>
              <a:rPr lang="en-US" altLang="zh-CN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missing mandatory information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83691" y="6608111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62450" y="6728772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07651" y="6797162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07651" y="6886428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818700" y="7036556"/>
            <a:ext cx="2538277" cy="3643228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44190" y="7330973"/>
            <a:ext cx="97815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Vehicle Status:</a:t>
            </a:r>
            <a:endParaRPr lang="en-US" altLang="zh-CN" sz="1100" dirty="0"/>
          </a:p>
        </p:txBody>
      </p:sp>
      <p:sp>
        <p:nvSpPr>
          <p:cNvPr id="40" name="Rectangle 39"/>
          <p:cNvSpPr/>
          <p:nvPr/>
        </p:nvSpPr>
        <p:spPr>
          <a:xfrm>
            <a:off x="2647419" y="7382351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11384" y="7376622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Isosceles Triangle 41"/>
          <p:cNvSpPr/>
          <p:nvPr/>
        </p:nvSpPr>
        <p:spPr>
          <a:xfrm rot="10632166">
            <a:off x="3021056" y="7470317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49927" y="7347315"/>
            <a:ext cx="40908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New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98211" y="7339621"/>
            <a:ext cx="53893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Brand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49" name="Rectangle 48"/>
          <p:cNvSpPr/>
          <p:nvPr/>
        </p:nvSpPr>
        <p:spPr>
          <a:xfrm>
            <a:off x="3657570" y="7390999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21535" y="7385270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1" name="Isosceles Triangle 50"/>
          <p:cNvSpPr/>
          <p:nvPr/>
        </p:nvSpPr>
        <p:spPr>
          <a:xfrm rot="10632166">
            <a:off x="4031207" y="7478965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60078" y="7355963"/>
            <a:ext cx="465192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BMW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71053" y="7593584"/>
            <a:ext cx="45717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Year:</a:t>
            </a:r>
            <a:endParaRPr lang="en-US" altLang="zh-CN" sz="1100" dirty="0"/>
          </a:p>
        </p:txBody>
      </p:sp>
      <p:sp>
        <p:nvSpPr>
          <p:cNvPr id="54" name="Rectangle 53"/>
          <p:cNvSpPr/>
          <p:nvPr/>
        </p:nvSpPr>
        <p:spPr>
          <a:xfrm>
            <a:off x="2161805" y="7632020"/>
            <a:ext cx="363447" cy="178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25770" y="7626291"/>
            <a:ext cx="182261" cy="178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 rot="10632166">
            <a:off x="2535266" y="7719990"/>
            <a:ext cx="151784" cy="75398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35663" y="7601233"/>
            <a:ext cx="460382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2018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1924" y="7589004"/>
            <a:ext cx="55496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Series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59" name="Rectangle 58"/>
          <p:cNvSpPr/>
          <p:nvPr/>
        </p:nvSpPr>
        <p:spPr>
          <a:xfrm>
            <a:off x="3208066" y="7628058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72031" y="7622329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1" name="Isosceles Triangle 60"/>
          <p:cNvSpPr/>
          <p:nvPr/>
        </p:nvSpPr>
        <p:spPr>
          <a:xfrm rot="10632166">
            <a:off x="3581703" y="7716024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10574" y="7593022"/>
            <a:ext cx="45557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5 </a:t>
            </a:r>
            <a:r>
              <a:rPr lang="en-US" sz="1050" b="0" i="0" u="none" baseline="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Ser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84473" y="7842158"/>
            <a:ext cx="55175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Model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64" name="Rectangle 63"/>
          <p:cNvSpPr/>
          <p:nvPr/>
        </p:nvSpPr>
        <p:spPr>
          <a:xfrm>
            <a:off x="2280615" y="7881212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44580" y="7875483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6" name="Isosceles Triangle 65"/>
          <p:cNvSpPr/>
          <p:nvPr/>
        </p:nvSpPr>
        <p:spPr>
          <a:xfrm rot="10632166">
            <a:off x="2654252" y="7969178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83123" y="7846176"/>
            <a:ext cx="44595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530li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98705" y="7850188"/>
            <a:ext cx="72968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Packages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69" name="Rectangle 68"/>
          <p:cNvSpPr/>
          <p:nvPr/>
        </p:nvSpPr>
        <p:spPr>
          <a:xfrm>
            <a:off x="3672161" y="7873772"/>
            <a:ext cx="479299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45540" y="7868043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6" name="Isosceles Triangle 85"/>
          <p:cNvSpPr/>
          <p:nvPr/>
        </p:nvSpPr>
        <p:spPr>
          <a:xfrm rot="10632166">
            <a:off x="4155212" y="7961738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55206" y="7851145"/>
            <a:ext cx="521297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Sports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730838" y="8155038"/>
            <a:ext cx="84350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Usage Type:</a:t>
            </a:r>
            <a:endParaRPr lang="en-US" altLang="zh-CN" sz="1100" dirty="0"/>
          </a:p>
        </p:txBody>
      </p:sp>
      <p:sp>
        <p:nvSpPr>
          <p:cNvPr id="89" name="Rectangle 88"/>
          <p:cNvSpPr/>
          <p:nvPr/>
        </p:nvSpPr>
        <p:spPr>
          <a:xfrm>
            <a:off x="2492833" y="8202037"/>
            <a:ext cx="72105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153658" y="8188363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1" name="Isosceles Triangle 90"/>
          <p:cNvSpPr/>
          <p:nvPr/>
        </p:nvSpPr>
        <p:spPr>
          <a:xfrm rot="10632166">
            <a:off x="3163330" y="8282058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54666" y="8183238"/>
            <a:ext cx="537327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Private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750582" y="8385248"/>
            <a:ext cx="102463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Mortgage Type:</a:t>
            </a:r>
            <a:endParaRPr lang="en-US" altLang="zh-CN" sz="1100" dirty="0"/>
          </a:p>
        </p:txBody>
      </p:sp>
      <p:sp>
        <p:nvSpPr>
          <p:cNvPr id="94" name="Rectangle 93"/>
          <p:cNvSpPr/>
          <p:nvPr/>
        </p:nvSpPr>
        <p:spPr>
          <a:xfrm>
            <a:off x="2692319" y="8448638"/>
            <a:ext cx="81557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00150" y="8441947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6" name="Isosceles Triangle 95"/>
          <p:cNvSpPr/>
          <p:nvPr/>
        </p:nvSpPr>
        <p:spPr>
          <a:xfrm rot="10632166">
            <a:off x="3509822" y="8535642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27674" y="8430665"/>
            <a:ext cx="96532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Mortgage/ Free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1793176" y="8135492"/>
            <a:ext cx="2561969" cy="4629"/>
          </a:xfrm>
          <a:prstGeom prst="line">
            <a:avLst/>
          </a:prstGeom>
          <a:ln w="19050">
            <a:solidFill>
              <a:srgbClr val="92A2B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744076" y="8686605"/>
            <a:ext cx="2561969" cy="4629"/>
          </a:xfrm>
          <a:prstGeom prst="line">
            <a:avLst/>
          </a:prstGeom>
          <a:ln w="19050">
            <a:solidFill>
              <a:srgbClr val="92A2B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19972" y="8658430"/>
            <a:ext cx="63831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Product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01" name="Rectangle 100"/>
          <p:cNvSpPr/>
          <p:nvPr/>
        </p:nvSpPr>
        <p:spPr>
          <a:xfrm>
            <a:off x="2250938" y="8724193"/>
            <a:ext cx="68409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928599" y="8710632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3" name="Isosceles Triangle 102"/>
          <p:cNvSpPr/>
          <p:nvPr/>
        </p:nvSpPr>
        <p:spPr>
          <a:xfrm rot="10632166">
            <a:off x="2938271" y="8804327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94526" y="8700689"/>
            <a:ext cx="71526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Retail loan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068454" y="8695863"/>
            <a:ext cx="86594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Sub-Product</a:t>
            </a:r>
            <a:endParaRPr lang="en-US" altLang="zh-CN" sz="1100" dirty="0">
              <a:solidFill>
                <a:srgbClr val="00B05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858201" y="8713109"/>
            <a:ext cx="479299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331580" y="8707380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8" name="Isosceles Triangle 107"/>
          <p:cNvSpPr/>
          <p:nvPr/>
        </p:nvSpPr>
        <p:spPr>
          <a:xfrm rot="10632166">
            <a:off x="4341252" y="8801075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41246" y="8690482"/>
            <a:ext cx="569387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Balloon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38357" y="8915167"/>
            <a:ext cx="101502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Purchase Price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11" name="Rectangle 110"/>
          <p:cNvSpPr/>
          <p:nvPr/>
        </p:nvSpPr>
        <p:spPr>
          <a:xfrm>
            <a:off x="2631256" y="8931405"/>
            <a:ext cx="722559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32288" y="8917687"/>
            <a:ext cx="80021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300,000.00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15256" y="8914588"/>
            <a:ext cx="55976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Terms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14" name="Rectangle 113"/>
          <p:cNvSpPr/>
          <p:nvPr/>
        </p:nvSpPr>
        <p:spPr>
          <a:xfrm>
            <a:off x="3790412" y="8953666"/>
            <a:ext cx="32158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06752" y="8955871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6" name="Isosceles Triangle 115"/>
          <p:cNvSpPr/>
          <p:nvPr/>
        </p:nvSpPr>
        <p:spPr>
          <a:xfrm rot="10632166">
            <a:off x="4116424" y="904956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04083" y="8937580"/>
            <a:ext cx="32252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36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716931" y="9356738"/>
            <a:ext cx="142699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Vehicle Down payment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19" name="Rectangle 118"/>
          <p:cNvSpPr/>
          <p:nvPr/>
        </p:nvSpPr>
        <p:spPr>
          <a:xfrm>
            <a:off x="3041998" y="9395023"/>
            <a:ext cx="23251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25042" y="9372396"/>
            <a:ext cx="32252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30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200649" y="9360357"/>
            <a:ext cx="30489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%</a:t>
            </a:r>
            <a:endParaRPr lang="en-US" altLang="zh-CN" sz="1100" dirty="0"/>
          </a:p>
        </p:txBody>
      </p:sp>
      <p:sp>
        <p:nvSpPr>
          <p:cNvPr id="122" name="Rectangle 121"/>
          <p:cNvSpPr/>
          <p:nvPr/>
        </p:nvSpPr>
        <p:spPr>
          <a:xfrm>
            <a:off x="3435926" y="9398759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390968" y="9376265"/>
            <a:ext cx="73129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90,000.00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712679" y="9133974"/>
            <a:ext cx="74571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C000"/>
                </a:solidFill>
              </a:rPr>
              <a:t>ASP Price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25" name="Rectangle 124"/>
          <p:cNvSpPr/>
          <p:nvPr/>
        </p:nvSpPr>
        <p:spPr>
          <a:xfrm>
            <a:off x="2367406" y="9176296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322448" y="9153802"/>
            <a:ext cx="73129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10,000.00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718216" y="9556242"/>
            <a:ext cx="133562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C000"/>
                </a:solidFill>
              </a:rPr>
              <a:t>Total Down payment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28" name="Rectangle 127"/>
          <p:cNvSpPr/>
          <p:nvPr/>
        </p:nvSpPr>
        <p:spPr>
          <a:xfrm>
            <a:off x="2964099" y="9572319"/>
            <a:ext cx="672183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897444" y="9562045"/>
            <a:ext cx="73129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92</a:t>
            </a: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50730" y="9744206"/>
            <a:ext cx="135646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Vehicle Financial </a:t>
            </a:r>
            <a:r>
              <a:rPr lang="en-US" altLang="zh-CN" sz="1100" dirty="0" err="1" smtClean="0">
                <a:solidFill>
                  <a:srgbClr val="00B050"/>
                </a:solidFill>
              </a:rPr>
              <a:t>Amt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31" name="Rectangle 130"/>
          <p:cNvSpPr/>
          <p:nvPr/>
        </p:nvSpPr>
        <p:spPr>
          <a:xfrm>
            <a:off x="3075797" y="9782491"/>
            <a:ext cx="23251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058841" y="9759864"/>
            <a:ext cx="32252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70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34448" y="9747825"/>
            <a:ext cx="30489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%</a:t>
            </a:r>
            <a:endParaRPr lang="en-US" altLang="zh-CN" sz="1100" dirty="0"/>
          </a:p>
        </p:txBody>
      </p:sp>
      <p:sp>
        <p:nvSpPr>
          <p:cNvPr id="134" name="Rectangle 133"/>
          <p:cNvSpPr/>
          <p:nvPr/>
        </p:nvSpPr>
        <p:spPr>
          <a:xfrm>
            <a:off x="3469725" y="9786227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24767" y="9763733"/>
            <a:ext cx="80021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27</a:t>
            </a: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0,000.00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739939" y="9950573"/>
            <a:ext cx="123944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C000"/>
                </a:solidFill>
              </a:rPr>
              <a:t>Total Financial </a:t>
            </a:r>
            <a:r>
              <a:rPr lang="en-US" altLang="zh-CN" sz="1100" dirty="0" err="1" smtClean="0">
                <a:solidFill>
                  <a:srgbClr val="FFC000"/>
                </a:solidFill>
              </a:rPr>
              <a:t>Amt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37" name="Rectangle 136"/>
          <p:cNvSpPr/>
          <p:nvPr/>
        </p:nvSpPr>
        <p:spPr>
          <a:xfrm>
            <a:off x="2958774" y="10007582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913816" y="9985088"/>
            <a:ext cx="80021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27</a:t>
            </a: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8,000.00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736266" y="11033768"/>
            <a:ext cx="10850712" cy="100027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Some information is mandatory in DFE quotation,  </a:t>
            </a:r>
            <a:r>
              <a:rPr lang="en-US" sz="12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but customer don’t need to select, because these information can be auto-filled according to other info.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Vehicle</a:t>
            </a:r>
            <a:r>
              <a:rPr lang="en-US" sz="14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Code: Brand + Series + Model + Package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Payment type (bullet/balloon): Sub-product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Payment frequency (monthly): Sub-product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Entity (AFC/HIL): Product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741427" y="10149182"/>
            <a:ext cx="81144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Installment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41" name="Rectangle 140"/>
          <p:cNvSpPr/>
          <p:nvPr/>
        </p:nvSpPr>
        <p:spPr>
          <a:xfrm>
            <a:off x="2522530" y="10191202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477572" y="10168708"/>
            <a:ext cx="662361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5,000</a:t>
            </a: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766735" y="10373002"/>
            <a:ext cx="94448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Balloon Value</a:t>
            </a:r>
            <a:r>
              <a:rPr lang="en-US" altLang="zh-CN" sz="1100" dirty="0" smtClean="0"/>
              <a:t>:</a:t>
            </a:r>
            <a:endParaRPr lang="en-US" altLang="zh-CN" sz="1100" dirty="0"/>
          </a:p>
        </p:txBody>
      </p:sp>
      <p:sp>
        <p:nvSpPr>
          <p:cNvPr id="144" name="Rectangle 143"/>
          <p:cNvSpPr/>
          <p:nvPr/>
        </p:nvSpPr>
        <p:spPr>
          <a:xfrm>
            <a:off x="2634438" y="10412057"/>
            <a:ext cx="23251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617482" y="10389430"/>
            <a:ext cx="32252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793089" y="10377391"/>
            <a:ext cx="30489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%</a:t>
            </a:r>
            <a:endParaRPr lang="en-US" altLang="zh-CN" sz="1100" dirty="0"/>
          </a:p>
        </p:txBody>
      </p:sp>
      <p:sp>
        <p:nvSpPr>
          <p:cNvPr id="147" name="Rectangle 146"/>
          <p:cNvSpPr/>
          <p:nvPr/>
        </p:nvSpPr>
        <p:spPr>
          <a:xfrm>
            <a:off x="3028366" y="10415793"/>
            <a:ext cx="58994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983408" y="10393299"/>
            <a:ext cx="73129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60</a:t>
            </a: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,000.00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477266" y="6616903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656025" y="6737564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4601226" y="6805954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601226" y="6895220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512275" y="7045348"/>
            <a:ext cx="2538277" cy="2103621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Quotation overview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095128" y="7363888"/>
            <a:ext cx="119616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Payment</a:t>
            </a:r>
            <a:r>
              <a:rPr lang="en-US" altLang="zh-CN" sz="1100" dirty="0" smtClean="0"/>
              <a:t> </a:t>
            </a:r>
            <a:r>
              <a:rPr lang="en-US" altLang="zh-CN" sz="1100" dirty="0" smtClean="0">
                <a:solidFill>
                  <a:srgbClr val="00B050"/>
                </a:solidFill>
              </a:rPr>
              <a:t>schedule</a:t>
            </a:r>
            <a:endParaRPr lang="en-US" altLang="zh-CN" sz="1100" dirty="0">
              <a:solidFill>
                <a:srgbClr val="00B050"/>
              </a:solidFill>
            </a:endParaRPr>
          </a:p>
        </p:txBody>
      </p: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86844"/>
              </p:ext>
            </p:extLst>
          </p:nvPr>
        </p:nvGraphicFramePr>
        <p:xfrm>
          <a:off x="4732827" y="7645674"/>
          <a:ext cx="206326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631"/>
                <a:gridCol w="1031631"/>
              </a:tblGrid>
              <a:tr h="15234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34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346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34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34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34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" name="Rectangle 155"/>
          <p:cNvSpPr/>
          <p:nvPr/>
        </p:nvSpPr>
        <p:spPr>
          <a:xfrm>
            <a:off x="5154426" y="9311001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 to confirm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-871771" y="1671634"/>
            <a:ext cx="5222439" cy="453844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08" y="1805623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933" y="1805623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0" name="Rectangle 159"/>
          <p:cNvSpPr/>
          <p:nvPr/>
        </p:nvSpPr>
        <p:spPr>
          <a:xfrm>
            <a:off x="-344948" y="4784256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161" name="Oval 160"/>
          <p:cNvSpPr/>
          <p:nvPr/>
        </p:nvSpPr>
        <p:spPr>
          <a:xfrm>
            <a:off x="518634" y="508791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583777" y="515254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 rotWithShape="1">
          <a:blip r:embed="rId3"/>
          <a:srcRect t="20650" b="12051"/>
          <a:stretch/>
        </p:blipFill>
        <p:spPr>
          <a:xfrm>
            <a:off x="1967508" y="2476978"/>
            <a:ext cx="2205596" cy="2625753"/>
          </a:xfrm>
          <a:prstGeom prst="rect">
            <a:avLst/>
          </a:prstGeom>
        </p:spPr>
      </p:pic>
      <p:sp>
        <p:nvSpPr>
          <p:cNvPr id="164" name="Oval 163"/>
          <p:cNvSpPr/>
          <p:nvPr/>
        </p:nvSpPr>
        <p:spPr>
          <a:xfrm>
            <a:off x="3737430" y="265650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802573" y="272113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2665038" y="3521966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2730181" y="3586603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3306243" y="419448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371386" y="425912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2873033" y="508791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2938176" y="515254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49" y="1805623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3" name="Oval 172"/>
          <p:cNvSpPr/>
          <p:nvPr/>
        </p:nvSpPr>
        <p:spPr>
          <a:xfrm>
            <a:off x="5364006" y="515036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5429149" y="521499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05" y="1848197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9606502" y="5293942"/>
            <a:ext cx="2107132" cy="40416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885094" y="2629289"/>
            <a:ext cx="1570825" cy="2933136"/>
          </a:xfrm>
          <a:prstGeom prst="rect">
            <a:avLst/>
          </a:prstGeom>
          <a:solidFill>
            <a:srgbClr val="0885C9">
              <a:alpha val="70000"/>
            </a:srgbClr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Your quotation</a:t>
            </a:r>
            <a:r>
              <a:rPr lang="en-US" sz="18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is submitted successfully. </a:t>
            </a:r>
            <a:endParaRPr lang="en-US" baseline="0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Please</a:t>
            </a:r>
            <a:r>
              <a:rPr lang="en-US" sz="14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 wait a moment for your F&amp;I to confirm…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542" y="1848197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31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Elbow Connector 25"/>
          <p:cNvCxnSpPr/>
          <p:nvPr/>
        </p:nvCxnSpPr>
        <p:spPr>
          <a:xfrm>
            <a:off x="6685946" y="3299882"/>
            <a:ext cx="336995" cy="164508"/>
          </a:xfrm>
          <a:prstGeom prst="bentConnector3">
            <a:avLst>
              <a:gd name="adj1" fmla="val 209061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865330" y="4197567"/>
            <a:ext cx="336995" cy="164508"/>
          </a:xfrm>
          <a:prstGeom prst="bentConnector3">
            <a:avLst>
              <a:gd name="adj1" fmla="val 209061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EP006-S001 </a:t>
            </a:r>
            <a:r>
              <a:rPr lang="en-US" dirty="0"/>
              <a:t>&amp; ES-S002-Alex Wang: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6740" y="1515645"/>
            <a:ext cx="1199052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Quotation confirmation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98651" y="3439012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430650" y="2425699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User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quotation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164454" y="1202592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Remind financial product will be expired in X days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55314" y="2630120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4700" y="2076122"/>
            <a:ext cx="979754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financial product will be expired in X days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09596" y="3526201"/>
            <a:ext cx="247213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0128" y="3279980"/>
            <a:ext cx="2571162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financial product will be not expired in X days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01829" y="1960359"/>
            <a:ext cx="109465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Check all mandatory information is filled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72591" y="2630120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156190" y="3896735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Change another valid financial product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09596" y="419710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86695" y="3787026"/>
            <a:ext cx="112939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financial product is expired.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27916" y="1515645"/>
            <a:ext cx="1199052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DFE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Quotation confirmation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996485" y="2630120"/>
            <a:ext cx="624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589020" y="2425699"/>
            <a:ext cx="978946" cy="19363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F&amp;I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Review quotation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879880" y="3439012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dirty="0"/>
              <a:t>EP006-S003-Alex </a:t>
            </a:r>
            <a:r>
              <a:rPr lang="en-US" dirty="0" smtClean="0"/>
              <a:t>Wang: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of DFE, I want to review &amp; audit the quotation which is selected by the applicants, if all information is correct, click "confirmed", then follow existing process. </a:t>
            </a:r>
            <a:r>
              <a:rPr lang="en-US" dirty="0">
                <a:solidFill>
                  <a:srgbClr val="FFC000"/>
                </a:solidFill>
              </a:rPr>
              <a:t>if </a:t>
            </a:r>
            <a:r>
              <a:rPr lang="en-US" altLang="zh-CN" dirty="0">
                <a:solidFill>
                  <a:srgbClr val="FFC000"/>
                </a:solidFill>
              </a:rPr>
              <a:t>it’s incorrect, I will help to change to correct.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ASSUMPTION </a:t>
            </a:r>
            <a:r>
              <a:rPr lang="en-US" sz="1600" dirty="0" smtClean="0">
                <a:solidFill>
                  <a:srgbClr val="172B4D"/>
                </a:solidFill>
              </a:rPr>
              <a:t>A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B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C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integrated with DFE for quotation confirmation.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The E-quotation will under the F&amp;I’s queue in DFE, depend on dealer name which applicants selected in </a:t>
            </a:r>
            <a:r>
              <a:rPr lang="en-US" altLang="zh-CN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As same as present quotation layout in DFE, all quotation information is displayed on DFE quotation tab.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Add 3 new button: ‘Confirm’, </a:t>
            </a:r>
            <a:r>
              <a:rPr lang="zh-CN" altLang="en-US" sz="1600" dirty="0" smtClean="0">
                <a:solidFill>
                  <a:srgbClr val="172B4D"/>
                </a:solidFill>
                <a:latin typeface="+mj-lt"/>
              </a:rPr>
              <a:t>‘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Modify</a:t>
            </a:r>
            <a:r>
              <a:rPr lang="zh-CN" altLang="en-US" sz="1600" dirty="0" smtClean="0">
                <a:solidFill>
                  <a:srgbClr val="172B4D"/>
                </a:solidFill>
                <a:latin typeface="+mj-lt"/>
              </a:rPr>
              <a:t>’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, ‘Close’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172B4D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      Confirm: Trigger this application go to next step – E-authentication in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, at same time, create a application in DFE.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172B4D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      Modify: is able to change quotation information in DFE.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172B4D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      Close: Just close and exit this quotation page with doing nothing.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4.     F&amp;I is able to modify the quotation in DFE. (Follow existing DFE rules)</a:t>
            </a: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4127" y="140771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268610" y="140771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EP006-S003-Alex Wang: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8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52" y="1319673"/>
            <a:ext cx="9591675" cy="5162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26864" y="6141510"/>
            <a:ext cx="611065" cy="261610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Confirm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48" y="6090111"/>
            <a:ext cx="942975" cy="361950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7651285" y="6139615"/>
            <a:ext cx="546945" cy="261610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BMW Group Condensed" panose="020B0606020202020204" pitchFamily="34" charset="0"/>
              </a:rPr>
              <a:t>Modify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202" y="6089445"/>
            <a:ext cx="942975" cy="361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9674" y="6117391"/>
            <a:ext cx="486030" cy="261610"/>
          </a:xfrm>
          <a:prstGeom prst="rect">
            <a:avLst/>
          </a:prstGeom>
          <a:solidFill>
            <a:srgbClr val="0885C9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Close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1269</Words>
  <Application>Microsoft Office PowerPoint</Application>
  <PresentationFormat>Widescreen</PresentationFormat>
  <Paragraphs>373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BMW Group 16:9</vt:lpstr>
      <vt:lpstr>PowerPoint Presentation</vt:lpstr>
      <vt:lpstr>PowerPoint Presentation</vt:lpstr>
      <vt:lpstr>EF-EP-006: Binding Offer Management (DFE Review and Audit)</vt:lpstr>
      <vt:lpstr>Story ID: EP006-S002-Alex Wang:  </vt:lpstr>
      <vt:lpstr>Story ID: EP006-S002-Alex Wang: </vt:lpstr>
      <vt:lpstr>Story ID: EP006-S002-Alex Wang: </vt:lpstr>
      <vt:lpstr>Story ID: EP006-S001 &amp; ES-S002-Alex Wang: </vt:lpstr>
      <vt:lpstr>Story ID: EP006-S003-Alex Wang:  </vt:lpstr>
      <vt:lpstr>Story ID: EP006-S003-Alex Wang: </vt:lpstr>
      <vt:lpstr>Story ID: EP006-S003-Alex Wang: </vt:lpstr>
      <vt:lpstr>Story ID: EP006-S004-Alex Wang:  </vt:lpstr>
      <vt:lpstr>Story ID: EP006-S004-Alex Wang: </vt:lpstr>
      <vt:lpstr>Story ID: EP006-S003-Alex Wang: </vt:lpstr>
      <vt:lpstr>Story ID: EP006-S003 &amp; S004-Alex Wang: </vt:lpstr>
      <vt:lpstr>Story ID: EP006-S005-Alex Wang:  </vt:lpstr>
      <vt:lpstr>Story ID: EP006-S005-Alex Wang: </vt:lpstr>
      <vt:lpstr>Story ID: EP006-S005-Alex Wang: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Wang Xiaocheng, SF5-CN-S-11</cp:lastModifiedBy>
  <cp:revision>233</cp:revision>
  <dcterms:created xsi:type="dcterms:W3CDTF">2017-04-27T07:24:45Z</dcterms:created>
  <dcterms:modified xsi:type="dcterms:W3CDTF">2018-10-18T10:46:32Z</dcterms:modified>
</cp:coreProperties>
</file>