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2"/>
  </p:notesMasterIdLst>
  <p:sldIdLst>
    <p:sldId id="266" r:id="rId2"/>
    <p:sldId id="267" r:id="rId3"/>
    <p:sldId id="327" r:id="rId4"/>
    <p:sldId id="329" r:id="rId5"/>
    <p:sldId id="331" r:id="rId6"/>
    <p:sldId id="332" r:id="rId7"/>
    <p:sldId id="333" r:id="rId8"/>
    <p:sldId id="334" r:id="rId9"/>
    <p:sldId id="356" r:id="rId10"/>
    <p:sldId id="35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  <p:cmAuthor id="2" name="Krishnan Purushothaman, BBS-82" initials="KPB" lastIdx="3" clrIdx="1">
    <p:extLst>
      <p:ext uri="{19B8F6BF-5375-455C-9EA6-DF929625EA0E}">
        <p15:presenceInfo xmlns:p15="http://schemas.microsoft.com/office/powerpoint/2012/main" userId="S-1-5-21-1417001333-1972579041-725345543-667219" providerId="AD"/>
      </p:ext>
    </p:extLst>
  </p:cmAuthor>
  <p:cmAuthor id="3" name="Wang Xiaocheng, SF5-CN-S-11" initials="WXS" lastIdx="1" clrIdx="2">
    <p:extLst>
      <p:ext uri="{19B8F6BF-5375-455C-9EA6-DF929625EA0E}">
        <p15:presenceInfo xmlns:p15="http://schemas.microsoft.com/office/powerpoint/2012/main" userId="S-1-5-21-1107316082-2135466989-3777954083-19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64" y="6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25.10.2018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/>
              <a:t>Subject | Department | Date</a:t>
            </a:r>
            <a:endParaRPr lang="en-GB" noProof="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Subject | Department | Date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40887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EF-EP-0</a:t>
            </a:r>
            <a:r>
              <a:rPr lang="en-US" altLang="zh-CN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08</a:t>
            </a:r>
            <a:endParaRPr lang="en-US" b="0" dirty="0">
              <a:solidFill>
                <a:srgbClr val="404040"/>
              </a:solidFill>
              <a:latin typeface="BMW Group Condensed" panose="020B0606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9" y="2337495"/>
            <a:ext cx="11224685" cy="2769989"/>
          </a:xfrm>
        </p:spPr>
        <p:txBody>
          <a:bodyPr/>
          <a:lstStyle/>
          <a:p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r>
              <a:rPr lang="en-US" dirty="0"/>
              <a:t>As BMW SF </a:t>
            </a:r>
            <a:r>
              <a:rPr lang="en-US" altLang="zh-CN" dirty="0" smtClean="0"/>
              <a:t>Easy Finance user (applicant Co-borrower and guarantor) I can do pre-check and track pre-check status on the platform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9852025" cy="331787"/>
          </a:xfrm>
        </p:spPr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063288" y="6424613"/>
            <a:ext cx="1128712" cy="331787"/>
          </a:xfrm>
        </p:spPr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4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altLang="zh-CN" dirty="0"/>
              <a:t>EP008-S001 to S005-ON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06408" y="1477287"/>
            <a:ext cx="2505075" cy="448627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54045" y="1582061"/>
            <a:ext cx="2209800" cy="219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www.easyfinance.com</a:t>
            </a: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7959021" y="5587488"/>
            <a:ext cx="614362" cy="3048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schemeClr val="tx1"/>
                </a:solidFill>
                <a:latin typeface="BMW Group Condensed" panose="020B0606020202020204" pitchFamily="34" charset="0"/>
              </a:rPr>
              <a:t>下一步</a:t>
            </a:r>
            <a:endParaRPr lang="en-US" sz="9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254045" y="2263144"/>
            <a:ext cx="595313" cy="258084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Applicant</a:t>
            </a:r>
            <a:endParaRPr lang="en-US" sz="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26078"/>
              </p:ext>
            </p:extLst>
          </p:nvPr>
        </p:nvGraphicFramePr>
        <p:xfrm>
          <a:off x="6254045" y="2639067"/>
          <a:ext cx="2209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65747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姓名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证件类型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证件号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预审核结果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6254045" y="3039384"/>
            <a:ext cx="595313" cy="258084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Co-borrower</a:t>
            </a:r>
            <a:endParaRPr lang="en-US" sz="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54796"/>
              </p:ext>
            </p:extLst>
          </p:nvPr>
        </p:nvGraphicFramePr>
        <p:xfrm>
          <a:off x="6254045" y="3364186"/>
          <a:ext cx="2209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65747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姓名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证件类型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证件号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预审核结果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6254045" y="3715833"/>
            <a:ext cx="595313" cy="258084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Guarantor</a:t>
            </a:r>
            <a:endParaRPr lang="en-US" sz="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83882"/>
              </p:ext>
            </p:extLst>
          </p:nvPr>
        </p:nvGraphicFramePr>
        <p:xfrm>
          <a:off x="6254045" y="4056806"/>
          <a:ext cx="2209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65747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姓名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证件类型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证件号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预审核结果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Pentagon 32"/>
          <p:cNvSpPr/>
          <p:nvPr/>
        </p:nvSpPr>
        <p:spPr>
          <a:xfrm rot="10800000">
            <a:off x="6215946" y="5566057"/>
            <a:ext cx="614362" cy="3048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77858" y="5628296"/>
            <a:ext cx="11049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上一步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254045" y="4593935"/>
            <a:ext cx="923925" cy="224001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总</a:t>
            </a:r>
            <a:r>
              <a:rPr lang="zh-CN" altLang="en-US" sz="1100" dirty="0">
                <a:solidFill>
                  <a:schemeClr val="tx1"/>
                </a:solidFill>
                <a:latin typeface="BMW Group Condensed" panose="020B0606020202020204" pitchFamily="34" charset="0"/>
              </a:rPr>
              <a:t>结果</a:t>
            </a:r>
            <a:endParaRPr lang="en-US" sz="11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325607" y="4593936"/>
            <a:ext cx="1119188" cy="2414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/>
                </a:solidFill>
                <a:latin typeface="BMW Group Condensed" panose="020B0606020202020204" pitchFamily="34" charset="0"/>
              </a:rPr>
              <a:t>Description</a:t>
            </a: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49358" y="4982487"/>
            <a:ext cx="1109663" cy="438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预审核申请</a:t>
            </a:r>
            <a:endParaRPr lang="en-US" sz="10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5467" y="149535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326" y="1495358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085" y="1616019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50286" y="1684409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0286" y="1773675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27397" y="5933721"/>
            <a:ext cx="2745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E6700"/>
                </a:solidFill>
              </a:rPr>
              <a:t>Prefilled information from </a:t>
            </a:r>
            <a:r>
              <a:rPr lang="en-US" altLang="zh-CN" sz="1200" dirty="0" smtClean="0">
                <a:solidFill>
                  <a:srgbClr val="FE6700"/>
                </a:solidFill>
              </a:rPr>
              <a:t>E-authentication</a:t>
            </a:r>
          </a:p>
          <a:p>
            <a:r>
              <a:rPr lang="en-US" altLang="zh-CN" sz="1200" dirty="0">
                <a:solidFill>
                  <a:srgbClr val="6595FD"/>
                </a:solidFill>
              </a:rPr>
              <a:t>Optional </a:t>
            </a:r>
            <a:r>
              <a:rPr lang="en-US" altLang="zh-CN" sz="1200" dirty="0" smtClean="0">
                <a:solidFill>
                  <a:srgbClr val="6595FD"/>
                </a:solidFill>
              </a:rPr>
              <a:t>information</a:t>
            </a:r>
            <a:endParaRPr lang="en-US" altLang="zh-CN" sz="1200" dirty="0">
              <a:solidFill>
                <a:srgbClr val="6595FD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759884" y="2115870"/>
            <a:ext cx="2122811" cy="5520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991048" y="2011558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7759" y="202443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416256" y="2011558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565840" y="2024430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17527" y="1617529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936601" y="1775750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33209" y="1670829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72135" y="2238968"/>
            <a:ext cx="11696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Employment Info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9376" y="2578410"/>
            <a:ext cx="615874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/>
              <a:t>I</a:t>
            </a:r>
            <a:r>
              <a:rPr lang="en-US" altLang="zh-CN" sz="1100" dirty="0" smtClean="0"/>
              <a:t>ndustry</a:t>
            </a:r>
            <a:endParaRPr lang="en-US" altLang="zh-CN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1715596" y="2576183"/>
            <a:ext cx="87395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Sub-industry</a:t>
            </a:r>
            <a:endParaRPr lang="en-US" altLang="zh-CN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488948" y="2876120"/>
            <a:ext cx="79701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Occupation</a:t>
            </a:r>
            <a:endParaRPr lang="en-US" altLang="zh-CN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51331" y="3154437"/>
            <a:ext cx="103105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Company Name</a:t>
            </a:r>
            <a:endParaRPr lang="en-US" altLang="zh-CN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824132" y="2893300"/>
            <a:ext cx="61908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Job title</a:t>
            </a:r>
            <a:endParaRPr lang="en-US" altLang="zh-CN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567277" y="3475356"/>
            <a:ext cx="1042273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/>
              <a:t>Employed Since</a:t>
            </a:r>
            <a:endParaRPr lang="en-US" altLang="zh-CN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821289" y="3475356"/>
            <a:ext cx="108876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Employed Month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5720" y="3785284"/>
            <a:ext cx="103906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Shareholding %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6956" y="4016475"/>
            <a:ext cx="1140056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Registered capital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7422" y="4252158"/>
            <a:ext cx="94288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8CB0FE"/>
                </a:solidFill>
              </a:rPr>
              <a:t># of employee</a:t>
            </a:r>
            <a:endParaRPr lang="en-US" altLang="zh-CN" sz="1100" dirty="0">
              <a:solidFill>
                <a:srgbClr val="8CB0F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34018" y="2614740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06892" y="2612901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 rot="10632166">
            <a:off x="1616564" y="2706596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39505" y="2594392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12379" y="2592553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10632166">
            <a:off x="3022051" y="2686248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221335" y="2928334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694209" y="2926495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5" name="Isosceles Triangle 74"/>
          <p:cNvSpPr/>
          <p:nvPr/>
        </p:nvSpPr>
        <p:spPr>
          <a:xfrm rot="10632166">
            <a:off x="1703881" y="3020190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61102" y="2942193"/>
            <a:ext cx="475532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33976" y="2940354"/>
            <a:ext cx="182261" cy="195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8" name="Isosceles Triangle 77"/>
          <p:cNvSpPr/>
          <p:nvPr/>
        </p:nvSpPr>
        <p:spPr>
          <a:xfrm rot="10632166">
            <a:off x="2943648" y="3034049"/>
            <a:ext cx="151784" cy="8263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75372" y="3196452"/>
            <a:ext cx="1357837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536381" y="3525177"/>
            <a:ext cx="306255" cy="164486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36708" y="3530466"/>
            <a:ext cx="306255" cy="164486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8183" y="3519364"/>
            <a:ext cx="736099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Auto-calculation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59101" y="3521886"/>
            <a:ext cx="527709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2017/07/28</a:t>
            </a:r>
            <a:endParaRPr lang="en-US" sz="6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14638" y="3812828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665770" y="4061984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08359" y="4315716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08473" y="1608064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back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3453674" y="1676454"/>
            <a:ext cx="109598" cy="89266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453674" y="1765720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563272" y="2107915"/>
            <a:ext cx="2122811" cy="5520"/>
          </a:xfrm>
          <a:prstGeom prst="line">
            <a:avLst/>
          </a:prstGeom>
          <a:ln w="381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369228" y="2011558"/>
            <a:ext cx="182880" cy="182880"/>
          </a:xfrm>
          <a:prstGeom prst="ellipse">
            <a:avLst/>
          </a:prstGeom>
          <a:solidFill>
            <a:srgbClr val="92A2BD"/>
          </a:solidFill>
          <a:ln w="9525">
            <a:solidFill>
              <a:srgbClr val="92A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681147" y="201647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19644" y="2003603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811770" y="2019235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220915" y="1609574"/>
            <a:ext cx="580020" cy="31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Next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739989" y="1767795"/>
            <a:ext cx="104530" cy="81920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36597" y="1662874"/>
            <a:ext cx="114361" cy="110759"/>
          </a:xfrm>
          <a:prstGeom prst="line">
            <a:avLst/>
          </a:prstGeom>
          <a:ln w="1270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67367" y="2251963"/>
            <a:ext cx="113858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Affordability Info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510914" y="2595705"/>
            <a:ext cx="87075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/>
              <a:t># of Children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53674" y="2881822"/>
            <a:ext cx="103586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/>
              <a:t>Monthly income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74282" y="3159618"/>
            <a:ext cx="152157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100" dirty="0"/>
              <a:t>Quarterly Interest Earned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11219" y="3420158"/>
            <a:ext cx="857927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100" dirty="0">
                <a:solidFill>
                  <a:srgbClr val="8CB0FE"/>
                </a:solidFill>
              </a:rPr>
              <a:t>Monthly rent</a:t>
            </a:r>
            <a:endParaRPr lang="en-US" sz="1100" dirty="0">
              <a:solidFill>
                <a:srgbClr val="8CB0F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381665" y="2621287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36967" y="2946909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211365" y="3210097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8971" y="319128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59581" y="3424088"/>
            <a:ext cx="444138" cy="195303"/>
          </a:xfrm>
          <a:prstGeom prst="rect">
            <a:avLst/>
          </a:prstGeom>
          <a:solidFill>
            <a:schemeClr val="bg1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82680" y="3136000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296337" y="1502444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Docs upload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u="sng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321814" y="5540882"/>
            <a:ext cx="851125" cy="150398"/>
          </a:xfrm>
          <a:prstGeom prst="rect">
            <a:avLst/>
          </a:prstGeom>
          <a:solidFill>
            <a:srgbClr val="667084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139937" y="5393577"/>
            <a:ext cx="84542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Mandatory</a:t>
            </a:r>
            <a:r>
              <a:rPr lang="en-US" sz="18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321814" y="5749091"/>
            <a:ext cx="851125" cy="15039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139937" y="5601786"/>
            <a:ext cx="720069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Optional</a:t>
            </a:r>
            <a:r>
              <a:rPr lang="en-US" sz="1800" b="0" i="0" u="none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 </a:t>
            </a:r>
            <a:endParaRPr lang="en-US" sz="18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770590" y="2215172"/>
            <a:ext cx="965862" cy="897178"/>
          </a:xfrm>
          <a:prstGeom prst="rect">
            <a:avLst/>
          </a:prstGeom>
          <a:solidFill>
            <a:srgbClr val="667084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701347" y="3081187"/>
            <a:ext cx="113037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Property docs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1150424" y="2640381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1268412" y="2535444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1726939" y="3167447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1680648" y="3112158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381927" y="3627107"/>
            <a:ext cx="965862" cy="89717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510602" y="4502269"/>
            <a:ext cx="645626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0" i="0" u="none" baseline="0" dirty="0" smtClean="0">
                <a:solidFill>
                  <a:srgbClr val="8CB0FE"/>
                </a:solidFill>
                <a:latin typeface="BMW Group Condensed" panose="020B0606020202020204" pitchFamily="34" charset="0"/>
              </a:rPr>
              <a:t>Others</a:t>
            </a:r>
            <a:endParaRPr lang="en-US" sz="1400" b="0" i="0" u="none" baseline="0" dirty="0" smtClean="0">
              <a:solidFill>
                <a:srgbClr val="8CB0FE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9761761" y="4052316"/>
            <a:ext cx="216310" cy="0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9879749" y="3947379"/>
            <a:ext cx="1" cy="225471"/>
          </a:xfrm>
          <a:prstGeom prst="line">
            <a:avLst/>
          </a:prstGeom>
          <a:ln w="190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0477923" y="4579574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431632" y="4524285"/>
            <a:ext cx="24827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baseline="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sz="12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376775" y="2207992"/>
            <a:ext cx="965862" cy="897178"/>
          </a:xfrm>
          <a:prstGeom prst="rect">
            <a:avLst/>
          </a:prstGeom>
          <a:solidFill>
            <a:srgbClr val="667084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472771" y="3160459"/>
            <a:ext cx="182880" cy="1828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9627997" y="2332529"/>
            <a:ext cx="43712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9651355" y="2445600"/>
            <a:ext cx="43712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661189" y="2535444"/>
            <a:ext cx="43712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9651355" y="2640381"/>
            <a:ext cx="43712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641146" y="2760915"/>
            <a:ext cx="43712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9628070" y="2887927"/>
            <a:ext cx="43712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5373963" y="1462745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43" name="Flowchart: Connector 142"/>
          <p:cNvSpPr/>
          <p:nvPr/>
        </p:nvSpPr>
        <p:spPr>
          <a:xfrm>
            <a:off x="7205891" y="5130613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44" name="Flowchart: Connector 143"/>
          <p:cNvSpPr/>
          <p:nvPr/>
        </p:nvSpPr>
        <p:spPr>
          <a:xfrm>
            <a:off x="8062057" y="5753136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45" name="Flowchart: Connector 144"/>
          <p:cNvSpPr/>
          <p:nvPr/>
        </p:nvSpPr>
        <p:spPr>
          <a:xfrm>
            <a:off x="9573210" y="1931330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46" name="Flowchart: Connector 145"/>
          <p:cNvSpPr/>
          <p:nvPr/>
        </p:nvSpPr>
        <p:spPr>
          <a:xfrm>
            <a:off x="11002071" y="2054540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47" name="Flowchart: Connector 146"/>
          <p:cNvSpPr/>
          <p:nvPr/>
        </p:nvSpPr>
        <p:spPr>
          <a:xfrm>
            <a:off x="9641146" y="3412768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49" name="Flowchart: Connector 148"/>
          <p:cNvSpPr/>
          <p:nvPr/>
        </p:nvSpPr>
        <p:spPr>
          <a:xfrm>
            <a:off x="2582643" y="1396157"/>
            <a:ext cx="296705" cy="260501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i="0" u="none" baseline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MW Group Condensed" panose="020B0606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748720" y="1048658"/>
            <a:ext cx="1740815" cy="27962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Epic 9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533100" y="1018376"/>
            <a:ext cx="1740815" cy="279628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Epic 10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EF-EP-0</a:t>
            </a:r>
            <a:r>
              <a:rPr lang="en-US" altLang="zh-CN" dirty="0" smtClean="0"/>
              <a:t>08</a:t>
            </a:r>
            <a:r>
              <a:rPr lang="en-US" dirty="0" smtClean="0"/>
              <a:t>: pre-check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921562"/>
            <a:ext cx="11224685" cy="56996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</a:t>
            </a:r>
            <a:r>
              <a:rPr lang="en-US" altLang="zh-CN" dirty="0" smtClean="0">
                <a:solidFill>
                  <a:srgbClr val="0070C0"/>
                </a:solidFill>
              </a:rPr>
              <a:t>08</a:t>
            </a:r>
            <a:r>
              <a:rPr lang="en-US" dirty="0" smtClean="0">
                <a:solidFill>
                  <a:srgbClr val="0070C0"/>
                </a:solidFill>
              </a:rPr>
              <a:t>-S001-ON: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an applicant of </a:t>
            </a:r>
            <a:r>
              <a:rPr lang="en-US" dirty="0" err="1" smtClean="0"/>
              <a:t>eAPP</a:t>
            </a:r>
            <a:r>
              <a:rPr lang="en-US" dirty="0" smtClean="0"/>
              <a:t>, </a:t>
            </a:r>
            <a:r>
              <a:rPr lang="en-US" dirty="0"/>
              <a:t>I want to </a:t>
            </a:r>
            <a:r>
              <a:rPr lang="en-US" dirty="0" err="1" smtClean="0"/>
              <a:t>triger</a:t>
            </a:r>
            <a:r>
              <a:rPr lang="en-US" dirty="0" smtClean="0"/>
              <a:t> pre-check application on the platform </a:t>
            </a:r>
            <a:r>
              <a:rPr lang="en-US" dirty="0"/>
              <a:t>after </a:t>
            </a:r>
            <a:r>
              <a:rPr lang="en-US" dirty="0" smtClean="0"/>
              <a:t>I passed </a:t>
            </a:r>
            <a:r>
              <a:rPr lang="en-US" dirty="0"/>
              <a:t>all steps in E-authentication </a:t>
            </a:r>
            <a:r>
              <a:rPr lang="en-US" dirty="0" smtClean="0"/>
              <a:t>and fulfill the application form, so that I can continue the application process by myself. </a:t>
            </a:r>
          </a:p>
          <a:p>
            <a:pPr marL="0" indent="0">
              <a:buNone/>
            </a:pPr>
            <a:r>
              <a:rPr lang="en-US" dirty="0"/>
              <a:t>As a co-borrower or guarantor I want to </a:t>
            </a:r>
            <a:r>
              <a:rPr lang="en-US" dirty="0" err="1"/>
              <a:t>triger</a:t>
            </a:r>
            <a:r>
              <a:rPr lang="en-US" dirty="0"/>
              <a:t> pre-check application on the platform using applicant’s account after I passed all steps in E-authentication and fulfill the application form of co-borrower/guarantor part, so that I can continue the application process.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</a:t>
            </a:r>
            <a:r>
              <a:rPr lang="en-US" altLang="zh-CN" dirty="0" smtClean="0">
                <a:solidFill>
                  <a:srgbClr val="0070C0"/>
                </a:solidFill>
              </a:rPr>
              <a:t>08</a:t>
            </a:r>
            <a:r>
              <a:rPr lang="en-US" dirty="0">
                <a:solidFill>
                  <a:srgbClr val="0070C0"/>
                </a:solidFill>
              </a:rPr>
              <a:t>-S002-ON: </a:t>
            </a:r>
          </a:p>
          <a:p>
            <a:pPr marL="0" indent="0">
              <a:buNone/>
            </a:pPr>
            <a:r>
              <a:rPr lang="en-US" dirty="0" smtClean="0"/>
              <a:t>As a dealer F</a:t>
            </a:r>
            <a:r>
              <a:rPr lang="en-US" altLang="zh-CN" dirty="0" smtClean="0"/>
              <a:t>I</a:t>
            </a:r>
            <a:r>
              <a:rPr lang="en-US" dirty="0" smtClean="0"/>
              <a:t> , I want to see the pre-check application information in DFE once applicant already </a:t>
            </a:r>
            <a:r>
              <a:rPr lang="en-US" dirty="0" err="1" smtClean="0"/>
              <a:t>triger</a:t>
            </a:r>
            <a:r>
              <a:rPr lang="en-US" dirty="0" smtClean="0"/>
              <a:t> </a:t>
            </a:r>
            <a:r>
              <a:rPr lang="en-US" dirty="0"/>
              <a:t>pre-check </a:t>
            </a:r>
            <a:r>
              <a:rPr lang="en-US" dirty="0" smtClean="0"/>
              <a:t>application, so that I can track all pre-check application status for my customers.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</a:t>
            </a:r>
            <a:r>
              <a:rPr lang="en-US" altLang="zh-CN" dirty="0" smtClean="0">
                <a:solidFill>
                  <a:srgbClr val="0070C0"/>
                </a:solidFill>
              </a:rPr>
              <a:t>08</a:t>
            </a:r>
            <a:r>
              <a:rPr lang="en-US" dirty="0">
                <a:solidFill>
                  <a:srgbClr val="0070C0"/>
                </a:solidFill>
              </a:rPr>
              <a:t>-S003-ON: 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As an applicant, I </a:t>
            </a:r>
            <a:r>
              <a:rPr lang="en-US" dirty="0"/>
              <a:t>want to get the pre-check results </a:t>
            </a:r>
            <a:r>
              <a:rPr lang="en-US" dirty="0" smtClean="0"/>
              <a:t>(overall result) correctly of myself, co-borrower and guarantor, and also for each status, I can get a clear description on each status and a guideline on next action, so that I can know the meaning of each status and know whether I can continue my application, and what is the next step.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EP0</a:t>
            </a:r>
            <a:r>
              <a:rPr lang="en-US" altLang="zh-CN" dirty="0" smtClean="0">
                <a:solidFill>
                  <a:srgbClr val="0070C0"/>
                </a:solidFill>
              </a:rPr>
              <a:t>08</a:t>
            </a:r>
            <a:r>
              <a:rPr lang="en-US" dirty="0">
                <a:solidFill>
                  <a:srgbClr val="0070C0"/>
                </a:solidFill>
              </a:rPr>
              <a:t>-S004-ON: </a:t>
            </a:r>
          </a:p>
          <a:p>
            <a:pPr marL="0" indent="0">
              <a:buNone/>
            </a:pPr>
            <a:r>
              <a:rPr lang="en-US" dirty="0"/>
              <a:t> As an </a:t>
            </a:r>
            <a:r>
              <a:rPr lang="en-US" dirty="0" smtClean="0"/>
              <a:t>applicant, I want to re-</a:t>
            </a:r>
            <a:r>
              <a:rPr lang="en-US" dirty="0" err="1" smtClean="0"/>
              <a:t>triger</a:t>
            </a:r>
            <a:r>
              <a:rPr lang="en-US" dirty="0" smtClean="0"/>
              <a:t> the pre-check application on the platform so that if I’m allowed to go back to modify some personal information which may have impact on my pre-check result, this platform can support me to </a:t>
            </a:r>
            <a:r>
              <a:rPr lang="en-US" dirty="0"/>
              <a:t>re-</a:t>
            </a:r>
            <a:r>
              <a:rPr lang="en-US" dirty="0" err="1"/>
              <a:t>triger</a:t>
            </a:r>
            <a:r>
              <a:rPr lang="en-US" dirty="0"/>
              <a:t> the pre-check </a:t>
            </a:r>
            <a:r>
              <a:rPr lang="en-US" dirty="0" smtClean="0"/>
              <a:t>application.(</a:t>
            </a:r>
            <a:r>
              <a:rPr lang="en-US" dirty="0"/>
              <a:t>DFE follow current feature 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EF-EP-0</a:t>
            </a:r>
            <a:r>
              <a:rPr lang="en-US" altLang="zh-CN" dirty="0"/>
              <a:t>08</a:t>
            </a:r>
            <a:r>
              <a:rPr lang="en-US" dirty="0"/>
              <a:t>: pre-check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7" y="921562"/>
            <a:ext cx="11224685" cy="56996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Story </a:t>
            </a:r>
            <a:r>
              <a:rPr lang="en-US" dirty="0">
                <a:solidFill>
                  <a:srgbClr val="0070C0"/>
                </a:solidFill>
              </a:rPr>
              <a:t>ID: </a:t>
            </a:r>
            <a:r>
              <a:rPr lang="en-US" dirty="0" smtClean="0">
                <a:solidFill>
                  <a:srgbClr val="0070C0"/>
                </a:solidFill>
              </a:rPr>
              <a:t>EP0</a:t>
            </a:r>
            <a:r>
              <a:rPr lang="en-US" altLang="zh-CN" dirty="0" smtClean="0">
                <a:solidFill>
                  <a:srgbClr val="0070C0"/>
                </a:solidFill>
              </a:rPr>
              <a:t>08</a:t>
            </a:r>
            <a:r>
              <a:rPr lang="en-US" dirty="0">
                <a:solidFill>
                  <a:srgbClr val="0070C0"/>
                </a:solidFill>
              </a:rPr>
              <a:t>-S005-ON: </a:t>
            </a: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dealer </a:t>
            </a:r>
            <a:r>
              <a:rPr lang="en-US" dirty="0" smtClean="0"/>
              <a:t>FI </a:t>
            </a:r>
            <a:r>
              <a:rPr lang="en-US" dirty="0"/>
              <a:t>, I want to see </a:t>
            </a:r>
            <a:r>
              <a:rPr lang="en-US" dirty="0" smtClean="0"/>
              <a:t>the detail and overall </a:t>
            </a:r>
            <a:r>
              <a:rPr lang="en-US" dirty="0"/>
              <a:t>pre-check application </a:t>
            </a:r>
            <a:r>
              <a:rPr lang="en-US" dirty="0" smtClean="0"/>
              <a:t>result of applicant co-borrower and guarantor in DFE, so that I can track my customer’s application status.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EP008-S001-ON: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applicant of </a:t>
            </a:r>
            <a:r>
              <a:rPr lang="en-US" dirty="0" err="1"/>
              <a:t>eAPP</a:t>
            </a:r>
            <a:r>
              <a:rPr lang="en-US" dirty="0"/>
              <a:t>, I want to </a:t>
            </a:r>
            <a:r>
              <a:rPr lang="en-US" dirty="0" smtClean="0"/>
              <a:t>trigger </a:t>
            </a:r>
            <a:r>
              <a:rPr lang="en-US" dirty="0"/>
              <a:t>pre-check application on the platform after I passed all steps in E-authentication and fulfill the application form, so that I can continue the application process by myself.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As a co-borrower or guarantor I want to </a:t>
            </a:r>
            <a:r>
              <a:rPr lang="en-US" dirty="0" smtClean="0"/>
              <a:t>trigger </a:t>
            </a:r>
            <a:r>
              <a:rPr lang="en-US" dirty="0"/>
              <a:t>pre-check application on the platform using applicant’s account after I passed all steps in E-authentication and fulfill the application form of co-borrower/guarantor part, so that I can continue the application process.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user has passed the E-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Auth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and already fulfill the application form online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When applicant passed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all steps in E-authentication and fulfill the application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form, pre-check application page pop up</a:t>
            </a: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There will be 3 lines in this page, first line is applicant info, including applicant name, ID Type and ID No. second line is co-borrower info. including </a:t>
            </a:r>
            <a:r>
              <a:rPr lang="en-US" sz="1600" dirty="0" smtClean="0">
                <a:solidFill>
                  <a:srgbClr val="172B4D"/>
                </a:solidFill>
              </a:rPr>
              <a:t>co-borrower name</a:t>
            </a:r>
            <a:r>
              <a:rPr lang="en-US" sz="1600" dirty="0">
                <a:solidFill>
                  <a:srgbClr val="172B4D"/>
                </a:solidFill>
              </a:rPr>
              <a:t>, ID Type and ID No</a:t>
            </a:r>
            <a:r>
              <a:rPr lang="en-US" sz="1600" dirty="0" smtClean="0">
                <a:solidFill>
                  <a:srgbClr val="172B4D"/>
                </a:solidFill>
              </a:rPr>
              <a:t>., third line is guarantor info., </a:t>
            </a:r>
            <a:r>
              <a:rPr lang="en-US" sz="1600" dirty="0">
                <a:solidFill>
                  <a:srgbClr val="172B4D"/>
                </a:solidFill>
              </a:rPr>
              <a:t>including </a:t>
            </a:r>
            <a:r>
              <a:rPr lang="en-US" sz="1600" dirty="0" smtClean="0">
                <a:solidFill>
                  <a:srgbClr val="172B4D"/>
                </a:solidFill>
              </a:rPr>
              <a:t>guarantor name</a:t>
            </a:r>
            <a:r>
              <a:rPr lang="en-US" sz="1600" dirty="0">
                <a:solidFill>
                  <a:srgbClr val="172B4D"/>
                </a:solidFill>
              </a:rPr>
              <a:t>, ID Type and ID No</a:t>
            </a:r>
            <a:r>
              <a:rPr lang="en-US" sz="1600" dirty="0" smtClean="0">
                <a:solidFill>
                  <a:srgbClr val="172B4D"/>
                </a:solidFill>
              </a:rPr>
              <a:t>. these info. shall be linked from the application form automatically. If there is multiple guarantors, then all the guarantors’ info. shall be displayed.</a:t>
            </a:r>
          </a:p>
          <a:p>
            <a:pPr marL="342900" lvl="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</a:rPr>
              <a:t>There shall be a button to trigger in this page, applicant can click this button to do pre-check application and once click this button, the pre-check will including applicant, co-borrower and guarantor.</a:t>
            </a:r>
          </a:p>
          <a:p>
            <a:pPr marL="342900" lvl="0" indent="-342900">
              <a:buAutoNum type="arabicPeriod"/>
            </a:pP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1559" y="22500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1559" y="2731154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21559" y="32122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96042" y="22500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96042" y="2731154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96042" y="32122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1559" y="369335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96042" y="369335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02373" y="326647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</a:t>
            </a:r>
          </a:p>
        </p:txBody>
      </p:sp>
    </p:spTree>
    <p:extLst>
      <p:ext uri="{BB962C8B-B14F-4D97-AF65-F5344CB8AC3E}">
        <p14:creationId xmlns:p14="http://schemas.microsoft.com/office/powerpoint/2010/main" val="5357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EP008-S002-ON: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dealer </a:t>
            </a:r>
            <a:r>
              <a:rPr lang="en-US" dirty="0" smtClean="0"/>
              <a:t>FI </a:t>
            </a:r>
            <a:r>
              <a:rPr lang="en-US" dirty="0"/>
              <a:t>, I want to see the pre-check application information in DFE once applicant already </a:t>
            </a:r>
            <a:r>
              <a:rPr lang="en-US" dirty="0" smtClean="0"/>
              <a:t>triggered </a:t>
            </a:r>
            <a:r>
              <a:rPr lang="en-US" dirty="0"/>
              <a:t>pre-check application, so that I can track all pre-check application status for my customers.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pre-check application already triggered by applicant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1. </a:t>
            </a:r>
            <a:r>
              <a:rPr lang="en-US" sz="1600" dirty="0" smtClean="0"/>
              <a:t>Once </a:t>
            </a:r>
            <a:r>
              <a:rPr lang="en-US" sz="1600" dirty="0"/>
              <a:t>applicant already </a:t>
            </a:r>
            <a:r>
              <a:rPr lang="en-US" sz="1600" dirty="0" smtClean="0"/>
              <a:t>trigger </a:t>
            </a:r>
            <a:r>
              <a:rPr lang="en-US" sz="1600" dirty="0"/>
              <a:t>pre-check application, </a:t>
            </a:r>
            <a:r>
              <a:rPr lang="en-US" sz="1600" dirty="0" smtClean="0"/>
              <a:t>then FI can also view the pre-check application status in DFE.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83923" y="432574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83923" y="4806842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3923" y="528794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9958406" y="432574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58406" y="4806842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958406" y="528794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3923" y="576903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9958406" y="576903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8745" y="3844282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</a:t>
            </a:r>
          </a:p>
        </p:txBody>
      </p:sp>
    </p:spTree>
    <p:extLst>
      <p:ext uri="{BB962C8B-B14F-4D97-AF65-F5344CB8AC3E}">
        <p14:creationId xmlns:p14="http://schemas.microsoft.com/office/powerpoint/2010/main" val="12745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EP008-S003-ON: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As an applicant, I want to get the pre-check results (overall result) correctly of myself, co-borrower and guarantor, and also for each status, I can get a clear description on each status and a guideline on next action, so that I can know the meaning of each status and know whether I can continue my application, and what is the next step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As an applicant, I want to view the pre-check status of Co-borrower and guarantor, so that I can know more accurate application status.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pre-check application already triggered by applicant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In the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pre-check application page,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for each person(applicant/co-borrower/guarantor), there is a column behind the ID No. column to show the pre-check result and there is a field to show the overall result the value shall be pass for fail.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There is a field to display the overall pre-check result description. For Pass: 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恭喜您通过宝马金融的信贷预审核，请点击‘下一步’ 来上传相关申请文件。 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For Fail: </a:t>
            </a:r>
            <a:r>
              <a:rPr lang="zh-CN" altLang="en-US" sz="1600" dirty="0" smtClean="0">
                <a:solidFill>
                  <a:srgbClr val="172B4D"/>
                </a:solidFill>
                <a:latin typeface="+mj-lt"/>
              </a:rPr>
              <a:t>很遗憾，您没有通过宝马金融的预审核，具体原因请联系宝马金融专员。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526687" lvl="1" indent="-342900">
              <a:buAutoNum type="arabicPeriod"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47823" y="4924959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47823" y="5406057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47823" y="5887155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122306" y="4924960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122306" y="5406057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22306" y="5887156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7823" y="6368253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122306" y="6368254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92645" y="347183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</a:t>
            </a:r>
          </a:p>
        </p:txBody>
      </p:sp>
    </p:spTree>
    <p:extLst>
      <p:ext uri="{BB962C8B-B14F-4D97-AF65-F5344CB8AC3E}">
        <p14:creationId xmlns:p14="http://schemas.microsoft.com/office/powerpoint/2010/main" val="3941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EP008-S00</a:t>
            </a:r>
            <a:r>
              <a:rPr lang="en-US" altLang="zh-CN" dirty="0" smtClean="0"/>
              <a:t>4</a:t>
            </a:r>
            <a:r>
              <a:rPr lang="en-US" dirty="0"/>
              <a:t>-ON: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As an applicant, I want to </a:t>
            </a:r>
            <a:r>
              <a:rPr lang="en-US" dirty="0" smtClean="0"/>
              <a:t>re-trigger </a:t>
            </a:r>
            <a:r>
              <a:rPr lang="en-US" dirty="0"/>
              <a:t>the pre-check application on the platform so that if I need to go back to modify some personal information which may have impact on my pre-check result, this platform can support me to </a:t>
            </a:r>
            <a:r>
              <a:rPr lang="en-US" dirty="0" smtClean="0"/>
              <a:t>re-trigger </a:t>
            </a:r>
            <a:r>
              <a:rPr lang="en-US" dirty="0"/>
              <a:t>the pre-check application.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pre-check application already triggered by applicant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There is some information not correct and need customer to change the personal info.</a:t>
            </a:r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In the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pre-check application page,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there is a button called previous step, if customer click this button, then customer can go back to previous page and modify the application form.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the pre-check is in progress, which means there is no feedback 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on current pre-check result, then the pre-check application </a:t>
            </a:r>
            <a:r>
              <a:rPr lang="en-US" sz="1600" dirty="0" err="1" smtClean="0">
                <a:solidFill>
                  <a:srgbClr val="FF0000"/>
                </a:solidFill>
                <a:latin typeface="+mj-lt"/>
              </a:rPr>
              <a:t>triger</a:t>
            </a: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 button and previous step button is grey and disabled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, customer can’t go back to previous step and can’t re-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triger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the pre-check application.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If customer already get the pre-check result, then customer can click previous step button to modify personal info and then go to pre-check application page and re-</a:t>
            </a:r>
            <a:r>
              <a:rPr lang="en-US" sz="1600" dirty="0" err="1" smtClean="0">
                <a:solidFill>
                  <a:srgbClr val="172B4D"/>
                </a:solidFill>
                <a:latin typeface="+mj-lt"/>
              </a:rPr>
              <a:t>triger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the pre-check application.</a:t>
            </a:r>
          </a:p>
          <a:p>
            <a:pPr marL="183787" lvl="1" indent="0">
              <a:buNone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</a:t>
            </a:r>
          </a:p>
        </p:txBody>
      </p:sp>
    </p:spTree>
    <p:extLst>
      <p:ext uri="{BB962C8B-B14F-4D97-AF65-F5344CB8AC3E}">
        <p14:creationId xmlns:p14="http://schemas.microsoft.com/office/powerpoint/2010/main" val="9656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EP008-S005-ON: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7084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As a dealer FC , I want to see the detail and overall pre-check application result of applicant co-borrower and guarantor in DFE, so that I can track my customer’s application status.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The pre-check application already triggered by applicant</a:t>
            </a:r>
          </a:p>
          <a:p>
            <a:pPr marL="0" lv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Acceptance 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Criteria: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Pre-check result shall sync to DFE and in DFE, there shall also fields to show details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pre-check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results:NCIIC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 PBOC Blacklist Internal Rules Anti money 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laundry.</a:t>
            </a:r>
          </a:p>
          <a:p>
            <a:pPr marL="183787" lvl="1" indent="0">
              <a:buNone/>
            </a:pPr>
            <a:endParaRPr lang="en-US" sz="1600" dirty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4127" y="1048658"/>
            <a:ext cx="1229710" cy="38888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Legal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048658"/>
            <a:ext cx="399393" cy="388881"/>
          </a:xfrm>
          <a:prstGeom prst="ellipse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</a:t>
            </a:r>
          </a:p>
        </p:txBody>
      </p:sp>
    </p:spTree>
    <p:extLst>
      <p:ext uri="{BB962C8B-B14F-4D97-AF65-F5344CB8AC3E}">
        <p14:creationId xmlns:p14="http://schemas.microsoft.com/office/powerpoint/2010/main" val="41196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38949" y="86098"/>
            <a:ext cx="1784888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PO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Mock </a:t>
            </a:r>
            <a:r>
              <a:rPr lang="en-US" altLang="zh-CN" dirty="0"/>
              <a:t>Up: Story ID: </a:t>
            </a:r>
            <a:r>
              <a:rPr lang="en-US" altLang="zh-CN" dirty="0" smtClean="0"/>
              <a:t>EP008-S001 to S005-ON</a:t>
            </a:r>
            <a:r>
              <a:rPr lang="en-US" altLang="zh-CN" dirty="0"/>
              <a:t>: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700" y="1638300"/>
            <a:ext cx="2505075" cy="448627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5337" y="1743074"/>
            <a:ext cx="2209800" cy="219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www.easyfinance.com</a:t>
            </a: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2500313" y="5748501"/>
            <a:ext cx="614362" cy="3048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>
                <a:solidFill>
                  <a:schemeClr val="tx1"/>
                </a:solidFill>
                <a:latin typeface="BMW Group Condensed" panose="020B0606020202020204" pitchFamily="34" charset="0"/>
              </a:rPr>
              <a:t>下一步</a:t>
            </a:r>
            <a:endParaRPr lang="en-US" sz="9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5337" y="2424157"/>
            <a:ext cx="595313" cy="258084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Applicant</a:t>
            </a:r>
            <a:endParaRPr lang="en-US" sz="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95337" y="2800080"/>
          <a:ext cx="2209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65747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姓名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证件类型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证件号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预审核结果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795337" y="3200397"/>
            <a:ext cx="595313" cy="258084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Co-borrower</a:t>
            </a:r>
            <a:endParaRPr lang="en-US" sz="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95337" y="3525199"/>
          <a:ext cx="2209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65747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姓名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证件类型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证件号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预审核结果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795337" y="3876846"/>
            <a:ext cx="595313" cy="258084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Guarantor</a:t>
            </a:r>
            <a:endParaRPr lang="en-US" sz="8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95337" y="4217819"/>
          <a:ext cx="22098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65747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姓名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证件类型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证件号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预审核结果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Pentagon 23"/>
          <p:cNvSpPr/>
          <p:nvPr/>
        </p:nvSpPr>
        <p:spPr>
          <a:xfrm rot="10800000">
            <a:off x="757238" y="5727070"/>
            <a:ext cx="614362" cy="304800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9150" y="5789309"/>
            <a:ext cx="1104900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上一步</a:t>
            </a:r>
            <a:endParaRPr lang="en-US" sz="11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95337" y="4754948"/>
            <a:ext cx="923925" cy="224001"/>
          </a:xfrm>
          <a:prstGeom prst="round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总</a:t>
            </a:r>
            <a:r>
              <a:rPr lang="zh-CN" altLang="en-US" sz="1100" dirty="0">
                <a:solidFill>
                  <a:schemeClr val="tx1"/>
                </a:solidFill>
                <a:latin typeface="BMW Group Condensed" panose="020B0606020202020204" pitchFamily="34" charset="0"/>
              </a:rPr>
              <a:t>结果</a:t>
            </a:r>
            <a:endParaRPr lang="en-US" sz="11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66899" y="4754949"/>
            <a:ext cx="1119188" cy="2414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chemeClr val="tx1"/>
                </a:solidFill>
                <a:latin typeface="BMW Group Condensed" panose="020B0606020202020204" pitchFamily="34" charset="0"/>
              </a:rPr>
              <a:t>Description</a:t>
            </a:r>
            <a:endParaRPr lang="en-US" sz="1100" b="0" i="0" u="none" baseline="0" dirty="0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90650" y="5143500"/>
            <a:ext cx="1109663" cy="4381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0" i="0" u="none" baseline="0" dirty="0" smtClean="0">
                <a:solidFill>
                  <a:schemeClr val="tx1"/>
                </a:solidFill>
                <a:latin typeface="BMW Group Condensed" panose="020B0606020202020204" pitchFamily="34" charset="0"/>
              </a:rPr>
              <a:t>预审核申请</a:t>
            </a:r>
            <a:endParaRPr lang="en-US" sz="1000" b="0" i="0" u="none" baseline="0" dirty="0" err="1" smtClean="0">
              <a:solidFill>
                <a:schemeClr val="tx1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411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BMW Type Global Pro Regular</vt:lpstr>
      <vt:lpstr>Arial</vt:lpstr>
      <vt:lpstr>BMW Group</vt:lpstr>
      <vt:lpstr>BMW Group Condensed</vt:lpstr>
      <vt:lpstr>BMW Group Condensed Bold</vt:lpstr>
      <vt:lpstr>BMW Group Light</vt:lpstr>
      <vt:lpstr>Symbol</vt:lpstr>
      <vt:lpstr>Verdana</vt:lpstr>
      <vt:lpstr>BMW Group 16:9</vt:lpstr>
      <vt:lpstr>PowerPoint Presentation</vt:lpstr>
      <vt:lpstr>EF-EP-008: pre-check management</vt:lpstr>
      <vt:lpstr>EF-EP-008: pre-check management</vt:lpstr>
      <vt:lpstr>Story ID: EP008-S001-ON:   </vt:lpstr>
      <vt:lpstr>Story ID: EP008-S002-ON:  </vt:lpstr>
      <vt:lpstr>Story ID: EP008-S003-ON: </vt:lpstr>
      <vt:lpstr>Story ID: EP008-S004-ON: </vt:lpstr>
      <vt:lpstr>Story ID: EP008-S005-ON: </vt:lpstr>
      <vt:lpstr>Mock Up: Story ID: EP008-S001 to S005-ON:  </vt:lpstr>
      <vt:lpstr>Story ID: EP008-S001 to S005-ON</vt:lpstr>
    </vt:vector>
  </TitlesOfParts>
  <Company>BMW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Ning Owen, SF5-CN-V-23</cp:lastModifiedBy>
  <cp:revision>295</cp:revision>
  <dcterms:created xsi:type="dcterms:W3CDTF">2017-04-27T07:24:45Z</dcterms:created>
  <dcterms:modified xsi:type="dcterms:W3CDTF">2018-10-25T03:11:33Z</dcterms:modified>
</cp:coreProperties>
</file>