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2" r:id="rId1"/>
  </p:sldMasterIdLst>
  <p:notesMasterIdLst>
    <p:notesMasterId r:id="rId21"/>
  </p:notesMasterIdLst>
  <p:sldIdLst>
    <p:sldId id="260" r:id="rId2"/>
    <p:sldId id="325" r:id="rId3"/>
    <p:sldId id="326" r:id="rId4"/>
    <p:sldId id="345" r:id="rId5"/>
    <p:sldId id="327" r:id="rId6"/>
    <p:sldId id="343" r:id="rId7"/>
    <p:sldId id="339" r:id="rId8"/>
    <p:sldId id="328" r:id="rId9"/>
    <p:sldId id="344" r:id="rId10"/>
    <p:sldId id="329" r:id="rId11"/>
    <p:sldId id="331" r:id="rId12"/>
    <p:sldId id="330" r:id="rId13"/>
    <p:sldId id="341" r:id="rId14"/>
    <p:sldId id="342" r:id="rId15"/>
    <p:sldId id="346" r:id="rId16"/>
    <p:sldId id="347" r:id="rId17"/>
    <p:sldId id="348" r:id="rId18"/>
    <p:sldId id="349" r:id="rId19"/>
    <p:sldId id="350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felein Maximilian, SF5-CN-V-23" initials="BMS" lastIdx="4" clrIdx="0">
    <p:extLst>
      <p:ext uri="{19B8F6BF-5375-455C-9EA6-DF929625EA0E}">
        <p15:presenceInfo xmlns:p15="http://schemas.microsoft.com/office/powerpoint/2012/main" userId="S-1-5-21-3402732107-103683034-2188813700-45119" providerId="AD"/>
      </p:ext>
    </p:extLst>
  </p:cmAuthor>
  <p:cmAuthor id="2" name="Krishnan Purushothaman, BBS-82" initials="KPB" lastIdx="3" clrIdx="1">
    <p:extLst>
      <p:ext uri="{19B8F6BF-5375-455C-9EA6-DF929625EA0E}">
        <p15:presenceInfo xmlns:p15="http://schemas.microsoft.com/office/powerpoint/2012/main" userId="S-1-5-21-1417001333-1972579041-725345543-667219" providerId="AD"/>
      </p:ext>
    </p:extLst>
  </p:cmAuthor>
  <p:cmAuthor id="3" name="Wang Xiaocheng, SF5-CN-S-11" initials="WXS" lastIdx="1" clrIdx="2">
    <p:extLst>
      <p:ext uri="{19B8F6BF-5375-455C-9EA6-DF929625EA0E}">
        <p15:presenceInfo xmlns:p15="http://schemas.microsoft.com/office/powerpoint/2012/main" userId="S-1-5-21-1107316082-2135466989-3777954083-193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  <a:srgbClr val="9A9EAA"/>
    <a:srgbClr val="E5D2C4"/>
    <a:srgbClr val="F1DCC7"/>
    <a:srgbClr val="F5E1C8"/>
    <a:srgbClr val="FCF1D1"/>
    <a:srgbClr val="FAF9DB"/>
    <a:srgbClr val="BFBFBF"/>
    <a:srgbClr val="DEE3EA"/>
    <a:srgbClr val="BEC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0" autoAdjust="0"/>
    <p:restoredTop sz="87637" autoAdjust="0"/>
  </p:normalViewPr>
  <p:slideViewPr>
    <p:cSldViewPr snapToGrid="0" showGuides="1">
      <p:cViewPr>
        <p:scale>
          <a:sx n="33" d="100"/>
          <a:sy n="33" d="100"/>
        </p:scale>
        <p:origin x="2826" y="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3DC7E-545F-4537-850F-CC5C2B410559}" type="datetimeFigureOut">
              <a:rPr lang="de-DE" smtClean="0"/>
              <a:pPr/>
              <a:t>05.11.2018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Textmasterformat bearbeiten</a:t>
            </a:r>
          </a:p>
          <a:p>
            <a:pPr marL="360000" lvl="1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Zweite Ebene</a:t>
            </a:r>
          </a:p>
          <a:p>
            <a:pPr marL="540000" lvl="2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Dritte Ebene</a:t>
            </a:r>
          </a:p>
          <a:p>
            <a:pPr marL="720000" lvl="3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Vierte Ebene</a:t>
            </a:r>
          </a:p>
          <a:p>
            <a:pPr marL="900000" lvl="4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A725A-9256-4EC5-8CDB-4CC5D97770D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24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800" kern="1200" dirty="0" smtClean="0">
        <a:solidFill>
          <a:srgbClr val="343434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 dirty="0" smtClean="0">
        <a:solidFill>
          <a:srgbClr val="343434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600" kern="1200" dirty="0" smtClean="0">
        <a:solidFill>
          <a:srgbClr val="343434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600" kern="1200" dirty="0" smtClean="0">
        <a:solidFill>
          <a:srgbClr val="343434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600" kern="1200" dirty="0">
        <a:solidFill>
          <a:srgbClr val="343434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BMW INTERNAL ASSOCIATE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55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370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edit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1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6"/>
          <p:cNvSpPr>
            <a:spLocks noGrp="1"/>
          </p:cNvSpPr>
          <p:nvPr>
            <p:ph type="pic" sz="quarter" idx="19"/>
          </p:nvPr>
        </p:nvSpPr>
        <p:spPr>
          <a:xfrm>
            <a:off x="-9843" y="-6669"/>
            <a:ext cx="12204066" cy="6868059"/>
          </a:xfrm>
          <a:custGeom>
            <a:avLst/>
            <a:gdLst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0 w 9144000"/>
              <a:gd name="connsiteY6" fmla="*/ 5159495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190500 w 9144000"/>
              <a:gd name="connsiteY6" fmla="*/ 4493539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23891 w 9144000"/>
              <a:gd name="connsiteY5" fmla="*/ 562818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71516 w 9144000"/>
              <a:gd name="connsiteY5" fmla="*/ 5818461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319166 w 9144000"/>
              <a:gd name="connsiteY5" fmla="*/ 5847002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300116 w 9144000"/>
              <a:gd name="connsiteY5" fmla="*/ 5942139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22210 w 9144000"/>
              <a:gd name="connsiteY5" fmla="*/ 592870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894012 w 9144000"/>
              <a:gd name="connsiteY3" fmla="*/ 6818497 h 6849836"/>
              <a:gd name="connsiteX4" fmla="*/ 3500070 w 9144000"/>
              <a:gd name="connsiteY4" fmla="*/ 6849836 h 6849836"/>
              <a:gd name="connsiteX5" fmla="*/ 6022210 w 9144000"/>
              <a:gd name="connsiteY5" fmla="*/ 592870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18497"/>
              <a:gd name="connsiteX1" fmla="*/ 9144000 w 9144000"/>
              <a:gd name="connsiteY1" fmla="*/ 0 h 6818497"/>
              <a:gd name="connsiteX2" fmla="*/ 9144000 w 9144000"/>
              <a:gd name="connsiteY2" fmla="*/ 4928377 h 6818497"/>
              <a:gd name="connsiteX3" fmla="*/ 3894012 w 9144000"/>
              <a:gd name="connsiteY3" fmla="*/ 6818497 h 6818497"/>
              <a:gd name="connsiteX4" fmla="*/ 3701776 w 9144000"/>
              <a:gd name="connsiteY4" fmla="*/ 6702094 h 6818497"/>
              <a:gd name="connsiteX5" fmla="*/ 6022210 w 9144000"/>
              <a:gd name="connsiteY5" fmla="*/ 5928708 h 6818497"/>
              <a:gd name="connsiteX6" fmla="*/ 9525 w 9144000"/>
              <a:gd name="connsiteY6" fmla="*/ 4769436 h 6818497"/>
              <a:gd name="connsiteX7" fmla="*/ 0 w 9144000"/>
              <a:gd name="connsiteY7" fmla="*/ 0 h 6818497"/>
              <a:gd name="connsiteX0" fmla="*/ 0 w 9144000"/>
              <a:gd name="connsiteY0" fmla="*/ 0 h 6818498"/>
              <a:gd name="connsiteX1" fmla="*/ 9144000 w 9144000"/>
              <a:gd name="connsiteY1" fmla="*/ 0 h 6818498"/>
              <a:gd name="connsiteX2" fmla="*/ 9144000 w 9144000"/>
              <a:gd name="connsiteY2" fmla="*/ 4928377 h 6818498"/>
              <a:gd name="connsiteX3" fmla="*/ 3894012 w 9144000"/>
              <a:gd name="connsiteY3" fmla="*/ 6818497 h 6818498"/>
              <a:gd name="connsiteX4" fmla="*/ 3688329 w 9144000"/>
              <a:gd name="connsiteY4" fmla="*/ 6818498 h 6818498"/>
              <a:gd name="connsiteX5" fmla="*/ 6022210 w 9144000"/>
              <a:gd name="connsiteY5" fmla="*/ 5928708 h 6818498"/>
              <a:gd name="connsiteX6" fmla="*/ 9525 w 9144000"/>
              <a:gd name="connsiteY6" fmla="*/ 4769436 h 6818498"/>
              <a:gd name="connsiteX7" fmla="*/ 0 w 9144000"/>
              <a:gd name="connsiteY7" fmla="*/ 0 h 6818498"/>
              <a:gd name="connsiteX0" fmla="*/ 0 w 9144000"/>
              <a:gd name="connsiteY0" fmla="*/ 0 h 6818498"/>
              <a:gd name="connsiteX1" fmla="*/ 9144000 w 9144000"/>
              <a:gd name="connsiteY1" fmla="*/ 0 h 6818498"/>
              <a:gd name="connsiteX2" fmla="*/ 9144000 w 9144000"/>
              <a:gd name="connsiteY2" fmla="*/ 4842754 h 6818498"/>
              <a:gd name="connsiteX3" fmla="*/ 3894012 w 9144000"/>
              <a:gd name="connsiteY3" fmla="*/ 6818497 h 6818498"/>
              <a:gd name="connsiteX4" fmla="*/ 3688329 w 9144000"/>
              <a:gd name="connsiteY4" fmla="*/ 6818498 h 6818498"/>
              <a:gd name="connsiteX5" fmla="*/ 6022210 w 9144000"/>
              <a:gd name="connsiteY5" fmla="*/ 5928708 h 6818498"/>
              <a:gd name="connsiteX6" fmla="*/ 9525 w 9144000"/>
              <a:gd name="connsiteY6" fmla="*/ 4769436 h 6818498"/>
              <a:gd name="connsiteX7" fmla="*/ 0 w 9144000"/>
              <a:gd name="connsiteY7" fmla="*/ 0 h 6818498"/>
              <a:gd name="connsiteX0" fmla="*/ 0 w 9144000"/>
              <a:gd name="connsiteY0" fmla="*/ 0 h 6847039"/>
              <a:gd name="connsiteX1" fmla="*/ 9144000 w 9144000"/>
              <a:gd name="connsiteY1" fmla="*/ 28541 h 6847039"/>
              <a:gd name="connsiteX2" fmla="*/ 9144000 w 9144000"/>
              <a:gd name="connsiteY2" fmla="*/ 4871295 h 6847039"/>
              <a:gd name="connsiteX3" fmla="*/ 3894012 w 9144000"/>
              <a:gd name="connsiteY3" fmla="*/ 6847038 h 6847039"/>
              <a:gd name="connsiteX4" fmla="*/ 3688329 w 9144000"/>
              <a:gd name="connsiteY4" fmla="*/ 6847039 h 6847039"/>
              <a:gd name="connsiteX5" fmla="*/ 6022210 w 9144000"/>
              <a:gd name="connsiteY5" fmla="*/ 5957249 h 6847039"/>
              <a:gd name="connsiteX6" fmla="*/ 9525 w 9144000"/>
              <a:gd name="connsiteY6" fmla="*/ 4797977 h 6847039"/>
              <a:gd name="connsiteX7" fmla="*/ 0 w 9144000"/>
              <a:gd name="connsiteY7" fmla="*/ 0 h 6847039"/>
              <a:gd name="connsiteX0" fmla="*/ 0 w 9144000"/>
              <a:gd name="connsiteY0" fmla="*/ 9514 h 6856553"/>
              <a:gd name="connsiteX1" fmla="*/ 9134475 w 9144000"/>
              <a:gd name="connsiteY1" fmla="*/ 0 h 6856553"/>
              <a:gd name="connsiteX2" fmla="*/ 9144000 w 9144000"/>
              <a:gd name="connsiteY2" fmla="*/ 4880809 h 6856553"/>
              <a:gd name="connsiteX3" fmla="*/ 3894012 w 9144000"/>
              <a:gd name="connsiteY3" fmla="*/ 6856552 h 6856553"/>
              <a:gd name="connsiteX4" fmla="*/ 3688329 w 9144000"/>
              <a:gd name="connsiteY4" fmla="*/ 6856553 h 6856553"/>
              <a:gd name="connsiteX5" fmla="*/ 6022210 w 9144000"/>
              <a:gd name="connsiteY5" fmla="*/ 5966763 h 6856553"/>
              <a:gd name="connsiteX6" fmla="*/ 9525 w 9144000"/>
              <a:gd name="connsiteY6" fmla="*/ 4807491 h 6856553"/>
              <a:gd name="connsiteX7" fmla="*/ 0 w 9144000"/>
              <a:gd name="connsiteY7" fmla="*/ 9514 h 6856553"/>
              <a:gd name="connsiteX0" fmla="*/ 3810 w 9147810"/>
              <a:gd name="connsiteY0" fmla="*/ 9514 h 6856553"/>
              <a:gd name="connsiteX1" fmla="*/ 9138285 w 9147810"/>
              <a:gd name="connsiteY1" fmla="*/ 0 h 6856553"/>
              <a:gd name="connsiteX2" fmla="*/ 9147810 w 9147810"/>
              <a:gd name="connsiteY2" fmla="*/ 4880809 h 6856553"/>
              <a:gd name="connsiteX3" fmla="*/ 3897822 w 9147810"/>
              <a:gd name="connsiteY3" fmla="*/ 6856552 h 6856553"/>
              <a:gd name="connsiteX4" fmla="*/ 3692139 w 9147810"/>
              <a:gd name="connsiteY4" fmla="*/ 6856553 h 6856553"/>
              <a:gd name="connsiteX5" fmla="*/ 6026020 w 9147810"/>
              <a:gd name="connsiteY5" fmla="*/ 5966763 h 6856553"/>
              <a:gd name="connsiteX6" fmla="*/ 0 w 9147810"/>
              <a:gd name="connsiteY6" fmla="*/ 4807491 h 6856553"/>
              <a:gd name="connsiteX7" fmla="*/ 3810 w 9147810"/>
              <a:gd name="connsiteY7" fmla="*/ 9514 h 6856553"/>
              <a:gd name="connsiteX0" fmla="*/ 3810 w 9147810"/>
              <a:gd name="connsiteY0" fmla="*/ 11417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6026020 w 9147810"/>
              <a:gd name="connsiteY5" fmla="*/ 5968666 h 6858456"/>
              <a:gd name="connsiteX6" fmla="*/ 0 w 9147810"/>
              <a:gd name="connsiteY6" fmla="*/ 4809394 h 6858456"/>
              <a:gd name="connsiteX7" fmla="*/ 3810 w 9147810"/>
              <a:gd name="connsiteY7" fmla="*/ 11417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6026020 w 9147810"/>
              <a:gd name="connsiteY5" fmla="*/ 5968666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4806088 w 9147810"/>
              <a:gd name="connsiteY5" fmla="*/ 624090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4806088 w 9147810"/>
              <a:gd name="connsiteY5" fmla="*/ 624090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83046 w 9147810"/>
              <a:gd name="connsiteY5" fmla="*/ 638141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4099333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4120115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62780"/>
              <a:gd name="connsiteX1" fmla="*/ 9145905 w 9147810"/>
              <a:gd name="connsiteY1" fmla="*/ 0 h 6862780"/>
              <a:gd name="connsiteX2" fmla="*/ 9147810 w 9147810"/>
              <a:gd name="connsiteY2" fmla="*/ 4615799 h 6862780"/>
              <a:gd name="connsiteX3" fmla="*/ 4300470 w 9147810"/>
              <a:gd name="connsiteY3" fmla="*/ 6862780 h 6862780"/>
              <a:gd name="connsiteX4" fmla="*/ 4120115 w 9147810"/>
              <a:gd name="connsiteY4" fmla="*/ 6858456 h 6862780"/>
              <a:gd name="connsiteX5" fmla="*/ 5096494 w 9147810"/>
              <a:gd name="connsiteY5" fmla="*/ 6381414 h 6862780"/>
              <a:gd name="connsiteX6" fmla="*/ 0 w 9147810"/>
              <a:gd name="connsiteY6" fmla="*/ 4976248 h 6862780"/>
              <a:gd name="connsiteX7" fmla="*/ 3810 w 9147810"/>
              <a:gd name="connsiteY7" fmla="*/ 3806 h 6862780"/>
              <a:gd name="connsiteX0" fmla="*/ 3810 w 9147810"/>
              <a:gd name="connsiteY0" fmla="*/ 3806 h 6862780"/>
              <a:gd name="connsiteX1" fmla="*/ 9145905 w 9147810"/>
              <a:gd name="connsiteY1" fmla="*/ 0 h 6862780"/>
              <a:gd name="connsiteX2" fmla="*/ 9147810 w 9147810"/>
              <a:gd name="connsiteY2" fmla="*/ 4615799 h 6862780"/>
              <a:gd name="connsiteX3" fmla="*/ 4300470 w 9147810"/>
              <a:gd name="connsiteY3" fmla="*/ 6862780 h 6862780"/>
              <a:gd name="connsiteX4" fmla="*/ 4120115 w 9147810"/>
              <a:gd name="connsiteY4" fmla="*/ 6862262 h 6862780"/>
              <a:gd name="connsiteX5" fmla="*/ 5096494 w 9147810"/>
              <a:gd name="connsiteY5" fmla="*/ 6381414 h 6862780"/>
              <a:gd name="connsiteX6" fmla="*/ 0 w 9147810"/>
              <a:gd name="connsiteY6" fmla="*/ 4976248 h 6862780"/>
              <a:gd name="connsiteX7" fmla="*/ 3810 w 9147810"/>
              <a:gd name="connsiteY7" fmla="*/ 3806 h 6862780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59600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61979 h 6862262"/>
              <a:gd name="connsiteX7" fmla="*/ 3810 w 9147810"/>
              <a:gd name="connsiteY7" fmla="*/ 3806 h 6862262"/>
              <a:gd name="connsiteX0" fmla="*/ 3810 w 9147810"/>
              <a:gd name="connsiteY0" fmla="*/ 3806 h 6858975"/>
              <a:gd name="connsiteX1" fmla="*/ 9145905 w 9147810"/>
              <a:gd name="connsiteY1" fmla="*/ 0 h 6858975"/>
              <a:gd name="connsiteX2" fmla="*/ 9147810 w 9147810"/>
              <a:gd name="connsiteY2" fmla="*/ 4615799 h 6858975"/>
              <a:gd name="connsiteX3" fmla="*/ 4300470 w 9147810"/>
              <a:gd name="connsiteY3" fmla="*/ 6858975 h 6858975"/>
              <a:gd name="connsiteX4" fmla="*/ 4186195 w 9147810"/>
              <a:gd name="connsiteY4" fmla="*/ 6855127 h 6858975"/>
              <a:gd name="connsiteX5" fmla="*/ 5175076 w 9147810"/>
              <a:gd name="connsiteY5" fmla="*/ 6398063 h 6858975"/>
              <a:gd name="connsiteX6" fmla="*/ 0 w 9147810"/>
              <a:gd name="connsiteY6" fmla="*/ 4961979 h 6858975"/>
              <a:gd name="connsiteX7" fmla="*/ 3810 w 9147810"/>
              <a:gd name="connsiteY7" fmla="*/ 3806 h 6858975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300470 w 9147810"/>
              <a:gd name="connsiteY3" fmla="*/ 6858975 h 6859884"/>
              <a:gd name="connsiteX4" fmla="*/ 4177266 w 9147810"/>
              <a:gd name="connsiteY4" fmla="*/ 6859884 h 6859884"/>
              <a:gd name="connsiteX5" fmla="*/ 5175076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75076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80435 w 9147810"/>
              <a:gd name="connsiteY5" fmla="*/ 6395685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80838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5480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2024 w 9146024"/>
              <a:gd name="connsiteY0" fmla="*/ 3806 h 6859884"/>
              <a:gd name="connsiteX1" fmla="*/ 9144119 w 9146024"/>
              <a:gd name="connsiteY1" fmla="*/ 0 h 6859884"/>
              <a:gd name="connsiteX2" fmla="*/ 9146024 w 9146024"/>
              <a:gd name="connsiteY2" fmla="*/ 4615799 h 6859884"/>
              <a:gd name="connsiteX3" fmla="*/ 4284397 w 9146024"/>
              <a:gd name="connsiteY3" fmla="*/ 6858975 h 6859884"/>
              <a:gd name="connsiteX4" fmla="*/ 4173694 w 9146024"/>
              <a:gd name="connsiteY4" fmla="*/ 6859884 h 6859884"/>
              <a:gd name="connsiteX5" fmla="*/ 5176863 w 9146024"/>
              <a:gd name="connsiteY5" fmla="*/ 6398063 h 6859884"/>
              <a:gd name="connsiteX6" fmla="*/ 0 w 9146024"/>
              <a:gd name="connsiteY6" fmla="*/ 4961980 h 6859884"/>
              <a:gd name="connsiteX7" fmla="*/ 2024 w 9146024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5480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59602 h 6859884"/>
              <a:gd name="connsiteX7" fmla="*/ 3810 w 9147810"/>
              <a:gd name="connsiteY7" fmla="*/ 3806 h 6859884"/>
              <a:gd name="connsiteX0" fmla="*/ 7382 w 9151382"/>
              <a:gd name="connsiteY0" fmla="*/ 3806 h 6859884"/>
              <a:gd name="connsiteX1" fmla="*/ 9149477 w 9151382"/>
              <a:gd name="connsiteY1" fmla="*/ 0 h 6859884"/>
              <a:gd name="connsiteX2" fmla="*/ 9151382 w 9151382"/>
              <a:gd name="connsiteY2" fmla="*/ 4615799 h 6859884"/>
              <a:gd name="connsiteX3" fmla="*/ 4289755 w 9151382"/>
              <a:gd name="connsiteY3" fmla="*/ 6858975 h 6859884"/>
              <a:gd name="connsiteX4" fmla="*/ 4179052 w 9151382"/>
              <a:gd name="connsiteY4" fmla="*/ 6859884 h 6859884"/>
              <a:gd name="connsiteX5" fmla="*/ 5182221 w 9151382"/>
              <a:gd name="connsiteY5" fmla="*/ 6398063 h 6859884"/>
              <a:gd name="connsiteX6" fmla="*/ 0 w 9151382"/>
              <a:gd name="connsiteY6" fmla="*/ 4961982 h 6859884"/>
              <a:gd name="connsiteX7" fmla="*/ 7382 w 9151382"/>
              <a:gd name="connsiteY7" fmla="*/ 3806 h 6859884"/>
              <a:gd name="connsiteX0" fmla="*/ 2024 w 9151382"/>
              <a:gd name="connsiteY0" fmla="*/ 3806 h 6859884"/>
              <a:gd name="connsiteX1" fmla="*/ 9149477 w 9151382"/>
              <a:gd name="connsiteY1" fmla="*/ 0 h 6859884"/>
              <a:gd name="connsiteX2" fmla="*/ 9151382 w 9151382"/>
              <a:gd name="connsiteY2" fmla="*/ 4615799 h 6859884"/>
              <a:gd name="connsiteX3" fmla="*/ 4289755 w 9151382"/>
              <a:gd name="connsiteY3" fmla="*/ 6858975 h 6859884"/>
              <a:gd name="connsiteX4" fmla="*/ 4179052 w 9151382"/>
              <a:gd name="connsiteY4" fmla="*/ 6859884 h 6859884"/>
              <a:gd name="connsiteX5" fmla="*/ 5182221 w 9151382"/>
              <a:gd name="connsiteY5" fmla="*/ 6398063 h 6859884"/>
              <a:gd name="connsiteX6" fmla="*/ 0 w 9151382"/>
              <a:gd name="connsiteY6" fmla="*/ 4961982 h 6859884"/>
              <a:gd name="connsiteX7" fmla="*/ 2024 w 9151382"/>
              <a:gd name="connsiteY7" fmla="*/ 3806 h 6859884"/>
              <a:gd name="connsiteX0" fmla="*/ 2024 w 9153049"/>
              <a:gd name="connsiteY0" fmla="*/ 3806 h 6859884"/>
              <a:gd name="connsiteX1" fmla="*/ 9153049 w 9153049"/>
              <a:gd name="connsiteY1" fmla="*/ 0 h 6859884"/>
              <a:gd name="connsiteX2" fmla="*/ 9151382 w 9153049"/>
              <a:gd name="connsiteY2" fmla="*/ 4615799 h 6859884"/>
              <a:gd name="connsiteX3" fmla="*/ 4289755 w 9153049"/>
              <a:gd name="connsiteY3" fmla="*/ 6858975 h 6859884"/>
              <a:gd name="connsiteX4" fmla="*/ 4179052 w 9153049"/>
              <a:gd name="connsiteY4" fmla="*/ 6859884 h 6859884"/>
              <a:gd name="connsiteX5" fmla="*/ 5182221 w 9153049"/>
              <a:gd name="connsiteY5" fmla="*/ 6398063 h 6859884"/>
              <a:gd name="connsiteX6" fmla="*/ 0 w 9153049"/>
              <a:gd name="connsiteY6" fmla="*/ 4961982 h 6859884"/>
              <a:gd name="connsiteX7" fmla="*/ 2024 w 9153049"/>
              <a:gd name="connsiteY7" fmla="*/ 3806 h 685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53049" h="6859884">
                <a:moveTo>
                  <a:pt x="2024" y="3806"/>
                </a:moveTo>
                <a:lnTo>
                  <a:pt x="9153049" y="0"/>
                </a:lnTo>
                <a:cubicBezTo>
                  <a:pt x="9152493" y="1538600"/>
                  <a:pt x="9151938" y="3077199"/>
                  <a:pt x="9151382" y="4615799"/>
                </a:cubicBezTo>
                <a:lnTo>
                  <a:pt x="4289755" y="6858975"/>
                </a:lnTo>
                <a:lnTo>
                  <a:pt x="4179052" y="6859884"/>
                </a:lnTo>
                <a:lnTo>
                  <a:pt x="5182221" y="6398063"/>
                </a:lnTo>
                <a:lnTo>
                  <a:pt x="0" y="4961982"/>
                </a:lnTo>
                <a:cubicBezTo>
                  <a:pt x="0" y="3242150"/>
                  <a:pt x="2024" y="1723638"/>
                  <a:pt x="2024" y="3806"/>
                </a:cubicBez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square" tIns="540000" bIns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pic>
        <p:nvPicPr>
          <p:cNvPr id="10" name="Bild 8" descr="BMWMINIRR_5fbg Kopie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70" y="6137292"/>
            <a:ext cx="1724211" cy="36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8948" y="269622"/>
            <a:ext cx="11224685" cy="10925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None/>
              <a:defRPr sz="4000" b="1" cap="all" baseline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</a:t>
            </a:r>
            <a:br>
              <a:rPr lang="en-US" noProof="0" dirty="0"/>
            </a:br>
            <a:r>
              <a:rPr lang="en-US" noProof="0" dirty="0"/>
              <a:t>Double-Line Headline.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8" y="1386804"/>
            <a:ext cx="11224685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  <a:defRPr sz="2000" b="1" cap="all" baseline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</a:t>
            </a:r>
            <a:r>
              <a:rPr lang="en-US" noProof="0" dirty="0" err="1"/>
              <a:t>Subheadline</a:t>
            </a:r>
            <a:r>
              <a:rPr lang="en-US" noProof="0" dirty="0"/>
              <a:t>.</a:t>
            </a:r>
          </a:p>
        </p:txBody>
      </p:sp>
      <p:sp>
        <p:nvSpPr>
          <p:cNvPr id="18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92111" y="5431512"/>
            <a:ext cx="1620000" cy="3194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  <a:defRPr lang="de-DE" sz="1100" b="1" i="0" baseline="0" dirty="0" smtClean="0">
                <a:latin typeface="BMW Group Condensed Bold"/>
                <a:ea typeface="BMW Type Global Pro Regular" pitchFamily="2" charset="0"/>
                <a:cs typeface="BMW Group Condensed Bold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</a:pPr>
            <a:r>
              <a:rPr lang="de-DE" dirty="0"/>
              <a:t>Department | Date</a:t>
            </a:r>
          </a:p>
        </p:txBody>
      </p:sp>
      <p:pic>
        <p:nvPicPr>
          <p:cNvPr id="21" name="Bild 7" descr="WortmarkeBMWGROUP Kopie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10" y="5927742"/>
            <a:ext cx="757731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fik 2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52" y="5927742"/>
            <a:ext cx="1154481" cy="3600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91291" y="6282548"/>
            <a:ext cx="2230445" cy="2923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300" kern="1200" dirty="0">
                <a:solidFill>
                  <a:schemeClr val="tx1"/>
                </a:solidFill>
                <a:latin typeface="BMW Group Light" pitchFamily="2" charset="0"/>
                <a:ea typeface="+mn-ea"/>
                <a:cs typeface="BMW Group Light" pitchFamily="2" charset="0"/>
              </a:rPr>
              <a:t>Financial Services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01" userDrawn="1">
          <p15:clr>
            <a:srgbClr val="FBAE40"/>
          </p15:clr>
        </p15:guide>
        <p15:guide id="2" pos="7384" userDrawn="1">
          <p15:clr>
            <a:srgbClr val="FBAE40"/>
          </p15:clr>
        </p15:guide>
        <p15:guide id="5" orient="horz" pos="3752" userDrawn="1">
          <p15:clr>
            <a:srgbClr val="FBAE40"/>
          </p15:clr>
        </p15:guide>
        <p15:guide id="6" orient="horz" pos="210" userDrawn="1">
          <p15:clr>
            <a:srgbClr val="FBAE40"/>
          </p15:clr>
        </p15:guide>
        <p15:guide id="7" orient="horz" pos="35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488948" y="1413936"/>
            <a:ext cx="5486400" cy="260616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4"/>
          </p:nvPr>
        </p:nvSpPr>
        <p:spPr>
          <a:xfrm>
            <a:off x="6193368" y="1413936"/>
            <a:ext cx="5520267" cy="260616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Subject | Department | Date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7"/>
          </p:nvPr>
        </p:nvSpPr>
        <p:spPr>
          <a:xfrm>
            <a:off x="488948" y="4183352"/>
            <a:ext cx="5486400" cy="1938048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6193368" y="4191000"/>
            <a:ext cx="5520267" cy="1930400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pos="3896" userDrawn="1">
          <p15:clr>
            <a:srgbClr val="FBAE40"/>
          </p15:clr>
        </p15:guide>
        <p15:guide id="6" pos="301" userDrawn="1">
          <p15:clr>
            <a:srgbClr val="FBAE40"/>
          </p15:clr>
        </p15:guide>
        <p15:guide id="7" pos="7384" userDrawn="1">
          <p15:clr>
            <a:srgbClr val="FBAE40"/>
          </p15:clr>
        </p15:guide>
        <p15:guide id="8" pos="3768" userDrawn="1">
          <p15:clr>
            <a:srgbClr val="FBAE40"/>
          </p15:clr>
        </p15:guide>
        <p15:guide id="9" orient="horz" pos="4042" userDrawn="1">
          <p15:clr>
            <a:srgbClr val="FBAE40"/>
          </p15:clr>
        </p15:guide>
        <p15:guide id="10" orient="horz" pos="4260" userDrawn="1">
          <p15:clr>
            <a:srgbClr val="FBAE40"/>
          </p15:clr>
        </p15:guide>
        <p15:guide id="11" orient="horz" pos="2636" userDrawn="1">
          <p15:clr>
            <a:srgbClr val="FBAE40"/>
          </p15:clr>
        </p15:guide>
        <p15:guide id="12" orient="horz" pos="253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488950" y="1413936"/>
            <a:ext cx="3578577" cy="1675641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4"/>
          </p:nvPr>
        </p:nvSpPr>
        <p:spPr>
          <a:xfrm>
            <a:off x="4295424" y="1413936"/>
            <a:ext cx="3584221" cy="1683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35"/>
          </p:nvPr>
        </p:nvSpPr>
        <p:spPr>
          <a:xfrm>
            <a:off x="8134521" y="1413936"/>
            <a:ext cx="3579112" cy="168329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488950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39"/>
          </p:nvPr>
        </p:nvSpPr>
        <p:spPr>
          <a:xfrm>
            <a:off x="4301070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40"/>
          </p:nvPr>
        </p:nvSpPr>
        <p:spPr>
          <a:xfrm>
            <a:off x="8135058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7384" userDrawn="1">
          <p15:clr>
            <a:srgbClr val="FBAE40"/>
          </p15:clr>
        </p15:guide>
        <p15:guide id="8" pos="301" userDrawn="1">
          <p15:clr>
            <a:srgbClr val="FBAE40"/>
          </p15:clr>
        </p15:guide>
        <p15:guide id="9" pos="5120" userDrawn="1">
          <p15:clr>
            <a:srgbClr val="FBAE40"/>
          </p15:clr>
        </p15:guide>
        <p15:guide id="10" pos="4968" userDrawn="1">
          <p15:clr>
            <a:srgbClr val="FBAE40"/>
          </p15:clr>
        </p15:guide>
        <p15:guide id="11" pos="2704" userDrawn="1">
          <p15:clr>
            <a:srgbClr val="FBAE40"/>
          </p15:clr>
        </p15:guide>
        <p15:guide id="12" pos="256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88950" y="1413936"/>
            <a:ext cx="2619020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3352802" y="1413936"/>
            <a:ext cx="2617423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32"/>
          </p:nvPr>
        </p:nvSpPr>
        <p:spPr>
          <a:xfrm>
            <a:off x="6220182" y="1413936"/>
            <a:ext cx="2619020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9096213" y="1413936"/>
            <a:ext cx="2617423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488948" y="2895604"/>
            <a:ext cx="2619021" cy="3225799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39"/>
          </p:nvPr>
        </p:nvSpPr>
        <p:spPr>
          <a:xfrm>
            <a:off x="3352803" y="2895604"/>
            <a:ext cx="2619021" cy="3225799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dirty="0" smtClean="0">
                <a:solidFill>
                  <a:srgbClr val="404040"/>
                </a:solidFill>
              </a:defRPr>
            </a:lvl1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40"/>
          </p:nvPr>
        </p:nvSpPr>
        <p:spPr>
          <a:xfrm>
            <a:off x="6220180" y="2887134"/>
            <a:ext cx="2619021" cy="3234266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5"/>
          <p:cNvSpPr>
            <a:spLocks noGrp="1"/>
          </p:cNvSpPr>
          <p:nvPr>
            <p:ph type="body" sz="quarter" idx="41"/>
          </p:nvPr>
        </p:nvSpPr>
        <p:spPr>
          <a:xfrm>
            <a:off x="9094612" y="2887134"/>
            <a:ext cx="2619021" cy="3234266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  <p15:guide id="9" pos="1960" userDrawn="1">
          <p15:clr>
            <a:srgbClr val="FBAE40"/>
          </p15:clr>
        </p15:guide>
        <p15:guide id="10" pos="2112" userDrawn="1">
          <p15:clr>
            <a:srgbClr val="FBAE40"/>
          </p15:clr>
        </p15:guide>
        <p15:guide id="11" pos="3768" userDrawn="1">
          <p15:clr>
            <a:srgbClr val="FBAE40"/>
          </p15:clr>
        </p15:guide>
        <p15:guide id="12" pos="3912" userDrawn="1">
          <p15:clr>
            <a:srgbClr val="FBAE40"/>
          </p15:clr>
        </p15:guide>
        <p15:guide id="13" pos="5564" userDrawn="1">
          <p15:clr>
            <a:srgbClr val="FBAE40"/>
          </p15:clr>
        </p15:guide>
        <p15:guide id="14" pos="572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n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6204657" y="1413933"/>
            <a:ext cx="5508976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" y="1413933"/>
            <a:ext cx="5971817" cy="4715934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720000" rIns="0" bIns="0" rtlCol="0" anchor="ctr" anchorCtr="0">
            <a:noAutofit/>
          </a:bodyPr>
          <a:lstStyle>
            <a:lvl1pPr algn="ctr">
              <a:buFontTx/>
              <a:buNone/>
              <a:defRPr lang="en-US" sz="20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  <p15:guide id="9" pos="3768" userDrawn="1">
          <p15:clr>
            <a:srgbClr val="FBAE40"/>
          </p15:clr>
        </p15:guide>
        <p15:guide id="10" pos="390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 without Dividing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 baseline="0"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50051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345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" userDrawn="1">
          <p15:clr>
            <a:srgbClr val="FBAE40"/>
          </p15:clr>
        </p15:guide>
        <p15:guide id="2" pos="7384" userDrawn="1">
          <p15:clr>
            <a:srgbClr val="FBAE40"/>
          </p15:clr>
        </p15:guide>
        <p15:guide id="3" orient="horz" pos="216" userDrawn="1">
          <p15:clr>
            <a:srgbClr val="FBAE40"/>
          </p15:clr>
        </p15:guide>
        <p15:guide id="4" orient="horz" pos="663" userDrawn="1">
          <p15:clr>
            <a:srgbClr val="FBAE40"/>
          </p15:clr>
        </p15:guide>
        <p15:guide id="5" orient="horz" pos="890" userDrawn="1">
          <p15:clr>
            <a:srgbClr val="FBAE40"/>
          </p15:clr>
        </p15:guide>
        <p15:guide id="6" orient="horz" pos="3858" userDrawn="1">
          <p15:clr>
            <a:srgbClr val="FBAE40"/>
          </p15:clr>
        </p15:guide>
        <p15:guide id="7" orient="horz" pos="4260" userDrawn="1">
          <p15:clr>
            <a:srgbClr val="FBAE40"/>
          </p15:clr>
        </p15:guide>
        <p15:guide id="8" orient="horz" pos="404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 noProof="0" dirty="0"/>
              <a:t>Subject | Department | Date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orient="horz" pos="216" userDrawn="1">
          <p15:clr>
            <a:srgbClr val="FBAE40"/>
          </p15:clr>
        </p15:guide>
        <p15:guide id="3" orient="horz" pos="888" userDrawn="1">
          <p15:clr>
            <a:srgbClr val="FBAE40"/>
          </p15:clr>
        </p15:guide>
        <p15:guide id="4" orient="horz" pos="3840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rgbClr val="E4E8EE"/>
              </a:gs>
            </a:gsLst>
            <a:lin ang="166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4322170"/>
            <a:ext cx="12191496" cy="253583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00" y="5927742"/>
            <a:ext cx="1154478" cy="359999"/>
          </a:xfrm>
          <a:prstGeom prst="rect">
            <a:avLst/>
          </a:prstGeom>
        </p:spPr>
      </p:pic>
      <p:sp>
        <p:nvSpPr>
          <p:cNvPr id="1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8948" y="1799485"/>
            <a:ext cx="11224685" cy="10925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9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Headline.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8" y="2916667"/>
            <a:ext cx="11224685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</a:t>
            </a:r>
            <a:r>
              <a:rPr lang="en-US" noProof="0" dirty="0" err="1"/>
              <a:t>Subheadline</a:t>
            </a:r>
            <a:r>
              <a:rPr lang="en-US" noProof="0" dirty="0"/>
              <a:t>.</a:t>
            </a:r>
          </a:p>
        </p:txBody>
      </p:sp>
      <p:pic>
        <p:nvPicPr>
          <p:cNvPr id="14" name="Bild 8" descr="BMWMINIRR_5fbg Kopie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70" y="6137292"/>
            <a:ext cx="1724211" cy="36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92111" y="5431512"/>
            <a:ext cx="1620000" cy="3194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  <a:defRPr lang="de-DE" sz="1100" b="1" i="0" baseline="0" dirty="0" smtClean="0">
                <a:latin typeface="BMW Group Condensed Bold"/>
                <a:ea typeface="BMW Type Global Pro Regular" pitchFamily="2" charset="0"/>
                <a:cs typeface="BMW Group Condensed Bold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</a:pPr>
            <a:r>
              <a:rPr lang="de-DE" dirty="0"/>
              <a:t>Department | Date</a:t>
            </a:r>
          </a:p>
        </p:txBody>
      </p:sp>
      <p:pic>
        <p:nvPicPr>
          <p:cNvPr id="13" name="Bild 7" descr="WortmarkeBMWGROUP Kopie.jp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10" y="5927742"/>
            <a:ext cx="757731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feld 14"/>
          <p:cNvSpPr txBox="1"/>
          <p:nvPr userDrawn="1"/>
        </p:nvSpPr>
        <p:spPr>
          <a:xfrm>
            <a:off x="391291" y="6282548"/>
            <a:ext cx="2230445" cy="2923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300" kern="1200" dirty="0">
                <a:solidFill>
                  <a:schemeClr val="tx1"/>
                </a:solidFill>
                <a:latin typeface="BMW Group Light" pitchFamily="2" charset="0"/>
                <a:ea typeface="+mn-ea"/>
                <a:cs typeface="BMW Group Light" pitchFamily="2" charset="0"/>
              </a:rPr>
              <a:t>Financial Services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79" userDrawn="1">
          <p15:clr>
            <a:srgbClr val="FBAE40"/>
          </p15:clr>
        </p15:guide>
        <p15:guide id="2" orient="horz" pos="1128" userDrawn="1">
          <p15:clr>
            <a:srgbClr val="FBAE40"/>
          </p15:clr>
        </p15:guide>
        <p15:guide id="3" orient="horz" pos="3544" userDrawn="1">
          <p15:clr>
            <a:srgbClr val="FBAE40"/>
          </p15:clr>
        </p15:guide>
        <p15:guide id="4" orient="horz" pos="1832" userDrawn="1">
          <p15:clr>
            <a:srgbClr val="FBAE40"/>
          </p15:clr>
        </p15:guide>
        <p15:guide id="5" pos="301" userDrawn="1">
          <p15:clr>
            <a:srgbClr val="FBAE40"/>
          </p15:clr>
        </p15:guide>
        <p15:guide id="6" pos="7384" userDrawn="1">
          <p15:clr>
            <a:srgbClr val="FBAE40"/>
          </p15:clr>
        </p15:guide>
        <p15:guide id="7" orient="horz" pos="375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8"/>
          <p:cNvSpPr/>
          <p:nvPr userDrawn="1"/>
        </p:nvSpPr>
        <p:spPr>
          <a:xfrm>
            <a:off x="0" y="0"/>
            <a:ext cx="12192000" cy="629496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rgbClr val="E4E8EE"/>
              </a:gs>
            </a:gsLst>
            <a:lin ang="166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6" name="Bild 10" descr="Next_100_Years_Signet.png"/>
          <p:cNvPicPr>
            <a:picLocks noChangeAspect="1"/>
          </p:cNvPicPr>
          <p:nvPr userDrawn="1"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0" t="31947" r="48537" b="3"/>
          <a:stretch/>
        </p:blipFill>
        <p:spPr>
          <a:xfrm>
            <a:off x="4664261" y="1"/>
            <a:ext cx="7527739" cy="6330218"/>
          </a:xfrm>
          <a:prstGeom prst="rect">
            <a:avLst/>
          </a:prstGeom>
        </p:spPr>
      </p:pic>
      <p:sp>
        <p:nvSpPr>
          <p:cNvPr id="8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9" y="1412875"/>
            <a:ext cx="2989019" cy="9246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ts val="7200"/>
              </a:lnSpc>
              <a:spcBef>
                <a:spcPts val="0"/>
              </a:spcBef>
              <a:buNone/>
              <a:defRPr sz="72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01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8948" y="2362896"/>
            <a:ext cx="11224685" cy="54886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Chapter.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836" userDrawn="1">
          <p15:clr>
            <a:srgbClr val="FBAE40"/>
          </p15:clr>
        </p15:guide>
        <p15:guide id="2" orient="horz" pos="887" userDrawn="1">
          <p15:clr>
            <a:srgbClr val="FBAE40"/>
          </p15:clr>
        </p15:guide>
        <p15:guide id="3" pos="7384" userDrawn="1">
          <p15:clr>
            <a:srgbClr val="FBAE40"/>
          </p15:clr>
        </p15:guide>
        <p15:guide id="4" pos="30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 baseline="0"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01" userDrawn="1">
          <p15:clr>
            <a:srgbClr val="FBAE40"/>
          </p15:clr>
        </p15:guide>
        <p15:guide id="2" pos="7384" userDrawn="1">
          <p15:clr>
            <a:srgbClr val="FBAE40"/>
          </p15:clr>
        </p15:guide>
        <p15:guide id="3" orient="horz" pos="216" userDrawn="1">
          <p15:clr>
            <a:srgbClr val="FBAE40"/>
          </p15:clr>
        </p15:guide>
        <p15:guide id="4" orient="horz" pos="663" userDrawn="1">
          <p15:clr>
            <a:srgbClr val="FBAE40"/>
          </p15:clr>
        </p15:guide>
        <p15:guide id="5" orient="horz" pos="890" userDrawn="1">
          <p15:clr>
            <a:srgbClr val="FBAE40"/>
          </p15:clr>
        </p15:guide>
        <p15:guide id="6" orient="horz" pos="3858" userDrawn="1">
          <p15:clr>
            <a:srgbClr val="FBAE40"/>
          </p15:clr>
        </p15:guide>
        <p15:guide id="7" orient="horz" pos="4260" userDrawn="1">
          <p15:clr>
            <a:srgbClr val="FBAE40"/>
          </p15:clr>
        </p15:guide>
        <p15:guide id="8" orient="horz" pos="404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11"/>
          <p:cNvPicPr>
            <a:picLocks noChangeAspect="1"/>
          </p:cNvPicPr>
          <p:nvPr userDrawn="1"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56" t="46096" r="-1521" b="2091"/>
          <a:stretch/>
        </p:blipFill>
        <p:spPr>
          <a:xfrm>
            <a:off x="-9832" y="0"/>
            <a:ext cx="6028267" cy="629390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488948" y="1413933"/>
            <a:ext cx="5486400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6193368" y="1413933"/>
            <a:ext cx="5520267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896" userDrawn="1">
          <p15:clr>
            <a:srgbClr val="FBAE40"/>
          </p15:clr>
        </p15:guide>
        <p15:guide id="8" pos="3768" userDrawn="1">
          <p15:clr>
            <a:srgbClr val="FBAE40"/>
          </p15:clr>
        </p15:guide>
        <p15:guide id="9" pos="7384" userDrawn="1">
          <p15:clr>
            <a:srgbClr val="FBAE40"/>
          </p15:clr>
        </p15:guide>
        <p15:guide id="10" pos="30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with Sub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22"/>
          </p:nvPr>
        </p:nvSpPr>
        <p:spPr>
          <a:xfrm>
            <a:off x="6193368" y="1795463"/>
            <a:ext cx="5520267" cy="43259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3"/>
          </p:nvPr>
        </p:nvSpPr>
        <p:spPr>
          <a:xfrm>
            <a:off x="488948" y="1795463"/>
            <a:ext cx="5486400" cy="43259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488950" y="1412875"/>
            <a:ext cx="5486400" cy="3238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193368" y="1412875"/>
            <a:ext cx="5486400" cy="3238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897" userDrawn="1">
          <p15:clr>
            <a:srgbClr val="FBAE40"/>
          </p15:clr>
        </p15:guide>
        <p15:guide id="8" pos="3769" userDrawn="1">
          <p15:clr>
            <a:srgbClr val="FBAE40"/>
          </p15:clr>
        </p15:guide>
        <p15:guide id="9" pos="7384" userDrawn="1">
          <p15:clr>
            <a:srgbClr val="FBAE40"/>
          </p15:clr>
        </p15:guide>
        <p15:guide id="10" orient="horz" pos="1131" userDrawn="1">
          <p15:clr>
            <a:srgbClr val="FBAE40"/>
          </p15:clr>
        </p15:guide>
        <p15:guide id="11" orient="horz" pos="1094" userDrawn="1">
          <p15:clr>
            <a:srgbClr val="FBAE40"/>
          </p15:clr>
        </p15:guide>
        <p15:guide id="12" pos="30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Subject | Department | Date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36"/>
          </p:nvPr>
        </p:nvSpPr>
        <p:spPr>
          <a:xfrm>
            <a:off x="488948" y="1413933"/>
            <a:ext cx="11224685" cy="4707467"/>
          </a:xfrm>
          <a:pattFill prst="wdUpDiag">
            <a:fgClr>
              <a:srgbClr val="BFBFBF"/>
            </a:fgClr>
            <a:bgClr>
              <a:schemeClr val="bg1"/>
            </a:bgClr>
          </a:pattFill>
        </p:spPr>
        <p:txBody>
          <a:bodyPr tIns="540000" anchor="ctr"/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orient="horz" pos="216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pos="301" userDrawn="1">
          <p15:clr>
            <a:srgbClr val="FBAE40"/>
          </p15:clr>
        </p15:guide>
        <p15:guide id="6" pos="7384" userDrawn="1">
          <p15:clr>
            <a:srgbClr val="FBAE40"/>
          </p15:clr>
        </p15:guide>
        <p15:guide id="7" orient="horz" pos="4042" userDrawn="1">
          <p15:clr>
            <a:srgbClr val="FBAE40"/>
          </p15:clr>
        </p15:guide>
        <p15:guide id="8" orient="horz" pos="42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5" y="1413933"/>
            <a:ext cx="12192003" cy="5444068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20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orient="horz" pos="216" userDrawn="1">
          <p15:clr>
            <a:srgbClr val="FBAE40"/>
          </p15:clr>
        </p15:guide>
        <p15:guide id="3" pos="301" userDrawn="1">
          <p15:clr>
            <a:srgbClr val="FBAE40"/>
          </p15:clr>
        </p15:guide>
        <p15:guide id="4" pos="738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88949" y="6425350"/>
            <a:ext cx="9851675" cy="331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rgbClr val="404040"/>
                </a:solidFill>
              </a:defRPr>
            </a:lvl1pPr>
          </a:lstStyle>
          <a:p>
            <a:pPr algn="l"/>
            <a:r>
              <a:rPr lang="en-GB" noProof="0" dirty="0"/>
              <a:t>Subject | Department | Date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10586156" y="6425347"/>
            <a:ext cx="1127477" cy="3317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404040"/>
                </a:solidFill>
              </a:defRPr>
            </a:lvl1pPr>
          </a:lstStyle>
          <a:p>
            <a:r>
              <a:rPr lang="en-US" noProof="0" dirty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80" name="Rechteck 279"/>
          <p:cNvSpPr/>
          <p:nvPr/>
        </p:nvSpPr>
        <p:spPr>
          <a:xfrm>
            <a:off x="237067" y="177800"/>
            <a:ext cx="24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8" name="empower - DO NOT DELETE!!!" hidden="1"/>
          <p:cNvSpPr/>
          <p:nvPr userDrawn="1">
            <p:custDataLst>
              <p:tags r:id="rId18"/>
            </p:custDataLst>
          </p:nvPr>
        </p:nvSpPr>
        <p:spPr>
          <a:xfrm>
            <a:off x="-1693333" y="-1270000"/>
            <a:ext cx="0" cy="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>
              <a:lnSpc>
                <a:spcPts val="2700"/>
              </a:lnSpc>
            </a:pPr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48" y="1413933"/>
            <a:ext cx="11224685" cy="47074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/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6" r:id="rId2"/>
    <p:sldLayoutId id="2147483748" r:id="rId3"/>
    <p:sldLayoutId id="2147483749" r:id="rId4"/>
    <p:sldLayoutId id="2147483752" r:id="rId5"/>
    <p:sldLayoutId id="2147483750" r:id="rId6"/>
    <p:sldLayoutId id="2147483751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65" r:id="rId14"/>
    <p:sldLayoutId id="2147483762" r:id="rId15"/>
    <p:sldLayoutId id="2147483764" r:id="rId16"/>
  </p:sldLayoutIdLst>
  <p:hf hdr="0" dt="0"/>
  <p:txStyles>
    <p:titleStyle>
      <a:lvl1pPr algn="l" defTabSz="914400" rtl="0" eaLnBrk="1" latinLnBrk="0" hangingPunct="1">
        <a:lnSpc>
          <a:spcPts val="3400"/>
        </a:lnSpc>
        <a:spcBef>
          <a:spcPct val="0"/>
        </a:spcBef>
        <a:buNone/>
        <a:defRPr lang="de-DE" sz="2600" b="1" kern="1200" cap="all" baseline="0" smtClean="0">
          <a:solidFill>
            <a:srgbClr val="92A2BD"/>
          </a:solidFill>
          <a:latin typeface="+mj-lt"/>
          <a:ea typeface="+mn-ea"/>
          <a:cs typeface="+mn-cs"/>
        </a:defRPr>
      </a:lvl1pPr>
    </p:titleStyle>
    <p:bodyStyle>
      <a:lvl1pPr marL="176213" indent="-176213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" r="31"/>
          <a:stretch>
            <a:fillRect/>
          </a:stretch>
        </p:blipFill>
        <p:spPr/>
      </p:pic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Easy </a:t>
            </a:r>
            <a:r>
              <a:rPr lang="en-US" dirty="0" smtClean="0"/>
              <a:t>Finance </a:t>
            </a:r>
            <a:r>
              <a:rPr lang="en-US" altLang="zh-CN" dirty="0" smtClean="0"/>
              <a:t>– Process Definitions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 smtClean="0"/>
              <a:t>Digitalization</a:t>
            </a:r>
            <a:r>
              <a:rPr lang="de-DE" dirty="0" smtClean="0"/>
              <a:t> China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August 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331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ID: EP009-S002-</a:t>
            </a:r>
            <a:r>
              <a:rPr lang="en-US" altLang="zh-CN" dirty="0" smtClean="0"/>
              <a:t>Owen</a:t>
            </a:r>
            <a:r>
              <a:rPr lang="en-US" dirty="0" smtClean="0"/>
              <a:t>: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user, I want to add Co-borrower/Guarantor role and fill their personal information to help me get approval, so that add Co-borrower/Guarantor proactively.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Pre-Conditions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altLang="zh-CN" sz="1600" dirty="0" smtClean="0">
                <a:solidFill>
                  <a:srgbClr val="172B4D"/>
                </a:solidFill>
              </a:rPr>
              <a:t>Each </a:t>
            </a:r>
            <a:r>
              <a:rPr lang="en-US" altLang="zh-CN" sz="1600" dirty="0">
                <a:solidFill>
                  <a:srgbClr val="172B4D"/>
                </a:solidFill>
              </a:rPr>
              <a:t>role who new added also need to finish E-authentication </a:t>
            </a:r>
            <a:r>
              <a:rPr lang="en-US" altLang="zh-CN" sz="1600" dirty="0" smtClean="0">
                <a:solidFill>
                  <a:srgbClr val="172B4D"/>
                </a:solidFill>
              </a:rPr>
              <a:t>but before pre-check step</a:t>
            </a:r>
          </a:p>
          <a:p>
            <a:r>
              <a:rPr lang="en-US" sz="1600" dirty="0" err="1" smtClean="0"/>
              <a:t>eAPP</a:t>
            </a:r>
            <a:r>
              <a:rPr lang="en-US" sz="1600" dirty="0" smtClean="0"/>
              <a:t> </a:t>
            </a:r>
            <a:r>
              <a:rPr lang="en-US" sz="1600" dirty="0"/>
              <a:t>integrated with DFE for </a:t>
            </a:r>
            <a:r>
              <a:rPr lang="en-US" sz="1600" dirty="0" smtClean="0"/>
              <a:t>application information input.</a:t>
            </a: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0" lv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pPr marL="342900" lvl="0" indent="-342900">
              <a:buAutoNum type="arabicPeriod"/>
            </a:pPr>
            <a:r>
              <a:rPr lang="en-US" altLang="zh-CN" sz="1200" dirty="0" smtClean="0">
                <a:solidFill>
                  <a:srgbClr val="172B4D"/>
                </a:solidFill>
                <a:latin typeface="+mj-lt"/>
              </a:rPr>
              <a:t>There is one page in </a:t>
            </a:r>
            <a:r>
              <a:rPr lang="en-US" altLang="zh-CN" sz="1200" dirty="0" err="1" smtClean="0">
                <a:solidFill>
                  <a:srgbClr val="172B4D"/>
                </a:solidFill>
                <a:latin typeface="+mj-lt"/>
              </a:rPr>
              <a:t>eAPP</a:t>
            </a:r>
            <a:r>
              <a:rPr lang="en-US" altLang="zh-CN" sz="1200" dirty="0" smtClean="0">
                <a:solidFill>
                  <a:srgbClr val="172B4D"/>
                </a:solidFill>
                <a:latin typeface="+mj-lt"/>
              </a:rPr>
              <a:t> to allow applicant to add other application role(co-borrower/guarantor) and fill the personal info. of all these roles.</a:t>
            </a:r>
          </a:p>
          <a:p>
            <a:pPr marL="342900" lvl="0" indent="-342900">
              <a:buAutoNum type="arabicPeriod"/>
            </a:pPr>
            <a:r>
              <a:rPr lang="en-US" sz="1200" dirty="0" smtClean="0">
                <a:solidFill>
                  <a:srgbClr val="172B4D"/>
                </a:solidFill>
                <a:latin typeface="+mj-lt"/>
              </a:rPr>
              <a:t>There is one button + by clicking this button, customer can select one role to add into current application. When adding one role, first system will </a:t>
            </a:r>
            <a:r>
              <a:rPr lang="en-US" sz="1200" dirty="0" err="1" smtClean="0">
                <a:solidFill>
                  <a:srgbClr val="172B4D"/>
                </a:solidFill>
                <a:latin typeface="+mj-lt"/>
              </a:rPr>
              <a:t>triger</a:t>
            </a:r>
            <a:r>
              <a:rPr lang="en-US" sz="1200" dirty="0" smtClean="0">
                <a:solidFill>
                  <a:srgbClr val="172B4D"/>
                </a:solidFill>
                <a:latin typeface="+mj-lt"/>
              </a:rPr>
              <a:t> e-authentication process, only if the </a:t>
            </a:r>
            <a:r>
              <a:rPr lang="en-US" sz="1200" dirty="0" smtClean="0">
                <a:solidFill>
                  <a:srgbClr val="172B4D"/>
                </a:solidFill>
              </a:rPr>
              <a:t>e-authentication passed, when the role can be added successfully.</a:t>
            </a:r>
            <a:endParaRPr lang="en-US" sz="12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r>
              <a:rPr lang="en-US" sz="1200" dirty="0" smtClean="0">
                <a:solidFill>
                  <a:srgbClr val="172B4D"/>
                </a:solidFill>
                <a:latin typeface="+mj-lt"/>
              </a:rPr>
              <a:t>Accordingly, there shall be one record to let the specific person fulfill the personal info. by default this record is </a:t>
            </a:r>
            <a:r>
              <a:rPr lang="en-US" sz="1200" dirty="0" err="1" smtClean="0">
                <a:solidFill>
                  <a:srgbClr val="172B4D"/>
                </a:solidFill>
                <a:latin typeface="+mj-lt"/>
              </a:rPr>
              <a:t>archieved</a:t>
            </a:r>
            <a:r>
              <a:rPr lang="en-US" sz="1200" dirty="0" smtClean="0">
                <a:solidFill>
                  <a:srgbClr val="172B4D"/>
                </a:solidFill>
                <a:latin typeface="+mj-lt"/>
              </a:rPr>
              <a:t> by role, if user click this record, then detailed fields can be shown to customer.</a:t>
            </a:r>
          </a:p>
          <a:p>
            <a:pPr marL="342900" lvl="0" indent="-342900">
              <a:buAutoNum type="arabicPeriod"/>
            </a:pPr>
            <a:r>
              <a:rPr lang="en-US" sz="1200" dirty="0" smtClean="0">
                <a:solidFill>
                  <a:srgbClr val="172B4D"/>
                </a:solidFill>
                <a:latin typeface="+mj-lt"/>
              </a:rPr>
              <a:t>There are maximum 3 roles (Co-Borrower, Guarantor 1, Guarantor 2) could be added in one application besides of borrower.</a:t>
            </a:r>
            <a:endParaRPr lang="en-US" sz="1200" dirty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r>
              <a:rPr lang="en-US" sz="1200" dirty="0" smtClean="0">
                <a:solidFill>
                  <a:srgbClr val="172B4D"/>
                </a:solidFill>
                <a:latin typeface="+mj-lt"/>
              </a:rPr>
              <a:t>The personal information fields of each role is the same(detail fields refer to user story </a:t>
            </a:r>
            <a:r>
              <a:rPr lang="en-US" sz="1200" dirty="0" smtClean="0"/>
              <a:t>EP009-S001</a:t>
            </a:r>
            <a:r>
              <a:rPr lang="en-US" sz="1200" dirty="0" smtClean="0">
                <a:solidFill>
                  <a:srgbClr val="172B4D"/>
                </a:solidFill>
                <a:latin typeface="+mj-lt"/>
              </a:rPr>
              <a:t> )</a:t>
            </a:r>
          </a:p>
          <a:p>
            <a:pPr marL="342900" lvl="0" indent="-342900">
              <a:buAutoNum type="arabicPeriod"/>
            </a:pPr>
            <a:r>
              <a:rPr lang="en-US" altLang="zh-CN" sz="1200" dirty="0" smtClean="0">
                <a:latin typeface="+mj-lt"/>
              </a:rPr>
              <a:t>The role and relevant personal information can be edited and deleted at any time before submission</a:t>
            </a:r>
          </a:p>
          <a:p>
            <a:pPr marL="342900" lvl="0" indent="-342900">
              <a:buAutoNum type="arabicPeriod"/>
            </a:pPr>
            <a:r>
              <a:rPr lang="en-US" altLang="zh-CN" sz="1200" dirty="0" smtClean="0">
                <a:latin typeface="+mj-lt"/>
              </a:rPr>
              <a:t>Guarantor is mandatory to add when main-borrower’s age is &lt;26 and finance amount &gt; 300,000.(this rule shares the same configuration with DFE)</a:t>
            </a:r>
          </a:p>
          <a:p>
            <a:pPr marL="342900" lvl="0" indent="-342900">
              <a:buAutoNum type="arabicPeriod"/>
            </a:pPr>
            <a:r>
              <a:rPr lang="en-US" sz="1200" dirty="0" smtClean="0"/>
              <a:t>When borrower fulfill the personal information, if marital status is selected </a:t>
            </a:r>
            <a:r>
              <a:rPr lang="en-US" sz="1200" dirty="0"/>
              <a:t>as "</a:t>
            </a:r>
            <a:r>
              <a:rPr lang="en-US" sz="1200" dirty="0" smtClean="0"/>
              <a:t>married“, then system will pop up an recommendation message to remind borrower to add co-borrower. Borrower can choose yes/no. if yes, system can automatically add one role of co-borrower. if no, borrower can also manually add co-borrower.</a:t>
            </a:r>
            <a:endParaRPr lang="en-US" altLang="zh-CN" sz="1200" dirty="0" smtClean="0">
              <a:solidFill>
                <a:srgbClr val="FF0000"/>
              </a:solidFill>
              <a:latin typeface="+mj-lt"/>
            </a:endParaRP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200" dirty="0" smtClean="0">
                <a:latin typeface="+mj-lt"/>
              </a:rPr>
              <a:t>The personal info. of co-borrower and guarantor can be find in DFE once the info. are saved in E</a:t>
            </a:r>
            <a:r>
              <a:rPr lang="en-US" altLang="zh-CN" sz="1200" dirty="0" smtClean="0">
                <a:latin typeface="+mj-lt"/>
              </a:rPr>
              <a:t>-App; and if the info. is fulfilled in DFE, then these info. can also be find in E-App</a:t>
            </a:r>
            <a:endParaRPr lang="en-US" sz="1200" dirty="0"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92390" y="24371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</a:p>
        </p:txBody>
      </p:sp>
      <p:sp>
        <p:nvSpPr>
          <p:cNvPr id="8" name="Oval 7"/>
          <p:cNvSpPr/>
          <p:nvPr/>
        </p:nvSpPr>
        <p:spPr>
          <a:xfrm>
            <a:off x="9966873" y="24371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23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ID: EP009-S003-Owen: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user, I want to add Co-borrower/Guarantor role, after my application is send back from GCAP, so that get loan approval.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>
                <a:solidFill>
                  <a:srgbClr val="172B4D"/>
                </a:solidFill>
              </a:rPr>
              <a:t>ASSUMPTION </a:t>
            </a:r>
            <a:r>
              <a:rPr lang="en-US" sz="1600" dirty="0" smtClean="0">
                <a:solidFill>
                  <a:srgbClr val="172B4D"/>
                </a:solidFill>
              </a:rPr>
              <a:t>A</a:t>
            </a:r>
            <a:endParaRPr lang="en-US" sz="1600" dirty="0">
              <a:solidFill>
                <a:srgbClr val="172B4D"/>
              </a:solidFill>
            </a:endParaRP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ASSUMPTION B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ASSUMPTION C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Pre-Conditions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The role who new added have no finish pre-check.</a:t>
            </a:r>
          </a:p>
          <a:p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Application has been got decision by CA team.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Applicants can receive the message on </a:t>
            </a:r>
            <a:r>
              <a:rPr lang="en-US" sz="1600" dirty="0" err="1" smtClean="0">
                <a:solidFill>
                  <a:srgbClr val="172B4D"/>
                </a:solidFill>
                <a:latin typeface="+mj-lt"/>
              </a:rPr>
              <a:t>eApp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.</a:t>
            </a:r>
          </a:p>
          <a:p>
            <a:r>
              <a:rPr lang="en-US" sz="1600" dirty="0" err="1"/>
              <a:t>eAPP</a:t>
            </a:r>
            <a:r>
              <a:rPr lang="en-US" sz="1600" dirty="0"/>
              <a:t> integrated with DFE for </a:t>
            </a:r>
            <a:r>
              <a:rPr lang="en-US" sz="1600" dirty="0" smtClean="0"/>
              <a:t>application information input.</a:t>
            </a: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0" lv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pPr marL="342900" lvl="0" indent="-342900">
              <a:buAutoNum type="arabicPeriod"/>
            </a:pPr>
            <a:r>
              <a:rPr lang="en-US" dirty="0" smtClean="0">
                <a:solidFill>
                  <a:srgbClr val="172B4D"/>
                </a:solidFill>
                <a:latin typeface="+mj-lt"/>
              </a:rPr>
              <a:t>When application is send back</a:t>
            </a:r>
            <a:r>
              <a:rPr lang="zh-CN" altLang="en-US" dirty="0">
                <a:solidFill>
                  <a:srgbClr val="172B4D"/>
                </a:solidFill>
                <a:latin typeface="+mj-lt"/>
              </a:rPr>
              <a:t> </a:t>
            </a:r>
            <a:r>
              <a:rPr lang="en-US" altLang="zh-CN" dirty="0" smtClean="0">
                <a:solidFill>
                  <a:srgbClr val="172B4D"/>
                </a:solidFill>
                <a:latin typeface="+mj-lt"/>
              </a:rPr>
              <a:t>by back office, user can</a:t>
            </a:r>
            <a:r>
              <a:rPr lang="en-US" altLang="zh-CN" dirty="0"/>
              <a:t> </a:t>
            </a:r>
            <a:r>
              <a:rPr lang="en-US" altLang="zh-CN" dirty="0" smtClean="0"/>
              <a:t>edit or delete</a:t>
            </a:r>
            <a:r>
              <a:rPr lang="en-US" altLang="zh-CN" dirty="0" smtClean="0">
                <a:solidFill>
                  <a:srgbClr val="172B4D"/>
                </a:solidFill>
                <a:latin typeface="+mj-lt"/>
              </a:rPr>
              <a:t> the </a:t>
            </a:r>
            <a:r>
              <a:rPr lang="en-US" altLang="zh-CN" dirty="0" err="1" smtClean="0">
                <a:solidFill>
                  <a:srgbClr val="172B4D"/>
                </a:solidFill>
                <a:latin typeface="+mj-lt"/>
              </a:rPr>
              <a:t>exsiting</a:t>
            </a:r>
            <a:r>
              <a:rPr lang="en-US" altLang="zh-CN" dirty="0" smtClean="0">
                <a:solidFill>
                  <a:srgbClr val="172B4D"/>
                </a:solidFill>
                <a:latin typeface="+mj-lt"/>
              </a:rPr>
              <a:t> </a:t>
            </a:r>
            <a:r>
              <a:rPr lang="en-US" altLang="zh-CN" dirty="0" smtClean="0"/>
              <a:t>role </a:t>
            </a:r>
            <a:r>
              <a:rPr lang="en-US" altLang="zh-CN" dirty="0"/>
              <a:t>and relevant personal </a:t>
            </a:r>
            <a:r>
              <a:rPr lang="en-US" altLang="zh-CN" dirty="0" smtClean="0"/>
              <a:t>information.</a:t>
            </a:r>
          </a:p>
          <a:p>
            <a:pPr marL="342900" lvl="0" indent="-342900">
              <a:buAutoNum type="arabicPeriod"/>
            </a:pPr>
            <a:r>
              <a:rPr lang="en-US" dirty="0">
                <a:solidFill>
                  <a:srgbClr val="172B4D"/>
                </a:solidFill>
              </a:rPr>
              <a:t>When application is send back</a:t>
            </a:r>
            <a:r>
              <a:rPr lang="zh-CN" altLang="en-US" dirty="0">
                <a:solidFill>
                  <a:srgbClr val="172B4D"/>
                </a:solidFill>
              </a:rPr>
              <a:t> </a:t>
            </a:r>
            <a:r>
              <a:rPr lang="en-US" altLang="zh-CN" dirty="0">
                <a:solidFill>
                  <a:srgbClr val="172B4D"/>
                </a:solidFill>
              </a:rPr>
              <a:t>by back office, user </a:t>
            </a:r>
            <a:r>
              <a:rPr lang="en-US" altLang="zh-CN" dirty="0" smtClean="0">
                <a:solidFill>
                  <a:srgbClr val="172B4D"/>
                </a:solidFill>
              </a:rPr>
              <a:t>can add role and add the personal information of the new added role.</a:t>
            </a:r>
          </a:p>
          <a:p>
            <a:pPr marL="342900" lvl="0" indent="-342900">
              <a:buAutoNum type="arabicPeriod"/>
            </a:pPr>
            <a:r>
              <a:rPr lang="en-US" altLang="zh-CN" dirty="0" smtClean="0">
                <a:solidFill>
                  <a:srgbClr val="172B4D"/>
                </a:solidFill>
              </a:rPr>
              <a:t>Other business rules are the same with </a:t>
            </a:r>
            <a:r>
              <a:rPr lang="en-US" dirty="0" smtClean="0"/>
              <a:t>EP009-S002, please refer to EP009-S002.</a:t>
            </a:r>
            <a:endParaRPr lang="en-US" altLang="zh-CN" dirty="0" smtClean="0">
              <a:solidFill>
                <a:srgbClr val="172B4D"/>
              </a:solidFill>
            </a:endParaRPr>
          </a:p>
          <a:p>
            <a:pPr marL="342900" lvl="0" indent="-342900"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</a:p>
        </p:txBody>
      </p:sp>
      <p:sp>
        <p:nvSpPr>
          <p:cNvPr id="8" name="Oval 7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01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EP009-S002 &amp; S003 - Alex Wang: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6295475" y="1642055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Personal info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6474234" y="2347603"/>
            <a:ext cx="2262306" cy="511277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76" name="Straight Connector 175"/>
          <p:cNvCxnSpPr/>
          <p:nvPr/>
        </p:nvCxnSpPr>
        <p:spPr>
          <a:xfrm>
            <a:off x="8520230" y="1941865"/>
            <a:ext cx="216310" cy="0"/>
          </a:xfrm>
          <a:prstGeom prst="line">
            <a:avLst/>
          </a:prstGeom>
          <a:ln w="190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>
            <a:off x="8638218" y="1836928"/>
            <a:ext cx="1" cy="225471"/>
          </a:xfrm>
          <a:prstGeom prst="line">
            <a:avLst/>
          </a:prstGeom>
          <a:ln w="190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6474234" y="2401439"/>
            <a:ext cx="1599156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Borrower: Name</a:t>
            </a:r>
          </a:p>
        </p:txBody>
      </p:sp>
      <p:sp>
        <p:nvSpPr>
          <p:cNvPr id="183" name="Oval 182"/>
          <p:cNvSpPr/>
          <p:nvPr/>
        </p:nvSpPr>
        <p:spPr>
          <a:xfrm>
            <a:off x="8316783" y="2406995"/>
            <a:ext cx="430148" cy="388514"/>
          </a:xfrm>
          <a:prstGeom prst="ellipse">
            <a:avLst/>
          </a:prstGeom>
          <a:solidFill>
            <a:schemeClr val="bg2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8252149" y="2416586"/>
            <a:ext cx="61427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50%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488948" y="1634528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Personal info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67707" y="2340076"/>
            <a:ext cx="2262306" cy="511277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667707" y="2393912"/>
            <a:ext cx="1599156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Borrower: Name</a:t>
            </a:r>
          </a:p>
        </p:txBody>
      </p:sp>
      <p:sp>
        <p:nvSpPr>
          <p:cNvPr id="197" name="Oval 196"/>
          <p:cNvSpPr/>
          <p:nvPr/>
        </p:nvSpPr>
        <p:spPr>
          <a:xfrm>
            <a:off x="2510256" y="2399468"/>
            <a:ext cx="430148" cy="388514"/>
          </a:xfrm>
          <a:prstGeom prst="ellipse">
            <a:avLst/>
          </a:prstGeom>
          <a:solidFill>
            <a:schemeClr val="bg2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2444785" y="2409059"/>
            <a:ext cx="61427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BMW Group Condensed" panose="020B0606020202020204" pitchFamily="34" charset="0"/>
              </a:rPr>
              <a:t>5</a:t>
            </a:r>
            <a:r>
              <a:rPr lang="en-US" sz="18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0%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503662" y="1634527"/>
            <a:ext cx="2596055" cy="4400689"/>
          </a:xfrm>
          <a:prstGeom prst="rect">
            <a:avLst/>
          </a:prstGeom>
          <a:solidFill>
            <a:schemeClr val="bg1">
              <a:alpha val="73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87" name="Straight Connector 186"/>
          <p:cNvCxnSpPr/>
          <p:nvPr/>
        </p:nvCxnSpPr>
        <p:spPr>
          <a:xfrm>
            <a:off x="2713703" y="1934338"/>
            <a:ext cx="216310" cy="0"/>
          </a:xfrm>
          <a:prstGeom prst="line">
            <a:avLst/>
          </a:prstGeom>
          <a:ln w="190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>
            <a:off x="2831691" y="1829401"/>
            <a:ext cx="1" cy="225471"/>
          </a:xfrm>
          <a:prstGeom prst="line">
            <a:avLst/>
          </a:prstGeom>
          <a:ln w="190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ular Callout 20"/>
          <p:cNvSpPr/>
          <p:nvPr/>
        </p:nvSpPr>
        <p:spPr>
          <a:xfrm>
            <a:off x="595429" y="2905593"/>
            <a:ext cx="2076857" cy="1107812"/>
          </a:xfrm>
          <a:prstGeom prst="wedgeRectCallout">
            <a:avLst>
              <a:gd name="adj1" fmla="val 49233"/>
              <a:gd name="adj2" fmla="val -132758"/>
            </a:avLst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Add Co-borrower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Add Guarantor 1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Add</a:t>
            </a:r>
            <a:r>
              <a:rPr lang="en-US" sz="1800" b="0" i="0" u="none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Guarantor 2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031753" y="1634528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Personal info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210512" y="2340076"/>
            <a:ext cx="2262306" cy="511277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1256508" y="1934338"/>
            <a:ext cx="216310" cy="0"/>
          </a:xfrm>
          <a:prstGeom prst="line">
            <a:avLst/>
          </a:prstGeom>
          <a:ln w="190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1374496" y="1829401"/>
            <a:ext cx="1" cy="225471"/>
          </a:xfrm>
          <a:prstGeom prst="line">
            <a:avLst/>
          </a:prstGeom>
          <a:ln w="190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210512" y="2393912"/>
            <a:ext cx="1599156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Borrower: Name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042716" y="3022342"/>
            <a:ext cx="2102900" cy="511277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042716" y="3076178"/>
            <a:ext cx="1924566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Co-Borrower: Name</a:t>
            </a:r>
          </a:p>
        </p:txBody>
      </p:sp>
      <p:sp>
        <p:nvSpPr>
          <p:cNvPr id="43" name="Oval 42"/>
          <p:cNvSpPr/>
          <p:nvPr/>
        </p:nvSpPr>
        <p:spPr>
          <a:xfrm>
            <a:off x="11053061" y="2399468"/>
            <a:ext cx="430148" cy="388514"/>
          </a:xfrm>
          <a:prstGeom prst="ellipse">
            <a:avLst/>
          </a:prstGeom>
          <a:solidFill>
            <a:schemeClr val="bg2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027386" y="2409059"/>
            <a:ext cx="497252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0%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297873" y="1634526"/>
            <a:ext cx="2596055" cy="4400689"/>
          </a:xfrm>
          <a:prstGeom prst="rect">
            <a:avLst/>
          </a:prstGeom>
          <a:solidFill>
            <a:schemeClr val="bg1">
              <a:alpha val="73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6492830" y="3039934"/>
            <a:ext cx="2259805" cy="511277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6492831" y="3093770"/>
            <a:ext cx="1924566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Co-Borrower: Name</a:t>
            </a:r>
          </a:p>
        </p:txBody>
      </p:sp>
      <p:sp>
        <p:nvSpPr>
          <p:cNvPr id="181" name="Oval 180"/>
          <p:cNvSpPr/>
          <p:nvPr/>
        </p:nvSpPr>
        <p:spPr>
          <a:xfrm>
            <a:off x="8322488" y="3107319"/>
            <a:ext cx="430148" cy="388514"/>
          </a:xfrm>
          <a:prstGeom prst="ellipse">
            <a:avLst/>
          </a:prstGeom>
          <a:solidFill>
            <a:schemeClr val="bg2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8322488" y="3107320"/>
            <a:ext cx="497252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0%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1162728" y="3005205"/>
            <a:ext cx="463064" cy="511277"/>
          </a:xfrm>
          <a:prstGeom prst="rect">
            <a:avLst/>
          </a:prstGeom>
          <a:solidFill>
            <a:srgbClr val="FF00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160330" y="3153532"/>
            <a:ext cx="534121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Delete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559739" y="1642054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E-authentication</a:t>
            </a: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For Co-Borrower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72286" y="4039353"/>
            <a:ext cx="1380506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Follow</a:t>
            </a:r>
            <a:r>
              <a:rPr lang="en-US" sz="9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the E-authentication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process and get pass</a:t>
            </a:r>
            <a:endParaRPr lang="en-US" sz="9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070502" y="3352548"/>
            <a:ext cx="584389" cy="737420"/>
          </a:xfrm>
          <a:prstGeom prst="rightArrow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84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ID: EP009-S005-Alex Wang: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As a user, </a:t>
            </a:r>
            <a:r>
              <a:rPr lang="en-US" dirty="0"/>
              <a:t>I want to be notified if I selected marital status as "married", </a:t>
            </a:r>
            <a:r>
              <a:rPr lang="en-US" dirty="0" smtClean="0"/>
              <a:t>then I can get a reminder to </a:t>
            </a:r>
            <a:r>
              <a:rPr lang="en-US" dirty="0"/>
              <a:t>add Co-borrower, so that add </a:t>
            </a:r>
            <a:r>
              <a:rPr lang="en-US" dirty="0" smtClean="0"/>
              <a:t>Co-borrower </a:t>
            </a:r>
            <a:r>
              <a:rPr lang="en-US" dirty="0"/>
              <a:t>proactively.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>
                <a:solidFill>
                  <a:srgbClr val="172B4D"/>
                </a:solidFill>
              </a:rPr>
              <a:t>ASSUMPTION </a:t>
            </a:r>
            <a:r>
              <a:rPr lang="en-US" sz="1600" dirty="0" smtClean="0">
                <a:solidFill>
                  <a:srgbClr val="172B4D"/>
                </a:solidFill>
              </a:rPr>
              <a:t>A</a:t>
            </a:r>
            <a:endParaRPr lang="en-US" sz="1600" dirty="0">
              <a:solidFill>
                <a:srgbClr val="172B4D"/>
              </a:solidFill>
            </a:endParaRP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ASSUMPTION B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ASSUMPTION C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Pre-Conditions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>
                <a:solidFill>
                  <a:srgbClr val="172B4D"/>
                </a:solidFill>
              </a:rPr>
              <a:t>Before Pre-check process</a:t>
            </a:r>
          </a:p>
          <a:p>
            <a:pPr marL="0" lv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When main borrower’s marital status selected as “married”, </a:t>
            </a:r>
            <a:r>
              <a:rPr lang="en-US" sz="1600" dirty="0" err="1" smtClean="0">
                <a:solidFill>
                  <a:srgbClr val="172B4D"/>
                </a:solidFill>
                <a:latin typeface="+mj-lt"/>
              </a:rPr>
              <a:t>eApp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 will pop-up </a:t>
            </a:r>
            <a:r>
              <a:rPr lang="en-US" sz="1600" dirty="0">
                <a:solidFill>
                  <a:srgbClr val="172B4D"/>
                </a:solidFill>
                <a:latin typeface="+mj-lt"/>
              </a:rPr>
              <a:t> 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to suggest applicant to add Co-borrower once he/she back to selecting role page.</a:t>
            </a:r>
          </a:p>
          <a:p>
            <a:pPr marL="342900" lvl="0" indent="-342900">
              <a:buAutoNum type="arabicPeriod"/>
            </a:pPr>
            <a:r>
              <a:rPr lang="en-US" dirty="0" smtClean="0">
                <a:solidFill>
                  <a:srgbClr val="172B4D"/>
                </a:solidFill>
                <a:latin typeface="+mj-lt"/>
              </a:rPr>
              <a:t>If click “yes”, then </a:t>
            </a:r>
            <a:r>
              <a:rPr lang="en-US" altLang="zh-CN" dirty="0" smtClean="0">
                <a:solidFill>
                  <a:srgbClr val="172B4D"/>
                </a:solidFill>
                <a:latin typeface="+mj-lt"/>
              </a:rPr>
              <a:t>if exit the page back to role </a:t>
            </a:r>
            <a:r>
              <a:rPr lang="en-US" altLang="zh-CN" smtClean="0">
                <a:solidFill>
                  <a:srgbClr val="172B4D"/>
                </a:solidFill>
                <a:latin typeface="+mj-lt"/>
              </a:rPr>
              <a:t>page, </a:t>
            </a:r>
            <a:r>
              <a:rPr lang="en-US" smtClean="0">
                <a:solidFill>
                  <a:srgbClr val="172B4D"/>
                </a:solidFill>
                <a:latin typeface="+mj-lt"/>
              </a:rPr>
              <a:t>start </a:t>
            </a:r>
            <a:r>
              <a:rPr lang="en-US" dirty="0" smtClean="0">
                <a:solidFill>
                  <a:srgbClr val="172B4D"/>
                </a:solidFill>
                <a:latin typeface="+mj-lt"/>
              </a:rPr>
              <a:t>E-authentication for Co-borrower. (follow EP007 – S002), the vehicle information and SF product is unchanged.</a:t>
            </a: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</a:p>
        </p:txBody>
      </p:sp>
      <p:sp>
        <p:nvSpPr>
          <p:cNvPr id="8" name="Oval 7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94127" y="1448829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268610" y="1448830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69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EP009-S005- Alex Wang: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 and Wireframes: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2800" y="1720712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1559" y="1841373"/>
            <a:ext cx="580020" cy="3153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back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596760" y="1909763"/>
            <a:ext cx="109598" cy="89266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96760" y="1999029"/>
            <a:ext cx="114361" cy="110759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06358" y="2320826"/>
            <a:ext cx="2122811" cy="5520"/>
          </a:xfrm>
          <a:prstGeom prst="line">
            <a:avLst/>
          </a:prstGeom>
          <a:ln w="381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89997" y="2229386"/>
            <a:ext cx="182880" cy="182880"/>
          </a:xfrm>
          <a:prstGeom prst="ellipse">
            <a:avLst/>
          </a:prstGeom>
          <a:solidFill>
            <a:srgbClr val="92A2BD"/>
          </a:solidFill>
          <a:ln w="9525">
            <a:solidFill>
              <a:srgbClr val="92A2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364103" y="2229386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938209" y="2229386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512314" y="2229386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0677" y="2460643"/>
            <a:ext cx="94077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Personal Info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0175" y="2770047"/>
            <a:ext cx="1564852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E6700"/>
                </a:solidFill>
              </a:rPr>
              <a:t>Customer type selected*: </a:t>
            </a:r>
            <a:endParaRPr lang="en-US" sz="1400" i="0" u="none" baseline="0" dirty="0" smtClean="0">
              <a:solidFill>
                <a:srgbClr val="FE67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0895" y="3316243"/>
            <a:ext cx="1326004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E6700"/>
                </a:solidFill>
              </a:rPr>
              <a:t>Nationality selected*:</a:t>
            </a:r>
            <a:endParaRPr lang="en-US" altLang="zh-CN" sz="1100" dirty="0">
              <a:solidFill>
                <a:srgbClr val="FE67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8706" y="2991419"/>
            <a:ext cx="1021433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E6700"/>
                </a:solidFill>
              </a:rPr>
              <a:t>Chinese Name*</a:t>
            </a:r>
            <a:endParaRPr lang="en-US" altLang="zh-CN" sz="1100" dirty="0">
              <a:solidFill>
                <a:srgbClr val="FE67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1497" y="3665674"/>
            <a:ext cx="652743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E6700"/>
                </a:solidFill>
              </a:rPr>
              <a:t>ID Type*</a:t>
            </a:r>
            <a:endParaRPr lang="en-US" altLang="zh-CN" sz="1100" dirty="0">
              <a:solidFill>
                <a:srgbClr val="FE67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52432" y="3016741"/>
            <a:ext cx="639919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E6700"/>
                </a:solidFill>
              </a:rPr>
              <a:t>Gender*</a:t>
            </a:r>
            <a:endParaRPr lang="en-US" altLang="zh-CN" sz="1100" dirty="0">
              <a:solidFill>
                <a:srgbClr val="FE67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04850" y="3661603"/>
            <a:ext cx="470000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E6700"/>
                </a:solidFill>
              </a:rPr>
              <a:t>ID #*</a:t>
            </a:r>
            <a:endParaRPr lang="en-US" altLang="zh-CN" sz="1100" dirty="0">
              <a:solidFill>
                <a:srgbClr val="FE67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6337" y="3946548"/>
            <a:ext cx="891591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E6700"/>
                </a:solidFill>
              </a:rPr>
              <a:t>ID valid date</a:t>
            </a:r>
            <a:r>
              <a:rPr lang="zh-CN" altLang="en-US" sz="1100" dirty="0" smtClean="0">
                <a:solidFill>
                  <a:srgbClr val="FE6700"/>
                </a:solidFill>
              </a:rPr>
              <a:t>*</a:t>
            </a:r>
            <a:endParaRPr lang="en-US" altLang="zh-CN" sz="1100" dirty="0">
              <a:solidFill>
                <a:srgbClr val="FE67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2800" y="4491708"/>
            <a:ext cx="1104790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err="1" smtClean="0"/>
              <a:t>Hukou</a:t>
            </a:r>
            <a:r>
              <a:rPr lang="en-US" altLang="zh-CN" sz="1100" dirty="0" smtClean="0"/>
              <a:t>-Province</a:t>
            </a:r>
            <a:r>
              <a:rPr lang="zh-CN" altLang="en-US" sz="1100" dirty="0" smtClean="0"/>
              <a:t>*</a:t>
            </a:r>
            <a:endParaRPr lang="en-US" altLang="zh-CN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497816" y="4748847"/>
            <a:ext cx="851515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err="1" smtClean="0"/>
              <a:t>Hukou</a:t>
            </a:r>
            <a:r>
              <a:rPr lang="en-US" altLang="zh-CN" sz="1100" dirty="0" smtClean="0"/>
              <a:t>-City</a:t>
            </a:r>
            <a:r>
              <a:rPr lang="zh-CN" altLang="en-US" sz="1100" dirty="0" smtClean="0"/>
              <a:t>*</a:t>
            </a:r>
            <a:endParaRPr lang="en-US" altLang="zh-CN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472800" y="5349324"/>
            <a:ext cx="1091966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/>
              <a:t>Education Level</a:t>
            </a:r>
            <a:r>
              <a:rPr lang="zh-CN" altLang="en-US" sz="1100" dirty="0" smtClean="0"/>
              <a:t>*</a:t>
            </a:r>
            <a:endParaRPr lang="en-US" altLang="zh-CN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2004422" y="3946548"/>
            <a:ext cx="394660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8CB0FE"/>
                </a:solidFill>
              </a:rPr>
              <a:t>Age</a:t>
            </a:r>
            <a:endParaRPr lang="en-US" altLang="zh-CN" sz="1100" dirty="0">
              <a:solidFill>
                <a:srgbClr val="8CB0F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6633" y="5614208"/>
            <a:ext cx="1128835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8CB0FE"/>
                </a:solidFill>
              </a:rPr>
              <a:t>Emergency Name</a:t>
            </a:r>
            <a:endParaRPr lang="en-US" altLang="zh-CN" sz="1100" dirty="0">
              <a:solidFill>
                <a:srgbClr val="8CB0FE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3086" y="5897388"/>
            <a:ext cx="1015021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8CB0FE"/>
                </a:solidFill>
              </a:rPr>
              <a:t>Emergency Tel.</a:t>
            </a:r>
            <a:endParaRPr lang="en-US" altLang="zh-CN" sz="1100" dirty="0">
              <a:solidFill>
                <a:srgbClr val="8CB0FE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7370" y="5039772"/>
            <a:ext cx="532518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8CB0FE"/>
                </a:solidFill>
              </a:rPr>
              <a:t>E-mail</a:t>
            </a:r>
            <a:endParaRPr lang="en-US" altLang="zh-CN" sz="1100" dirty="0">
              <a:solidFill>
                <a:srgbClr val="8CB0F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429685" y="3056352"/>
            <a:ext cx="499699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407190" y="3058727"/>
            <a:ext cx="363447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61440" y="3049767"/>
            <a:ext cx="445956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Male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691396" y="3343614"/>
            <a:ext cx="363447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055361" y="3337885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4" name="Isosceles Triangle 43"/>
          <p:cNvSpPr/>
          <p:nvPr/>
        </p:nvSpPr>
        <p:spPr>
          <a:xfrm rot="10632166">
            <a:off x="2065033" y="3431580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17449" y="3328451"/>
            <a:ext cx="478016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China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47941" y="3690040"/>
            <a:ext cx="449933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497874" y="3684311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8" name="Isosceles Triangle 47"/>
          <p:cNvSpPr/>
          <p:nvPr/>
        </p:nvSpPr>
        <p:spPr>
          <a:xfrm rot="10632166">
            <a:off x="1507546" y="3778006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07959" y="3684327"/>
            <a:ext cx="546945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PRC ID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043813" y="3684311"/>
            <a:ext cx="929800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01636" y="3655212"/>
            <a:ext cx="598241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110110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346873" y="3977197"/>
            <a:ext cx="705610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89763" y="3955977"/>
            <a:ext cx="797013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2017/07/28</a:t>
            </a:r>
            <a:endParaRPr lang="en-US" sz="105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321399" y="3964833"/>
            <a:ext cx="393835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83116" y="5086117"/>
            <a:ext cx="935452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530531" y="4527569"/>
            <a:ext cx="834710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370726" y="4533545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62" name="Isosceles Triangle 61"/>
          <p:cNvSpPr/>
          <p:nvPr/>
        </p:nvSpPr>
        <p:spPr>
          <a:xfrm rot="10632166">
            <a:off x="2380398" y="4627240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252422" y="4765944"/>
            <a:ext cx="834710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085914" y="4771536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65" name="Isosceles Triangle 64"/>
          <p:cNvSpPr/>
          <p:nvPr/>
        </p:nvSpPr>
        <p:spPr>
          <a:xfrm rot="10632166">
            <a:off x="2095586" y="4865231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64521" y="5064568"/>
            <a:ext cx="298480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@</a:t>
            </a:r>
            <a:endParaRPr lang="en-US" sz="105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501538" y="5381648"/>
            <a:ext cx="834710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341733" y="5387624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69" name="Isosceles Triangle 68"/>
          <p:cNvSpPr/>
          <p:nvPr/>
        </p:nvSpPr>
        <p:spPr>
          <a:xfrm rot="10632166">
            <a:off x="2351405" y="5481319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483161" y="5348868"/>
            <a:ext cx="867545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Postgraduate</a:t>
            </a:r>
            <a:endParaRPr lang="en-US" sz="105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635465" y="5656928"/>
            <a:ext cx="499699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371420" y="5922127"/>
            <a:ext cx="929800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66779" y="1827443"/>
            <a:ext cx="580020" cy="3153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Next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2885853" y="1985664"/>
            <a:ext cx="104530" cy="81920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82461" y="1880743"/>
            <a:ext cx="114361" cy="110759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99856" y="2788241"/>
            <a:ext cx="475532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909494" y="2778634"/>
            <a:ext cx="655949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Borrower</a:t>
            </a:r>
          </a:p>
        </p:txBody>
      </p:sp>
      <p:sp>
        <p:nvSpPr>
          <p:cNvPr id="78" name="Oval 77"/>
          <p:cNvSpPr/>
          <p:nvPr/>
        </p:nvSpPr>
        <p:spPr>
          <a:xfrm>
            <a:off x="1461841" y="5669351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412623" y="5622883"/>
            <a:ext cx="24827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en-US" sz="12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074850" y="5629982"/>
            <a:ext cx="845103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8CB0FE"/>
                </a:solidFill>
              </a:rPr>
              <a:t>Relationship</a:t>
            </a:r>
            <a:endParaRPr lang="en-US" altLang="zh-CN" sz="1100" dirty="0">
              <a:solidFill>
                <a:srgbClr val="8CB0FE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07396" y="5663730"/>
            <a:ext cx="499699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13840" y="5657480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3" name="Isosceles Triangle 82"/>
          <p:cNvSpPr/>
          <p:nvPr/>
        </p:nvSpPr>
        <p:spPr>
          <a:xfrm rot="10632166">
            <a:off x="3323512" y="5751175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72800" y="1722868"/>
            <a:ext cx="2596055" cy="4400689"/>
          </a:xfrm>
          <a:prstGeom prst="rect">
            <a:avLst/>
          </a:prstGeom>
          <a:solidFill>
            <a:schemeClr val="bg1">
              <a:alpha val="73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9127" y="4231470"/>
            <a:ext cx="986167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/>
              <a:t>Marital Status</a:t>
            </a:r>
            <a:r>
              <a:rPr lang="zh-CN" altLang="en-US" sz="1100" dirty="0" smtClean="0"/>
              <a:t>*</a:t>
            </a:r>
            <a:endParaRPr lang="en-US" altLang="zh-CN" sz="1100" dirty="0"/>
          </a:p>
        </p:txBody>
      </p:sp>
      <p:sp>
        <p:nvSpPr>
          <p:cNvPr id="54" name="Rectangle 53"/>
          <p:cNvSpPr/>
          <p:nvPr/>
        </p:nvSpPr>
        <p:spPr>
          <a:xfrm>
            <a:off x="1380201" y="4260032"/>
            <a:ext cx="563850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55184" y="4254303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56" name="Isosceles Triangle 55"/>
          <p:cNvSpPr/>
          <p:nvPr/>
        </p:nvSpPr>
        <p:spPr>
          <a:xfrm rot="10632166">
            <a:off x="1964856" y="4347998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317072" y="4238360"/>
            <a:ext cx="577402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Married</a:t>
            </a:r>
            <a:endParaRPr lang="en-US" sz="105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3565753" y="1711012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Personal info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3744512" y="2416560"/>
            <a:ext cx="2262306" cy="511277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63" name="Straight Connector 162"/>
          <p:cNvCxnSpPr/>
          <p:nvPr/>
        </p:nvCxnSpPr>
        <p:spPr>
          <a:xfrm>
            <a:off x="5790508" y="2010822"/>
            <a:ext cx="216310" cy="0"/>
          </a:xfrm>
          <a:prstGeom prst="line">
            <a:avLst/>
          </a:prstGeom>
          <a:ln w="190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H="1">
            <a:off x="5908496" y="1905885"/>
            <a:ext cx="1" cy="225471"/>
          </a:xfrm>
          <a:prstGeom prst="line">
            <a:avLst/>
          </a:prstGeom>
          <a:ln w="190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3744512" y="2470396"/>
            <a:ext cx="1599156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Borrower: Name</a:t>
            </a:r>
          </a:p>
        </p:txBody>
      </p:sp>
      <p:sp>
        <p:nvSpPr>
          <p:cNvPr id="166" name="Oval 165"/>
          <p:cNvSpPr/>
          <p:nvPr/>
        </p:nvSpPr>
        <p:spPr>
          <a:xfrm>
            <a:off x="5587061" y="2475952"/>
            <a:ext cx="430148" cy="388514"/>
          </a:xfrm>
          <a:prstGeom prst="ellipse">
            <a:avLst/>
          </a:prstGeom>
          <a:solidFill>
            <a:schemeClr val="bg2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446666" y="2485543"/>
            <a:ext cx="731290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100%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3565752" y="1702268"/>
            <a:ext cx="2596055" cy="4400689"/>
          </a:xfrm>
          <a:prstGeom prst="rect">
            <a:avLst/>
          </a:prstGeom>
          <a:solidFill>
            <a:schemeClr val="bg1">
              <a:alpha val="73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931196" y="3049767"/>
            <a:ext cx="1841500" cy="146447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rgbClr val="172B4D"/>
                </a:solidFill>
              </a:rPr>
              <a:t>Would you like to add your spouse as Co-borrower?</a:t>
            </a:r>
            <a:endParaRPr lang="en-US" sz="14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4303865" y="4134277"/>
            <a:ext cx="429999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Yes</a:t>
            </a:r>
            <a:endParaRPr lang="en-US" sz="105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4986595" y="4130212"/>
            <a:ext cx="429999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No</a:t>
            </a:r>
            <a:endParaRPr lang="en-US" sz="105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4319183" y="4074974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8" name="Oval 177"/>
          <p:cNvSpPr/>
          <p:nvPr/>
        </p:nvSpPr>
        <p:spPr>
          <a:xfrm>
            <a:off x="4384326" y="4139611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704" y="1708476"/>
            <a:ext cx="2503417" cy="445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5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ID: EP009-S007-SZ: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an existing customer and </a:t>
            </a:r>
            <a:r>
              <a:rPr lang="en-US" dirty="0" err="1"/>
              <a:t>eApp</a:t>
            </a:r>
            <a:r>
              <a:rPr lang="en-US" dirty="0"/>
              <a:t> user, I want to have my existing information pre-filled, so that I can avoid duplicated efforts.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 smtClean="0">
                <a:solidFill>
                  <a:srgbClr val="172B4D"/>
                </a:solidFill>
              </a:rPr>
              <a:t>Interdependencies with </a:t>
            </a:r>
            <a:r>
              <a:rPr lang="en-US" sz="1600" dirty="0">
                <a:solidFill>
                  <a:srgbClr val="172B4D"/>
                </a:solidFill>
              </a:rPr>
              <a:t>EP009-S001, S002, S003, </a:t>
            </a:r>
            <a:r>
              <a:rPr lang="en-US" sz="1600" dirty="0" smtClean="0">
                <a:solidFill>
                  <a:srgbClr val="172B4D"/>
                </a:solidFill>
              </a:rPr>
              <a:t>S005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Pre-Conditions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User has passed Pre-check.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DFE will sync data with </a:t>
            </a:r>
            <a:r>
              <a:rPr lang="en-US" sz="1600" dirty="0" err="1" smtClean="0">
                <a:solidFill>
                  <a:srgbClr val="172B4D"/>
                </a:solidFill>
                <a:latin typeface="+mj-lt"/>
              </a:rPr>
              <a:t>eApp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.</a:t>
            </a:r>
          </a:p>
          <a:p>
            <a:pPr marL="0" lv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pPr marL="342900" lvl="0" indent="-342900">
              <a:buAutoNum type="arabicPeriod"/>
            </a:pPr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The App will run an auto-check whether the user is an existing customer</a:t>
            </a:r>
            <a:r>
              <a:rPr lang="en-US" sz="1600" dirty="0">
                <a:solidFill>
                  <a:srgbClr val="000000"/>
                </a:solidFill>
                <a:latin typeface="BMW Group Condensed" panose="020B0606020202020204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(existing </a:t>
            </a:r>
            <a:r>
              <a:rPr lang="en-US" sz="1600" dirty="0">
                <a:solidFill>
                  <a:srgbClr val="000000"/>
                </a:solidFill>
                <a:latin typeface="BMW Group Condensed" panose="020B0606020202020204" pitchFamily="34" charset="0"/>
              </a:rPr>
              <a:t>AFC </a:t>
            </a:r>
            <a:r>
              <a:rPr lang="en-US" sz="16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borrower/co-borrower/guarantor)</a:t>
            </a:r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 based on ID number stored in DFE.</a:t>
            </a:r>
          </a:p>
          <a:p>
            <a:pPr marL="342900" lvl="0" indent="-342900">
              <a:buAutoNum type="arabicPeriod"/>
            </a:pPr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If the user is an existing customer, a pop-up window and a button will appear to notify the user “We have identified you as an existing customer, </a:t>
            </a:r>
            <a:r>
              <a:rPr lang="en-US" altLang="zh-CN" sz="1600" dirty="0">
                <a:solidFill>
                  <a:srgbClr val="172B4D"/>
                </a:solidFill>
              </a:rPr>
              <a:t>p</a:t>
            </a:r>
            <a:r>
              <a:rPr lang="en-US" sz="1600" dirty="0" smtClean="0">
                <a:solidFill>
                  <a:srgbClr val="172B4D"/>
                </a:solidFill>
              </a:rPr>
              <a:t>lease review </a:t>
            </a:r>
            <a:r>
              <a:rPr lang="en-US" sz="1600" dirty="0">
                <a:solidFill>
                  <a:srgbClr val="172B4D"/>
                </a:solidFill>
              </a:rPr>
              <a:t>existing information and update if necessary.” </a:t>
            </a:r>
            <a:endParaRPr lang="en-US" sz="1600" dirty="0" smtClean="0">
              <a:solidFill>
                <a:srgbClr val="172B4D"/>
              </a:solidFill>
            </a:endParaRP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600" dirty="0">
                <a:solidFill>
                  <a:srgbClr val="172B4D"/>
                </a:solidFill>
              </a:rPr>
              <a:t>Customer’s existing information in DFE will be pre-filled in </a:t>
            </a:r>
            <a:r>
              <a:rPr lang="en-US" sz="1600" dirty="0" err="1">
                <a:solidFill>
                  <a:srgbClr val="172B4D"/>
                </a:solidFill>
              </a:rPr>
              <a:t>eApp</a:t>
            </a:r>
            <a:r>
              <a:rPr lang="en-US" sz="1600" dirty="0">
                <a:solidFill>
                  <a:srgbClr val="172B4D"/>
                </a:solidFill>
              </a:rPr>
              <a:t>.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600" dirty="0" smtClean="0">
                <a:solidFill>
                  <a:srgbClr val="172B4D"/>
                </a:solidFill>
              </a:rPr>
              <a:t>If the </a:t>
            </a:r>
            <a:r>
              <a:rPr lang="en-US" sz="1600" dirty="0">
                <a:solidFill>
                  <a:srgbClr val="172B4D"/>
                </a:solidFill>
              </a:rPr>
              <a:t>user is not an existing customer, process follows new users for application </a:t>
            </a:r>
            <a:r>
              <a:rPr lang="en-US" sz="1600" dirty="0" smtClean="0">
                <a:solidFill>
                  <a:srgbClr val="172B4D"/>
                </a:solidFill>
              </a:rPr>
              <a:t>handling (EP009-S001, S002, S003, S005).</a:t>
            </a:r>
            <a:endParaRPr lang="en-US" altLang="zh-CN" sz="1600" dirty="0">
              <a:solidFill>
                <a:srgbClr val="172B4D"/>
              </a:solidFill>
            </a:endParaRPr>
          </a:p>
          <a:p>
            <a:pPr marL="0" lvl="0" indent="0">
              <a:buNone/>
            </a:pP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</a:p>
        </p:txBody>
      </p:sp>
      <p:sp>
        <p:nvSpPr>
          <p:cNvPr id="8" name="Oval 7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94127" y="1448829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268610" y="1448830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20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ID: EP009-S008-SZ: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an existing customer and </a:t>
            </a:r>
            <a:r>
              <a:rPr lang="en-US" dirty="0" err="1"/>
              <a:t>eApp</a:t>
            </a:r>
            <a:r>
              <a:rPr lang="en-US" dirty="0"/>
              <a:t> user, I want to edit my pre-filled information, so that I can update my personal information.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>
                <a:solidFill>
                  <a:srgbClr val="172B4D"/>
                </a:solidFill>
              </a:rPr>
              <a:t>Interdependencies with EP009-S001, S002, S003, S005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Pre-Conditions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User has passed Pre-check.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User accepted to pre fill info from Existing Customer data.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DFE will sync data with </a:t>
            </a:r>
            <a:r>
              <a:rPr lang="en-US" sz="1600" dirty="0" err="1" smtClean="0">
                <a:solidFill>
                  <a:srgbClr val="172B4D"/>
                </a:solidFill>
                <a:latin typeface="+mj-lt"/>
              </a:rPr>
              <a:t>eApp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.</a:t>
            </a:r>
          </a:p>
          <a:p>
            <a:pPr marL="0" lv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</a:rPr>
              <a:t>Once </a:t>
            </a:r>
            <a:r>
              <a:rPr lang="en-US" sz="1600" dirty="0">
                <a:solidFill>
                  <a:srgbClr val="172B4D"/>
                </a:solidFill>
              </a:rPr>
              <a:t>all information is confirmed, just click “</a:t>
            </a:r>
            <a:r>
              <a:rPr lang="en-US" sz="1600" dirty="0" smtClean="0">
                <a:solidFill>
                  <a:srgbClr val="172B4D"/>
                </a:solidFill>
              </a:rPr>
              <a:t>Continue” to proceed with the Application Handling process.</a:t>
            </a: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</a:p>
        </p:txBody>
      </p:sp>
      <p:sp>
        <p:nvSpPr>
          <p:cNvPr id="8" name="Oval 7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94127" y="1448829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268610" y="1448830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54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EP009-S007 </a:t>
            </a:r>
            <a:r>
              <a:rPr lang="en-US" dirty="0"/>
              <a:t>&amp; </a:t>
            </a:r>
            <a:r>
              <a:rPr lang="en-US" dirty="0" smtClean="0"/>
              <a:t>S008-sz: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Process Flow: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222250" y="1408385"/>
            <a:ext cx="1199052" cy="329848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Easy Finance APP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Retention Customer Application Process</a:t>
            </a:r>
            <a:endParaRPr lang="en-US" sz="14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13110" y="3251215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17798" y="1672755"/>
            <a:ext cx="978946" cy="207094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BMW Group Condensed" panose="020B0606020202020204" pitchFamily="34" charset="0"/>
              </a:rPr>
              <a:t>DFE</a:t>
            </a:r>
          </a:p>
          <a:p>
            <a:endParaRPr lang="en-US" sz="1400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Auto-check if existing customer based on ID #</a:t>
            </a:r>
            <a:endParaRPr lang="en-US" sz="1400" dirty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64453" y="1202592"/>
            <a:ext cx="1398768" cy="181656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APP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Pop up window to notify customer and to confirm existing information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55314" y="2630120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87908" y="2189630"/>
            <a:ext cx="789571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If existing customer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55314" y="3743699"/>
            <a:ext cx="12771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6243630" y="1202592"/>
            <a:ext cx="1342486" cy="185610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APP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Existing information will be pre-filled from DFE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8333913" y="1202592"/>
            <a:ext cx="1285734" cy="185610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User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Review existing information &amp; edit if needed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650409" y="2247784"/>
            <a:ext cx="5258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4770318" y="3493939"/>
            <a:ext cx="1342486" cy="178926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APP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Follow the same application process as new customers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690429" y="2247784"/>
            <a:ext cx="5391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10266379" y="1202592"/>
            <a:ext cx="1426750" cy="185610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User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Confirm all information &amp; proceed to </a:t>
            </a:r>
            <a:r>
              <a:rPr lang="en-US" altLang="zh-CN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next step</a:t>
            </a:r>
            <a:endParaRPr lang="en-US" sz="14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87908" y="3449640"/>
            <a:ext cx="1363125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If not existing customer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9687672" y="2247784"/>
            <a:ext cx="5391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505561" y="2984215"/>
            <a:ext cx="789571" cy="86177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Respond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Existing</a:t>
            </a:r>
            <a:r>
              <a:rPr lang="en-US" sz="10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Customer Data</a:t>
            </a:r>
            <a:endParaRPr lang="en-US" sz="10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34130" y="2000884"/>
            <a:ext cx="789571" cy="5539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Pass</a:t>
            </a:r>
            <a:r>
              <a:rPr lang="en-US" sz="10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Customer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National</a:t>
            </a: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ID</a:t>
            </a:r>
            <a:endParaRPr lang="en-US" sz="10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1513111" y="2030082"/>
            <a:ext cx="56793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28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EP009-S007 &amp; S008-sz: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2800" y="1720712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24289" y="5542435"/>
            <a:ext cx="1093076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Accept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1559" y="1841373"/>
            <a:ext cx="580020" cy="3153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back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96760" y="1909763"/>
            <a:ext cx="109598" cy="89266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96760" y="1999029"/>
            <a:ext cx="114361" cy="110759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93750" y="2451100"/>
            <a:ext cx="1841500" cy="2730500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Pre-Check Result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44767" y="3046329"/>
            <a:ext cx="1339465" cy="2984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Pass</a:t>
            </a:r>
            <a:endParaRPr lang="en-US" sz="10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593744" y="1379026"/>
            <a:ext cx="2154949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For existing customers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313432" y="1713186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492191" y="5542434"/>
            <a:ext cx="1093076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Cance</a:t>
            </a:r>
            <a:r>
              <a:rPr lang="en-US" sz="105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l</a:t>
            </a:r>
            <a:endParaRPr lang="en-US" sz="105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492191" y="1833847"/>
            <a:ext cx="580020" cy="3153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back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6437392" y="1902237"/>
            <a:ext cx="109598" cy="89266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437392" y="1991503"/>
            <a:ext cx="114361" cy="110759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432013" y="2238424"/>
            <a:ext cx="2332324" cy="3146376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Application Form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885399" y="2853037"/>
            <a:ext cx="1339465" cy="298450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Stella Zhang</a:t>
            </a:r>
            <a:endParaRPr lang="en-US" sz="1000" b="0" i="0" u="none" baseline="0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885399" y="3291187"/>
            <a:ext cx="1339465" cy="298450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110123456789123456</a:t>
            </a:r>
            <a:endParaRPr lang="en-US" sz="900" b="0" i="0" u="none" baseline="0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887276" y="3717127"/>
            <a:ext cx="1339465" cy="298450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01/01/1980</a:t>
            </a:r>
            <a:endParaRPr lang="en-US" sz="900" b="0" i="0" u="none" baseline="0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885398" y="4713965"/>
            <a:ext cx="1339465" cy="298450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Gateway 22B, Chaoyang</a:t>
            </a:r>
            <a:endParaRPr lang="en-US" sz="900" b="0" i="0" u="none" baseline="0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 rot="5400000">
            <a:off x="6633629" y="4260852"/>
            <a:ext cx="877163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。。。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455486" y="1720712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206975" y="5542435"/>
            <a:ext cx="1093076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Accept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634245" y="1841373"/>
            <a:ext cx="580020" cy="3153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back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3579446" y="1909763"/>
            <a:ext cx="109598" cy="89266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579446" y="1999029"/>
            <a:ext cx="114361" cy="110759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776436" y="2451100"/>
            <a:ext cx="1841500" cy="2730500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Pre-Check Result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027453" y="3046329"/>
            <a:ext cx="1339465" cy="2984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Pass</a:t>
            </a:r>
            <a:endParaRPr lang="en-US" sz="10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62531" y="1728238"/>
            <a:ext cx="2596055" cy="4400689"/>
          </a:xfrm>
          <a:prstGeom prst="rect">
            <a:avLst/>
          </a:prstGeom>
          <a:solidFill>
            <a:schemeClr val="bg1">
              <a:alpha val="73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39808" y="3003245"/>
            <a:ext cx="1841500" cy="200917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>
                <a:solidFill>
                  <a:srgbClr val="172B4D"/>
                </a:solidFill>
              </a:rPr>
              <a:t>We have identified you as an existing customer, p</a:t>
            </a:r>
            <a:r>
              <a:rPr lang="en-US" sz="1400" dirty="0">
                <a:solidFill>
                  <a:srgbClr val="172B4D"/>
                </a:solidFill>
              </a:rPr>
              <a:t>lease review existing information and update if necessary</a:t>
            </a:r>
            <a:endParaRPr lang="en-US" sz="14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213234" y="4423952"/>
            <a:ext cx="1093076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OK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700839" y="5542433"/>
            <a:ext cx="1093076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Continue </a:t>
            </a:r>
          </a:p>
        </p:txBody>
      </p:sp>
      <p:sp>
        <p:nvSpPr>
          <p:cNvPr id="53" name="Rectangle 52"/>
          <p:cNvSpPr/>
          <p:nvPr/>
        </p:nvSpPr>
        <p:spPr>
          <a:xfrm>
            <a:off x="9149264" y="1720712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328023" y="5549960"/>
            <a:ext cx="1093076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Edit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9328023" y="1841373"/>
            <a:ext cx="580020" cy="3153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back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9273224" y="1909763"/>
            <a:ext cx="109598" cy="89266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9273224" y="1999029"/>
            <a:ext cx="114361" cy="110759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9267845" y="2245950"/>
            <a:ext cx="2332324" cy="3146376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Application Form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721231" y="2860563"/>
            <a:ext cx="1339465" cy="29845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Stella Zhang</a:t>
            </a:r>
            <a:endParaRPr lang="en-US" sz="10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721231" y="3298713"/>
            <a:ext cx="1339465" cy="29845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110123456789123456</a:t>
            </a:r>
            <a:endParaRPr lang="en-US" sz="9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723108" y="3724653"/>
            <a:ext cx="1339465" cy="29845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01/01/1980</a:t>
            </a:r>
            <a:endParaRPr lang="en-US" sz="9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721230" y="4721491"/>
            <a:ext cx="1339465" cy="29845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Gateway 22B, Chaoyang</a:t>
            </a:r>
            <a:endParaRPr lang="en-US" sz="9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 rot="5400000">
            <a:off x="9469461" y="4268378"/>
            <a:ext cx="877163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。。。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0536671" y="5549959"/>
            <a:ext cx="1093076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Confirm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149264" y="1713186"/>
            <a:ext cx="2596055" cy="4400689"/>
          </a:xfrm>
          <a:prstGeom prst="rect">
            <a:avLst/>
          </a:prstGeom>
          <a:solidFill>
            <a:schemeClr val="bg1">
              <a:alpha val="73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9500349" y="3706627"/>
            <a:ext cx="1841500" cy="608145"/>
          </a:xfrm>
          <a:prstGeom prst="rect">
            <a:avLst/>
          </a:prstGeom>
          <a:solidFill>
            <a:srgbClr val="FFC0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 smtClean="0">
                <a:solidFill>
                  <a:srgbClr val="172B4D"/>
                </a:solidFill>
              </a:rPr>
              <a:t>Refer to EP010-S007-SZ for next step</a:t>
            </a:r>
            <a:endParaRPr lang="en-US" sz="14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53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EP009-S007 &amp; S008-sz: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2800" y="1720712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24289" y="5542435"/>
            <a:ext cx="1093076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Accept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1559" y="1841373"/>
            <a:ext cx="580020" cy="3153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back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96760" y="1909763"/>
            <a:ext cx="109598" cy="89266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96760" y="1999029"/>
            <a:ext cx="114361" cy="110759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93750" y="2451100"/>
            <a:ext cx="1841500" cy="2730500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Pre-Check Result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44767" y="3046329"/>
            <a:ext cx="1339465" cy="2984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Pass</a:t>
            </a:r>
            <a:endParaRPr lang="en-US" sz="10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561264" y="1713186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740023" y="1833847"/>
            <a:ext cx="580020" cy="3153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back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 flipH="1">
            <a:off x="3685224" y="1902237"/>
            <a:ext cx="109598" cy="89266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685224" y="1991503"/>
            <a:ext cx="114361" cy="110759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3679845" y="2238424"/>
            <a:ext cx="2332324" cy="3146376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Application Form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133231" y="2853037"/>
            <a:ext cx="1339465" cy="2984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Name</a:t>
            </a:r>
            <a:endParaRPr lang="en-US" sz="10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133231" y="3291187"/>
            <a:ext cx="1339465" cy="2984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ID #</a:t>
            </a:r>
            <a:endParaRPr lang="en-US" sz="9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135108" y="3717127"/>
            <a:ext cx="1339465" cy="2984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DOB</a:t>
            </a:r>
            <a:endParaRPr lang="en-US" sz="9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133230" y="4713965"/>
            <a:ext cx="1339465" cy="2984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Address</a:t>
            </a:r>
            <a:endParaRPr lang="en-US" sz="9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 rot="5400000">
            <a:off x="3881461" y="4260852"/>
            <a:ext cx="877163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。。。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593604" y="1323492"/>
            <a:ext cx="2563715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For non-existing customers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554502" y="1025552"/>
            <a:ext cx="2838149" cy="646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For non-existing customers or</a:t>
            </a:r>
            <a:r>
              <a:rPr lang="en-US" sz="18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non-Green </a:t>
            </a:r>
            <a:r>
              <a:rPr lang="en-US" dirty="0">
                <a:solidFill>
                  <a:srgbClr val="000000"/>
                </a:solidFill>
                <a:latin typeface="BMW Group Condensed" panose="020B0606020202020204" pitchFamily="34" charset="0"/>
              </a:rPr>
              <a:t>Channel </a:t>
            </a:r>
            <a:r>
              <a:rPr lang="en-US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customers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695489" y="1716950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Docs upload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775927" y="2422498"/>
            <a:ext cx="965862" cy="897178"/>
          </a:xfrm>
          <a:prstGeom prst="rect">
            <a:avLst/>
          </a:prstGeom>
          <a:solidFill>
            <a:srgbClr val="667084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65394" y="3288512"/>
            <a:ext cx="127252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Bank</a:t>
            </a:r>
            <a:r>
              <a:rPr lang="en-US" sz="1400" b="0" i="0" u="none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 Statement</a:t>
            </a:r>
            <a:endParaRPr lang="en-US" sz="14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720966" y="5755388"/>
            <a:ext cx="851125" cy="150398"/>
          </a:xfrm>
          <a:prstGeom prst="rect">
            <a:avLst/>
          </a:prstGeom>
          <a:solidFill>
            <a:srgbClr val="667084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39089" y="5608083"/>
            <a:ext cx="845424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Mandatory</a:t>
            </a:r>
            <a:r>
              <a:rPr lang="en-US" sz="1800" b="0" i="0" u="none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 </a:t>
            </a:r>
            <a:endParaRPr lang="en-US" sz="18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720966" y="5963597"/>
            <a:ext cx="851125" cy="150398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39089" y="5816292"/>
            <a:ext cx="720069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Optional</a:t>
            </a:r>
            <a:r>
              <a:rPr lang="en-US" sz="1800" b="0" i="0" u="none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 </a:t>
            </a:r>
            <a:endParaRPr lang="en-US" sz="18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7871923" y="3374965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25632" y="3319676"/>
            <a:ext cx="24827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en-US" sz="12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169742" y="2429678"/>
            <a:ext cx="965862" cy="897178"/>
          </a:xfrm>
          <a:prstGeom prst="rect">
            <a:avLst/>
          </a:prstGeom>
          <a:solidFill>
            <a:srgbClr val="667084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100499" y="3295693"/>
            <a:ext cx="1130374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Property docs</a:t>
            </a:r>
            <a:endParaRPr lang="en-US" sz="14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8549576" y="2854887"/>
            <a:ext cx="216310" cy="0"/>
          </a:xfrm>
          <a:prstGeom prst="line">
            <a:avLst/>
          </a:prstGeom>
          <a:ln w="190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8667564" y="2749950"/>
            <a:ext cx="1" cy="225471"/>
          </a:xfrm>
          <a:prstGeom prst="line">
            <a:avLst/>
          </a:prstGeom>
          <a:ln w="190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117236" y="3382421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070945" y="3327132"/>
            <a:ext cx="24827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en-US" sz="12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781079" y="3684301"/>
            <a:ext cx="965862" cy="897178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09754" y="4559463"/>
            <a:ext cx="645626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Others</a:t>
            </a:r>
            <a:endParaRPr lang="en-US" sz="14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7160913" y="4109510"/>
            <a:ext cx="216310" cy="0"/>
          </a:xfrm>
          <a:prstGeom prst="line">
            <a:avLst/>
          </a:prstGeom>
          <a:ln w="190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7278901" y="4004573"/>
            <a:ext cx="1" cy="225471"/>
          </a:xfrm>
          <a:prstGeom prst="line">
            <a:avLst/>
          </a:prstGeom>
          <a:ln w="190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877075" y="4636768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830784" y="4581479"/>
            <a:ext cx="24827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en-US" sz="12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7158530" y="2880581"/>
            <a:ext cx="216310" cy="0"/>
          </a:xfrm>
          <a:prstGeom prst="line">
            <a:avLst/>
          </a:prstGeom>
          <a:ln w="190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7276518" y="2775644"/>
            <a:ext cx="1" cy="225471"/>
          </a:xfrm>
          <a:prstGeom prst="line">
            <a:avLst/>
          </a:prstGeom>
          <a:ln w="190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695489" y="1720712"/>
            <a:ext cx="2596055" cy="4400689"/>
          </a:xfrm>
          <a:prstGeom prst="rect">
            <a:avLst/>
          </a:prstGeom>
          <a:solidFill>
            <a:schemeClr val="bg1">
              <a:alpha val="73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717509" y="5608921"/>
            <a:ext cx="1093076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Cance</a:t>
            </a:r>
            <a:r>
              <a:rPr lang="en-US" sz="105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l</a:t>
            </a:r>
            <a:endParaRPr lang="en-US" sz="105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926157" y="5608920"/>
            <a:ext cx="1093076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Continue 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116485" y="3645365"/>
            <a:ext cx="1841500" cy="608145"/>
          </a:xfrm>
          <a:prstGeom prst="rect">
            <a:avLst/>
          </a:prstGeom>
          <a:solidFill>
            <a:srgbClr val="FFC0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 smtClean="0">
                <a:solidFill>
                  <a:srgbClr val="172B4D"/>
                </a:solidFill>
              </a:rPr>
              <a:t>Refer to EP010-S007-SZ for next step</a:t>
            </a:r>
            <a:endParaRPr lang="en-US" sz="14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09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88949" y="1412875"/>
            <a:ext cx="4408872" cy="924620"/>
          </a:xfrm>
        </p:spPr>
        <p:txBody>
          <a:bodyPr/>
          <a:lstStyle/>
          <a:p>
            <a:r>
              <a:rPr lang="en-US" b="0" dirty="0" smtClean="0">
                <a:solidFill>
                  <a:srgbClr val="404040"/>
                </a:solidFill>
                <a:latin typeface="BMW Group Condensed" panose="020B0606020202020204" pitchFamily="34" charset="0"/>
              </a:rPr>
              <a:t>EF-EP-009</a:t>
            </a:r>
            <a:endParaRPr lang="en-US" b="0" dirty="0">
              <a:solidFill>
                <a:srgbClr val="404040"/>
              </a:solidFill>
              <a:latin typeface="BMW Group Condensed" panose="020B0606020202020204" pitchFamily="34" charset="0"/>
            </a:endParaRP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88949" y="2337495"/>
            <a:ext cx="11224685" cy="1692771"/>
          </a:xfrm>
        </p:spPr>
        <p:txBody>
          <a:bodyPr/>
          <a:lstStyle/>
          <a:p>
            <a:r>
              <a:rPr lang="en-US" altLang="zh-CN" dirty="0">
                <a:solidFill>
                  <a:srgbClr val="666666"/>
                </a:solidFill>
                <a:latin typeface="BMW Group Condensed" panose="020B0606020202020204" pitchFamily="34" charset="0"/>
              </a:rPr>
              <a:t>EPIC: </a:t>
            </a:r>
          </a:p>
          <a:p>
            <a:r>
              <a:rPr lang="en-US" dirty="0"/>
              <a:t> Application handling (Application Form / co-borrower etc.)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24613"/>
            <a:ext cx="9852025" cy="331787"/>
          </a:xfrm>
        </p:spPr>
        <p:txBody>
          <a:bodyPr/>
          <a:lstStyle/>
          <a:p>
            <a:pPr algn="l"/>
            <a:r>
              <a:rPr lang="en-GB" noProof="0" smtClean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063288" y="6424613"/>
            <a:ext cx="1128712" cy="331787"/>
          </a:xfrm>
        </p:spPr>
        <p:txBody>
          <a:bodyPr/>
          <a:lstStyle/>
          <a:p>
            <a:r>
              <a:rPr lang="en-US" noProof="0" smtClean="0"/>
              <a:t>Page </a:t>
            </a:r>
            <a:fld id="{AA807A42-CF27-4B84-8583-18EBE418342E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224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EF-EP-009: </a:t>
            </a:r>
            <a:r>
              <a:rPr lang="en-US" dirty="0"/>
              <a:t>Application handling (Application Form / co-borrower etc.)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7" y="1179471"/>
            <a:ext cx="11224685" cy="470746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Story ID: </a:t>
            </a:r>
            <a:r>
              <a:rPr lang="en-US" dirty="0" smtClean="0">
                <a:solidFill>
                  <a:srgbClr val="0070C0"/>
                </a:solidFill>
              </a:rPr>
              <a:t>EP009-S 001: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As a user,  I want to fill the personal information as guide step by </a:t>
            </a:r>
            <a:r>
              <a:rPr lang="en-US" dirty="0" smtClean="0"/>
              <a:t>step, </a:t>
            </a:r>
            <a:r>
              <a:rPr lang="en-US" dirty="0"/>
              <a:t>after passed PBOC </a:t>
            </a:r>
            <a:r>
              <a:rPr lang="en-US" dirty="0" smtClean="0"/>
              <a:t>check, so </a:t>
            </a:r>
            <a:r>
              <a:rPr lang="en-US" dirty="0"/>
              <a:t>that fill the application form online.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Story </a:t>
            </a:r>
            <a:r>
              <a:rPr lang="en-US" dirty="0">
                <a:solidFill>
                  <a:srgbClr val="0070C0"/>
                </a:solidFill>
              </a:rPr>
              <a:t>ID: </a:t>
            </a:r>
            <a:r>
              <a:rPr lang="en-US" dirty="0" smtClean="0">
                <a:solidFill>
                  <a:srgbClr val="0070C0"/>
                </a:solidFill>
              </a:rPr>
              <a:t>EP009-S 002: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As a user, </a:t>
            </a:r>
            <a:r>
              <a:rPr lang="en-US" dirty="0"/>
              <a:t>I want to add Co-borrower/Guarantor role and fill their personal information to help me get </a:t>
            </a:r>
            <a:r>
              <a:rPr lang="en-US" dirty="0" smtClean="0"/>
              <a:t>approval, </a:t>
            </a:r>
            <a:r>
              <a:rPr lang="en-US" dirty="0"/>
              <a:t>so that </a:t>
            </a:r>
            <a:r>
              <a:rPr lang="en-US" dirty="0" err="1"/>
              <a:t>i</a:t>
            </a:r>
            <a:r>
              <a:rPr lang="en-US" dirty="0"/>
              <a:t> can get my application approved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Story ID: </a:t>
            </a:r>
            <a:r>
              <a:rPr lang="en-US" dirty="0" smtClean="0">
                <a:solidFill>
                  <a:srgbClr val="0070C0"/>
                </a:solidFill>
              </a:rPr>
              <a:t>EP009-S 003: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As a user, </a:t>
            </a:r>
            <a:r>
              <a:rPr lang="en-US" dirty="0"/>
              <a:t>I want to add Co-borrower/Guarantor role, </a:t>
            </a:r>
            <a:r>
              <a:rPr lang="en-US" dirty="0" smtClean="0"/>
              <a:t>after my application is send back from GCAP, </a:t>
            </a:r>
            <a:r>
              <a:rPr lang="en-US" dirty="0"/>
              <a:t>so that get loan </a:t>
            </a:r>
            <a:r>
              <a:rPr lang="en-US" dirty="0" smtClean="0"/>
              <a:t>approval.</a:t>
            </a:r>
            <a:endParaRPr lang="en-US" dirty="0"/>
          </a:p>
          <a:p>
            <a:pPr marL="0" indent="0">
              <a:buNone/>
            </a:pPr>
            <a:r>
              <a:rPr lang="en-US" strike="sngStrike" dirty="0">
                <a:solidFill>
                  <a:srgbClr val="0070C0"/>
                </a:solidFill>
              </a:rPr>
              <a:t>Story ID: </a:t>
            </a:r>
            <a:r>
              <a:rPr lang="en-US" strike="sngStrike" dirty="0" smtClean="0">
                <a:solidFill>
                  <a:srgbClr val="0070C0"/>
                </a:solidFill>
              </a:rPr>
              <a:t>EP009-S 004: </a:t>
            </a:r>
            <a:endParaRPr lang="en-US" strike="sngStrike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trike="sngStrike" dirty="0" smtClean="0">
                <a:solidFill>
                  <a:srgbClr val="FF0000"/>
                </a:solidFill>
              </a:rPr>
              <a:t>As a user,</a:t>
            </a:r>
            <a:r>
              <a:rPr lang="en-US" strike="sngStrike" dirty="0">
                <a:solidFill>
                  <a:srgbClr val="FF0000"/>
                </a:solidFill>
              </a:rPr>
              <a:t> I </a:t>
            </a:r>
            <a:r>
              <a:rPr lang="en-US" strike="sngStrike" dirty="0" smtClean="0">
                <a:solidFill>
                  <a:srgbClr val="FF0000"/>
                </a:solidFill>
              </a:rPr>
              <a:t>want to be notified about the application status, so that I can proceed with the process.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Story ID: EP009-S </a:t>
            </a:r>
            <a:r>
              <a:rPr lang="en-US" dirty="0" smtClean="0">
                <a:solidFill>
                  <a:srgbClr val="0070C0"/>
                </a:solidFill>
              </a:rPr>
              <a:t>005: </a:t>
            </a:r>
          </a:p>
          <a:p>
            <a:pPr marL="0" indent="0">
              <a:buNone/>
            </a:pPr>
            <a:r>
              <a:rPr lang="en-US" altLang="zh-CN" dirty="0"/>
              <a:t>As a user</a:t>
            </a:r>
            <a:r>
              <a:rPr lang="en-US" altLang="zh-CN" dirty="0" smtClean="0"/>
              <a:t>, </a:t>
            </a:r>
            <a:r>
              <a:rPr lang="en-US" dirty="0"/>
              <a:t>I want to be notified if I selected marital status as "married", that </a:t>
            </a:r>
            <a:r>
              <a:rPr lang="en-US" dirty="0" err="1"/>
              <a:t>i</a:t>
            </a:r>
            <a:r>
              <a:rPr lang="en-US" dirty="0"/>
              <a:t> have the option/ recommendation to add </a:t>
            </a:r>
            <a:r>
              <a:rPr lang="en-US" dirty="0" smtClean="0"/>
              <a:t>Co-borrower, </a:t>
            </a:r>
            <a:r>
              <a:rPr lang="en-US" dirty="0"/>
              <a:t>so that add Co-borrower/Guarantor proactively.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78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EF-EP-009: application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7" y="921562"/>
            <a:ext cx="11224685" cy="470746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Story ID: </a:t>
            </a:r>
            <a:r>
              <a:rPr lang="en-US" dirty="0" smtClean="0">
                <a:solidFill>
                  <a:srgbClr val="0070C0"/>
                </a:solidFill>
              </a:rPr>
              <a:t>EP009-S007-SZ: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As </a:t>
            </a:r>
            <a:r>
              <a:rPr lang="en-US" dirty="0" smtClean="0"/>
              <a:t>an existing customer and </a:t>
            </a:r>
            <a:r>
              <a:rPr lang="en-US" dirty="0" err="1" smtClean="0"/>
              <a:t>eApp</a:t>
            </a:r>
            <a:r>
              <a:rPr lang="en-US" dirty="0" smtClean="0"/>
              <a:t> user, </a:t>
            </a:r>
            <a:r>
              <a:rPr lang="en-US" dirty="0"/>
              <a:t>I want to </a:t>
            </a:r>
            <a:r>
              <a:rPr lang="en-US" dirty="0" smtClean="0"/>
              <a:t>have my existing information pre-filled, so that I can avoid duplicated efforts.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Story </a:t>
            </a:r>
            <a:r>
              <a:rPr lang="en-US" dirty="0">
                <a:solidFill>
                  <a:srgbClr val="0070C0"/>
                </a:solidFill>
              </a:rPr>
              <a:t>ID: </a:t>
            </a:r>
            <a:r>
              <a:rPr lang="en-US" dirty="0" smtClean="0">
                <a:solidFill>
                  <a:srgbClr val="0070C0"/>
                </a:solidFill>
              </a:rPr>
              <a:t>EP009-S008-SZ: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As an existing customer and </a:t>
            </a:r>
            <a:r>
              <a:rPr lang="en-US" dirty="0" err="1"/>
              <a:t>eApp</a:t>
            </a:r>
            <a:r>
              <a:rPr lang="en-US" dirty="0"/>
              <a:t> user, I want to </a:t>
            </a:r>
            <a:r>
              <a:rPr lang="en-US" dirty="0" smtClean="0"/>
              <a:t>edit </a:t>
            </a:r>
            <a:r>
              <a:rPr lang="en-US" dirty="0"/>
              <a:t>my </a:t>
            </a:r>
            <a:r>
              <a:rPr lang="en-US" dirty="0" smtClean="0"/>
              <a:t>pre-filled information, </a:t>
            </a:r>
            <a:r>
              <a:rPr lang="en-US" dirty="0"/>
              <a:t>so that I can </a:t>
            </a:r>
            <a:r>
              <a:rPr lang="en-US" dirty="0" smtClean="0"/>
              <a:t>update my personal information.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8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ID: </a:t>
            </a:r>
            <a:r>
              <a:rPr lang="en-US" dirty="0"/>
              <a:t>EP009-S001-Alex </a:t>
            </a:r>
            <a:r>
              <a:rPr lang="en-US" dirty="0" smtClean="0"/>
              <a:t>Wang: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user,  I want to fill the personal information as guide step by </a:t>
            </a:r>
            <a:r>
              <a:rPr lang="en-US" dirty="0" smtClean="0"/>
              <a:t>step, </a:t>
            </a:r>
            <a:r>
              <a:rPr lang="en-US" dirty="0"/>
              <a:t>so that fill the application form online.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Pre-Conditions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Before Pre-check process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After passed E-authentication process</a:t>
            </a:r>
          </a:p>
          <a:p>
            <a:r>
              <a:rPr lang="en-US" sz="1600" dirty="0" err="1"/>
              <a:t>eAPP</a:t>
            </a:r>
            <a:r>
              <a:rPr lang="en-US" sz="1600" dirty="0"/>
              <a:t> integrated with DFE for </a:t>
            </a:r>
            <a:r>
              <a:rPr lang="en-US" sz="1600" dirty="0" smtClean="0"/>
              <a:t>application information input.</a:t>
            </a:r>
          </a:p>
          <a:p>
            <a:pPr marL="0" lv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Before personal information filled, the page for selecting customer role (Borrower, Co-borrower, Guarantor 1, Guarantor 2) is needed, and each applicant (role) have their own personal information page to fill.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No matter personal information of existing role is completed or not, add/delete other role is acceptable.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Default role is Borrower, other roles need to be added manually and go through the E-authentication process.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Some personal information is able to be auto-filled from E-authentication step, i.e. ID </a:t>
            </a:r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type, ID #, Name …, and also these information is disable to be modified unless go through again the E-authentication process.</a:t>
            </a: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Information field should distinguish mandatory field and optional field. 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In consider of data accuracy, </a:t>
            </a:r>
            <a:r>
              <a:rPr lang="en-US" altLang="zh-CN" sz="1600" dirty="0" smtClean="0">
                <a:solidFill>
                  <a:srgbClr val="172B4D"/>
                </a:solidFill>
              </a:rPr>
              <a:t>Verify information is valid or not. D</a:t>
            </a:r>
            <a:r>
              <a:rPr lang="en-US" sz="1600" dirty="0" smtClean="0">
                <a:solidFill>
                  <a:srgbClr val="172B4D"/>
                </a:solidFill>
              </a:rPr>
              <a:t>ifferent information type is correlative to different data format, 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i.e. Name filed -&gt; Chinese or English character; phone No. - &gt; maximum 11 Number characters; date -&gt; calendar selected; Age or living period should be auto calculate;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600" dirty="0" smtClean="0">
                <a:solidFill>
                  <a:srgbClr val="172B4D"/>
                </a:solidFill>
              </a:rPr>
              <a:t>There is indicator to show applicant how percentage of information has been filled. </a:t>
            </a:r>
            <a:r>
              <a:rPr lang="en-US" sz="1600" dirty="0">
                <a:solidFill>
                  <a:srgbClr val="172B4D"/>
                </a:solidFill>
              </a:rPr>
              <a:t>Percentage only count the mandatory’s fields.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</a:rPr>
              <a:t>If </a:t>
            </a:r>
            <a:r>
              <a:rPr lang="en-US" sz="1600" dirty="0">
                <a:solidFill>
                  <a:srgbClr val="172B4D"/>
                </a:solidFill>
              </a:rPr>
              <a:t>the mandatory information is not completed yet, it </a:t>
            </a:r>
            <a:r>
              <a:rPr lang="en-US" altLang="zh-CN" sz="1600" dirty="0" smtClean="0">
                <a:solidFill>
                  <a:srgbClr val="172B4D"/>
                </a:solidFill>
              </a:rPr>
              <a:t>would not </a:t>
            </a:r>
            <a:r>
              <a:rPr lang="en-US" sz="1600" dirty="0" smtClean="0">
                <a:solidFill>
                  <a:srgbClr val="172B4D"/>
                </a:solidFill>
              </a:rPr>
              <a:t>go </a:t>
            </a:r>
            <a:r>
              <a:rPr lang="en-US" sz="1600" dirty="0">
                <a:solidFill>
                  <a:srgbClr val="172B4D"/>
                </a:solidFill>
              </a:rPr>
              <a:t>to next step </a:t>
            </a:r>
            <a:r>
              <a:rPr lang="en-US" sz="1600" dirty="0">
                <a:solidFill>
                  <a:srgbClr val="172B4D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 smtClean="0">
                <a:solidFill>
                  <a:srgbClr val="172B4D"/>
                </a:solidFill>
                <a:sym typeface="Wingdings" panose="05000000000000000000" pitchFamily="2" charset="2"/>
              </a:rPr>
              <a:t>Pre-check process.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600" dirty="0">
                <a:solidFill>
                  <a:srgbClr val="172B4D"/>
                </a:solidFill>
              </a:rPr>
              <a:t>Update status as ‘application information drafted’ in </a:t>
            </a:r>
            <a:r>
              <a:rPr lang="en-US" sz="1600" dirty="0" err="1">
                <a:solidFill>
                  <a:srgbClr val="172B4D"/>
                </a:solidFill>
              </a:rPr>
              <a:t>eAPP</a:t>
            </a:r>
            <a:r>
              <a:rPr lang="en-US" sz="1600" dirty="0" smtClean="0">
                <a:solidFill>
                  <a:srgbClr val="172B4D"/>
                </a:solidFill>
              </a:rPr>
              <a:t>.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600" dirty="0" smtClean="0">
                <a:solidFill>
                  <a:srgbClr val="172B4D"/>
                </a:solidFill>
              </a:rPr>
              <a:t>All filled information should be auto saved.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altLang="zh-CN" sz="1600" dirty="0" smtClean="0">
                <a:solidFill>
                  <a:srgbClr val="172B4D"/>
                </a:solidFill>
              </a:rPr>
              <a:t>At least have 1 office address in one application.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altLang="zh-CN" sz="1600" dirty="0" smtClean="0">
                <a:solidFill>
                  <a:srgbClr val="172B4D"/>
                </a:solidFill>
              </a:rPr>
              <a:t>Emergency contact person is needed when NOT fixed-line information.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altLang="zh-CN" sz="1600" dirty="0" smtClean="0">
                <a:solidFill>
                  <a:srgbClr val="172B4D"/>
                </a:solidFill>
              </a:rPr>
              <a:t>Pre-check button will be available once all information for each role is 100% filled.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altLang="zh-CN" sz="1600" dirty="0" smtClean="0"/>
              <a:t>All information should be sync to DFE accordingly once click ‘Submit Pre-check’ </a:t>
            </a:r>
            <a:r>
              <a:rPr lang="en-US" altLang="zh-CN" sz="1600" dirty="0" smtClean="0"/>
              <a:t>button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600" dirty="0" smtClean="0"/>
              <a:t>If fix-hotline is not provided, at least one emergency contact information is needed.</a:t>
            </a:r>
            <a:endParaRPr lang="en-US" sz="1600" dirty="0"/>
          </a:p>
          <a:p>
            <a:pPr marL="342900" lvl="0" indent="-342900">
              <a:buAutoNum type="arabicPeriod"/>
            </a:pP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</a:p>
        </p:txBody>
      </p:sp>
      <p:sp>
        <p:nvSpPr>
          <p:cNvPr id="8" name="Oval 7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94127" y="1085789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IT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268610" y="1085790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25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187569" y="1417680"/>
            <a:ext cx="5736965" cy="3631057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EP009-S001- Alex Wang: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Wireframes: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069133" y="1440908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Personal info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47892" y="2146456"/>
            <a:ext cx="2262306" cy="511277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293888" y="1740718"/>
            <a:ext cx="216310" cy="0"/>
          </a:xfrm>
          <a:prstGeom prst="line">
            <a:avLst/>
          </a:prstGeom>
          <a:ln w="190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8411876" y="1635781"/>
            <a:ext cx="1" cy="225471"/>
          </a:xfrm>
          <a:prstGeom prst="line">
            <a:avLst/>
          </a:prstGeom>
          <a:ln w="190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47892" y="2200292"/>
            <a:ext cx="1599156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Borrower: Name</a:t>
            </a:r>
          </a:p>
        </p:txBody>
      </p:sp>
      <p:sp>
        <p:nvSpPr>
          <p:cNvPr id="172" name="Oval 171"/>
          <p:cNvSpPr/>
          <p:nvPr/>
        </p:nvSpPr>
        <p:spPr>
          <a:xfrm>
            <a:off x="8090441" y="2205848"/>
            <a:ext cx="430148" cy="388514"/>
          </a:xfrm>
          <a:prstGeom prst="ellipse">
            <a:avLst/>
          </a:prstGeom>
          <a:solidFill>
            <a:schemeClr val="bg2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8064766" y="2215439"/>
            <a:ext cx="497252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0%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94995" y="1448435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Personal info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373754" y="2153983"/>
            <a:ext cx="2262306" cy="511277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73754" y="2207819"/>
            <a:ext cx="1599156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Borrower: Name</a:t>
            </a:r>
          </a:p>
        </p:txBody>
      </p:sp>
      <p:sp>
        <p:nvSpPr>
          <p:cNvPr id="14" name="Oval 13"/>
          <p:cNvSpPr/>
          <p:nvPr/>
        </p:nvSpPr>
        <p:spPr>
          <a:xfrm>
            <a:off x="11216303" y="2213375"/>
            <a:ext cx="430148" cy="388514"/>
          </a:xfrm>
          <a:prstGeom prst="ellipse">
            <a:avLst/>
          </a:prstGeom>
          <a:solidFill>
            <a:schemeClr val="bg2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50832" y="2222966"/>
            <a:ext cx="61427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BMW Group Condensed" panose="020B0606020202020204" pitchFamily="34" charset="0"/>
              </a:rPr>
              <a:t>5</a:t>
            </a:r>
            <a:r>
              <a:rPr lang="en-US" sz="18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0%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209709" y="1448434"/>
            <a:ext cx="2596055" cy="4400689"/>
          </a:xfrm>
          <a:prstGeom prst="rect">
            <a:avLst/>
          </a:prstGeom>
          <a:solidFill>
            <a:schemeClr val="bg1">
              <a:alpha val="73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1419750" y="1748245"/>
            <a:ext cx="216310" cy="0"/>
          </a:xfrm>
          <a:prstGeom prst="line">
            <a:avLst/>
          </a:prstGeom>
          <a:ln w="190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1537738" y="1643308"/>
            <a:ext cx="1" cy="225471"/>
          </a:xfrm>
          <a:prstGeom prst="line">
            <a:avLst/>
          </a:prstGeom>
          <a:ln w="190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ular Callout 20"/>
          <p:cNvSpPr/>
          <p:nvPr/>
        </p:nvSpPr>
        <p:spPr>
          <a:xfrm>
            <a:off x="9209709" y="4732953"/>
            <a:ext cx="2596055" cy="1107812"/>
          </a:xfrm>
          <a:prstGeom prst="wedgeRectCallout">
            <a:avLst>
              <a:gd name="adj1" fmla="val 25526"/>
              <a:gd name="adj2" fmla="val -47395"/>
            </a:avLst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Add Co-borrower</a:t>
            </a: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Add Guarantor 1</a:t>
            </a: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Add</a:t>
            </a:r>
            <a:r>
              <a:rPr lang="en-US" sz="1800" b="0" i="0" u="none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Guarantor 2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27564" y="1440907"/>
            <a:ext cx="5111762" cy="2927893"/>
            <a:chOff x="427564" y="1440907"/>
            <a:chExt cx="6808854" cy="4119785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7564" y="1491841"/>
              <a:ext cx="2132179" cy="3792435"/>
            </a:xfrm>
            <a:prstGeom prst="rect">
              <a:avLst/>
            </a:prstGeom>
          </p:spPr>
        </p:pic>
        <p:pic>
          <p:nvPicPr>
            <p:cNvPr id="23" name="Picture 2" descr="âclick icon pngâçå¾çæç´¢ç»æ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9922" y="3636068"/>
              <a:ext cx="307242" cy="465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âiphone icon pngâçå¾çæç´¢ç»æ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95" r="22749"/>
            <a:stretch/>
          </p:blipFill>
          <p:spPr bwMode="auto">
            <a:xfrm>
              <a:off x="2884146" y="1440907"/>
              <a:ext cx="2136351" cy="4119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âface recognition pngâçå¾çæç´¢ç»æ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8465" y="1920228"/>
              <a:ext cx="1526847" cy="15268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3212435" y="3666892"/>
              <a:ext cx="1479771" cy="82282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800" dirty="0">
                  <a:solidFill>
                    <a:srgbClr val="FF0000"/>
                  </a:solidFill>
                </a:rPr>
                <a:t>Face </a:t>
              </a:r>
              <a:r>
                <a:rPr lang="en-US" sz="800" dirty="0" smtClean="0">
                  <a:solidFill>
                    <a:srgbClr val="FF0000"/>
                  </a:solidFill>
                </a:rPr>
                <a:t>recognition:</a:t>
              </a:r>
            </a:p>
            <a:p>
              <a:r>
                <a:rPr lang="en-US" sz="800" dirty="0" smtClean="0">
                  <a:solidFill>
                    <a:srgbClr val="FF0000"/>
                  </a:solidFill>
                </a:rPr>
                <a:t>1. Photo Comparison </a:t>
              </a:r>
            </a:p>
            <a:p>
              <a:r>
                <a:rPr lang="en-US" sz="800" dirty="0" smtClean="0">
                  <a:solidFill>
                    <a:srgbClr val="FF0000"/>
                  </a:solidFill>
                </a:rPr>
                <a:t>     (with ID Card Photo)</a:t>
              </a:r>
            </a:p>
            <a:p>
              <a:r>
                <a:rPr lang="en-US" sz="800" dirty="0" smtClean="0">
                  <a:solidFill>
                    <a:srgbClr val="FF0000"/>
                  </a:solidFill>
                </a:rPr>
                <a:t>2. Vivo </a:t>
              </a:r>
              <a:r>
                <a:rPr lang="en-US" sz="800" dirty="0">
                  <a:solidFill>
                    <a:srgbClr val="FF0000"/>
                  </a:solidFill>
                </a:rPr>
                <a:t>detection</a:t>
              </a:r>
              <a:endParaRPr lang="en-US" sz="800" b="0" i="0" u="none" baseline="0" dirty="0" smtClean="0">
                <a:solidFill>
                  <a:srgbClr val="FF0000"/>
                </a:solidFill>
                <a:latin typeface="BMW Group Condensed" panose="020B0606020202020204" pitchFamily="34" charset="0"/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54182" y="1491841"/>
              <a:ext cx="2182236" cy="3879530"/>
            </a:xfrm>
            <a:prstGeom prst="rect">
              <a:avLst/>
            </a:prstGeom>
          </p:spPr>
        </p:pic>
      </p:grpSp>
      <p:sp>
        <p:nvSpPr>
          <p:cNvPr id="28" name="Oval 27"/>
          <p:cNvSpPr/>
          <p:nvPr/>
        </p:nvSpPr>
        <p:spPr>
          <a:xfrm>
            <a:off x="4899309" y="3824927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964452" y="3889564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0965" y="4572850"/>
            <a:ext cx="443615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PBOC authorization process in E-</a:t>
            </a:r>
            <a:r>
              <a:rPr lang="en-US" dirty="0" err="1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Authenticaiton</a:t>
            </a:r>
            <a:r>
              <a:rPr lang="en-US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 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8259342" y="1523013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8324485" y="1587650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683806" y="5411272"/>
            <a:ext cx="1338078" cy="38266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Pre-check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094870" y="6060502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Personal info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73629" y="6766050"/>
            <a:ext cx="2262306" cy="511277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8319625" y="6360312"/>
            <a:ext cx="216310" cy="0"/>
          </a:xfrm>
          <a:prstGeom prst="line">
            <a:avLst/>
          </a:prstGeom>
          <a:ln w="190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8437613" y="6255375"/>
            <a:ext cx="1" cy="225471"/>
          </a:xfrm>
          <a:prstGeom prst="line">
            <a:avLst/>
          </a:prstGeom>
          <a:ln w="190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73629" y="6819886"/>
            <a:ext cx="1599156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Borrower: Name</a:t>
            </a:r>
          </a:p>
        </p:txBody>
      </p:sp>
      <p:sp>
        <p:nvSpPr>
          <p:cNvPr id="40" name="Oval 39"/>
          <p:cNvSpPr/>
          <p:nvPr/>
        </p:nvSpPr>
        <p:spPr>
          <a:xfrm>
            <a:off x="8116178" y="6825442"/>
            <a:ext cx="430148" cy="388514"/>
          </a:xfrm>
          <a:prstGeom prst="ellipse">
            <a:avLst/>
          </a:prstGeom>
          <a:solidFill>
            <a:schemeClr val="bg2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090503" y="6835033"/>
            <a:ext cx="497252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0%</a:t>
            </a:r>
          </a:p>
        </p:txBody>
      </p:sp>
      <p:sp>
        <p:nvSpPr>
          <p:cNvPr id="42" name="Oval 41"/>
          <p:cNvSpPr/>
          <p:nvPr/>
        </p:nvSpPr>
        <p:spPr>
          <a:xfrm>
            <a:off x="7311271" y="6837385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7376414" y="6902022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709543" y="10030866"/>
            <a:ext cx="1338078" cy="38266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Pre-check</a:t>
            </a:r>
          </a:p>
        </p:txBody>
      </p:sp>
    </p:spTree>
    <p:extLst>
      <p:ext uri="{BB962C8B-B14F-4D97-AF65-F5344CB8AC3E}">
        <p14:creationId xmlns:p14="http://schemas.microsoft.com/office/powerpoint/2010/main" val="289164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3322548" y="2143932"/>
            <a:ext cx="8464649" cy="3731258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EP009-S001-Alex Wang: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GB" noProof="0" smtClean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AA807A42-CF27-4B84-8583-18EBE418342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8948" y="1605031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endParaRPr lang="en-US" altLang="zh-CN" sz="14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endParaRPr lang="en-US" altLang="zh-CN" sz="14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r>
              <a:rPr lang="en-US" altLang="zh-CN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1. </a:t>
            </a:r>
            <a:r>
              <a:rPr lang="zh-CN" altLang="en-US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您</a:t>
            </a:r>
            <a:r>
              <a:rPr lang="zh-CN" altLang="en-US" sz="1400" dirty="0">
                <a:solidFill>
                  <a:srgbClr val="666666"/>
                </a:solidFill>
                <a:latin typeface="BMW Group Condensed" panose="020B0606020202020204" pitchFamily="34" charset="0"/>
              </a:rPr>
              <a:t>提供的银行账单是否显示了雇主支付给您的月工资？</a:t>
            </a:r>
            <a:endParaRPr lang="en-US" altLang="zh-CN" sz="14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r>
              <a:rPr lang="en-US" altLang="zh-CN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2. </a:t>
            </a:r>
            <a:r>
              <a:rPr lang="zh-CN" altLang="en-US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您</a:t>
            </a:r>
            <a:r>
              <a:rPr lang="zh-CN" altLang="en-US" sz="1400" dirty="0">
                <a:solidFill>
                  <a:srgbClr val="666666"/>
                </a:solidFill>
                <a:latin typeface="BMW Group Condensed" panose="020B0606020202020204" pitchFamily="34" charset="0"/>
              </a:rPr>
              <a:t>的公司是否在工商局正式注册的</a:t>
            </a:r>
            <a:r>
              <a:rPr lang="zh-CN" altLang="en-US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？</a:t>
            </a:r>
            <a:endParaRPr lang="en-US" altLang="zh-CN" sz="14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r>
              <a:rPr lang="en-US" altLang="zh-CN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3. </a:t>
            </a:r>
            <a:r>
              <a:rPr lang="zh-CN" altLang="en-US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是否</a:t>
            </a:r>
            <a:r>
              <a:rPr lang="zh-CN" altLang="en-US" sz="1400" dirty="0">
                <a:solidFill>
                  <a:srgbClr val="666666"/>
                </a:solidFill>
                <a:latin typeface="BMW Group Condensed" panose="020B0606020202020204" pitchFamily="34" charset="0"/>
              </a:rPr>
              <a:t>在公司验资报告或工商局注册网上能显示您的持股？</a:t>
            </a:r>
            <a:endParaRPr lang="en-US" altLang="zh-CN" sz="14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8948" y="2265001"/>
            <a:ext cx="149919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Customer type </a:t>
            </a:r>
            <a:r>
              <a:rPr lang="en-US" altLang="zh-CN" sz="1200" dirty="0">
                <a:solidFill>
                  <a:srgbClr val="000000"/>
                </a:solidFill>
                <a:latin typeface="BMW Group Condensed" panose="020B0606020202020204" pitchFamily="34" charset="0"/>
              </a:rPr>
              <a:t>confirm</a:t>
            </a:r>
            <a:endParaRPr lang="en-US" sz="12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66772" y="3105960"/>
            <a:ext cx="475532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39646" y="3104121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2" name="Isosceles Triangle 11"/>
          <p:cNvSpPr/>
          <p:nvPr/>
        </p:nvSpPr>
        <p:spPr>
          <a:xfrm rot="10632166">
            <a:off x="3149318" y="3197816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91264" y="3080770"/>
            <a:ext cx="360996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Y/N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90781" y="3754028"/>
            <a:ext cx="475532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63655" y="3752189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6" name="Isosceles Triangle 15"/>
          <p:cNvSpPr/>
          <p:nvPr/>
        </p:nvSpPr>
        <p:spPr>
          <a:xfrm rot="10632166">
            <a:off x="3060513" y="3832943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15273" y="3728838"/>
            <a:ext cx="360996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Y/N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81342" y="4390345"/>
            <a:ext cx="475532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54216" y="4388506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" name="Isosceles Triangle 19"/>
          <p:cNvSpPr/>
          <p:nvPr/>
        </p:nvSpPr>
        <p:spPr>
          <a:xfrm rot="10632166">
            <a:off x="3051074" y="4469260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05834" y="4365155"/>
            <a:ext cx="360996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Y/N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23393" y="4399143"/>
            <a:ext cx="1136850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Question 1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24597" y="3507086"/>
            <a:ext cx="1136850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Question 2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48481" y="2726173"/>
            <a:ext cx="1136850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Question 3</a:t>
            </a:r>
            <a:endParaRPr lang="en-US" sz="18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24597" y="5316550"/>
            <a:ext cx="1121717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Employee</a:t>
            </a:r>
            <a:endParaRPr lang="en-US" sz="1800" b="1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26" name="Straight Arrow Connector 25"/>
          <p:cNvCxnSpPr>
            <a:endCxn id="23" idx="1"/>
          </p:cNvCxnSpPr>
          <p:nvPr/>
        </p:nvCxnSpPr>
        <p:spPr>
          <a:xfrm flipV="1">
            <a:off x="4387607" y="3691752"/>
            <a:ext cx="736990" cy="911687"/>
          </a:xfrm>
          <a:prstGeom prst="straightConnector1">
            <a:avLst/>
          </a:prstGeom>
          <a:ln w="127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5" idx="1"/>
          </p:cNvCxnSpPr>
          <p:nvPr/>
        </p:nvCxnSpPr>
        <p:spPr>
          <a:xfrm>
            <a:off x="4387607" y="4603439"/>
            <a:ext cx="736990" cy="897777"/>
          </a:xfrm>
          <a:prstGeom prst="straightConnector1">
            <a:avLst/>
          </a:prstGeom>
          <a:ln w="127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3"/>
            <a:endCxn id="24" idx="1"/>
          </p:cNvCxnSpPr>
          <p:nvPr/>
        </p:nvCxnSpPr>
        <p:spPr>
          <a:xfrm flipV="1">
            <a:off x="6261447" y="2910839"/>
            <a:ext cx="687034" cy="780913"/>
          </a:xfrm>
          <a:prstGeom prst="straightConnector1">
            <a:avLst/>
          </a:prstGeom>
          <a:ln w="127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48481" y="4316385"/>
            <a:ext cx="1219693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Free Lance</a:t>
            </a:r>
            <a:endParaRPr lang="en-US" sz="1800" b="1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40338" y="3939642"/>
            <a:ext cx="431528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No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90855" y="4791012"/>
            <a:ext cx="490519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Yes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9704" y="3137754"/>
            <a:ext cx="490519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Yes</a:t>
            </a:r>
          </a:p>
        </p:txBody>
      </p:sp>
      <p:cxnSp>
        <p:nvCxnSpPr>
          <p:cNvPr id="33" name="Straight Arrow Connector 32"/>
          <p:cNvCxnSpPr>
            <a:stCxn id="23" idx="3"/>
            <a:endCxn id="29" idx="1"/>
          </p:cNvCxnSpPr>
          <p:nvPr/>
        </p:nvCxnSpPr>
        <p:spPr>
          <a:xfrm>
            <a:off x="6261447" y="3691752"/>
            <a:ext cx="687034" cy="809299"/>
          </a:xfrm>
          <a:prstGeom prst="straightConnector1">
            <a:avLst/>
          </a:prstGeom>
          <a:ln w="127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93202" y="3939642"/>
            <a:ext cx="431528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No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693706" y="2143931"/>
            <a:ext cx="627095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SME</a:t>
            </a:r>
            <a:endParaRPr lang="en-US" sz="1800" b="1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36" name="Straight Arrow Connector 35"/>
          <p:cNvCxnSpPr>
            <a:stCxn id="24" idx="3"/>
            <a:endCxn id="35" idx="1"/>
          </p:cNvCxnSpPr>
          <p:nvPr/>
        </p:nvCxnSpPr>
        <p:spPr>
          <a:xfrm flipV="1">
            <a:off x="8085331" y="2328597"/>
            <a:ext cx="608375" cy="582242"/>
          </a:xfrm>
          <a:prstGeom prst="straightConnector1">
            <a:avLst/>
          </a:prstGeom>
          <a:ln w="127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130264" y="2435052"/>
            <a:ext cx="490519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Yes</a:t>
            </a:r>
          </a:p>
        </p:txBody>
      </p:sp>
      <p:cxnSp>
        <p:nvCxnSpPr>
          <p:cNvPr id="38" name="Straight Arrow Connector 37"/>
          <p:cNvCxnSpPr>
            <a:stCxn id="24" idx="3"/>
            <a:endCxn id="40" idx="1"/>
          </p:cNvCxnSpPr>
          <p:nvPr/>
        </p:nvCxnSpPr>
        <p:spPr>
          <a:xfrm>
            <a:off x="8085331" y="2910839"/>
            <a:ext cx="537365" cy="643273"/>
          </a:xfrm>
          <a:prstGeom prst="straightConnector1">
            <a:avLst/>
          </a:prstGeom>
          <a:ln w="127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130264" y="2989050"/>
            <a:ext cx="431528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No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22696" y="3369446"/>
            <a:ext cx="2962606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Retired/Student/Unemployed</a:t>
            </a:r>
            <a:endParaRPr lang="en-US" sz="1800" b="1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581729" y="2061510"/>
            <a:ext cx="2281247" cy="26513"/>
          </a:xfrm>
          <a:prstGeom prst="line">
            <a:avLst/>
          </a:prstGeom>
          <a:ln w="381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58575" y="1961052"/>
            <a:ext cx="182880" cy="182880"/>
          </a:xfrm>
          <a:prstGeom prst="ellipse">
            <a:avLst/>
          </a:prstGeom>
          <a:solidFill>
            <a:srgbClr val="92A2BD"/>
          </a:solidFill>
          <a:ln w="9525">
            <a:solidFill>
              <a:srgbClr val="92A2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475634" y="1970471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909015" y="1969630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311485" y="1982770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067580" y="1971396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2641494" y="1983883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3374" y="1612318"/>
            <a:ext cx="580020" cy="3153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back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658575" y="1680708"/>
            <a:ext cx="109598" cy="89266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8575" y="1769974"/>
            <a:ext cx="114361" cy="110759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400836" y="1611822"/>
            <a:ext cx="580020" cy="3153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Next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2919910" y="1770043"/>
            <a:ext cx="104530" cy="81920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916518" y="1665122"/>
            <a:ext cx="114361" cy="110759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2505116" y="1554145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2570259" y="1618782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9140" y="1920956"/>
            <a:ext cx="665567" cy="369332"/>
          </a:xfrm>
          <a:prstGeom prst="rect">
            <a:avLst/>
          </a:prstGeom>
          <a:solidFill>
            <a:schemeClr val="bg1"/>
          </a:solidFill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4233458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EP009-S001-Alex </a:t>
            </a:r>
            <a:r>
              <a:rPr lang="en-US" dirty="0" smtClean="0"/>
              <a:t>Wang: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2800" y="1720712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1559" y="1841373"/>
            <a:ext cx="580020" cy="3153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back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96760" y="1909763"/>
            <a:ext cx="109598" cy="89266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96760" y="1999029"/>
            <a:ext cx="114361" cy="110759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9117578" y="1713186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411074" y="1720712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611976" y="1841373"/>
            <a:ext cx="580020" cy="3153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back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3557177" y="1909763"/>
            <a:ext cx="109598" cy="89266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57177" y="1999029"/>
            <a:ext cx="114361" cy="110759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288437" y="1713186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467196" y="1833847"/>
            <a:ext cx="580020" cy="3153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back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6412397" y="1902237"/>
            <a:ext cx="109598" cy="89266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412397" y="1991503"/>
            <a:ext cx="114361" cy="110759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40677" y="2460643"/>
            <a:ext cx="94077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Personal Info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0175" y="2770047"/>
            <a:ext cx="1564852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E6700"/>
                </a:solidFill>
              </a:rPr>
              <a:t>Customer type selected*: </a:t>
            </a:r>
            <a:endParaRPr lang="en-US" sz="1400" i="0" u="none" baseline="0" dirty="0" smtClean="0">
              <a:solidFill>
                <a:srgbClr val="FE67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90895" y="3316243"/>
            <a:ext cx="1326004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E6700"/>
                </a:solidFill>
              </a:rPr>
              <a:t>Nationality selected*:</a:t>
            </a:r>
            <a:endParaRPr lang="en-US" altLang="zh-CN" sz="1100" dirty="0">
              <a:solidFill>
                <a:srgbClr val="FE67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8706" y="2991419"/>
            <a:ext cx="1021433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E6700"/>
                </a:solidFill>
              </a:rPr>
              <a:t>Chinese Name*</a:t>
            </a:r>
            <a:endParaRPr lang="en-US" altLang="zh-CN" sz="1100" dirty="0">
              <a:solidFill>
                <a:srgbClr val="FE67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1497" y="3665674"/>
            <a:ext cx="652743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E6700"/>
                </a:solidFill>
              </a:rPr>
              <a:t>ID Type*</a:t>
            </a:r>
            <a:endParaRPr lang="en-US" altLang="zh-CN" sz="1100" dirty="0">
              <a:solidFill>
                <a:srgbClr val="FE67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852432" y="3016741"/>
            <a:ext cx="639919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E6700"/>
                </a:solidFill>
              </a:rPr>
              <a:t>Gender*</a:t>
            </a:r>
            <a:endParaRPr lang="en-US" altLang="zh-CN" sz="1100" dirty="0">
              <a:solidFill>
                <a:srgbClr val="FE67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604850" y="3661603"/>
            <a:ext cx="470000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E6700"/>
                </a:solidFill>
              </a:rPr>
              <a:t>ID #*</a:t>
            </a:r>
            <a:endParaRPr lang="en-US" altLang="zh-CN" sz="1100" dirty="0">
              <a:solidFill>
                <a:srgbClr val="FE67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96337" y="3946548"/>
            <a:ext cx="891591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E6700"/>
                </a:solidFill>
              </a:rPr>
              <a:t>ID valid date</a:t>
            </a:r>
            <a:r>
              <a:rPr lang="zh-CN" altLang="en-US" sz="1100" dirty="0" smtClean="0">
                <a:solidFill>
                  <a:srgbClr val="FE6700"/>
                </a:solidFill>
              </a:rPr>
              <a:t>*</a:t>
            </a:r>
            <a:endParaRPr lang="en-US" altLang="zh-CN" sz="1100" dirty="0">
              <a:solidFill>
                <a:srgbClr val="FE67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09127" y="4231470"/>
            <a:ext cx="986167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/>
              <a:t>Marital Status</a:t>
            </a:r>
            <a:r>
              <a:rPr lang="zh-CN" altLang="en-US" sz="1100" dirty="0" smtClean="0"/>
              <a:t>*</a:t>
            </a:r>
            <a:endParaRPr lang="en-US" altLang="zh-CN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472800" y="4491708"/>
            <a:ext cx="1104790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err="1" smtClean="0"/>
              <a:t>Hukou</a:t>
            </a:r>
            <a:r>
              <a:rPr lang="en-US" altLang="zh-CN" sz="1100" dirty="0" smtClean="0"/>
              <a:t>-Province</a:t>
            </a:r>
            <a:r>
              <a:rPr lang="zh-CN" altLang="en-US" sz="1100" dirty="0" smtClean="0"/>
              <a:t>*</a:t>
            </a:r>
            <a:endParaRPr lang="en-US" altLang="zh-CN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497816" y="4748847"/>
            <a:ext cx="851515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err="1" smtClean="0"/>
              <a:t>Hukou</a:t>
            </a:r>
            <a:r>
              <a:rPr lang="en-US" altLang="zh-CN" sz="1100" dirty="0" smtClean="0"/>
              <a:t>-City</a:t>
            </a:r>
            <a:r>
              <a:rPr lang="zh-CN" altLang="en-US" sz="1100" dirty="0" smtClean="0"/>
              <a:t>*</a:t>
            </a:r>
            <a:endParaRPr lang="en-US" altLang="zh-CN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472800" y="5349324"/>
            <a:ext cx="1091966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/>
              <a:t>Education Level</a:t>
            </a:r>
            <a:r>
              <a:rPr lang="zh-CN" altLang="en-US" sz="1100" dirty="0" smtClean="0"/>
              <a:t>*</a:t>
            </a:r>
            <a:endParaRPr lang="en-US" altLang="zh-CN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2004422" y="3946548"/>
            <a:ext cx="394660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8CB0FE"/>
                </a:solidFill>
              </a:rPr>
              <a:t>Age</a:t>
            </a:r>
            <a:endParaRPr lang="en-US" altLang="zh-CN" sz="1100" dirty="0">
              <a:solidFill>
                <a:srgbClr val="8CB0FE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56633" y="5614208"/>
            <a:ext cx="1128835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8CB0FE"/>
                </a:solidFill>
              </a:rPr>
              <a:t>Emergency Name</a:t>
            </a:r>
            <a:endParaRPr lang="en-US" altLang="zh-CN" sz="1100" dirty="0">
              <a:solidFill>
                <a:srgbClr val="8CB0FE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53086" y="5897388"/>
            <a:ext cx="1015021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8CB0FE"/>
                </a:solidFill>
              </a:rPr>
              <a:t>Emergency Tel.</a:t>
            </a:r>
            <a:endParaRPr lang="en-US" altLang="zh-CN" sz="1100" dirty="0">
              <a:solidFill>
                <a:srgbClr val="8CB0FE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17370" y="5039772"/>
            <a:ext cx="532518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8CB0FE"/>
                </a:solidFill>
              </a:rPr>
              <a:t>E-mail</a:t>
            </a:r>
            <a:endParaRPr lang="en-US" altLang="zh-CN" sz="1100" dirty="0">
              <a:solidFill>
                <a:srgbClr val="8CB0F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29685" y="3056352"/>
            <a:ext cx="499699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407190" y="3058727"/>
            <a:ext cx="363447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61440" y="3049767"/>
            <a:ext cx="445956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Male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691396" y="3343614"/>
            <a:ext cx="363447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055361" y="3337885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1" name="Isosceles Triangle 90"/>
          <p:cNvSpPr/>
          <p:nvPr/>
        </p:nvSpPr>
        <p:spPr>
          <a:xfrm rot="10632166">
            <a:off x="2065033" y="3431580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617449" y="3328451"/>
            <a:ext cx="478016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China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047941" y="3690040"/>
            <a:ext cx="449933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497874" y="3684311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5" name="Isosceles Triangle 94"/>
          <p:cNvSpPr/>
          <p:nvPr/>
        </p:nvSpPr>
        <p:spPr>
          <a:xfrm rot="10632166">
            <a:off x="1507546" y="3778006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07959" y="3684327"/>
            <a:ext cx="546945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PRC ID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043813" y="3684311"/>
            <a:ext cx="929800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001636" y="3655212"/>
            <a:ext cx="598241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110110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346873" y="3977197"/>
            <a:ext cx="705610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289763" y="3955977"/>
            <a:ext cx="797013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2017/07/28</a:t>
            </a:r>
            <a:endParaRPr lang="en-US" sz="105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380201" y="4260032"/>
            <a:ext cx="563850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955184" y="4254303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4" name="Isosceles Triangle 103"/>
          <p:cNvSpPr/>
          <p:nvPr/>
        </p:nvSpPr>
        <p:spPr>
          <a:xfrm rot="10632166">
            <a:off x="1964856" y="4347998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317072" y="4238360"/>
            <a:ext cx="744114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Unmarried</a:t>
            </a:r>
            <a:endParaRPr lang="en-US" sz="105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321399" y="3964833"/>
            <a:ext cx="393835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983116" y="5086117"/>
            <a:ext cx="935452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530531" y="4527569"/>
            <a:ext cx="834710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370726" y="4533545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0" name="Isosceles Triangle 109"/>
          <p:cNvSpPr/>
          <p:nvPr/>
        </p:nvSpPr>
        <p:spPr>
          <a:xfrm rot="10632166">
            <a:off x="2380398" y="4627240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252422" y="4765944"/>
            <a:ext cx="834710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085914" y="4771536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3" name="Isosceles Triangle 112"/>
          <p:cNvSpPr/>
          <p:nvPr/>
        </p:nvSpPr>
        <p:spPr>
          <a:xfrm rot="10632166">
            <a:off x="2095586" y="4865231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364521" y="5064568"/>
            <a:ext cx="298480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@</a:t>
            </a:r>
            <a:endParaRPr lang="en-US" sz="105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501538" y="5381648"/>
            <a:ext cx="834710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341733" y="5387624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7" name="Isosceles Triangle 116"/>
          <p:cNvSpPr/>
          <p:nvPr/>
        </p:nvSpPr>
        <p:spPr>
          <a:xfrm rot="10632166">
            <a:off x="2351405" y="5481319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483161" y="5348868"/>
            <a:ext cx="867545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Postgraduate</a:t>
            </a:r>
            <a:endParaRPr lang="en-US" sz="105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635465" y="5656928"/>
            <a:ext cx="499699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371420" y="5922127"/>
            <a:ext cx="929800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3641795" y="2339218"/>
            <a:ext cx="2281247" cy="26513"/>
          </a:xfrm>
          <a:prstGeom prst="line">
            <a:avLst/>
          </a:prstGeom>
          <a:ln w="381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4520387" y="2246601"/>
            <a:ext cx="182880" cy="182880"/>
          </a:xfrm>
          <a:prstGeom prst="ellipse">
            <a:avLst/>
          </a:prstGeom>
          <a:solidFill>
            <a:srgbClr val="92A2BD"/>
          </a:solidFill>
          <a:ln w="9525">
            <a:solidFill>
              <a:srgbClr val="92A2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3710010" y="2247778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4969081" y="2247338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5371551" y="2260478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942550" y="2493048"/>
            <a:ext cx="89813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Contact Info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403095" y="2739132"/>
            <a:ext cx="707245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/>
              <a:t>Mobile 1</a:t>
            </a:r>
            <a:r>
              <a:rPr lang="zh-CN" altLang="en-US" sz="1100" dirty="0" smtClean="0"/>
              <a:t>*</a:t>
            </a:r>
            <a:endParaRPr lang="en-US" altLang="zh-CN" sz="1100" dirty="0"/>
          </a:p>
        </p:txBody>
      </p:sp>
      <p:sp>
        <p:nvSpPr>
          <p:cNvPr id="132" name="TextBox 131"/>
          <p:cNvSpPr txBox="1"/>
          <p:nvPr/>
        </p:nvSpPr>
        <p:spPr>
          <a:xfrm>
            <a:off x="4700740" y="2769837"/>
            <a:ext cx="644728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8CB0FE"/>
                </a:solidFill>
              </a:rPr>
              <a:t>Mobile 2</a:t>
            </a:r>
            <a:endParaRPr lang="en-US" altLang="zh-CN" sz="1100" dirty="0">
              <a:solidFill>
                <a:srgbClr val="8CB0FE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367131" y="3267894"/>
            <a:ext cx="971741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/>
              <a:t>Address Type*</a:t>
            </a:r>
            <a:endParaRPr lang="en-US" altLang="zh-CN" sz="1100" dirty="0"/>
          </a:p>
        </p:txBody>
      </p:sp>
      <p:sp>
        <p:nvSpPr>
          <p:cNvPr id="134" name="TextBox 133"/>
          <p:cNvSpPr txBox="1"/>
          <p:nvPr/>
        </p:nvSpPr>
        <p:spPr>
          <a:xfrm>
            <a:off x="3345473" y="3486684"/>
            <a:ext cx="708848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/>
              <a:t>Province*</a:t>
            </a:r>
            <a:endParaRPr lang="en-US" altLang="zh-CN" sz="1100" dirty="0"/>
          </a:p>
        </p:txBody>
      </p:sp>
      <p:sp>
        <p:nvSpPr>
          <p:cNvPr id="135" name="TextBox 134"/>
          <p:cNvSpPr txBox="1"/>
          <p:nvPr/>
        </p:nvSpPr>
        <p:spPr>
          <a:xfrm>
            <a:off x="4781692" y="3481396"/>
            <a:ext cx="455574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/>
              <a:t>City*</a:t>
            </a:r>
            <a:endParaRPr lang="en-US" altLang="zh-CN" sz="11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331853" y="3743005"/>
            <a:ext cx="1058303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/>
              <a:t>Address details*</a:t>
            </a:r>
            <a:endParaRPr lang="en-US" altLang="zh-CN" sz="1100" dirty="0"/>
          </a:p>
        </p:txBody>
      </p:sp>
      <p:sp>
        <p:nvSpPr>
          <p:cNvPr id="137" name="TextBox 136"/>
          <p:cNvSpPr txBox="1"/>
          <p:nvPr/>
        </p:nvSpPr>
        <p:spPr>
          <a:xfrm>
            <a:off x="5005027" y="3763464"/>
            <a:ext cx="638316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100" dirty="0">
                <a:solidFill>
                  <a:srgbClr val="8CB0FE"/>
                </a:solidFill>
              </a:rPr>
              <a:t>Zip code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4662502" y="3013488"/>
            <a:ext cx="697627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100" dirty="0" smtClean="0">
                <a:solidFill>
                  <a:srgbClr val="8CB0FE"/>
                </a:solidFill>
              </a:rPr>
              <a:t>Office Tel</a:t>
            </a:r>
            <a:endParaRPr lang="en-US" sz="1100" dirty="0">
              <a:solidFill>
                <a:srgbClr val="8CB0FE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667054" y="3979308"/>
            <a:ext cx="1090363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/>
              <a:t>Living start date*</a:t>
            </a:r>
            <a:endParaRPr lang="en-US" altLang="zh-CN" sz="1100" dirty="0"/>
          </a:p>
        </p:txBody>
      </p:sp>
      <p:sp>
        <p:nvSpPr>
          <p:cNvPr id="140" name="TextBox 139"/>
          <p:cNvSpPr txBox="1"/>
          <p:nvPr/>
        </p:nvSpPr>
        <p:spPr>
          <a:xfrm>
            <a:off x="3316947" y="3972693"/>
            <a:ext cx="819455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/>
              <a:t>Ownership*</a:t>
            </a:r>
            <a:endParaRPr lang="en-US" altLang="zh-CN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3397180" y="3018777"/>
            <a:ext cx="763351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100" dirty="0" smtClean="0">
                <a:solidFill>
                  <a:srgbClr val="8CB0FE"/>
                </a:solidFill>
              </a:rPr>
              <a:t>Family Tel.</a:t>
            </a:r>
            <a:endParaRPr lang="en-US" sz="1100" dirty="0">
              <a:solidFill>
                <a:srgbClr val="8CB0FE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3367131" y="4216240"/>
            <a:ext cx="1136850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100" dirty="0" smtClean="0">
                <a:solidFill>
                  <a:srgbClr val="8CB0FE"/>
                </a:solidFill>
              </a:rPr>
              <a:t>Duration in Month</a:t>
            </a:r>
            <a:endParaRPr lang="en-US" sz="1100" dirty="0">
              <a:solidFill>
                <a:srgbClr val="8CB0FE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355379" y="4445000"/>
            <a:ext cx="1316386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8CB0FE"/>
                </a:solidFill>
              </a:rPr>
              <a:t>Is it a Mailing address</a:t>
            </a:r>
            <a:endParaRPr lang="en-US" altLang="zh-CN" sz="1100" dirty="0">
              <a:solidFill>
                <a:srgbClr val="8CB0F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289508" y="6151549"/>
            <a:ext cx="2745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E6700"/>
                </a:solidFill>
              </a:rPr>
              <a:t>Prefilled information from </a:t>
            </a:r>
            <a:r>
              <a:rPr lang="en-US" altLang="zh-CN" sz="1200" dirty="0" smtClean="0">
                <a:solidFill>
                  <a:srgbClr val="FE6700"/>
                </a:solidFill>
              </a:rPr>
              <a:t>E-authentication</a:t>
            </a:r>
          </a:p>
          <a:p>
            <a:r>
              <a:rPr lang="en-US" altLang="zh-CN" sz="1200" dirty="0">
                <a:solidFill>
                  <a:srgbClr val="6595FD"/>
                </a:solidFill>
              </a:rPr>
              <a:t>Optional </a:t>
            </a:r>
            <a:r>
              <a:rPr lang="en-US" altLang="zh-CN" sz="1200" dirty="0" smtClean="0">
                <a:solidFill>
                  <a:srgbClr val="6595FD"/>
                </a:solidFill>
              </a:rPr>
              <a:t>information</a:t>
            </a:r>
            <a:endParaRPr lang="en-US" altLang="zh-CN" sz="1200" dirty="0">
              <a:solidFill>
                <a:srgbClr val="6595FD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4049777" y="2797727"/>
            <a:ext cx="650963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5294027" y="2794011"/>
            <a:ext cx="650963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049777" y="3027871"/>
            <a:ext cx="650963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313730" y="3058435"/>
            <a:ext cx="650963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223662" y="3287669"/>
            <a:ext cx="834710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063857" y="3293645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50" name="Isosceles Triangle 149"/>
          <p:cNvSpPr/>
          <p:nvPr/>
        </p:nvSpPr>
        <p:spPr>
          <a:xfrm rot="10632166">
            <a:off x="5073529" y="3387340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199014" y="3271741"/>
            <a:ext cx="490840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Home</a:t>
            </a:r>
            <a:endParaRPr lang="en-US" sz="105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3967851" y="3513771"/>
            <a:ext cx="475532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4440725" y="3511932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54" name="Isosceles Triangle 153"/>
          <p:cNvSpPr/>
          <p:nvPr/>
        </p:nvSpPr>
        <p:spPr>
          <a:xfrm rot="10632166">
            <a:off x="4450397" y="3605627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5160588" y="3525396"/>
            <a:ext cx="475532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633462" y="3523557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57" name="Isosceles Triangle 156"/>
          <p:cNvSpPr/>
          <p:nvPr/>
        </p:nvSpPr>
        <p:spPr>
          <a:xfrm rot="10632166">
            <a:off x="5643134" y="3617252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4296923" y="3766493"/>
            <a:ext cx="774680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5564622" y="3783911"/>
            <a:ext cx="444138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4056953" y="4005111"/>
            <a:ext cx="475532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4529827" y="4003272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62" name="Isosceles Triangle 161"/>
          <p:cNvSpPr/>
          <p:nvPr/>
        </p:nvSpPr>
        <p:spPr>
          <a:xfrm rot="10632166">
            <a:off x="4539499" y="4096967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4431661" y="4255753"/>
            <a:ext cx="650963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4595580" y="4467300"/>
            <a:ext cx="182929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545658" y="4456142"/>
            <a:ext cx="258404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rgbClr val="000000"/>
                </a:solidFill>
                <a:latin typeface="BMW Group Condensed" panose="020B0606020202020204" pitchFamily="34" charset="0"/>
              </a:rPr>
              <a:t>√</a:t>
            </a:r>
            <a:endParaRPr lang="en-US" sz="105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2366779" y="1827443"/>
            <a:ext cx="580020" cy="3153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Next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95" name="Straight Connector 194"/>
          <p:cNvCxnSpPr/>
          <p:nvPr/>
        </p:nvCxnSpPr>
        <p:spPr>
          <a:xfrm flipV="1">
            <a:off x="2885853" y="1985664"/>
            <a:ext cx="104530" cy="81920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2882461" y="1880743"/>
            <a:ext cx="114361" cy="110759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/>
          <p:cNvSpPr/>
          <p:nvPr/>
        </p:nvSpPr>
        <p:spPr>
          <a:xfrm>
            <a:off x="5299438" y="1840877"/>
            <a:ext cx="580020" cy="3153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Next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201" name="Straight Connector 200"/>
          <p:cNvCxnSpPr/>
          <p:nvPr/>
        </p:nvCxnSpPr>
        <p:spPr>
          <a:xfrm flipV="1">
            <a:off x="5818512" y="1999098"/>
            <a:ext cx="104530" cy="81920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5815120" y="1894177"/>
            <a:ext cx="114361" cy="110759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5161845" y="4391247"/>
            <a:ext cx="667785" cy="32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Add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45075" y="4739148"/>
            <a:ext cx="1974433" cy="334801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4528060" y="4804301"/>
            <a:ext cx="825252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4490998" y="4774992"/>
            <a:ext cx="917239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Office address</a:t>
            </a:r>
            <a:endParaRPr lang="en-US" sz="105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891" y="4806967"/>
            <a:ext cx="571500" cy="209550"/>
          </a:xfrm>
          <a:prstGeom prst="rect">
            <a:avLst/>
          </a:prstGeom>
        </p:spPr>
      </p:pic>
      <p:sp>
        <p:nvSpPr>
          <p:cNvPr id="207" name="Rectangle 206"/>
          <p:cNvSpPr/>
          <p:nvPr/>
        </p:nvSpPr>
        <p:spPr>
          <a:xfrm>
            <a:off x="8179638" y="1835357"/>
            <a:ext cx="580020" cy="3153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Next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208" name="Straight Connector 207"/>
          <p:cNvCxnSpPr/>
          <p:nvPr/>
        </p:nvCxnSpPr>
        <p:spPr>
          <a:xfrm flipV="1">
            <a:off x="8698712" y="1993578"/>
            <a:ext cx="104530" cy="81920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8695320" y="1888657"/>
            <a:ext cx="114361" cy="110759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7009959" y="2457703"/>
            <a:ext cx="116967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Employment Info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6331487" y="2796238"/>
            <a:ext cx="615874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/>
              <a:t>I</a:t>
            </a:r>
            <a:r>
              <a:rPr lang="en-US" altLang="zh-CN" sz="1100" dirty="0" smtClean="0"/>
              <a:t>ndustry</a:t>
            </a:r>
            <a:endParaRPr lang="en-US" altLang="zh-CN" sz="1100" dirty="0"/>
          </a:p>
        </p:txBody>
      </p:sp>
      <p:sp>
        <p:nvSpPr>
          <p:cNvPr id="214" name="TextBox 213"/>
          <p:cNvSpPr txBox="1"/>
          <p:nvPr/>
        </p:nvSpPr>
        <p:spPr>
          <a:xfrm>
            <a:off x="7477707" y="2794011"/>
            <a:ext cx="873957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/>
              <a:t>Sub-industry</a:t>
            </a:r>
            <a:endParaRPr lang="en-US" altLang="zh-CN" sz="1100" dirty="0"/>
          </a:p>
        </p:txBody>
      </p:sp>
      <p:sp>
        <p:nvSpPr>
          <p:cNvPr id="215" name="TextBox 214"/>
          <p:cNvSpPr txBox="1"/>
          <p:nvPr/>
        </p:nvSpPr>
        <p:spPr>
          <a:xfrm>
            <a:off x="6251059" y="3093948"/>
            <a:ext cx="797013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/>
              <a:t>Occupation</a:t>
            </a:r>
            <a:endParaRPr lang="en-US" altLang="zh-CN" sz="1100" dirty="0"/>
          </a:p>
        </p:txBody>
      </p:sp>
      <p:sp>
        <p:nvSpPr>
          <p:cNvPr id="216" name="TextBox 215"/>
          <p:cNvSpPr txBox="1"/>
          <p:nvPr/>
        </p:nvSpPr>
        <p:spPr>
          <a:xfrm>
            <a:off x="6313442" y="3372265"/>
            <a:ext cx="1031051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/>
              <a:t>Company Name</a:t>
            </a:r>
            <a:endParaRPr lang="en-US" altLang="zh-CN" sz="1100" dirty="0"/>
          </a:p>
        </p:txBody>
      </p:sp>
      <p:sp>
        <p:nvSpPr>
          <p:cNvPr id="217" name="TextBox 216"/>
          <p:cNvSpPr txBox="1"/>
          <p:nvPr/>
        </p:nvSpPr>
        <p:spPr>
          <a:xfrm>
            <a:off x="7586243" y="3111128"/>
            <a:ext cx="619080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/>
              <a:t>Job title</a:t>
            </a:r>
            <a:endParaRPr lang="en-US" altLang="zh-CN" sz="1100" dirty="0"/>
          </a:p>
        </p:txBody>
      </p:sp>
      <p:sp>
        <p:nvSpPr>
          <p:cNvPr id="218" name="TextBox 217"/>
          <p:cNvSpPr txBox="1"/>
          <p:nvPr/>
        </p:nvSpPr>
        <p:spPr>
          <a:xfrm>
            <a:off x="6329388" y="3693184"/>
            <a:ext cx="1042273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/>
              <a:t>Employed Since</a:t>
            </a:r>
            <a:endParaRPr lang="en-US" altLang="zh-CN" sz="1100" dirty="0"/>
          </a:p>
        </p:txBody>
      </p:sp>
      <p:sp>
        <p:nvSpPr>
          <p:cNvPr id="219" name="TextBox 218"/>
          <p:cNvSpPr txBox="1"/>
          <p:nvPr/>
        </p:nvSpPr>
        <p:spPr>
          <a:xfrm>
            <a:off x="7583400" y="3693184"/>
            <a:ext cx="1088760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8CB0FE"/>
                </a:solidFill>
              </a:rPr>
              <a:t>Employed Month</a:t>
            </a:r>
            <a:endParaRPr lang="en-US" altLang="zh-CN" sz="1100" dirty="0">
              <a:solidFill>
                <a:srgbClr val="8CB0FE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6357831" y="4003112"/>
            <a:ext cx="1039067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8CB0FE"/>
                </a:solidFill>
              </a:rPr>
              <a:t>Shareholding %</a:t>
            </a:r>
            <a:endParaRPr lang="en-US" altLang="zh-CN" sz="1100" dirty="0">
              <a:solidFill>
                <a:srgbClr val="8CB0FE"/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6349067" y="4234303"/>
            <a:ext cx="1140056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8CB0FE"/>
                </a:solidFill>
              </a:rPr>
              <a:t>Registered capital</a:t>
            </a:r>
            <a:endParaRPr lang="en-US" altLang="zh-CN" sz="1100" dirty="0">
              <a:solidFill>
                <a:srgbClr val="8CB0FE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6379533" y="4469986"/>
            <a:ext cx="942887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8CB0FE"/>
                </a:solidFill>
              </a:rPr>
              <a:t># of employee</a:t>
            </a:r>
            <a:endParaRPr lang="en-US" altLang="zh-CN" sz="1100" dirty="0">
              <a:solidFill>
                <a:srgbClr val="8CB0FE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6896129" y="2832568"/>
            <a:ext cx="475532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7369003" y="2830729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5" name="Isosceles Triangle 224"/>
          <p:cNvSpPr/>
          <p:nvPr/>
        </p:nvSpPr>
        <p:spPr>
          <a:xfrm rot="10632166">
            <a:off x="7378675" y="2924424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8301616" y="2812220"/>
            <a:ext cx="475532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8774490" y="2810381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8" name="Isosceles Triangle 227"/>
          <p:cNvSpPr/>
          <p:nvPr/>
        </p:nvSpPr>
        <p:spPr>
          <a:xfrm rot="10632166">
            <a:off x="8784162" y="2904076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6983446" y="3146162"/>
            <a:ext cx="475532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7456320" y="3144323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1" name="Isosceles Triangle 230"/>
          <p:cNvSpPr/>
          <p:nvPr/>
        </p:nvSpPr>
        <p:spPr>
          <a:xfrm rot="10632166">
            <a:off x="7465992" y="3238018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8223213" y="3160021"/>
            <a:ext cx="475532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8696087" y="3158182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4" name="Isosceles Triangle 233"/>
          <p:cNvSpPr/>
          <p:nvPr/>
        </p:nvSpPr>
        <p:spPr>
          <a:xfrm rot="10632166">
            <a:off x="8705759" y="3251877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7337483" y="3414280"/>
            <a:ext cx="1357837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7298492" y="3743005"/>
            <a:ext cx="306255" cy="164486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8598819" y="3748294"/>
            <a:ext cx="306255" cy="164486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8500294" y="3737192"/>
            <a:ext cx="736099" cy="20005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Auto-calculation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7221212" y="3739714"/>
            <a:ext cx="527709" cy="18466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2017/07/28</a:t>
            </a:r>
            <a:endParaRPr lang="en-US" sz="6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7376749" y="4030656"/>
            <a:ext cx="444138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7427881" y="4279812"/>
            <a:ext cx="444138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7370470" y="4533544"/>
            <a:ext cx="444138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9270584" y="1825892"/>
            <a:ext cx="580020" cy="3153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back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257" name="Straight Connector 256"/>
          <p:cNvCxnSpPr/>
          <p:nvPr/>
        </p:nvCxnSpPr>
        <p:spPr>
          <a:xfrm flipH="1">
            <a:off x="9215785" y="1894282"/>
            <a:ext cx="109598" cy="89266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9215785" y="1983548"/>
            <a:ext cx="114361" cy="110759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10983026" y="1827402"/>
            <a:ext cx="580020" cy="3153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Next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265" name="Straight Connector 264"/>
          <p:cNvCxnSpPr/>
          <p:nvPr/>
        </p:nvCxnSpPr>
        <p:spPr>
          <a:xfrm flipV="1">
            <a:off x="11502100" y="1985623"/>
            <a:ext cx="104530" cy="81920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11498708" y="1880702"/>
            <a:ext cx="114361" cy="110759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10243888" y="2477521"/>
            <a:ext cx="113858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Affordability Info</a:t>
            </a:r>
          </a:p>
        </p:txBody>
      </p:sp>
      <p:sp>
        <p:nvSpPr>
          <p:cNvPr id="269" name="TextBox 268"/>
          <p:cNvSpPr txBox="1"/>
          <p:nvPr/>
        </p:nvSpPr>
        <p:spPr>
          <a:xfrm>
            <a:off x="9273025" y="2813533"/>
            <a:ext cx="870751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/>
              <a:t># of Children</a:t>
            </a:r>
          </a:p>
        </p:txBody>
      </p:sp>
      <p:sp>
        <p:nvSpPr>
          <p:cNvPr id="270" name="TextBox 269"/>
          <p:cNvSpPr txBox="1"/>
          <p:nvPr/>
        </p:nvSpPr>
        <p:spPr>
          <a:xfrm>
            <a:off x="9215785" y="3099650"/>
            <a:ext cx="1035861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100" dirty="0"/>
              <a:t>Monthly income</a:t>
            </a:r>
          </a:p>
        </p:txBody>
      </p:sp>
      <p:sp>
        <p:nvSpPr>
          <p:cNvPr id="271" name="TextBox 270"/>
          <p:cNvSpPr txBox="1"/>
          <p:nvPr/>
        </p:nvSpPr>
        <p:spPr>
          <a:xfrm>
            <a:off x="9236393" y="3377446"/>
            <a:ext cx="1521570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100" dirty="0"/>
              <a:t>Quarterly Interest Earned</a:t>
            </a:r>
          </a:p>
        </p:txBody>
      </p:sp>
      <p:sp>
        <p:nvSpPr>
          <p:cNvPr id="272" name="TextBox 271"/>
          <p:cNvSpPr txBox="1"/>
          <p:nvPr/>
        </p:nvSpPr>
        <p:spPr>
          <a:xfrm>
            <a:off x="9273330" y="3637986"/>
            <a:ext cx="857927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>
                <a:solidFill>
                  <a:srgbClr val="8CB0FE"/>
                </a:solidFill>
              </a:rPr>
              <a:t>Monthly rent</a:t>
            </a:r>
            <a:endParaRPr lang="en-US" sz="1100" dirty="0">
              <a:solidFill>
                <a:srgbClr val="8CB0FE"/>
              </a:solidFill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10143776" y="2839115"/>
            <a:ext cx="444138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10199078" y="3164737"/>
            <a:ext cx="444138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10973476" y="3427925"/>
            <a:ext cx="444138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76" name="Oval 275"/>
          <p:cNvSpPr/>
          <p:nvPr/>
        </p:nvSpPr>
        <p:spPr>
          <a:xfrm>
            <a:off x="10691082" y="3409117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10121692" y="3641916"/>
            <a:ext cx="444138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44791" y="3353828"/>
            <a:ext cx="24827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en-US" sz="12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10662454" y="3801123"/>
            <a:ext cx="1097291" cy="424224"/>
          </a:xfrm>
          <a:prstGeom prst="wedgeRoundRectCallout">
            <a:avLst>
              <a:gd name="adj1" fmla="val -40972"/>
              <a:gd name="adj2" fmla="val -109938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95208" y="3822322"/>
            <a:ext cx="2553002" cy="93871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1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Click</a:t>
            </a:r>
            <a:r>
              <a:rPr lang="en-US" sz="11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“</a:t>
            </a:r>
            <a:r>
              <a:rPr lang="en-US" sz="11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11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” to show what is quarterly interest earned, </a:t>
            </a:r>
            <a:r>
              <a:rPr lang="en-US" altLang="zh-CN" sz="11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explanation </a:t>
            </a:r>
            <a:r>
              <a:rPr lang="en-US" sz="11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such like: around 3/21, 6/21, 9/21, 12/21, bank will pay you an quarterly interest, please fill this </a:t>
            </a:r>
            <a:r>
              <a:rPr lang="en-US" sz="1100" dirty="0" err="1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amt</a:t>
            </a:r>
            <a:r>
              <a:rPr lang="en-US" sz="11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of nearest date here</a:t>
            </a:r>
            <a:endParaRPr lang="en-US" sz="110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1999856" y="2788241"/>
            <a:ext cx="475532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1909494" y="2778634"/>
            <a:ext cx="655949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Borrower</a:t>
            </a:r>
          </a:p>
        </p:txBody>
      </p:sp>
      <p:sp>
        <p:nvSpPr>
          <p:cNvPr id="249" name="Oval 248"/>
          <p:cNvSpPr/>
          <p:nvPr/>
        </p:nvSpPr>
        <p:spPr>
          <a:xfrm>
            <a:off x="1461841" y="5669351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1412623" y="5622883"/>
            <a:ext cx="24827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en-US" sz="12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2074850" y="5629982"/>
            <a:ext cx="845103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8CB0FE"/>
                </a:solidFill>
              </a:rPr>
              <a:t>Relationship</a:t>
            </a:r>
            <a:endParaRPr lang="en-US" altLang="zh-CN" sz="1100" dirty="0">
              <a:solidFill>
                <a:srgbClr val="8CB0FE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2807396" y="5663730"/>
            <a:ext cx="499699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3313840" y="5657480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53" name="Isosceles Triangle 252"/>
          <p:cNvSpPr/>
          <p:nvPr/>
        </p:nvSpPr>
        <p:spPr>
          <a:xfrm rot="10632166">
            <a:off x="3323512" y="5751175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54" name="Rounded Rectangular Callout 253"/>
          <p:cNvSpPr/>
          <p:nvPr/>
        </p:nvSpPr>
        <p:spPr>
          <a:xfrm>
            <a:off x="2575904" y="6063544"/>
            <a:ext cx="2482468" cy="715731"/>
          </a:xfrm>
          <a:prstGeom prst="wedgeRoundRectCallout">
            <a:avLst>
              <a:gd name="adj1" fmla="val -130152"/>
              <a:gd name="adj2" fmla="val -108047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2579943" y="6035746"/>
            <a:ext cx="2553002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1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Click</a:t>
            </a:r>
            <a:r>
              <a:rPr lang="en-US" sz="11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“</a:t>
            </a:r>
            <a:r>
              <a:rPr lang="en-US" sz="11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11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” to show what condition need to add emergency person, </a:t>
            </a:r>
            <a:r>
              <a:rPr lang="en-US" altLang="zh-CN" sz="11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explanation </a:t>
            </a:r>
            <a:r>
              <a:rPr lang="en-US" sz="11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such like: Waive Co-borrower, or fix line telephone no provide</a:t>
            </a:r>
            <a:endParaRPr lang="en-US" sz="110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1" name="Oval 210"/>
          <p:cNvSpPr/>
          <p:nvPr/>
        </p:nvSpPr>
        <p:spPr>
          <a:xfrm>
            <a:off x="2442796" y="1774609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2" name="Oval 211"/>
          <p:cNvSpPr/>
          <p:nvPr/>
        </p:nvSpPr>
        <p:spPr>
          <a:xfrm>
            <a:off x="2507939" y="1839246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41" name="Oval 240"/>
          <p:cNvSpPr/>
          <p:nvPr/>
        </p:nvSpPr>
        <p:spPr>
          <a:xfrm>
            <a:off x="5403718" y="1783200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45" name="Oval 244"/>
          <p:cNvSpPr/>
          <p:nvPr/>
        </p:nvSpPr>
        <p:spPr>
          <a:xfrm>
            <a:off x="5468861" y="1847837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8293973" y="1798904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68" name="Oval 267"/>
          <p:cNvSpPr/>
          <p:nvPr/>
        </p:nvSpPr>
        <p:spPr>
          <a:xfrm>
            <a:off x="8359116" y="1863541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78" name="Oval 277"/>
          <p:cNvSpPr/>
          <p:nvPr/>
        </p:nvSpPr>
        <p:spPr>
          <a:xfrm>
            <a:off x="11026372" y="1814329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79" name="Oval 278"/>
          <p:cNvSpPr/>
          <p:nvPr/>
        </p:nvSpPr>
        <p:spPr>
          <a:xfrm>
            <a:off x="11091515" y="1878966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12982604" y="1761256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您是否就职于</a:t>
            </a:r>
            <a:r>
              <a:rPr lang="en-US" altLang="zh-CN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500</a:t>
            </a:r>
            <a:r>
              <a:rPr lang="zh-CN" altLang="en-US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强</a:t>
            </a:r>
            <a:endParaRPr lang="en-US" altLang="zh-CN" sz="14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是否高首付，系统判断</a:t>
            </a:r>
            <a:endParaRPr lang="en-US" altLang="zh-CN" sz="14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是否留存客户，系统判断</a:t>
            </a:r>
            <a:endParaRPr lang="en-US" altLang="zh-CN" sz="14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是否本地经营满两年</a:t>
            </a:r>
            <a:endParaRPr lang="en-US" altLang="zh-CN" sz="14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是否本地户籍，系统判断</a:t>
            </a:r>
            <a:endParaRPr lang="en-US" altLang="zh-CN" sz="14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是否符合限牌城市政策</a:t>
            </a:r>
            <a:endParaRPr lang="en-US" altLang="zh-CN" sz="14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是否符合连续缴纳公积金</a:t>
            </a:r>
            <a:endParaRPr lang="en-US" sz="14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13054946" y="4537181"/>
            <a:ext cx="2151939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100" dirty="0"/>
              <a:t>Does any Applicant own a property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13010170" y="5428640"/>
            <a:ext cx="1789251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100" dirty="0">
                <a:solidFill>
                  <a:srgbClr val="8CB0FE"/>
                </a:solidFill>
              </a:rPr>
              <a:t>Who is the owner of property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13028052" y="5629113"/>
            <a:ext cx="1435955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8CB0FE"/>
                </a:solidFill>
              </a:rPr>
              <a:t>Is it a village Property</a:t>
            </a:r>
            <a:endParaRPr lang="en-US" sz="1100" dirty="0">
              <a:solidFill>
                <a:srgbClr val="8CB0FE"/>
              </a:solidFill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14434233" y="2454807"/>
            <a:ext cx="115672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Property </a:t>
            </a:r>
            <a:r>
              <a:rPr lang="en-US" altLang="zh-CN" sz="1200" dirty="0">
                <a:solidFill>
                  <a:srgbClr val="000000"/>
                </a:solidFill>
                <a:latin typeface="BMW Group Condensed" panose="020B0606020202020204" pitchFamily="34" charset="0"/>
              </a:rPr>
              <a:t>confirm</a:t>
            </a:r>
            <a:endParaRPr lang="en-US" sz="12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13097362" y="4846216"/>
            <a:ext cx="1739579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/>
              <a:t>Which is your property above:</a:t>
            </a:r>
            <a:endParaRPr lang="en-US" altLang="zh-CN" sz="1100" dirty="0"/>
          </a:p>
        </p:txBody>
      </p:sp>
      <p:sp>
        <p:nvSpPr>
          <p:cNvPr id="287" name="Rectangle 286"/>
          <p:cNvSpPr/>
          <p:nvPr/>
        </p:nvSpPr>
        <p:spPr>
          <a:xfrm>
            <a:off x="14804577" y="4872286"/>
            <a:ext cx="475532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15277451" y="4870447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89" name="Isosceles Triangle 288"/>
          <p:cNvSpPr/>
          <p:nvPr/>
        </p:nvSpPr>
        <p:spPr>
          <a:xfrm rot="10632166">
            <a:off x="15287123" y="4964142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14695955" y="4852805"/>
            <a:ext cx="683200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H/O/None</a:t>
            </a:r>
            <a:endParaRPr lang="en-US" sz="105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91" name="Rectangle 290"/>
          <p:cNvSpPr/>
          <p:nvPr/>
        </p:nvSpPr>
        <p:spPr>
          <a:xfrm>
            <a:off x="14130916" y="5148955"/>
            <a:ext cx="454917" cy="23197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Add</a:t>
            </a:r>
          </a:p>
        </p:txBody>
      </p:sp>
      <p:sp>
        <p:nvSpPr>
          <p:cNvPr id="292" name="Rectangle 291"/>
          <p:cNvSpPr/>
          <p:nvPr/>
        </p:nvSpPr>
        <p:spPr>
          <a:xfrm>
            <a:off x="14956993" y="4602018"/>
            <a:ext cx="475532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15429867" y="4600179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94" name="Isosceles Triangle 293"/>
          <p:cNvSpPr/>
          <p:nvPr/>
        </p:nvSpPr>
        <p:spPr>
          <a:xfrm rot="10632166">
            <a:off x="15439539" y="4693874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14626848" y="5502830"/>
            <a:ext cx="475532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5099722" y="5500991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97" name="Isosceles Triangle 296"/>
          <p:cNvSpPr/>
          <p:nvPr/>
        </p:nvSpPr>
        <p:spPr>
          <a:xfrm rot="10632166">
            <a:off x="15109394" y="5594686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14531960" y="5475626"/>
            <a:ext cx="561372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B/CB/G</a:t>
            </a:r>
            <a:endParaRPr lang="en-US" sz="105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14981485" y="4576828"/>
            <a:ext cx="360996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Y/N</a:t>
            </a:r>
          </a:p>
        </p:txBody>
      </p:sp>
      <p:sp>
        <p:nvSpPr>
          <p:cNvPr id="300" name="Rectangle 299"/>
          <p:cNvSpPr/>
          <p:nvPr/>
        </p:nvSpPr>
        <p:spPr>
          <a:xfrm>
            <a:off x="14318922" y="5703882"/>
            <a:ext cx="475532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14791796" y="5702043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02" name="Isosceles Triangle 301"/>
          <p:cNvSpPr/>
          <p:nvPr/>
        </p:nvSpPr>
        <p:spPr>
          <a:xfrm rot="10632166">
            <a:off x="14801468" y="5795738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14381094" y="5688446"/>
            <a:ext cx="360996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Y/N</a:t>
            </a:r>
          </a:p>
        </p:txBody>
      </p:sp>
      <p:sp>
        <p:nvSpPr>
          <p:cNvPr id="304" name="Rectangle 303"/>
          <p:cNvSpPr/>
          <p:nvPr/>
        </p:nvSpPr>
        <p:spPr>
          <a:xfrm>
            <a:off x="14733795" y="2811673"/>
            <a:ext cx="475532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05" name="Rectangle 304"/>
          <p:cNvSpPr/>
          <p:nvPr/>
        </p:nvSpPr>
        <p:spPr>
          <a:xfrm>
            <a:off x="15206669" y="2809834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06" name="Isosceles Triangle 305"/>
          <p:cNvSpPr/>
          <p:nvPr/>
        </p:nvSpPr>
        <p:spPr>
          <a:xfrm rot="10632166">
            <a:off x="15216341" y="2903529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14758287" y="2786483"/>
            <a:ext cx="360996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Y/N</a:t>
            </a:r>
          </a:p>
        </p:txBody>
      </p:sp>
      <p:sp>
        <p:nvSpPr>
          <p:cNvPr id="308" name="Rectangle 307"/>
          <p:cNvSpPr/>
          <p:nvPr/>
        </p:nvSpPr>
        <p:spPr>
          <a:xfrm>
            <a:off x="14733795" y="3490260"/>
            <a:ext cx="475532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09" name="Rectangle 308"/>
          <p:cNvSpPr/>
          <p:nvPr/>
        </p:nvSpPr>
        <p:spPr>
          <a:xfrm>
            <a:off x="15206669" y="3488421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10" name="Isosceles Triangle 309"/>
          <p:cNvSpPr/>
          <p:nvPr/>
        </p:nvSpPr>
        <p:spPr>
          <a:xfrm rot="10632166">
            <a:off x="15216341" y="3582116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14758287" y="3465070"/>
            <a:ext cx="360996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Y/N</a:t>
            </a:r>
          </a:p>
        </p:txBody>
      </p:sp>
      <p:sp>
        <p:nvSpPr>
          <p:cNvPr id="312" name="Rectangle 311"/>
          <p:cNvSpPr/>
          <p:nvPr/>
        </p:nvSpPr>
        <p:spPr>
          <a:xfrm>
            <a:off x="14889282" y="3922102"/>
            <a:ext cx="475532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15362156" y="3920263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14" name="Isosceles Triangle 313"/>
          <p:cNvSpPr/>
          <p:nvPr/>
        </p:nvSpPr>
        <p:spPr>
          <a:xfrm rot="10632166">
            <a:off x="15371828" y="4013958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14913774" y="3896912"/>
            <a:ext cx="360996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Y/N</a:t>
            </a:r>
          </a:p>
        </p:txBody>
      </p:sp>
      <p:sp>
        <p:nvSpPr>
          <p:cNvPr id="316" name="Rectangle 315"/>
          <p:cNvSpPr/>
          <p:nvPr/>
        </p:nvSpPr>
        <p:spPr>
          <a:xfrm>
            <a:off x="15060762" y="4141257"/>
            <a:ext cx="475532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15533636" y="4139418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18" name="Isosceles Triangle 317"/>
          <p:cNvSpPr/>
          <p:nvPr/>
        </p:nvSpPr>
        <p:spPr>
          <a:xfrm rot="10632166">
            <a:off x="15543308" y="4233113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15085254" y="4116067"/>
            <a:ext cx="360996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Y/N</a:t>
            </a:r>
          </a:p>
        </p:txBody>
      </p:sp>
      <p:sp>
        <p:nvSpPr>
          <p:cNvPr id="320" name="Rectangle 319"/>
          <p:cNvSpPr/>
          <p:nvPr/>
        </p:nvSpPr>
        <p:spPr>
          <a:xfrm>
            <a:off x="13166426" y="1825892"/>
            <a:ext cx="580020" cy="3153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back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321" name="Straight Connector 320"/>
          <p:cNvCxnSpPr/>
          <p:nvPr/>
        </p:nvCxnSpPr>
        <p:spPr>
          <a:xfrm flipH="1">
            <a:off x="13111627" y="1894282"/>
            <a:ext cx="109598" cy="89266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13111627" y="1983548"/>
            <a:ext cx="114361" cy="110759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Rectangle 322"/>
          <p:cNvSpPr/>
          <p:nvPr/>
        </p:nvSpPr>
        <p:spPr>
          <a:xfrm>
            <a:off x="14741904" y="1827402"/>
            <a:ext cx="716984" cy="3153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Finish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324" name="Straight Connector 323"/>
          <p:cNvCxnSpPr/>
          <p:nvPr/>
        </p:nvCxnSpPr>
        <p:spPr>
          <a:xfrm flipV="1">
            <a:off x="15397942" y="1985623"/>
            <a:ext cx="104530" cy="81920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>
            <a:off x="15394550" y="1880702"/>
            <a:ext cx="114361" cy="110759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Oval 325"/>
          <p:cNvSpPr/>
          <p:nvPr/>
        </p:nvSpPr>
        <p:spPr>
          <a:xfrm>
            <a:off x="14937360" y="1734267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27" name="Oval 326"/>
          <p:cNvSpPr/>
          <p:nvPr/>
        </p:nvSpPr>
        <p:spPr>
          <a:xfrm>
            <a:off x="15002503" y="1798904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15811441" y="1768585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Personal info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15990200" y="2474133"/>
            <a:ext cx="2262306" cy="511277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339" name="Straight Connector 338"/>
          <p:cNvCxnSpPr/>
          <p:nvPr/>
        </p:nvCxnSpPr>
        <p:spPr>
          <a:xfrm>
            <a:off x="18036196" y="2068395"/>
            <a:ext cx="216310" cy="0"/>
          </a:xfrm>
          <a:prstGeom prst="line">
            <a:avLst/>
          </a:prstGeom>
          <a:ln w="190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 flipH="1">
            <a:off x="18154184" y="1963458"/>
            <a:ext cx="1" cy="225471"/>
          </a:xfrm>
          <a:prstGeom prst="line">
            <a:avLst/>
          </a:prstGeom>
          <a:ln w="190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/>
          <p:cNvSpPr txBox="1"/>
          <p:nvPr/>
        </p:nvSpPr>
        <p:spPr>
          <a:xfrm>
            <a:off x="15990200" y="2527969"/>
            <a:ext cx="1599156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Borrower: Name</a:t>
            </a:r>
          </a:p>
        </p:txBody>
      </p:sp>
      <p:sp>
        <p:nvSpPr>
          <p:cNvPr id="342" name="Oval 341"/>
          <p:cNvSpPr/>
          <p:nvPr/>
        </p:nvSpPr>
        <p:spPr>
          <a:xfrm>
            <a:off x="17832749" y="2533525"/>
            <a:ext cx="430148" cy="388514"/>
          </a:xfrm>
          <a:prstGeom prst="ellipse">
            <a:avLst/>
          </a:prstGeom>
          <a:solidFill>
            <a:schemeClr val="bg2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17749161" y="2544753"/>
            <a:ext cx="731290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100%</a:t>
            </a:r>
          </a:p>
        </p:txBody>
      </p:sp>
      <p:sp>
        <p:nvSpPr>
          <p:cNvPr id="362" name="Oval 361"/>
          <p:cNvSpPr/>
          <p:nvPr/>
        </p:nvSpPr>
        <p:spPr>
          <a:xfrm>
            <a:off x="4127646" y="2249104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63" name="Rectangle 362"/>
          <p:cNvSpPr/>
          <p:nvPr/>
        </p:nvSpPr>
        <p:spPr>
          <a:xfrm>
            <a:off x="16495470" y="5680885"/>
            <a:ext cx="1338078" cy="3826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Pre-check</a:t>
            </a:r>
          </a:p>
        </p:txBody>
      </p:sp>
      <p:sp>
        <p:nvSpPr>
          <p:cNvPr id="364" name="Oval 363"/>
          <p:cNvSpPr/>
          <p:nvPr/>
        </p:nvSpPr>
        <p:spPr>
          <a:xfrm>
            <a:off x="17146685" y="5604012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65" name="Oval 364"/>
          <p:cNvSpPr/>
          <p:nvPr/>
        </p:nvSpPr>
        <p:spPr>
          <a:xfrm>
            <a:off x="17211828" y="5668649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66" name="Oval 365"/>
          <p:cNvSpPr/>
          <p:nvPr/>
        </p:nvSpPr>
        <p:spPr>
          <a:xfrm>
            <a:off x="5701560" y="2261591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367" name="Straight Connector 366"/>
          <p:cNvCxnSpPr/>
          <p:nvPr/>
        </p:nvCxnSpPr>
        <p:spPr>
          <a:xfrm>
            <a:off x="542814" y="2302165"/>
            <a:ext cx="2281247" cy="26513"/>
          </a:xfrm>
          <a:prstGeom prst="line">
            <a:avLst/>
          </a:prstGeom>
          <a:ln w="381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367"/>
          <p:cNvSpPr/>
          <p:nvPr/>
        </p:nvSpPr>
        <p:spPr>
          <a:xfrm>
            <a:off x="1015196" y="2222611"/>
            <a:ext cx="182880" cy="182880"/>
          </a:xfrm>
          <a:prstGeom prst="ellipse">
            <a:avLst/>
          </a:prstGeom>
          <a:solidFill>
            <a:srgbClr val="92A2BD"/>
          </a:solidFill>
          <a:ln w="9525">
            <a:solidFill>
              <a:srgbClr val="92A2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69" name="Oval 368"/>
          <p:cNvSpPr/>
          <p:nvPr/>
        </p:nvSpPr>
        <p:spPr>
          <a:xfrm>
            <a:off x="611029" y="2210725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70" name="Oval 369"/>
          <p:cNvSpPr/>
          <p:nvPr/>
        </p:nvSpPr>
        <p:spPr>
          <a:xfrm>
            <a:off x="1870100" y="2210285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71" name="Oval 370"/>
          <p:cNvSpPr/>
          <p:nvPr/>
        </p:nvSpPr>
        <p:spPr>
          <a:xfrm>
            <a:off x="2272570" y="2223425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72" name="Oval 371"/>
          <p:cNvSpPr/>
          <p:nvPr/>
        </p:nvSpPr>
        <p:spPr>
          <a:xfrm>
            <a:off x="1461841" y="2226558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73" name="Oval 372"/>
          <p:cNvSpPr/>
          <p:nvPr/>
        </p:nvSpPr>
        <p:spPr>
          <a:xfrm>
            <a:off x="2602579" y="2224538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374" name="Straight Connector 373"/>
          <p:cNvCxnSpPr/>
          <p:nvPr/>
        </p:nvCxnSpPr>
        <p:spPr>
          <a:xfrm>
            <a:off x="6565067" y="2301048"/>
            <a:ext cx="2281247" cy="26513"/>
          </a:xfrm>
          <a:prstGeom prst="line">
            <a:avLst/>
          </a:prstGeom>
          <a:ln w="381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Oval 374"/>
          <p:cNvSpPr/>
          <p:nvPr/>
        </p:nvSpPr>
        <p:spPr>
          <a:xfrm>
            <a:off x="7862584" y="2207804"/>
            <a:ext cx="182880" cy="182880"/>
          </a:xfrm>
          <a:prstGeom prst="ellipse">
            <a:avLst/>
          </a:prstGeom>
          <a:solidFill>
            <a:srgbClr val="92A2BD"/>
          </a:solidFill>
          <a:ln w="9525">
            <a:solidFill>
              <a:srgbClr val="92A2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76" name="Oval 375"/>
          <p:cNvSpPr/>
          <p:nvPr/>
        </p:nvSpPr>
        <p:spPr>
          <a:xfrm>
            <a:off x="6633282" y="2209608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77" name="Oval 376"/>
          <p:cNvSpPr/>
          <p:nvPr/>
        </p:nvSpPr>
        <p:spPr>
          <a:xfrm>
            <a:off x="7460444" y="2210163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78" name="Oval 377"/>
          <p:cNvSpPr/>
          <p:nvPr/>
        </p:nvSpPr>
        <p:spPr>
          <a:xfrm>
            <a:off x="8294823" y="2222308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79" name="Oval 378"/>
          <p:cNvSpPr/>
          <p:nvPr/>
        </p:nvSpPr>
        <p:spPr>
          <a:xfrm>
            <a:off x="7050918" y="2210934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80" name="Oval 379"/>
          <p:cNvSpPr/>
          <p:nvPr/>
        </p:nvSpPr>
        <p:spPr>
          <a:xfrm>
            <a:off x="8624832" y="2223421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381" name="Straight Connector 380"/>
          <p:cNvCxnSpPr/>
          <p:nvPr/>
        </p:nvCxnSpPr>
        <p:spPr>
          <a:xfrm>
            <a:off x="9283211" y="2350262"/>
            <a:ext cx="2281247" cy="26513"/>
          </a:xfrm>
          <a:prstGeom prst="line">
            <a:avLst/>
          </a:prstGeom>
          <a:ln w="381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Oval 381"/>
          <p:cNvSpPr/>
          <p:nvPr/>
        </p:nvSpPr>
        <p:spPr>
          <a:xfrm>
            <a:off x="10975065" y="2257718"/>
            <a:ext cx="182880" cy="182880"/>
          </a:xfrm>
          <a:prstGeom prst="ellipse">
            <a:avLst/>
          </a:prstGeom>
          <a:solidFill>
            <a:srgbClr val="92A2BD"/>
          </a:solidFill>
          <a:ln w="9525">
            <a:solidFill>
              <a:srgbClr val="92A2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83" name="Oval 382"/>
          <p:cNvSpPr/>
          <p:nvPr/>
        </p:nvSpPr>
        <p:spPr>
          <a:xfrm>
            <a:off x="9351426" y="2258822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84" name="Oval 383"/>
          <p:cNvSpPr/>
          <p:nvPr/>
        </p:nvSpPr>
        <p:spPr>
          <a:xfrm>
            <a:off x="10610497" y="2258382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85" name="Oval 384"/>
          <p:cNvSpPr/>
          <p:nvPr/>
        </p:nvSpPr>
        <p:spPr>
          <a:xfrm>
            <a:off x="10199563" y="2271927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86" name="Oval 385"/>
          <p:cNvSpPr/>
          <p:nvPr/>
        </p:nvSpPr>
        <p:spPr>
          <a:xfrm>
            <a:off x="9769062" y="2260148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87" name="Oval 386"/>
          <p:cNvSpPr/>
          <p:nvPr/>
        </p:nvSpPr>
        <p:spPr>
          <a:xfrm>
            <a:off x="11342976" y="2272635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388" name="Straight Connector 387"/>
          <p:cNvCxnSpPr/>
          <p:nvPr/>
        </p:nvCxnSpPr>
        <p:spPr>
          <a:xfrm>
            <a:off x="13129550" y="2339218"/>
            <a:ext cx="2281247" cy="26513"/>
          </a:xfrm>
          <a:prstGeom prst="line">
            <a:avLst/>
          </a:prstGeom>
          <a:ln w="381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Oval 388"/>
          <p:cNvSpPr/>
          <p:nvPr/>
        </p:nvSpPr>
        <p:spPr>
          <a:xfrm>
            <a:off x="15188669" y="2260148"/>
            <a:ext cx="182880" cy="182880"/>
          </a:xfrm>
          <a:prstGeom prst="ellipse">
            <a:avLst/>
          </a:prstGeom>
          <a:solidFill>
            <a:srgbClr val="92A2BD"/>
          </a:solidFill>
          <a:ln w="9525">
            <a:solidFill>
              <a:srgbClr val="92A2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90" name="Oval 389"/>
          <p:cNvSpPr/>
          <p:nvPr/>
        </p:nvSpPr>
        <p:spPr>
          <a:xfrm>
            <a:off x="13197765" y="2247778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91" name="Oval 390"/>
          <p:cNvSpPr/>
          <p:nvPr/>
        </p:nvSpPr>
        <p:spPr>
          <a:xfrm>
            <a:off x="14456836" y="2247338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92" name="Oval 391"/>
          <p:cNvSpPr/>
          <p:nvPr/>
        </p:nvSpPr>
        <p:spPr>
          <a:xfrm>
            <a:off x="14859306" y="2260478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93" name="Oval 392"/>
          <p:cNvSpPr/>
          <p:nvPr/>
        </p:nvSpPr>
        <p:spPr>
          <a:xfrm>
            <a:off x="13615401" y="2249104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94" name="Oval 393"/>
          <p:cNvSpPr/>
          <p:nvPr/>
        </p:nvSpPr>
        <p:spPr>
          <a:xfrm>
            <a:off x="14068317" y="2258040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396209" y="6265303"/>
            <a:ext cx="1128835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8CB0FE"/>
                </a:solidFill>
              </a:rPr>
              <a:t>Emergency Name</a:t>
            </a:r>
            <a:endParaRPr lang="en-US" altLang="zh-CN" sz="1100" dirty="0">
              <a:solidFill>
                <a:srgbClr val="8CB0FE"/>
              </a:solidFill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392662" y="6548483"/>
            <a:ext cx="1015021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8CB0FE"/>
                </a:solidFill>
              </a:rPr>
              <a:t>Emergency Tel.</a:t>
            </a:r>
            <a:endParaRPr lang="en-US" altLang="zh-CN" sz="1100" dirty="0">
              <a:solidFill>
                <a:srgbClr val="8CB0FE"/>
              </a:solidFill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1575041" y="6308023"/>
            <a:ext cx="499699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30" name="Rectangle 329"/>
          <p:cNvSpPr/>
          <p:nvPr/>
        </p:nvSpPr>
        <p:spPr>
          <a:xfrm>
            <a:off x="1310996" y="6573222"/>
            <a:ext cx="929800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31" name="Oval 330"/>
          <p:cNvSpPr/>
          <p:nvPr/>
        </p:nvSpPr>
        <p:spPr>
          <a:xfrm>
            <a:off x="1401417" y="6320446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1352199" y="6273978"/>
            <a:ext cx="24827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en-US" sz="12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2014426" y="6281077"/>
            <a:ext cx="845103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8CB0FE"/>
                </a:solidFill>
              </a:rPr>
              <a:t>Relationship</a:t>
            </a:r>
            <a:endParaRPr lang="en-US" altLang="zh-CN" sz="1100" dirty="0">
              <a:solidFill>
                <a:srgbClr val="8CB0FE"/>
              </a:solidFill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2746972" y="6314825"/>
            <a:ext cx="499699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3253416" y="6308575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36" name="Isosceles Triangle 335"/>
          <p:cNvSpPr/>
          <p:nvPr/>
        </p:nvSpPr>
        <p:spPr>
          <a:xfrm rot="10632166">
            <a:off x="3263088" y="6402270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09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EP009-S001-Alex Wang: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GB" noProof="0" smtClean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AA807A42-CF27-4B84-8583-18EBE418342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Wireframes: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28950" y="1644108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r>
              <a:rPr lang="en-US" altLang="zh-CN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1. </a:t>
            </a:r>
            <a:r>
              <a:rPr lang="zh-CN" altLang="en-US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您</a:t>
            </a:r>
            <a:r>
              <a:rPr lang="zh-CN" altLang="en-US" sz="1400" dirty="0">
                <a:solidFill>
                  <a:srgbClr val="666666"/>
                </a:solidFill>
                <a:latin typeface="BMW Group Condensed" panose="020B0606020202020204" pitchFamily="34" charset="0"/>
              </a:rPr>
              <a:t>提供的银行账单是否显示了雇主支付给您的月工资？</a:t>
            </a:r>
            <a:endParaRPr lang="en-US" altLang="zh-CN" sz="14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r>
              <a:rPr lang="en-US" altLang="zh-CN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2. </a:t>
            </a:r>
            <a:r>
              <a:rPr lang="zh-CN" altLang="en-US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您</a:t>
            </a:r>
            <a:r>
              <a:rPr lang="zh-CN" altLang="en-US" sz="1400" dirty="0">
                <a:solidFill>
                  <a:srgbClr val="666666"/>
                </a:solidFill>
                <a:latin typeface="BMW Group Condensed" panose="020B0606020202020204" pitchFamily="34" charset="0"/>
              </a:rPr>
              <a:t>的公司是否在工商局正式注册的</a:t>
            </a:r>
            <a:r>
              <a:rPr lang="zh-CN" altLang="en-US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？</a:t>
            </a:r>
            <a:endParaRPr lang="en-US" altLang="zh-CN" sz="14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r>
              <a:rPr lang="en-US" altLang="zh-CN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3. </a:t>
            </a:r>
            <a:r>
              <a:rPr lang="zh-CN" altLang="en-US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是否</a:t>
            </a:r>
            <a:r>
              <a:rPr lang="zh-CN" altLang="en-US" sz="1400" dirty="0">
                <a:solidFill>
                  <a:srgbClr val="666666"/>
                </a:solidFill>
                <a:latin typeface="BMW Group Condensed" panose="020B0606020202020204" pitchFamily="34" charset="0"/>
              </a:rPr>
              <a:t>在公司验资报告或工商局注册网上能显示您的持股？</a:t>
            </a:r>
            <a:endParaRPr lang="en-US" altLang="zh-CN" sz="14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06011" y="2733971"/>
            <a:ext cx="475532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78885" y="2732132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2" name="Isosceles Triangle 11"/>
          <p:cNvSpPr/>
          <p:nvPr/>
        </p:nvSpPr>
        <p:spPr>
          <a:xfrm rot="10632166">
            <a:off x="5288557" y="2825827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30503" y="2708781"/>
            <a:ext cx="360996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Y/N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30020" y="3382039"/>
            <a:ext cx="475532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02894" y="3380200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6" name="Isosceles Triangle 15"/>
          <p:cNvSpPr/>
          <p:nvPr/>
        </p:nvSpPr>
        <p:spPr>
          <a:xfrm rot="10632166">
            <a:off x="5199752" y="3460954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54512" y="3356849"/>
            <a:ext cx="360996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Y/N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20581" y="4018356"/>
            <a:ext cx="475532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93455" y="4016517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" name="Isosceles Triangle 19"/>
          <p:cNvSpPr/>
          <p:nvPr/>
        </p:nvSpPr>
        <p:spPr>
          <a:xfrm rot="10632166">
            <a:off x="5190313" y="4097271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45073" y="3993166"/>
            <a:ext cx="360996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Y/N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67752" y="1644108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Personal info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46511" y="2349656"/>
            <a:ext cx="2262306" cy="511277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2392507" y="1943918"/>
            <a:ext cx="216310" cy="0"/>
          </a:xfrm>
          <a:prstGeom prst="line">
            <a:avLst/>
          </a:prstGeom>
          <a:ln w="190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2510495" y="1838981"/>
            <a:ext cx="1" cy="225471"/>
          </a:xfrm>
          <a:prstGeom prst="line">
            <a:avLst/>
          </a:prstGeom>
          <a:ln w="190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6511" y="2403492"/>
            <a:ext cx="1599156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Borrower: Name</a:t>
            </a:r>
          </a:p>
        </p:txBody>
      </p:sp>
      <p:sp>
        <p:nvSpPr>
          <p:cNvPr id="46" name="Oval 45"/>
          <p:cNvSpPr/>
          <p:nvPr/>
        </p:nvSpPr>
        <p:spPr>
          <a:xfrm>
            <a:off x="2189060" y="2409048"/>
            <a:ext cx="430148" cy="388514"/>
          </a:xfrm>
          <a:prstGeom prst="ellipse">
            <a:avLst/>
          </a:prstGeom>
          <a:solidFill>
            <a:schemeClr val="bg2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63385" y="2418639"/>
            <a:ext cx="497252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0%</a:t>
            </a:r>
          </a:p>
        </p:txBody>
      </p:sp>
      <p:sp>
        <p:nvSpPr>
          <p:cNvPr id="48" name="Oval 47"/>
          <p:cNvSpPr/>
          <p:nvPr/>
        </p:nvSpPr>
        <p:spPr>
          <a:xfrm>
            <a:off x="1609567" y="2404815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1674710" y="2469452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537023" y="1631693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574398" y="2681028"/>
            <a:ext cx="1564852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E6700"/>
                </a:solidFill>
              </a:rPr>
              <a:t>Customer type selected*: </a:t>
            </a:r>
            <a:endParaRPr lang="en-US" sz="1400" i="0" u="none" baseline="0" dirty="0" smtClean="0">
              <a:solidFill>
                <a:srgbClr val="FE67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555118" y="3227224"/>
            <a:ext cx="1326004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E6700"/>
                </a:solidFill>
              </a:rPr>
              <a:t>Nationality selected*:</a:t>
            </a:r>
            <a:endParaRPr lang="en-US" altLang="zh-CN" sz="1100" dirty="0">
              <a:solidFill>
                <a:srgbClr val="FE67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552929" y="2902400"/>
            <a:ext cx="1021433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E6700"/>
                </a:solidFill>
              </a:rPr>
              <a:t>Chinese Name*</a:t>
            </a:r>
            <a:endParaRPr lang="en-US" altLang="zh-CN" sz="1100" dirty="0">
              <a:solidFill>
                <a:srgbClr val="FE67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565720" y="3576655"/>
            <a:ext cx="652743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E6700"/>
                </a:solidFill>
              </a:rPr>
              <a:t>ID Type*</a:t>
            </a:r>
            <a:endParaRPr lang="en-US" altLang="zh-CN" sz="1100" dirty="0">
              <a:solidFill>
                <a:srgbClr val="FE67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916655" y="2927722"/>
            <a:ext cx="639919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E6700"/>
                </a:solidFill>
              </a:rPr>
              <a:t>Gender*</a:t>
            </a:r>
            <a:endParaRPr lang="en-US" altLang="zh-CN" sz="1100" dirty="0">
              <a:solidFill>
                <a:srgbClr val="FE67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669073" y="3572584"/>
            <a:ext cx="470000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E6700"/>
                </a:solidFill>
              </a:rPr>
              <a:t>ID #*</a:t>
            </a:r>
            <a:endParaRPr lang="en-US" altLang="zh-CN" sz="1100" dirty="0">
              <a:solidFill>
                <a:srgbClr val="FE67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560560" y="3857529"/>
            <a:ext cx="891591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E6700"/>
                </a:solidFill>
              </a:rPr>
              <a:t>ID valid date</a:t>
            </a:r>
            <a:r>
              <a:rPr lang="zh-CN" altLang="en-US" sz="1100" dirty="0" smtClean="0">
                <a:solidFill>
                  <a:srgbClr val="FE6700"/>
                </a:solidFill>
              </a:rPr>
              <a:t>*</a:t>
            </a:r>
            <a:endParaRPr lang="en-US" altLang="zh-CN" sz="1100" dirty="0">
              <a:solidFill>
                <a:srgbClr val="FE67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573350" y="4142451"/>
            <a:ext cx="986167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/>
              <a:t>Marital Status</a:t>
            </a:r>
            <a:r>
              <a:rPr lang="zh-CN" altLang="en-US" sz="1100" dirty="0" smtClean="0"/>
              <a:t>*</a:t>
            </a:r>
            <a:endParaRPr lang="en-US" altLang="zh-CN" sz="1100" dirty="0"/>
          </a:p>
        </p:txBody>
      </p:sp>
      <p:sp>
        <p:nvSpPr>
          <p:cNvPr id="124" name="TextBox 123"/>
          <p:cNvSpPr txBox="1"/>
          <p:nvPr/>
        </p:nvSpPr>
        <p:spPr>
          <a:xfrm>
            <a:off x="5537023" y="4402689"/>
            <a:ext cx="1104790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err="1" smtClean="0"/>
              <a:t>Hukou</a:t>
            </a:r>
            <a:r>
              <a:rPr lang="en-US" altLang="zh-CN" sz="1100" dirty="0" smtClean="0"/>
              <a:t>-Province</a:t>
            </a:r>
            <a:r>
              <a:rPr lang="zh-CN" altLang="en-US" sz="1100" dirty="0" smtClean="0"/>
              <a:t>*</a:t>
            </a:r>
            <a:endParaRPr lang="en-US" altLang="zh-CN" sz="1100" dirty="0"/>
          </a:p>
        </p:txBody>
      </p:sp>
      <p:sp>
        <p:nvSpPr>
          <p:cNvPr id="125" name="TextBox 124"/>
          <p:cNvSpPr txBox="1"/>
          <p:nvPr/>
        </p:nvSpPr>
        <p:spPr>
          <a:xfrm>
            <a:off x="5562039" y="4659828"/>
            <a:ext cx="851515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err="1" smtClean="0"/>
              <a:t>Hukou</a:t>
            </a:r>
            <a:r>
              <a:rPr lang="en-US" altLang="zh-CN" sz="1100" dirty="0" smtClean="0"/>
              <a:t>-City</a:t>
            </a:r>
            <a:r>
              <a:rPr lang="zh-CN" altLang="en-US" sz="1100" dirty="0" smtClean="0"/>
              <a:t>*</a:t>
            </a:r>
            <a:endParaRPr lang="en-US" altLang="zh-CN" sz="1100" dirty="0"/>
          </a:p>
        </p:txBody>
      </p:sp>
      <p:sp>
        <p:nvSpPr>
          <p:cNvPr id="126" name="TextBox 125"/>
          <p:cNvSpPr txBox="1"/>
          <p:nvPr/>
        </p:nvSpPr>
        <p:spPr>
          <a:xfrm>
            <a:off x="5537023" y="5260305"/>
            <a:ext cx="1091966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/>
              <a:t>Education Level</a:t>
            </a:r>
            <a:r>
              <a:rPr lang="zh-CN" altLang="en-US" sz="1100" dirty="0" smtClean="0"/>
              <a:t>*</a:t>
            </a:r>
            <a:endParaRPr lang="en-US" altLang="zh-CN" sz="1100" dirty="0"/>
          </a:p>
        </p:txBody>
      </p:sp>
      <p:sp>
        <p:nvSpPr>
          <p:cNvPr id="127" name="TextBox 126"/>
          <p:cNvSpPr txBox="1"/>
          <p:nvPr/>
        </p:nvSpPr>
        <p:spPr>
          <a:xfrm>
            <a:off x="7068645" y="3857529"/>
            <a:ext cx="394660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8CB0FE"/>
                </a:solidFill>
              </a:rPr>
              <a:t>Age</a:t>
            </a:r>
            <a:endParaRPr lang="en-US" altLang="zh-CN" sz="1100" dirty="0">
              <a:solidFill>
                <a:srgbClr val="8CB0FE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520856" y="5525189"/>
            <a:ext cx="1128835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8CB0FE"/>
                </a:solidFill>
              </a:rPr>
              <a:t>Emergency Name</a:t>
            </a:r>
            <a:endParaRPr lang="en-US" altLang="zh-CN" sz="1100" dirty="0">
              <a:solidFill>
                <a:srgbClr val="8CB0FE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517309" y="5808369"/>
            <a:ext cx="1015021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8CB0FE"/>
                </a:solidFill>
              </a:rPr>
              <a:t>Emergency Tel.</a:t>
            </a:r>
            <a:endParaRPr lang="en-US" altLang="zh-CN" sz="1100" dirty="0">
              <a:solidFill>
                <a:srgbClr val="8CB0FE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581593" y="4950753"/>
            <a:ext cx="532518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8CB0FE"/>
                </a:solidFill>
              </a:rPr>
              <a:t>E-mail</a:t>
            </a:r>
            <a:endParaRPr lang="en-US" altLang="zh-CN" sz="1100" dirty="0">
              <a:solidFill>
                <a:srgbClr val="8CB0FE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493908" y="2967333"/>
            <a:ext cx="499699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471413" y="2969708"/>
            <a:ext cx="363447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425663" y="2960748"/>
            <a:ext cx="445956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Male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6755619" y="3254595"/>
            <a:ext cx="363447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119584" y="3248866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6" name="Isosceles Triangle 135"/>
          <p:cNvSpPr/>
          <p:nvPr/>
        </p:nvSpPr>
        <p:spPr>
          <a:xfrm rot="10632166">
            <a:off x="7129256" y="3342561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681672" y="3239432"/>
            <a:ext cx="478016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China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6112164" y="3601021"/>
            <a:ext cx="449933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562097" y="3595292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0" name="Isosceles Triangle 139"/>
          <p:cNvSpPr/>
          <p:nvPr/>
        </p:nvSpPr>
        <p:spPr>
          <a:xfrm rot="10632166">
            <a:off x="6571769" y="3688987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072182" y="3595308"/>
            <a:ext cx="546945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PRC ID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7108036" y="3595292"/>
            <a:ext cx="929800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065859" y="3566193"/>
            <a:ext cx="598241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110110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6411096" y="3888178"/>
            <a:ext cx="705610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353986" y="3866958"/>
            <a:ext cx="797013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2017/07/28</a:t>
            </a:r>
            <a:endParaRPr lang="en-US" sz="105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444424" y="4171013"/>
            <a:ext cx="563850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7019407" y="4165284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8" name="Isosceles Triangle 147"/>
          <p:cNvSpPr/>
          <p:nvPr/>
        </p:nvSpPr>
        <p:spPr>
          <a:xfrm rot="10632166">
            <a:off x="7029079" y="4258979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381295" y="4149341"/>
            <a:ext cx="744114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Unmarried</a:t>
            </a:r>
            <a:endParaRPr lang="en-US" sz="105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7385622" y="3875814"/>
            <a:ext cx="393835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047339" y="4997098"/>
            <a:ext cx="935452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594754" y="4438550"/>
            <a:ext cx="834710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7434949" y="4444526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54" name="Isosceles Triangle 153"/>
          <p:cNvSpPr/>
          <p:nvPr/>
        </p:nvSpPr>
        <p:spPr>
          <a:xfrm rot="10632166">
            <a:off x="7444621" y="4538221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6316645" y="4676925"/>
            <a:ext cx="834710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7150137" y="4682517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57" name="Isosceles Triangle 156"/>
          <p:cNvSpPr/>
          <p:nvPr/>
        </p:nvSpPr>
        <p:spPr>
          <a:xfrm rot="10632166">
            <a:off x="7159809" y="4776212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6428744" y="4975549"/>
            <a:ext cx="298480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@</a:t>
            </a:r>
            <a:endParaRPr lang="en-US" sz="105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6565761" y="5292629"/>
            <a:ext cx="834710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7405956" y="5298605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61" name="Isosceles Triangle 160"/>
          <p:cNvSpPr/>
          <p:nvPr/>
        </p:nvSpPr>
        <p:spPr>
          <a:xfrm rot="10632166">
            <a:off x="7415628" y="5392300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547384" y="5259849"/>
            <a:ext cx="867545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Postgraduate</a:t>
            </a:r>
            <a:endParaRPr lang="en-US" sz="105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6699688" y="5567909"/>
            <a:ext cx="499699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6435643" y="5833108"/>
            <a:ext cx="929800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7064079" y="2699222"/>
            <a:ext cx="475532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6973717" y="2689615"/>
            <a:ext cx="655949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Borrower</a:t>
            </a:r>
          </a:p>
        </p:txBody>
      </p:sp>
      <p:sp>
        <p:nvSpPr>
          <p:cNvPr id="170" name="Oval 169"/>
          <p:cNvSpPr/>
          <p:nvPr/>
        </p:nvSpPr>
        <p:spPr>
          <a:xfrm>
            <a:off x="6526064" y="5580332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6476846" y="5533864"/>
            <a:ext cx="24827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en-US" sz="12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7139073" y="5540963"/>
            <a:ext cx="845103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8CB0FE"/>
                </a:solidFill>
              </a:rPr>
              <a:t>Relationship</a:t>
            </a:r>
            <a:endParaRPr lang="en-US" altLang="zh-CN" sz="1100" dirty="0">
              <a:solidFill>
                <a:srgbClr val="8CB0FE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8041997" y="4000919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6" name="Isosceles Triangle 175"/>
          <p:cNvSpPr/>
          <p:nvPr/>
        </p:nvSpPr>
        <p:spPr>
          <a:xfrm rot="10632166">
            <a:off x="8051669" y="4094614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8522777" y="1630086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Personal info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8701536" y="2335634"/>
            <a:ext cx="2262306" cy="511277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10747532" y="1929896"/>
            <a:ext cx="216310" cy="0"/>
          </a:xfrm>
          <a:prstGeom prst="line">
            <a:avLst/>
          </a:prstGeom>
          <a:ln w="190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H="1">
            <a:off x="10865520" y="1824959"/>
            <a:ext cx="1" cy="225471"/>
          </a:xfrm>
          <a:prstGeom prst="line">
            <a:avLst/>
          </a:prstGeom>
          <a:ln w="190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8701536" y="2389470"/>
            <a:ext cx="1599156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Borrower: Name</a:t>
            </a:r>
          </a:p>
        </p:txBody>
      </p:sp>
      <p:sp>
        <p:nvSpPr>
          <p:cNvPr id="182" name="Oval 181"/>
          <p:cNvSpPr/>
          <p:nvPr/>
        </p:nvSpPr>
        <p:spPr>
          <a:xfrm>
            <a:off x="10544085" y="2395026"/>
            <a:ext cx="430148" cy="388514"/>
          </a:xfrm>
          <a:prstGeom prst="ellipse">
            <a:avLst/>
          </a:prstGeom>
          <a:solidFill>
            <a:schemeClr val="bg2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0460497" y="2406254"/>
            <a:ext cx="731290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100%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9206806" y="5542386"/>
            <a:ext cx="1338078" cy="3826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Pre-check</a:t>
            </a:r>
          </a:p>
        </p:txBody>
      </p:sp>
      <p:sp>
        <p:nvSpPr>
          <p:cNvPr id="185" name="Oval 184"/>
          <p:cNvSpPr/>
          <p:nvPr/>
        </p:nvSpPr>
        <p:spPr>
          <a:xfrm>
            <a:off x="9858021" y="5465513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9923164" y="5530150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8522777" y="6292071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Personal info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8701536" y="6997619"/>
            <a:ext cx="2262306" cy="511277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89" name="Straight Connector 188"/>
          <p:cNvCxnSpPr/>
          <p:nvPr/>
        </p:nvCxnSpPr>
        <p:spPr>
          <a:xfrm>
            <a:off x="10747532" y="6591881"/>
            <a:ext cx="216310" cy="0"/>
          </a:xfrm>
          <a:prstGeom prst="line">
            <a:avLst/>
          </a:prstGeom>
          <a:ln w="190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H="1">
            <a:off x="10865520" y="6486944"/>
            <a:ext cx="1" cy="225471"/>
          </a:xfrm>
          <a:prstGeom prst="line">
            <a:avLst/>
          </a:prstGeom>
          <a:ln w="190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8701536" y="7051455"/>
            <a:ext cx="1599156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Borrower: Name</a:t>
            </a:r>
          </a:p>
        </p:txBody>
      </p:sp>
      <p:sp>
        <p:nvSpPr>
          <p:cNvPr id="192" name="Oval 191"/>
          <p:cNvSpPr/>
          <p:nvPr/>
        </p:nvSpPr>
        <p:spPr>
          <a:xfrm>
            <a:off x="10544085" y="7057011"/>
            <a:ext cx="430148" cy="388514"/>
          </a:xfrm>
          <a:prstGeom prst="ellipse">
            <a:avLst/>
          </a:prstGeom>
          <a:solidFill>
            <a:schemeClr val="bg2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0460497" y="7068239"/>
            <a:ext cx="731290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100%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9206806" y="10204371"/>
            <a:ext cx="1338078" cy="3826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Pre-check</a:t>
            </a:r>
          </a:p>
        </p:txBody>
      </p:sp>
      <p:sp>
        <p:nvSpPr>
          <p:cNvPr id="195" name="Oval 194"/>
          <p:cNvSpPr/>
          <p:nvPr/>
        </p:nvSpPr>
        <p:spPr>
          <a:xfrm>
            <a:off x="10607796" y="6418218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10672939" y="6482855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11217491" y="6299598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Personal info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11396250" y="7005146"/>
            <a:ext cx="2262306" cy="511277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1396250" y="7058982"/>
            <a:ext cx="1599156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Borrower: Name</a:t>
            </a:r>
          </a:p>
        </p:txBody>
      </p:sp>
      <p:sp>
        <p:nvSpPr>
          <p:cNvPr id="200" name="Oval 199"/>
          <p:cNvSpPr/>
          <p:nvPr/>
        </p:nvSpPr>
        <p:spPr>
          <a:xfrm>
            <a:off x="13238799" y="7064538"/>
            <a:ext cx="430148" cy="388514"/>
          </a:xfrm>
          <a:prstGeom prst="ellipse">
            <a:avLst/>
          </a:prstGeom>
          <a:solidFill>
            <a:schemeClr val="bg2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13173328" y="7074129"/>
            <a:ext cx="61427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BMW Group Condensed" panose="020B0606020202020204" pitchFamily="34" charset="0"/>
              </a:rPr>
              <a:t>5</a:t>
            </a:r>
            <a:r>
              <a:rPr lang="en-US" sz="18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0%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11232205" y="6299597"/>
            <a:ext cx="2596055" cy="4400689"/>
          </a:xfrm>
          <a:prstGeom prst="rect">
            <a:avLst/>
          </a:prstGeom>
          <a:solidFill>
            <a:schemeClr val="bg1">
              <a:alpha val="73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203" name="Straight Connector 202"/>
          <p:cNvCxnSpPr/>
          <p:nvPr/>
        </p:nvCxnSpPr>
        <p:spPr>
          <a:xfrm>
            <a:off x="13442246" y="6599408"/>
            <a:ext cx="216310" cy="0"/>
          </a:xfrm>
          <a:prstGeom prst="line">
            <a:avLst/>
          </a:prstGeom>
          <a:ln w="190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H="1">
            <a:off x="13560234" y="6494471"/>
            <a:ext cx="1" cy="225471"/>
          </a:xfrm>
          <a:prstGeom prst="line">
            <a:avLst/>
          </a:prstGeom>
          <a:ln w="190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ular Callout 204"/>
          <p:cNvSpPr/>
          <p:nvPr/>
        </p:nvSpPr>
        <p:spPr>
          <a:xfrm>
            <a:off x="11232205" y="9584116"/>
            <a:ext cx="2596055" cy="1107812"/>
          </a:xfrm>
          <a:prstGeom prst="wedgeRectCallout">
            <a:avLst>
              <a:gd name="adj1" fmla="val 25526"/>
              <a:gd name="adj2" fmla="val -47395"/>
            </a:avLst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Add Co-borrower</a:t>
            </a: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Add Guarantor 1</a:t>
            </a: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Add</a:t>
            </a:r>
            <a:r>
              <a:rPr lang="en-US" sz="1800" b="0" i="0" u="none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Guarantor 2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6" name="Oval 205"/>
          <p:cNvSpPr/>
          <p:nvPr/>
        </p:nvSpPr>
        <p:spPr>
          <a:xfrm>
            <a:off x="12743403" y="9558907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12808546" y="9623544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14056939" y="6310443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r>
              <a:rPr lang="en-US" altLang="zh-CN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1. </a:t>
            </a:r>
            <a:r>
              <a:rPr lang="zh-CN" altLang="en-US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您</a:t>
            </a:r>
            <a:r>
              <a:rPr lang="zh-CN" altLang="en-US" sz="1400" dirty="0">
                <a:solidFill>
                  <a:srgbClr val="666666"/>
                </a:solidFill>
                <a:latin typeface="BMW Group Condensed" panose="020B0606020202020204" pitchFamily="34" charset="0"/>
              </a:rPr>
              <a:t>提供的银行账单是否显示了雇主支付给您的月工资？</a:t>
            </a:r>
            <a:endParaRPr lang="en-US" altLang="zh-CN" sz="14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r>
              <a:rPr lang="en-US" altLang="zh-CN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2. </a:t>
            </a:r>
            <a:r>
              <a:rPr lang="zh-CN" altLang="en-US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您</a:t>
            </a:r>
            <a:r>
              <a:rPr lang="zh-CN" altLang="en-US" sz="1400" dirty="0">
                <a:solidFill>
                  <a:srgbClr val="666666"/>
                </a:solidFill>
                <a:latin typeface="BMW Group Condensed" panose="020B0606020202020204" pitchFamily="34" charset="0"/>
              </a:rPr>
              <a:t>的公司是否在工商局正式注册的</a:t>
            </a:r>
            <a:r>
              <a:rPr lang="zh-CN" altLang="en-US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？</a:t>
            </a:r>
            <a:endParaRPr lang="en-US" altLang="zh-CN" sz="14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r>
              <a:rPr lang="en-US" altLang="zh-CN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3. </a:t>
            </a:r>
            <a:r>
              <a:rPr lang="zh-CN" altLang="en-US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是否</a:t>
            </a:r>
            <a:r>
              <a:rPr lang="zh-CN" altLang="en-US" sz="1400" dirty="0">
                <a:solidFill>
                  <a:srgbClr val="666666"/>
                </a:solidFill>
                <a:latin typeface="BMW Group Condensed" panose="020B0606020202020204" pitchFamily="34" charset="0"/>
              </a:rPr>
              <a:t>在公司验资报告或工商局注册网上能显示您的持股？</a:t>
            </a:r>
            <a:endParaRPr lang="en-US" altLang="zh-CN" sz="14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209" name="Straight Connector 208"/>
          <p:cNvCxnSpPr/>
          <p:nvPr/>
        </p:nvCxnSpPr>
        <p:spPr>
          <a:xfrm>
            <a:off x="14056939" y="6821682"/>
            <a:ext cx="2561969" cy="4629"/>
          </a:xfrm>
          <a:prstGeom prst="line">
            <a:avLst/>
          </a:prstGeom>
          <a:ln w="19050">
            <a:solidFill>
              <a:srgbClr val="92A2BD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14674864" y="6705644"/>
            <a:ext cx="149919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Customer type </a:t>
            </a:r>
            <a:r>
              <a:rPr lang="en-US" altLang="zh-CN" sz="1200" dirty="0">
                <a:solidFill>
                  <a:srgbClr val="000000"/>
                </a:solidFill>
                <a:latin typeface="BMW Group Condensed" panose="020B0606020202020204" pitchFamily="34" charset="0"/>
              </a:rPr>
              <a:t>confirm</a:t>
            </a:r>
            <a:endParaRPr lang="en-US" sz="12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16034000" y="7400306"/>
            <a:ext cx="475532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16506874" y="7398467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3" name="Isosceles Triangle 212"/>
          <p:cNvSpPr/>
          <p:nvPr/>
        </p:nvSpPr>
        <p:spPr>
          <a:xfrm rot="10632166">
            <a:off x="16516546" y="7492162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16058492" y="7375116"/>
            <a:ext cx="360996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Y/N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15958009" y="8048374"/>
            <a:ext cx="475532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16430883" y="8046535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7" name="Isosceles Triangle 216"/>
          <p:cNvSpPr/>
          <p:nvPr/>
        </p:nvSpPr>
        <p:spPr>
          <a:xfrm rot="10632166">
            <a:off x="16427741" y="8127289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15982501" y="8023184"/>
            <a:ext cx="360996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Y/N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15948570" y="8684691"/>
            <a:ext cx="475532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16421444" y="8682852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1" name="Isosceles Triangle 220"/>
          <p:cNvSpPr/>
          <p:nvPr/>
        </p:nvSpPr>
        <p:spPr>
          <a:xfrm rot="10632166">
            <a:off x="16418302" y="8763606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15973062" y="8659501"/>
            <a:ext cx="360996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Y/N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15949190" y="6389624"/>
            <a:ext cx="580020" cy="3153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Next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224" name="Straight Connector 223"/>
          <p:cNvCxnSpPr/>
          <p:nvPr/>
        </p:nvCxnSpPr>
        <p:spPr>
          <a:xfrm flipV="1">
            <a:off x="16468264" y="6547845"/>
            <a:ext cx="104530" cy="81920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16464872" y="6442924"/>
            <a:ext cx="114361" cy="110759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14164721" y="6389978"/>
            <a:ext cx="580020" cy="3153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back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227" name="Straight Connector 226"/>
          <p:cNvCxnSpPr/>
          <p:nvPr/>
        </p:nvCxnSpPr>
        <p:spPr>
          <a:xfrm flipH="1">
            <a:off x="14109922" y="6458368"/>
            <a:ext cx="109598" cy="89266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14109922" y="6547634"/>
            <a:ext cx="114361" cy="110759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val 228"/>
          <p:cNvSpPr/>
          <p:nvPr/>
        </p:nvSpPr>
        <p:spPr>
          <a:xfrm>
            <a:off x="16200584" y="6324901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0" name="Oval 229"/>
          <p:cNvSpPr/>
          <p:nvPr/>
        </p:nvSpPr>
        <p:spPr>
          <a:xfrm>
            <a:off x="16265727" y="6389538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16765012" y="6298028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16943771" y="6418689"/>
            <a:ext cx="580020" cy="3153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back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233" name="Straight Connector 232"/>
          <p:cNvCxnSpPr/>
          <p:nvPr/>
        </p:nvCxnSpPr>
        <p:spPr>
          <a:xfrm flipH="1">
            <a:off x="16888972" y="6487079"/>
            <a:ext cx="109598" cy="89266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16888972" y="6576345"/>
            <a:ext cx="114361" cy="110759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16998570" y="6898142"/>
            <a:ext cx="2122811" cy="5520"/>
          </a:xfrm>
          <a:prstGeom prst="line">
            <a:avLst/>
          </a:prstGeom>
          <a:ln w="381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Oval 235"/>
          <p:cNvSpPr/>
          <p:nvPr/>
        </p:nvSpPr>
        <p:spPr>
          <a:xfrm>
            <a:off x="17082209" y="6806702"/>
            <a:ext cx="182880" cy="182880"/>
          </a:xfrm>
          <a:prstGeom prst="ellipse">
            <a:avLst/>
          </a:prstGeom>
          <a:solidFill>
            <a:srgbClr val="92A2BD"/>
          </a:solidFill>
          <a:ln w="9525">
            <a:solidFill>
              <a:srgbClr val="92A2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17656315" y="6806702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8" name="Oval 237"/>
          <p:cNvSpPr/>
          <p:nvPr/>
        </p:nvSpPr>
        <p:spPr>
          <a:xfrm>
            <a:off x="18230421" y="6806702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39" name="Oval 238"/>
          <p:cNvSpPr/>
          <p:nvPr/>
        </p:nvSpPr>
        <p:spPr>
          <a:xfrm>
            <a:off x="18804526" y="6806702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16832889" y="7037959"/>
            <a:ext cx="94077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Personal Info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16802387" y="7347363"/>
            <a:ext cx="1564852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E6700"/>
                </a:solidFill>
              </a:rPr>
              <a:t>Customer type selected*: </a:t>
            </a:r>
            <a:endParaRPr lang="en-US" sz="1400" i="0" u="none" baseline="0" dirty="0" smtClean="0">
              <a:solidFill>
                <a:srgbClr val="FE67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16783107" y="7893559"/>
            <a:ext cx="1326004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E6700"/>
                </a:solidFill>
              </a:rPr>
              <a:t>Nationality selected*:</a:t>
            </a:r>
            <a:endParaRPr lang="en-US" altLang="zh-CN" sz="1100" dirty="0">
              <a:solidFill>
                <a:srgbClr val="FE6700"/>
              </a:solidFill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16780918" y="7568735"/>
            <a:ext cx="1021433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E6700"/>
                </a:solidFill>
              </a:rPr>
              <a:t>Chinese Name*</a:t>
            </a:r>
            <a:endParaRPr lang="en-US" altLang="zh-CN" sz="1100" dirty="0">
              <a:solidFill>
                <a:srgbClr val="FE6700"/>
              </a:solidFill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16793709" y="8242990"/>
            <a:ext cx="652743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E6700"/>
                </a:solidFill>
              </a:rPr>
              <a:t>ID Type*</a:t>
            </a:r>
            <a:endParaRPr lang="en-US" altLang="zh-CN" sz="1100" dirty="0">
              <a:solidFill>
                <a:srgbClr val="FE6700"/>
              </a:solidFill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18144644" y="7594057"/>
            <a:ext cx="639919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E6700"/>
                </a:solidFill>
              </a:rPr>
              <a:t>Gender*</a:t>
            </a:r>
            <a:endParaRPr lang="en-US" altLang="zh-CN" sz="1100" dirty="0">
              <a:solidFill>
                <a:srgbClr val="FE6700"/>
              </a:solidFill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17897062" y="8238919"/>
            <a:ext cx="470000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E6700"/>
                </a:solidFill>
              </a:rPr>
              <a:t>ID #*</a:t>
            </a:r>
            <a:endParaRPr lang="en-US" altLang="zh-CN" sz="1100" dirty="0">
              <a:solidFill>
                <a:srgbClr val="FE6700"/>
              </a:solidFill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16788549" y="8523864"/>
            <a:ext cx="891591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E6700"/>
                </a:solidFill>
              </a:rPr>
              <a:t>ID valid date</a:t>
            </a:r>
            <a:r>
              <a:rPr lang="zh-CN" altLang="en-US" sz="1100" dirty="0" smtClean="0">
                <a:solidFill>
                  <a:srgbClr val="FE6700"/>
                </a:solidFill>
              </a:rPr>
              <a:t>*</a:t>
            </a:r>
            <a:endParaRPr lang="en-US" altLang="zh-CN" sz="1100" dirty="0">
              <a:solidFill>
                <a:srgbClr val="FE6700"/>
              </a:solidFill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16801339" y="8808786"/>
            <a:ext cx="986167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/>
              <a:t>Marital Status</a:t>
            </a:r>
            <a:r>
              <a:rPr lang="zh-CN" altLang="en-US" sz="1100" dirty="0" smtClean="0"/>
              <a:t>*</a:t>
            </a:r>
            <a:endParaRPr lang="en-US" altLang="zh-CN" sz="1100" dirty="0"/>
          </a:p>
        </p:txBody>
      </p:sp>
      <p:sp>
        <p:nvSpPr>
          <p:cNvPr id="249" name="TextBox 248"/>
          <p:cNvSpPr txBox="1"/>
          <p:nvPr/>
        </p:nvSpPr>
        <p:spPr>
          <a:xfrm>
            <a:off x="16765012" y="9069024"/>
            <a:ext cx="1104790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err="1" smtClean="0"/>
              <a:t>Hukou</a:t>
            </a:r>
            <a:r>
              <a:rPr lang="en-US" altLang="zh-CN" sz="1100" dirty="0" smtClean="0"/>
              <a:t>-Province</a:t>
            </a:r>
            <a:r>
              <a:rPr lang="zh-CN" altLang="en-US" sz="1100" dirty="0" smtClean="0"/>
              <a:t>*</a:t>
            </a:r>
            <a:endParaRPr lang="en-US" altLang="zh-CN" sz="1100" dirty="0"/>
          </a:p>
        </p:txBody>
      </p:sp>
      <p:sp>
        <p:nvSpPr>
          <p:cNvPr id="250" name="TextBox 249"/>
          <p:cNvSpPr txBox="1"/>
          <p:nvPr/>
        </p:nvSpPr>
        <p:spPr>
          <a:xfrm>
            <a:off x="16790028" y="9326163"/>
            <a:ext cx="851515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err="1" smtClean="0"/>
              <a:t>Hukou</a:t>
            </a:r>
            <a:r>
              <a:rPr lang="en-US" altLang="zh-CN" sz="1100" dirty="0" smtClean="0"/>
              <a:t>-City</a:t>
            </a:r>
            <a:r>
              <a:rPr lang="zh-CN" altLang="en-US" sz="1100" dirty="0" smtClean="0"/>
              <a:t>*</a:t>
            </a:r>
            <a:endParaRPr lang="en-US" altLang="zh-CN" sz="1100" dirty="0"/>
          </a:p>
        </p:txBody>
      </p:sp>
      <p:sp>
        <p:nvSpPr>
          <p:cNvPr id="251" name="TextBox 250"/>
          <p:cNvSpPr txBox="1"/>
          <p:nvPr/>
        </p:nvSpPr>
        <p:spPr>
          <a:xfrm>
            <a:off x="16765012" y="9926640"/>
            <a:ext cx="1091966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/>
              <a:t>Education Level</a:t>
            </a:r>
            <a:r>
              <a:rPr lang="zh-CN" altLang="en-US" sz="1100" dirty="0" smtClean="0"/>
              <a:t>*</a:t>
            </a:r>
            <a:endParaRPr lang="en-US" altLang="zh-CN" sz="1100" dirty="0"/>
          </a:p>
        </p:txBody>
      </p:sp>
      <p:sp>
        <p:nvSpPr>
          <p:cNvPr id="252" name="TextBox 251"/>
          <p:cNvSpPr txBox="1"/>
          <p:nvPr/>
        </p:nvSpPr>
        <p:spPr>
          <a:xfrm>
            <a:off x="18296634" y="8523864"/>
            <a:ext cx="394660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8CB0FE"/>
                </a:solidFill>
              </a:rPr>
              <a:t>Age</a:t>
            </a:r>
            <a:endParaRPr lang="en-US" altLang="zh-CN" sz="1100" dirty="0">
              <a:solidFill>
                <a:srgbClr val="8CB0FE"/>
              </a:solidFill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16748845" y="10191524"/>
            <a:ext cx="1128835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8CB0FE"/>
                </a:solidFill>
              </a:rPr>
              <a:t>Emergency Name</a:t>
            </a:r>
            <a:endParaRPr lang="en-US" altLang="zh-CN" sz="1100" dirty="0">
              <a:solidFill>
                <a:srgbClr val="8CB0FE"/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16745298" y="10474704"/>
            <a:ext cx="1015021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8CB0FE"/>
                </a:solidFill>
              </a:rPr>
              <a:t>Emergency Tel.</a:t>
            </a:r>
            <a:endParaRPr lang="en-US" altLang="zh-CN" sz="1100" dirty="0">
              <a:solidFill>
                <a:srgbClr val="8CB0FE"/>
              </a:solidFill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16809582" y="9617088"/>
            <a:ext cx="532518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8CB0FE"/>
                </a:solidFill>
              </a:rPr>
              <a:t>E-mail</a:t>
            </a:r>
            <a:endParaRPr lang="en-US" altLang="zh-CN" sz="1100" dirty="0">
              <a:solidFill>
                <a:srgbClr val="8CB0FE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17721897" y="7633668"/>
            <a:ext cx="499699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18699402" y="7636043"/>
            <a:ext cx="363447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18653652" y="7627083"/>
            <a:ext cx="445956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Male</a:t>
            </a:r>
          </a:p>
        </p:txBody>
      </p:sp>
      <p:sp>
        <p:nvSpPr>
          <p:cNvPr id="259" name="Rectangle 258"/>
          <p:cNvSpPr/>
          <p:nvPr/>
        </p:nvSpPr>
        <p:spPr>
          <a:xfrm>
            <a:off x="17983608" y="7920930"/>
            <a:ext cx="363447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18347573" y="7915201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61" name="Isosceles Triangle 260"/>
          <p:cNvSpPr/>
          <p:nvPr/>
        </p:nvSpPr>
        <p:spPr>
          <a:xfrm rot="10632166">
            <a:off x="18357245" y="8008896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17909661" y="7905767"/>
            <a:ext cx="478016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China</a:t>
            </a:r>
          </a:p>
        </p:txBody>
      </p:sp>
      <p:sp>
        <p:nvSpPr>
          <p:cNvPr id="263" name="Rectangle 262"/>
          <p:cNvSpPr/>
          <p:nvPr/>
        </p:nvSpPr>
        <p:spPr>
          <a:xfrm>
            <a:off x="17340153" y="8267356"/>
            <a:ext cx="449933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17790086" y="8261627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65" name="Isosceles Triangle 264"/>
          <p:cNvSpPr/>
          <p:nvPr/>
        </p:nvSpPr>
        <p:spPr>
          <a:xfrm rot="10632166">
            <a:off x="17799758" y="8355322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7300171" y="8261643"/>
            <a:ext cx="546945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PRC ID</a:t>
            </a:r>
          </a:p>
        </p:txBody>
      </p:sp>
      <p:sp>
        <p:nvSpPr>
          <p:cNvPr id="267" name="Rectangle 266"/>
          <p:cNvSpPr/>
          <p:nvPr/>
        </p:nvSpPr>
        <p:spPr>
          <a:xfrm>
            <a:off x="18336025" y="8261627"/>
            <a:ext cx="929800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8293848" y="8232528"/>
            <a:ext cx="598241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110110</a:t>
            </a:r>
          </a:p>
        </p:txBody>
      </p:sp>
      <p:sp>
        <p:nvSpPr>
          <p:cNvPr id="269" name="Rectangle 268"/>
          <p:cNvSpPr/>
          <p:nvPr/>
        </p:nvSpPr>
        <p:spPr>
          <a:xfrm>
            <a:off x="17639085" y="8554513"/>
            <a:ext cx="705610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7581975" y="8533293"/>
            <a:ext cx="797013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2017/07/28</a:t>
            </a:r>
            <a:endParaRPr lang="en-US" sz="105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17672413" y="8837348"/>
            <a:ext cx="563850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18247396" y="8831619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73" name="Isosceles Triangle 272"/>
          <p:cNvSpPr/>
          <p:nvPr/>
        </p:nvSpPr>
        <p:spPr>
          <a:xfrm rot="10632166">
            <a:off x="18257068" y="8925314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17609284" y="8815676"/>
            <a:ext cx="744114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Unmarried</a:t>
            </a:r>
            <a:endParaRPr lang="en-US" sz="105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18613611" y="8542149"/>
            <a:ext cx="393835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17275328" y="9663433"/>
            <a:ext cx="935452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17822743" y="9104885"/>
            <a:ext cx="834710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18662938" y="9110861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79" name="Isosceles Triangle 278"/>
          <p:cNvSpPr/>
          <p:nvPr/>
        </p:nvSpPr>
        <p:spPr>
          <a:xfrm rot="10632166">
            <a:off x="18672610" y="9204556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17544634" y="9343260"/>
            <a:ext cx="834710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81" name="Rectangle 280"/>
          <p:cNvSpPr/>
          <p:nvPr/>
        </p:nvSpPr>
        <p:spPr>
          <a:xfrm>
            <a:off x="18378126" y="9348852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82" name="Isosceles Triangle 281"/>
          <p:cNvSpPr/>
          <p:nvPr/>
        </p:nvSpPr>
        <p:spPr>
          <a:xfrm rot="10632166">
            <a:off x="18387798" y="9442547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17656733" y="9641884"/>
            <a:ext cx="298480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@</a:t>
            </a:r>
            <a:endParaRPr lang="en-US" sz="105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17793750" y="9958964"/>
            <a:ext cx="834710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18633945" y="9964940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86" name="Isosceles Triangle 285"/>
          <p:cNvSpPr/>
          <p:nvPr/>
        </p:nvSpPr>
        <p:spPr>
          <a:xfrm rot="10632166">
            <a:off x="18643617" y="10058635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17775373" y="9926184"/>
            <a:ext cx="867545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Postgraduate</a:t>
            </a:r>
            <a:endParaRPr lang="en-US" sz="105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17927677" y="10234244"/>
            <a:ext cx="499699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17663632" y="10499443"/>
            <a:ext cx="929800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18658991" y="6404759"/>
            <a:ext cx="580020" cy="3153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Next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291" name="Straight Connector 290"/>
          <p:cNvCxnSpPr/>
          <p:nvPr/>
        </p:nvCxnSpPr>
        <p:spPr>
          <a:xfrm flipV="1">
            <a:off x="19178065" y="6562980"/>
            <a:ext cx="104530" cy="81920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19174673" y="6458059"/>
            <a:ext cx="114361" cy="110759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ectangle 292"/>
          <p:cNvSpPr/>
          <p:nvPr/>
        </p:nvSpPr>
        <p:spPr>
          <a:xfrm>
            <a:off x="18292068" y="7365557"/>
            <a:ext cx="475532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18201706" y="7355950"/>
            <a:ext cx="655949" cy="25391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Borrower</a:t>
            </a:r>
          </a:p>
        </p:txBody>
      </p:sp>
      <p:sp>
        <p:nvSpPr>
          <p:cNvPr id="295" name="Oval 294"/>
          <p:cNvSpPr/>
          <p:nvPr/>
        </p:nvSpPr>
        <p:spPr>
          <a:xfrm>
            <a:off x="17754053" y="10246667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17704835" y="10200199"/>
            <a:ext cx="24827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en-US" sz="12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18367062" y="10207298"/>
            <a:ext cx="845103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8CB0FE"/>
                </a:solidFill>
              </a:rPr>
              <a:t>Relationship</a:t>
            </a:r>
            <a:endParaRPr lang="en-US" altLang="zh-CN" sz="1100" dirty="0">
              <a:solidFill>
                <a:srgbClr val="8CB0FE"/>
              </a:solidFill>
            </a:endParaRPr>
          </a:p>
        </p:txBody>
      </p:sp>
      <p:sp>
        <p:nvSpPr>
          <p:cNvPr id="298" name="Oval 297"/>
          <p:cNvSpPr/>
          <p:nvPr/>
        </p:nvSpPr>
        <p:spPr>
          <a:xfrm>
            <a:off x="18846990" y="6344876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99" name="Oval 298"/>
          <p:cNvSpPr/>
          <p:nvPr/>
        </p:nvSpPr>
        <p:spPr>
          <a:xfrm>
            <a:off x="18912133" y="6409513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19269986" y="8667254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01" name="Isosceles Triangle 300"/>
          <p:cNvSpPr/>
          <p:nvPr/>
        </p:nvSpPr>
        <p:spPr>
          <a:xfrm rot="10632166">
            <a:off x="19279658" y="8760949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19547791" y="6296421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Personal info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19726550" y="7001969"/>
            <a:ext cx="2262306" cy="511277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304" name="Straight Connector 303"/>
          <p:cNvCxnSpPr/>
          <p:nvPr/>
        </p:nvCxnSpPr>
        <p:spPr>
          <a:xfrm>
            <a:off x="21772546" y="6596231"/>
            <a:ext cx="216310" cy="0"/>
          </a:xfrm>
          <a:prstGeom prst="line">
            <a:avLst/>
          </a:prstGeom>
          <a:ln w="190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flipH="1">
            <a:off x="21890534" y="6491294"/>
            <a:ext cx="1" cy="225471"/>
          </a:xfrm>
          <a:prstGeom prst="line">
            <a:avLst/>
          </a:prstGeom>
          <a:ln w="190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/>
          <p:cNvSpPr txBox="1"/>
          <p:nvPr/>
        </p:nvSpPr>
        <p:spPr>
          <a:xfrm>
            <a:off x="19726550" y="7055805"/>
            <a:ext cx="1599156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Borrower: Name</a:t>
            </a:r>
          </a:p>
        </p:txBody>
      </p:sp>
      <p:sp>
        <p:nvSpPr>
          <p:cNvPr id="307" name="Oval 306"/>
          <p:cNvSpPr/>
          <p:nvPr/>
        </p:nvSpPr>
        <p:spPr>
          <a:xfrm>
            <a:off x="21569099" y="7061361"/>
            <a:ext cx="430148" cy="388514"/>
          </a:xfrm>
          <a:prstGeom prst="ellipse">
            <a:avLst/>
          </a:prstGeom>
          <a:solidFill>
            <a:schemeClr val="bg2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21485511" y="7072589"/>
            <a:ext cx="731290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100%</a:t>
            </a:r>
          </a:p>
        </p:txBody>
      </p:sp>
      <p:sp>
        <p:nvSpPr>
          <p:cNvPr id="309" name="Rectangle 308"/>
          <p:cNvSpPr/>
          <p:nvPr/>
        </p:nvSpPr>
        <p:spPr>
          <a:xfrm>
            <a:off x="20231820" y="10208721"/>
            <a:ext cx="1338078" cy="3826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Pre-check</a:t>
            </a:r>
          </a:p>
        </p:txBody>
      </p:sp>
      <p:sp>
        <p:nvSpPr>
          <p:cNvPr id="310" name="Oval 309"/>
          <p:cNvSpPr/>
          <p:nvPr/>
        </p:nvSpPr>
        <p:spPr>
          <a:xfrm>
            <a:off x="20883035" y="10131848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11" name="Oval 310"/>
          <p:cNvSpPr/>
          <p:nvPr/>
        </p:nvSpPr>
        <p:spPr>
          <a:xfrm>
            <a:off x="20948178" y="10196485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19739485" y="7742144"/>
            <a:ext cx="2262306" cy="511277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19739485" y="7795980"/>
            <a:ext cx="1924566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Co-Borrower: Name</a:t>
            </a:r>
          </a:p>
        </p:txBody>
      </p:sp>
      <p:sp>
        <p:nvSpPr>
          <p:cNvPr id="315" name="Oval 314"/>
          <p:cNvSpPr/>
          <p:nvPr/>
        </p:nvSpPr>
        <p:spPr>
          <a:xfrm>
            <a:off x="21582034" y="7801536"/>
            <a:ext cx="430148" cy="388514"/>
          </a:xfrm>
          <a:prstGeom prst="ellipse">
            <a:avLst/>
          </a:prstGeom>
          <a:solidFill>
            <a:schemeClr val="bg2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21498446" y="7812764"/>
            <a:ext cx="731290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100%</a:t>
            </a:r>
          </a:p>
        </p:txBody>
      </p:sp>
      <p:sp>
        <p:nvSpPr>
          <p:cNvPr id="317" name="Rectangle 316"/>
          <p:cNvSpPr/>
          <p:nvPr/>
        </p:nvSpPr>
        <p:spPr>
          <a:xfrm>
            <a:off x="19585007" y="10816032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Personal info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19763766" y="11521580"/>
            <a:ext cx="2262306" cy="511277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319" name="Straight Connector 318"/>
          <p:cNvCxnSpPr/>
          <p:nvPr/>
        </p:nvCxnSpPr>
        <p:spPr>
          <a:xfrm>
            <a:off x="21809762" y="11115842"/>
            <a:ext cx="216310" cy="0"/>
          </a:xfrm>
          <a:prstGeom prst="line">
            <a:avLst/>
          </a:prstGeom>
          <a:ln w="190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flipH="1">
            <a:off x="21927750" y="11010905"/>
            <a:ext cx="1" cy="225471"/>
          </a:xfrm>
          <a:prstGeom prst="line">
            <a:avLst/>
          </a:prstGeom>
          <a:ln w="190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/>
          <p:cNvSpPr txBox="1"/>
          <p:nvPr/>
        </p:nvSpPr>
        <p:spPr>
          <a:xfrm>
            <a:off x="19763766" y="11575416"/>
            <a:ext cx="1599156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Borrower: Name</a:t>
            </a:r>
          </a:p>
        </p:txBody>
      </p:sp>
      <p:sp>
        <p:nvSpPr>
          <p:cNvPr id="322" name="Oval 321"/>
          <p:cNvSpPr/>
          <p:nvPr/>
        </p:nvSpPr>
        <p:spPr>
          <a:xfrm>
            <a:off x="21606315" y="11580972"/>
            <a:ext cx="430148" cy="388514"/>
          </a:xfrm>
          <a:prstGeom prst="ellipse">
            <a:avLst/>
          </a:prstGeom>
          <a:solidFill>
            <a:schemeClr val="bg2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21522727" y="11592200"/>
            <a:ext cx="731290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10</a:t>
            </a:r>
            <a:r>
              <a:rPr lang="en-US" sz="18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0%</a:t>
            </a:r>
          </a:p>
        </p:txBody>
      </p:sp>
      <p:sp>
        <p:nvSpPr>
          <p:cNvPr id="327" name="Rectangle 326"/>
          <p:cNvSpPr/>
          <p:nvPr/>
        </p:nvSpPr>
        <p:spPr>
          <a:xfrm>
            <a:off x="19776701" y="12261755"/>
            <a:ext cx="2262306" cy="511277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19776701" y="12315591"/>
            <a:ext cx="1924566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Co-Borrower: Name</a:t>
            </a:r>
          </a:p>
        </p:txBody>
      </p:sp>
      <p:sp>
        <p:nvSpPr>
          <p:cNvPr id="329" name="Oval 328"/>
          <p:cNvSpPr/>
          <p:nvPr/>
        </p:nvSpPr>
        <p:spPr>
          <a:xfrm>
            <a:off x="21619250" y="12321147"/>
            <a:ext cx="430148" cy="388514"/>
          </a:xfrm>
          <a:prstGeom prst="ellipse">
            <a:avLst/>
          </a:prstGeom>
          <a:solidFill>
            <a:schemeClr val="bg2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21535662" y="12332375"/>
            <a:ext cx="61427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BMW Group Condensed" panose="020B0606020202020204" pitchFamily="34" charset="0"/>
              </a:rPr>
              <a:t>5</a:t>
            </a:r>
            <a:r>
              <a:rPr lang="en-US" sz="18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0%</a:t>
            </a:r>
          </a:p>
        </p:txBody>
      </p:sp>
      <p:sp>
        <p:nvSpPr>
          <p:cNvPr id="331" name="Rectangle 330"/>
          <p:cNvSpPr/>
          <p:nvPr/>
        </p:nvSpPr>
        <p:spPr>
          <a:xfrm>
            <a:off x="20363189" y="14624713"/>
            <a:ext cx="1338078" cy="38266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Pre-check</a:t>
            </a:r>
          </a:p>
        </p:txBody>
      </p:sp>
      <p:sp>
        <p:nvSpPr>
          <p:cNvPr id="332" name="TextBox 331"/>
          <p:cNvSpPr txBox="1"/>
          <p:nvPr/>
        </p:nvSpPr>
        <p:spPr>
          <a:xfrm>
            <a:off x="2888174" y="2201213"/>
            <a:ext cx="149919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Customer type </a:t>
            </a:r>
            <a:r>
              <a:rPr lang="en-US" altLang="zh-CN" sz="1200" dirty="0">
                <a:solidFill>
                  <a:srgbClr val="000000"/>
                </a:solidFill>
                <a:latin typeface="BMW Group Condensed" panose="020B0606020202020204" pitchFamily="34" charset="0"/>
              </a:rPr>
              <a:t>confirm</a:t>
            </a:r>
            <a:endParaRPr lang="en-US" sz="12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333" name="Straight Connector 332"/>
          <p:cNvCxnSpPr/>
          <p:nvPr/>
        </p:nvCxnSpPr>
        <p:spPr>
          <a:xfrm>
            <a:off x="2980955" y="1997722"/>
            <a:ext cx="2281247" cy="26513"/>
          </a:xfrm>
          <a:prstGeom prst="line">
            <a:avLst/>
          </a:prstGeom>
          <a:ln w="381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Oval 333"/>
          <p:cNvSpPr/>
          <p:nvPr/>
        </p:nvSpPr>
        <p:spPr>
          <a:xfrm>
            <a:off x="3057801" y="1897264"/>
            <a:ext cx="182880" cy="182880"/>
          </a:xfrm>
          <a:prstGeom prst="ellipse">
            <a:avLst/>
          </a:prstGeom>
          <a:solidFill>
            <a:srgbClr val="92A2BD"/>
          </a:solidFill>
          <a:ln w="9525">
            <a:solidFill>
              <a:srgbClr val="92A2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35" name="Oval 334"/>
          <p:cNvSpPr/>
          <p:nvPr/>
        </p:nvSpPr>
        <p:spPr>
          <a:xfrm>
            <a:off x="3874860" y="1906683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36" name="Oval 335"/>
          <p:cNvSpPr/>
          <p:nvPr/>
        </p:nvSpPr>
        <p:spPr>
          <a:xfrm>
            <a:off x="4308241" y="1905842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37" name="Oval 336"/>
          <p:cNvSpPr/>
          <p:nvPr/>
        </p:nvSpPr>
        <p:spPr>
          <a:xfrm>
            <a:off x="4710711" y="1918982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38" name="Oval 337"/>
          <p:cNvSpPr/>
          <p:nvPr/>
        </p:nvSpPr>
        <p:spPr>
          <a:xfrm>
            <a:off x="3466806" y="1907608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39" name="Oval 338"/>
          <p:cNvSpPr/>
          <p:nvPr/>
        </p:nvSpPr>
        <p:spPr>
          <a:xfrm>
            <a:off x="5040720" y="1920095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3112600" y="1548530"/>
            <a:ext cx="580020" cy="3153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back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341" name="Straight Connector 340"/>
          <p:cNvCxnSpPr/>
          <p:nvPr/>
        </p:nvCxnSpPr>
        <p:spPr>
          <a:xfrm flipH="1">
            <a:off x="3057801" y="1616920"/>
            <a:ext cx="109598" cy="89266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>
            <a:off x="3057801" y="1706186"/>
            <a:ext cx="114361" cy="110759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tangle 342"/>
          <p:cNvSpPr/>
          <p:nvPr/>
        </p:nvSpPr>
        <p:spPr>
          <a:xfrm>
            <a:off x="4800062" y="1548034"/>
            <a:ext cx="580020" cy="3153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Next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344" name="Straight Connector 343"/>
          <p:cNvCxnSpPr/>
          <p:nvPr/>
        </p:nvCxnSpPr>
        <p:spPr>
          <a:xfrm flipV="1">
            <a:off x="5319136" y="1706255"/>
            <a:ext cx="104530" cy="81920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>
            <a:off x="5315744" y="1601334"/>
            <a:ext cx="114361" cy="110759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Oval 345"/>
          <p:cNvSpPr/>
          <p:nvPr/>
        </p:nvSpPr>
        <p:spPr>
          <a:xfrm>
            <a:off x="4904342" y="1490357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47" name="Oval 346"/>
          <p:cNvSpPr/>
          <p:nvPr/>
        </p:nvSpPr>
        <p:spPr>
          <a:xfrm>
            <a:off x="4969485" y="1554994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48" name="Rectangle 347"/>
          <p:cNvSpPr/>
          <p:nvPr/>
        </p:nvSpPr>
        <p:spPr>
          <a:xfrm>
            <a:off x="5683016" y="1612013"/>
            <a:ext cx="580020" cy="3153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back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349" name="Straight Connector 348"/>
          <p:cNvCxnSpPr/>
          <p:nvPr/>
        </p:nvCxnSpPr>
        <p:spPr>
          <a:xfrm flipH="1">
            <a:off x="5628217" y="1680403"/>
            <a:ext cx="109598" cy="89266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>
            <a:off x="5628217" y="1769669"/>
            <a:ext cx="114361" cy="110759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/>
          <p:cNvSpPr txBox="1"/>
          <p:nvPr/>
        </p:nvSpPr>
        <p:spPr>
          <a:xfrm>
            <a:off x="5572134" y="2231283"/>
            <a:ext cx="94077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Personal Info</a:t>
            </a:r>
          </a:p>
        </p:txBody>
      </p:sp>
      <p:sp>
        <p:nvSpPr>
          <p:cNvPr id="352" name="Rectangle 351"/>
          <p:cNvSpPr/>
          <p:nvPr/>
        </p:nvSpPr>
        <p:spPr>
          <a:xfrm>
            <a:off x="7398236" y="1598083"/>
            <a:ext cx="580020" cy="3153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Next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353" name="Straight Connector 352"/>
          <p:cNvCxnSpPr/>
          <p:nvPr/>
        </p:nvCxnSpPr>
        <p:spPr>
          <a:xfrm flipV="1">
            <a:off x="7917310" y="1756304"/>
            <a:ext cx="104530" cy="81920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>
            <a:off x="7913918" y="1651383"/>
            <a:ext cx="114361" cy="110759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Oval 354"/>
          <p:cNvSpPr/>
          <p:nvPr/>
        </p:nvSpPr>
        <p:spPr>
          <a:xfrm>
            <a:off x="7474253" y="1545249"/>
            <a:ext cx="431583" cy="4120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56" name="Oval 355"/>
          <p:cNvSpPr/>
          <p:nvPr/>
        </p:nvSpPr>
        <p:spPr>
          <a:xfrm>
            <a:off x="7539396" y="1609886"/>
            <a:ext cx="301294" cy="282789"/>
          </a:xfrm>
          <a:prstGeom prst="ellipse">
            <a:avLst/>
          </a:prstGeom>
          <a:solidFill>
            <a:srgbClr val="FFC000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357" name="Straight Connector 356"/>
          <p:cNvCxnSpPr/>
          <p:nvPr/>
        </p:nvCxnSpPr>
        <p:spPr>
          <a:xfrm>
            <a:off x="5574271" y="2072805"/>
            <a:ext cx="2281247" cy="26513"/>
          </a:xfrm>
          <a:prstGeom prst="line">
            <a:avLst/>
          </a:prstGeom>
          <a:ln w="381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Oval 357"/>
          <p:cNvSpPr/>
          <p:nvPr/>
        </p:nvSpPr>
        <p:spPr>
          <a:xfrm>
            <a:off x="6046653" y="1993251"/>
            <a:ext cx="182880" cy="182880"/>
          </a:xfrm>
          <a:prstGeom prst="ellipse">
            <a:avLst/>
          </a:prstGeom>
          <a:solidFill>
            <a:srgbClr val="92A2BD"/>
          </a:solidFill>
          <a:ln w="9525">
            <a:solidFill>
              <a:srgbClr val="92A2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59" name="Oval 358"/>
          <p:cNvSpPr/>
          <p:nvPr/>
        </p:nvSpPr>
        <p:spPr>
          <a:xfrm>
            <a:off x="5642486" y="1981365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60" name="Oval 359"/>
          <p:cNvSpPr/>
          <p:nvPr/>
        </p:nvSpPr>
        <p:spPr>
          <a:xfrm>
            <a:off x="6901557" y="1980925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61" name="Oval 360"/>
          <p:cNvSpPr/>
          <p:nvPr/>
        </p:nvSpPr>
        <p:spPr>
          <a:xfrm>
            <a:off x="7304027" y="1994065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62" name="Oval 361"/>
          <p:cNvSpPr/>
          <p:nvPr/>
        </p:nvSpPr>
        <p:spPr>
          <a:xfrm>
            <a:off x="6493298" y="1997198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63" name="Oval 362"/>
          <p:cNvSpPr/>
          <p:nvPr/>
        </p:nvSpPr>
        <p:spPr>
          <a:xfrm>
            <a:off x="7634036" y="1995178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13839" y="3441276"/>
            <a:ext cx="417102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702623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14"/>
  <p:tag name="MIO_SHOW_DATE" val="False"/>
  <p:tag name="MIO_SHOW_FOOTER" val="True"/>
  <p:tag name="MIO_SHOW_PAGENUMBER" val="True"/>
  <p:tag name="MIO_AVOID_BLANK_LAYOUT" val="True"/>
  <p:tag name="MIO_NUMBER_OF_VALID_LAYOUTS" val="15"/>
  <p:tag name="MIO_MST_COLOR_1" val="0,0,0,Dunkel 1"/>
  <p:tag name="MIO_MST_COLOR_2" val="255,255,255,Hell 1"/>
  <p:tag name="MIO_MST_COLOR_3" val="64,64,64,Dunkel 2"/>
  <p:tag name="MIO_MST_COLOR_4" val="146,162,189,Hell 2"/>
  <p:tag name="MIO_MST_COLOR_5" val="102,113,132,Akzent 1"/>
  <p:tag name="MIO_MST_COLOR_6" val="146,162,189,Akzent 2"/>
  <p:tag name="MIO_MST_COLOR_7" val="173,185,206,Akzent 3"/>
  <p:tag name="MIO_MST_COLOR_8" val="201,209,222,Akzent 4"/>
  <p:tag name="MIO_MST_COLOR_9" val="228,232,238,Akzent 5"/>
  <p:tag name="MIO_MST_COLOR_10" val="221,218,210,Akzent 6"/>
  <p:tag name="MIO_MST_COLOR_11" val="0,0,0,"/>
  <p:tag name="MIO_MST_COLOR_12" val="0,0,0,"/>
  <p:tag name="MIO_HDS" val="True"/>
  <p:tag name="MIO_EK" val="1989"/>
  <p:tag name="MIO_UPDATE" val="True"/>
  <p:tag name="MIO_VERSION" val="23.10.2015 16:52:00"/>
  <p:tag name="MIO_DBID" val="917DD09C-76C3-4640-8E0D-382111CB3B69"/>
  <p:tag name="MIO_LASTDOWNLOADED" val="30.10.2015 14:18:05"/>
  <p:tag name="MIO_OBJECTNAME" val="BMW Group 4:3"/>
  <p:tag name="MIO_LASTEDITORNAME" val="empower enterprise"/>
</p:tagLst>
</file>

<file path=ppt/theme/theme1.xml><?xml version="1.0" encoding="utf-8"?>
<a:theme xmlns:a="http://schemas.openxmlformats.org/drawingml/2006/main" name="BMW Group 16:9">
  <a:themeElements>
    <a:clrScheme name="Benutzerdefiniert 68">
      <a:dk1>
        <a:srgbClr val="000000"/>
      </a:dk1>
      <a:lt1>
        <a:sysClr val="window" lastClr="FFFFFF"/>
      </a:lt1>
      <a:dk2>
        <a:srgbClr val="404040"/>
      </a:dk2>
      <a:lt2>
        <a:srgbClr val="92A2BD"/>
      </a:lt2>
      <a:accent1>
        <a:srgbClr val="667184"/>
      </a:accent1>
      <a:accent2>
        <a:srgbClr val="92A2BD"/>
      </a:accent2>
      <a:accent3>
        <a:srgbClr val="ADB9CE"/>
      </a:accent3>
      <a:accent4>
        <a:srgbClr val="C9D1DE"/>
      </a:accent4>
      <a:accent5>
        <a:srgbClr val="E4E8EE"/>
      </a:accent5>
      <a:accent6>
        <a:srgbClr val="DDDAD2"/>
      </a:accent6>
      <a:hlink>
        <a:srgbClr val="000000"/>
      </a:hlink>
      <a:folHlink>
        <a:srgbClr val="000000"/>
      </a:folHlink>
    </a:clrScheme>
    <a:fontScheme name="BMW GROUP">
      <a:majorFont>
        <a:latin typeface="BMW Group Condensed"/>
        <a:ea typeface=""/>
        <a:cs typeface=""/>
      </a:majorFont>
      <a:minorFont>
        <a:latin typeface="BMW Group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CCCC"/>
        </a:solidFill>
        <a:ln w="9525">
          <a:solidFill>
            <a:srgbClr val="CCCCCC"/>
          </a:solidFill>
        </a:ln>
      </a:spPr>
      <a:bodyPr rtlCol="0" anchor="t"/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err="1" smtClean="0">
            <a:solidFill>
              <a:srgbClr val="666666"/>
            </a:solidFill>
            <a:latin typeface="BMW Group Condensed" panose="020B0606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92A2BD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rtlCol="0">
        <a:sp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BMW Group Condensed" panose="020B0606020202020204" pitchFamily="34" charset="0"/>
          </a:defRPr>
        </a:defPPr>
      </a:lstStyle>
    </a:txDef>
  </a:objectDefaults>
  <a:extraClrSchemeLst/>
  <a:custClrLst>
    <a:custClr name="Grundfarbe Schwarz">
      <a:srgbClr val="000000"/>
    </a:custClr>
    <a:custClr name="Grundfarbe Graubraun 1">
      <a:srgbClr val="555147"/>
    </a:custClr>
    <a:custClr name="Grundfarbe Blau 1">
      <a:srgbClr val="667084"/>
    </a:custClr>
    <a:custClr name="Grundfarbe Gruen 1">
      <a:srgbClr val="747400"/>
    </a:custClr>
    <a:custClr name="Grundfarbe Gelb 1">
      <a:srgbClr val="BE9809"/>
    </a:custClr>
    <a:custClr name="Akzentfarbe Orange 1">
      <a:srgbClr val="FE6700"/>
    </a:custClr>
    <a:custClr name="Akzentfarbe Braun 1">
      <a:srgbClr val="5B4334"/>
    </a:custClr>
    <a:custClr name="Akzentfarbe Rot 1">
      <a:srgbClr val="7C0A0E"/>
    </a:custClr>
    <a:custClr name="Zusatzfarbe Blau 1">
      <a:srgbClr val="3F7BFD"/>
    </a:custClr>
    <a:custClr name="Zusatzfarbe Gruen 1">
      <a:srgbClr val="3D6A3C"/>
    </a:custClr>
    <a:custClr name="Grundfarbe Grau 1">
      <a:srgbClr val="404040"/>
    </a:custClr>
    <a:custClr name="Grundfarbe Graubraun 2">
      <a:srgbClr val="7F7A6A"/>
    </a:custClr>
    <a:custClr name="Grundfarbe Blau 2">
      <a:srgbClr val="92A2BD"/>
    </a:custClr>
    <a:custClr name="Grundfarbe Gruen 2">
      <a:srgbClr val="959500"/>
    </a:custClr>
    <a:custClr name="Grundfarbe Gelb 2">
      <a:srgbClr val="FECB00"/>
    </a:custClr>
    <a:custClr name="Akzentfarbe Orange 2">
      <a:srgbClr val="FE8533"/>
    </a:custClr>
    <a:custClr name="Akzentfarbe Braun 2">
      <a:srgbClr val="9C5C48"/>
    </a:custClr>
    <a:custClr name="Akzentfarbe Rot 2">
      <a:srgbClr val="B20F14"/>
    </a:custClr>
    <a:custClr name="Zusatzfarbe Blau 2">
      <a:srgbClr val="6595FD"/>
    </a:custClr>
    <a:custClr name="Zusatzfarbe Gruen 2">
      <a:srgbClr val="648863"/>
    </a:custClr>
    <a:custClr name="Grundfarbe Grau 2">
      <a:srgbClr val="666666"/>
    </a:custClr>
    <a:custClr name="Grundfarbe Graubraun 3">
      <a:srgbClr val="AAA38E"/>
    </a:custClr>
    <a:custClr name="Grundfarbe Blau 3">
      <a:srgbClr val="ADB9CE"/>
    </a:custClr>
    <a:custClr name="Grundfarbe Gruen 3">
      <a:srgbClr val="B0B040"/>
    </a:custClr>
    <a:custClr name="Grundfarbe Gelb 3">
      <a:srgbClr val="FEE372"/>
    </a:custClr>
    <a:custClr name="Akzentfarbe Orange 3">
      <a:srgbClr val="FEA466"/>
    </a:custClr>
    <a:custClr name="Akzentfarbe Braun 3">
      <a:srgbClr val="976F57"/>
    </a:custClr>
    <a:custClr name="Akzentfarbe Rot 3">
      <a:srgbClr val="D16F72"/>
    </a:custClr>
    <a:custClr name="Zusatzfarbe Blau 3">
      <a:srgbClr val="8CB0FE"/>
    </a:custClr>
    <a:custClr name="Zusatzfarbe Gruen 3">
      <a:srgbClr val="8BA68A"/>
    </a:custClr>
    <a:custClr name="Grundfarbe Grau 3">
      <a:srgbClr val="999999"/>
    </a:custClr>
    <a:custClr name="Grundfarbe Graubraun 4">
      <a:srgbClr val="BFBAAA"/>
    </a:custClr>
    <a:custClr name="Grundfarbe Blau 4">
      <a:srgbClr val="C9D1DE"/>
    </a:custClr>
    <a:custClr name="Grundfarbe Gruen 4">
      <a:srgbClr val="CFCF8C"/>
    </a:custClr>
    <a:custClr name="Grundfarbe Gelb 4">
      <a:srgbClr val="FFEA99"/>
    </a:custClr>
    <a:custClr name="Akzentfarbe Orange 4">
      <a:srgbClr val="FFC299"/>
    </a:custClr>
    <a:custClr name="Akzentfarbe Braun 4">
      <a:srgbClr val="B19395"/>
    </a:custClr>
    <a:custClr name="Akzentfarbe Rot 4">
      <a:srgbClr val="DF9A9C"/>
    </a:custClr>
    <a:custClr name="Zusatzfarbe Blau 4">
      <a:srgbClr val="B2CAFE"/>
    </a:custClr>
    <a:custClr name="Zusatzfarbe Gruen 4">
      <a:srgbClr val="B1C3B1"/>
    </a:custClr>
    <a:custClr name="Grundfarbe Grau 4">
      <a:srgbClr val="CCCCCC"/>
    </a:custClr>
    <a:custClr name="Grundfarbe Graubraun 5">
      <a:srgbClr val="DDDAD2"/>
    </a:custClr>
    <a:custClr name="Grundfarbe Blau 5">
      <a:srgbClr val="E4E8EE"/>
    </a:custClr>
    <a:custClr name="Grundfarbe Gruen 5">
      <a:srgbClr val="EAEACC"/>
    </a:custClr>
    <a:custClr name="Grundfarbe Gelb 5">
      <a:srgbClr val="FFF5CC"/>
    </a:custClr>
    <a:custClr name="Akzentfarbe Orange 5">
      <a:srgbClr val="FFE1CC"/>
    </a:custClr>
    <a:custClr name="Akzentfarbe Braun 5">
      <a:srgbClr val="C8B3A6"/>
    </a:custClr>
    <a:custClr name="Akzentfarbe Rot 5">
      <a:srgbClr val="EABEBF"/>
    </a:custClr>
    <a:custClr name="Zusatzfarbe Blau 5">
      <a:srgbClr val="D9E5FF"/>
    </a:custClr>
    <a:custClr name="Zusatzfarbe Gruen 5">
      <a:srgbClr val="D8E1D8"/>
    </a:custClr>
  </a:custClrLst>
  <a:extLst>
    <a:ext uri="{05A4C25C-085E-4340-85A3-A5531E510DB2}">
      <thm15:themeFamily xmlns:thm15="http://schemas.microsoft.com/office/thememl/2012/main" name="BMWGroup_FS_BMW+MINI+RR_Zusatzbegriff_E_16zu9.pptx" id="{84844328-F1CC-4A35-9085-C869E2533542}" vid="{09338282-BEEE-4034-A323-258CEF5B5013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nutzerdefiniert 4">
      <a:majorFont>
        <a:latin typeface="BMW Group"/>
        <a:ea typeface=""/>
        <a:cs typeface=""/>
      </a:majorFont>
      <a:minorFont>
        <a:latin typeface="BMW Group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BMWGroup_FS_BMW+MINI+RR_E_16zu9</Template>
  <TotalTime>0</TotalTime>
  <Words>1654</Words>
  <Application>Microsoft Office PowerPoint</Application>
  <PresentationFormat>Widescreen</PresentationFormat>
  <Paragraphs>836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BMW Type Global Pro Regular</vt:lpstr>
      <vt:lpstr>Arial</vt:lpstr>
      <vt:lpstr>BMW Group</vt:lpstr>
      <vt:lpstr>BMW Group Condensed</vt:lpstr>
      <vt:lpstr>BMW Group Condensed Bold</vt:lpstr>
      <vt:lpstr>BMW Group Light</vt:lpstr>
      <vt:lpstr>Symbol</vt:lpstr>
      <vt:lpstr>Verdana</vt:lpstr>
      <vt:lpstr>Wingdings</vt:lpstr>
      <vt:lpstr>BMW Group 16:9</vt:lpstr>
      <vt:lpstr>PowerPoint Presentation</vt:lpstr>
      <vt:lpstr>PowerPoint Presentation</vt:lpstr>
      <vt:lpstr>EF-EP-009: Application handling (Application Form / co-borrower etc.)</vt:lpstr>
      <vt:lpstr>EF-EP-009: application handling</vt:lpstr>
      <vt:lpstr>Story ID: EP009-S001-Alex Wang:  </vt:lpstr>
      <vt:lpstr>Story ID: EP009-S001- Alex Wang: </vt:lpstr>
      <vt:lpstr>Story ID: EP009-S001-Alex Wang:</vt:lpstr>
      <vt:lpstr>Story ID: EP009-S001-Alex Wang: </vt:lpstr>
      <vt:lpstr>Story ID: EP009-S001-Alex Wang:</vt:lpstr>
      <vt:lpstr>Story ID: EP009-S002-Owen:  </vt:lpstr>
      <vt:lpstr>Story ID: EP009-S003-Owen:  </vt:lpstr>
      <vt:lpstr>Story ID: EP009-S002 &amp; S003 - Alex Wang: </vt:lpstr>
      <vt:lpstr>Story ID: EP009-S005-Alex Wang:  </vt:lpstr>
      <vt:lpstr>Story ID: EP009-S005- Alex Wang: </vt:lpstr>
      <vt:lpstr>Story ID: EP009-S007-SZ:  </vt:lpstr>
      <vt:lpstr>Story ID: EP009-S008-SZ:  </vt:lpstr>
      <vt:lpstr>Story ID: EP009-S007 &amp; S008-sz: </vt:lpstr>
      <vt:lpstr>Story ID: EP009-S007 &amp; S008-sz: </vt:lpstr>
      <vt:lpstr>Story ID: EP009-S007 &amp; S008-sz: </vt:lpstr>
    </vt:vector>
  </TitlesOfParts>
  <Company>BMW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Befelein Maximilian, SF3-CN-M</dc:creator>
  <cp:lastModifiedBy>Wang Xiaocheng, SF5-CN-S-11</cp:lastModifiedBy>
  <cp:revision>289</cp:revision>
  <dcterms:created xsi:type="dcterms:W3CDTF">2017-04-27T07:24:45Z</dcterms:created>
  <dcterms:modified xsi:type="dcterms:W3CDTF">2018-11-05T09:25:44Z</dcterms:modified>
</cp:coreProperties>
</file>