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99" r:id="rId3"/>
    <p:sldId id="300" r:id="rId4"/>
    <p:sldId id="322" r:id="rId5"/>
    <p:sldId id="301" r:id="rId6"/>
    <p:sldId id="302" r:id="rId7"/>
    <p:sldId id="303" r:id="rId8"/>
    <p:sldId id="304" r:id="rId9"/>
    <p:sldId id="305" r:id="rId10"/>
    <p:sldId id="331" r:id="rId11"/>
    <p:sldId id="332" r:id="rId12"/>
    <p:sldId id="333" r:id="rId13"/>
    <p:sldId id="334" r:id="rId14"/>
    <p:sldId id="348" r:id="rId15"/>
    <p:sldId id="335" r:id="rId16"/>
    <p:sldId id="343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23" r:id="rId25"/>
    <p:sldId id="326" r:id="rId26"/>
    <p:sldId id="327" r:id="rId27"/>
    <p:sldId id="324" r:id="rId28"/>
    <p:sldId id="329" r:id="rId29"/>
    <p:sldId id="328" r:id="rId30"/>
    <p:sldId id="344" r:id="rId31"/>
    <p:sldId id="345" r:id="rId32"/>
    <p:sldId id="346" r:id="rId33"/>
    <p:sldId id="347" r:id="rId34"/>
    <p:sldId id="258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36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3FB7E-E0F3-EE40-B36D-2F6507590AE6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68B2-6764-0A47-9762-C441CF096A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66950"/>
            <a:ext cx="5257800" cy="1102519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62350"/>
            <a:ext cx="57912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&lt;Company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47"/>
            <a:ext cx="3505200" cy="80340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514351"/>
            <a:ext cx="3733800" cy="411479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85889"/>
            <a:ext cx="3505200" cy="32432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04024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428625"/>
            <a:ext cx="57912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2907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03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7900"/>
            <a:ext cx="6477000" cy="85725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310877"/>
            <a:ext cx="7162800" cy="33944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92906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2906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44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35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9573"/>
            <a:ext cx="6477000" cy="85725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077"/>
            <a:ext cx="7162800" cy="3394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4575"/>
            <a:ext cx="6477000" cy="85725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63277"/>
            <a:ext cx="7162800" cy="3394473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9100"/>
            <a:ext cx="6477000" cy="85725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52600" y="3257550"/>
            <a:ext cx="5486400" cy="6858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7077"/>
            <a:ext cx="3581400" cy="339447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387077"/>
            <a:ext cx="3352800" cy="339447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6959"/>
            <a:ext cx="6477000" cy="85725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14462"/>
            <a:ext cx="373380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894284"/>
            <a:ext cx="37338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414462"/>
            <a:ext cx="381000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94284"/>
            <a:ext cx="38100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6477000" cy="85725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3400" y="4767265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11/12/15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6726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34575"/>
            <a:ext cx="6477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63277"/>
            <a:ext cx="71628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example.org/protected-resource/*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ocalhost:8443/reci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343150"/>
            <a:ext cx="4800600" cy="1314450"/>
          </a:xfrm>
        </p:spPr>
        <p:txBody>
          <a:bodyPr/>
          <a:lstStyle/>
          <a:p>
            <a:r>
              <a:rPr lang="en-US" dirty="0" smtClean="0"/>
              <a:t>Prabath Siriwardena</a:t>
            </a:r>
          </a:p>
          <a:p>
            <a:r>
              <a:rPr lang="en-US" dirty="0" smtClean="0"/>
              <a:t>Director of Security Architecture</a:t>
            </a:r>
          </a:p>
          <a:p>
            <a:r>
              <a:rPr lang="en-US" dirty="0" smtClean="0"/>
              <a:t>WSO2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47750"/>
            <a:ext cx="4419600" cy="1102519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API Security </a:t>
            </a:r>
            <a:br>
              <a:rPr lang="en-US" dirty="0" smtClean="0"/>
            </a:br>
            <a:r>
              <a:rPr lang="en-US" dirty="0" smtClean="0">
                <a:solidFill>
                  <a:srgbClr val="E46C0A"/>
                </a:solidFill>
              </a:rPr>
              <a:t>Patterns and </a:t>
            </a:r>
            <a:r>
              <a:rPr lang="en-US" dirty="0" smtClean="0">
                <a:solidFill>
                  <a:srgbClr val="E46C0A"/>
                </a:solidFill>
              </a:rPr>
              <a:t>Practices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1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(authorization code grant type)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 descr="Screen Shot 2015-11-12 at 2.1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66662"/>
            <a:ext cx="5003800" cy="39671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(implicit grant type)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 descr="Screen Shot 2015-11-12 at 2.23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21061"/>
            <a:ext cx="4874012" cy="3918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(password grant type)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 descr="Screen Shot 2015-11-12 at 2.3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91474"/>
            <a:ext cx="4495800" cy="3894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(client credentials grant type)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 descr="Screen Shot 2015-11-12 at 2.38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66014"/>
            <a:ext cx="5003800" cy="3960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(chained grant type)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creen Shot 2015-11-12 at 5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96411"/>
            <a:ext cx="6273800" cy="40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Tokens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036" y="1123950"/>
            <a:ext cx="7083991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Access Tokens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Bearer tokens vs. Mac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TLS is a must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Pass the access token in the HTTP Authorization header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Authorization: Bearer &lt;token&gt;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Pass the access token in as a URL query parameter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Avoid this</a:t>
            </a:r>
            <a:endParaRPr lang="en-US" sz="2000" b="1" dirty="0" smtClean="0">
              <a:latin typeface="Corbel"/>
              <a:cs typeface="Corbel"/>
            </a:endParaRP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Request </a:t>
            </a:r>
            <a:r>
              <a:rPr lang="en-US" sz="2000" b="1" dirty="0" smtClean="0">
                <a:latin typeface="Corbel"/>
                <a:cs typeface="Corbel"/>
                <a:sym typeface="Wingdings"/>
              </a:rPr>
              <a:t> </a:t>
            </a:r>
            <a:r>
              <a:rPr lang="en-US" sz="2000" b="1" dirty="0" smtClean="0">
                <a:latin typeface="Corbel"/>
                <a:cs typeface="Corbel"/>
              </a:rPr>
              <a:t>Cache-Control: no-store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Response </a:t>
            </a:r>
            <a:r>
              <a:rPr lang="en-US" sz="2000" b="1" dirty="0" smtClean="0">
                <a:latin typeface="Corbel"/>
                <a:cs typeface="Corbel"/>
                <a:sym typeface="Wingdings"/>
              </a:rPr>
              <a:t> Cache-Control: private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  <a:sym typeface="Wingdings"/>
              </a:rPr>
              <a:t>E.g. </a:t>
            </a:r>
            <a:r>
              <a:rPr lang="en-US" sz="1000" dirty="0"/>
              <a:t>https://</a:t>
            </a:r>
            <a:r>
              <a:rPr lang="en-US" sz="1000" dirty="0"/>
              <a:t>www.googleapis.com</a:t>
            </a:r>
            <a:r>
              <a:rPr lang="en-US" sz="1000" dirty="0"/>
              <a:t>/oauth2/v1/</a:t>
            </a:r>
            <a:r>
              <a:rPr lang="en-US" sz="1000" dirty="0"/>
              <a:t>userinfo?access_token</a:t>
            </a:r>
            <a:r>
              <a:rPr lang="en-US" sz="1000" dirty="0"/>
              <a:t>=ya29.1</a:t>
            </a:r>
            <a:r>
              <a:rPr lang="en-US" sz="1000" dirty="0" smtClean="0"/>
              <a:t>.</a:t>
            </a:r>
            <a:endParaRPr lang="en-US" sz="1000" b="1" dirty="0" smtClean="0">
              <a:latin typeface="Corbel"/>
              <a:cs typeface="Corbel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Shorter life-time – in minutes or hours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Do not store in cookies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Issue scoped tokens</a:t>
            </a:r>
            <a:endParaRPr lang="en-US" sz="2000" b="1" dirty="0" smtClean="0">
              <a:latin typeface="Corbel"/>
              <a:cs typeface="Corbe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Tokens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036" y="1200150"/>
            <a:ext cx="450636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Refresh Tokens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Must use TLS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Long-lasting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No refresh tokens under 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implicit grant type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>
                <a:latin typeface="Corbel"/>
                <a:cs typeface="Corbel"/>
              </a:rPr>
              <a:t>c</a:t>
            </a:r>
            <a:r>
              <a:rPr lang="en-US" sz="2000" b="1" dirty="0" smtClean="0">
                <a:latin typeface="Corbel"/>
                <a:cs typeface="Corbel"/>
              </a:rPr>
              <a:t>lient credentials grant type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SAML grant type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JWT grant type</a:t>
            </a:r>
            <a:endParaRPr lang="en-US" sz="2000" b="1" dirty="0" smtClean="0">
              <a:latin typeface="Corbel"/>
              <a:cs typeface="Corbe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Self-contained Access Tokens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037" y="1567608"/>
            <a:ext cx="77357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JWT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Corbel"/>
                <a:cs typeface="Corbel"/>
              </a:rPr>
              <a:t>RFC 7519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Encodes </a:t>
            </a:r>
            <a:r>
              <a:rPr lang="en-US" sz="2000" dirty="0"/>
              <a:t>claims to be transmitted as a </a:t>
            </a:r>
            <a:r>
              <a:rPr lang="en-US" sz="2000" dirty="0" smtClean="0"/>
              <a:t>JSON object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Can be signed using JWS (JSON Web Signature)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Can be encrypted using JWE (JSON Web Encryption)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Represented </a:t>
            </a:r>
            <a:r>
              <a:rPr lang="en-US" sz="2000" dirty="0"/>
              <a:t>as a sequence of URL-safe parts separated by period ('.') characters</a:t>
            </a:r>
            <a:r>
              <a:rPr lang="en-US" sz="2000" dirty="0" smtClean="0"/>
              <a:t>.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2000" dirty="0"/>
              <a:t>Each part contains a base64url-</a:t>
            </a:r>
            <a:r>
              <a:rPr lang="en-US" sz="2000" dirty="0" smtClean="0"/>
              <a:t>encoded value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Example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endParaRPr lang="en-US" sz="2000" b="1" dirty="0" smtClean="0">
              <a:latin typeface="Corbel"/>
              <a:cs typeface="Corbe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4379952"/>
            <a:ext cx="8458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b="1" i="1" dirty="0" smtClean="0"/>
              <a:t>eyJ0eXAiOiJKV1QiLA0KICJhbGciOiJIUzI1NiJ9</a:t>
            </a:r>
          </a:p>
          <a:p>
            <a:r>
              <a:rPr lang="en-US" sz="1000" b="1" i="1" dirty="0" smtClean="0"/>
              <a:t> .eyJpc3MiOiJqb2UiLA0KICJleHAiOjEzMDA4MTkzODAsDQogImh0dHA6Ly9leGFtcGxlLmNvbS9pc19yb290Ijp0cnVlfQ</a:t>
            </a:r>
          </a:p>
          <a:p>
            <a:r>
              <a:rPr lang="en-US" sz="1000" b="1" i="1" dirty="0" smtClean="0"/>
              <a:t>.dBjftJeZ4CVP</a:t>
            </a:r>
            <a:r>
              <a:rPr lang="en-US" sz="1000" b="1" i="1" dirty="0"/>
              <a:t>-mB92K27uhbUJU1p1r_wW1gFWFOEjXk</a:t>
            </a:r>
          </a:p>
        </p:txBody>
      </p:sp>
    </p:spTree>
    <p:extLst>
      <p:ext uri="{BB962C8B-B14F-4D97-AF65-F5344CB8AC3E}">
        <p14:creationId xmlns:p14="http://schemas.microsoft.com/office/powerpoint/2010/main" val="388045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Self-issued Access Tokens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036" y="1567608"/>
            <a:ext cx="46089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Same as self-contained access tokens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Issued by the client itself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endParaRPr lang="en-US" sz="2000" b="1" dirty="0" smtClean="0">
              <a:latin typeface="Corbel"/>
              <a:cs typeface="Corbe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Brokered Authentication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314451"/>
            <a:ext cx="7649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TLS </a:t>
            </a:r>
            <a:r>
              <a:rPr lang="en-US" sz="2400" dirty="0" smtClean="0">
                <a:latin typeface="Corbel"/>
                <a:cs typeface="Corbel"/>
              </a:rPr>
              <a:t>Mutual </a:t>
            </a:r>
            <a:r>
              <a:rPr lang="en-US" sz="2400" dirty="0" smtClean="0">
                <a:latin typeface="Corbel"/>
                <a:cs typeface="Corbel"/>
              </a:rPr>
              <a:t>Authentication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OAuth 2.0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46C0A"/>
                </a:solidFill>
              </a:rPr>
              <a:t>API Ecosystem</a:t>
            </a:r>
            <a:endParaRPr lang="en-US" sz="2800" b="1" dirty="0">
              <a:solidFill>
                <a:srgbClr val="E46C0A"/>
              </a:solidFill>
            </a:endParaRPr>
          </a:p>
        </p:txBody>
      </p:sp>
      <p:pic>
        <p:nvPicPr>
          <p:cNvPr id="3" name="Picture 2" descr="Screen Shot 2015-11-12 at 11.52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76350"/>
            <a:ext cx="5791200" cy="33187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1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(decoupling end user authentication from the authorization server)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creen Shot 2015-11-12 at 3.1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26" y="1581150"/>
            <a:ext cx="5631474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(SAML grant type)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creen Shot 2015-11-12 at 3.2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04950"/>
            <a:ext cx="6019800" cy="32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(JWT grant type)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creen Shot 2015-11-12 at 3.31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28750"/>
            <a:ext cx="6273800" cy="35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2.0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(External Client)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5-11-12 at 3.4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33550"/>
            <a:ext cx="7315200" cy="30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Authorization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Screen Shot 2014-03-27 at 1.2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43150"/>
            <a:ext cx="5715397" cy="13081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XACML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reen Shot 2014-03-27 at 10.30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8750"/>
            <a:ext cx="6019800" cy="29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OAuth &amp; XACML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3883" y="1399468"/>
            <a:ext cx="738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b="1" dirty="0"/>
              <a:t>A given access token has a scope associated with it and it governs the access token’s capabilities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883" y="2133169"/>
            <a:ext cx="7603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b="1" dirty="0" smtClean="0"/>
              <a:t>A </a:t>
            </a:r>
            <a:r>
              <a:rPr lang="en-US" sz="1800" b="1" dirty="0"/>
              <a:t>user delegates access to his Facebook profile to a third party, under the scope “user_activities”. This provides access to the user's list of activities as the activities’ connection. To achieve fine-grained access control, this can be represented in an XACML policy.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3883" y="3611864"/>
            <a:ext cx="8360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b="1" dirty="0"/>
              <a:t>token=gfgew789hkhjkew87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resource_id</a:t>
            </a:r>
            <a:r>
              <a:rPr lang="en-US" sz="1800" b="1" dirty="0"/>
              <a:t>=GET</a:t>
            </a:r>
            <a:r>
              <a:rPr lang="en-US" sz="1600" b="1" dirty="0"/>
              <a:t> https://graph.facebook.com/prabathsiriwardena/activities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Token Introspection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1" y="1396875"/>
            <a:ext cx="91439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   </a:t>
            </a:r>
            <a:r>
              <a:rPr lang="en-US" sz="1600" b="1" dirty="0" smtClean="0"/>
              <a:t>POST /introspection HTTP</a:t>
            </a:r>
            <a:r>
              <a:rPr lang="en-US" sz="1600" b="1" dirty="0"/>
              <a:t>/1.1</a:t>
            </a:r>
          </a:p>
          <a:p>
            <a:r>
              <a:rPr lang="en-US" sz="1600" b="1" dirty="0"/>
              <a:t>   Accept: application/x-www-form-urlencoded</a:t>
            </a:r>
          </a:p>
          <a:p>
            <a:r>
              <a:rPr lang="en-US" sz="1600" b="1" dirty="0"/>
              <a:t>   Host: server.example.com</a:t>
            </a:r>
          </a:p>
          <a:p>
            <a:r>
              <a:rPr lang="en-US" sz="1600" b="1" dirty="0"/>
              <a:t>   Authorization: Basic czZCaGRSa3F0Mzo3RmpmcDBaQnIxS3REUmJuZlZkbUl3</a:t>
            </a:r>
          </a:p>
          <a:p>
            <a:endParaRPr lang="en-US" sz="1800" b="1" dirty="0"/>
          </a:p>
          <a:p>
            <a:r>
              <a:rPr lang="en-US" sz="1600" b="1" dirty="0"/>
              <a:t>   token=X3241Affw.4233-</a:t>
            </a:r>
            <a:r>
              <a:rPr lang="en-US" sz="1600" b="1" dirty="0" smtClean="0"/>
              <a:t>99JXJ&amp;resource_id=…</a:t>
            </a:r>
            <a:endParaRPr lang="en-US" sz="1600" b="1" dirty="0"/>
          </a:p>
          <a:p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3077017"/>
            <a:ext cx="57723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{</a:t>
            </a:r>
          </a:p>
          <a:p>
            <a:r>
              <a:rPr lang="en-US" sz="1600" b="1" dirty="0"/>
              <a:t>    "active": true,</a:t>
            </a:r>
          </a:p>
          <a:p>
            <a:r>
              <a:rPr lang="en-US" sz="1600" b="1" dirty="0"/>
              <a:t>    "client_id":"s6BhdRkqt3",</a:t>
            </a:r>
          </a:p>
          <a:p>
            <a:r>
              <a:rPr lang="en-US" sz="1600" b="1" dirty="0"/>
              <a:t>    "scope": "read write dolphin",</a:t>
            </a:r>
          </a:p>
          <a:p>
            <a:r>
              <a:rPr lang="en-US" sz="1600" b="1" dirty="0"/>
              <a:t>    "sub": "2309fj32kl",</a:t>
            </a:r>
          </a:p>
          <a:p>
            <a:r>
              <a:rPr lang="en-US" sz="1600" b="1" dirty="0"/>
              <a:t>    "aud": </a:t>
            </a:r>
            <a:r>
              <a:rPr lang="en-US" sz="1600" b="1" dirty="0" smtClean="0">
                <a:hlinkClick r:id="rId3"/>
              </a:rPr>
              <a:t>http</a:t>
            </a:r>
            <a:r>
              <a:rPr lang="en-US" sz="1600" b="1" dirty="0">
                <a:hlinkClick r:id="rId3"/>
              </a:rPr>
              <a:t>://example.org/protected-resource/</a:t>
            </a:r>
            <a:r>
              <a:rPr lang="en-US" sz="1600" b="1" dirty="0" smtClean="0">
                <a:hlinkClick r:id="rId3"/>
              </a:rPr>
              <a:t>*</a:t>
            </a:r>
            <a:endParaRPr lang="en-US" sz="1600" b="1" dirty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XACML Policy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200150"/>
            <a:ext cx="65309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&lt;Policy&gt;</a:t>
            </a:r>
          </a:p>
          <a:p>
            <a:r>
              <a:rPr lang="en-US" sz="1000" dirty="0"/>
              <a:t>     &lt;Target&gt;</a:t>
            </a:r>
          </a:p>
          <a:p>
            <a:r>
              <a:rPr lang="en-US" sz="1000" dirty="0"/>
              <a:t>          &lt;AnyOf&gt;</a:t>
            </a:r>
          </a:p>
          <a:p>
            <a:r>
              <a:rPr lang="en-US" sz="1000" dirty="0"/>
              <a:t>                &lt;AllOf&gt;</a:t>
            </a:r>
          </a:p>
          <a:p>
            <a:r>
              <a:rPr lang="en-US" sz="1000" dirty="0"/>
              <a:t>                     &lt;Match MatchId="urn:oasis:names:tc:xacml:1.0:function:string-equal"&gt;</a:t>
            </a:r>
          </a:p>
          <a:p>
            <a:r>
              <a:rPr lang="en-US" sz="1000" dirty="0"/>
              <a:t>                         &lt;AttributeValue   </a:t>
            </a:r>
          </a:p>
          <a:p>
            <a:r>
              <a:rPr lang="en-US" sz="1000" dirty="0"/>
              <a:t>                                DataType="http://www.w3.org/2001/XMLSchema#string"&gt;</a:t>
            </a:r>
          </a:p>
          <a:p>
            <a:r>
              <a:rPr lang="en-US" sz="1000" dirty="0"/>
              <a:t>                                </a:t>
            </a:r>
            <a:r>
              <a:rPr lang="en-US" sz="1000" b="1" dirty="0"/>
              <a:t>user_activities</a:t>
            </a:r>
            <a:r>
              <a:rPr lang="en-US" sz="1000" dirty="0"/>
              <a:t>&lt;/AttributeValue&gt;</a:t>
            </a:r>
          </a:p>
          <a:p>
            <a:r>
              <a:rPr lang="en-US" sz="1000" dirty="0"/>
              <a:t>                         &lt;AttributeDesignator MustBePresent="false"    </a:t>
            </a:r>
          </a:p>
          <a:p>
            <a:r>
              <a:rPr lang="en-US" sz="1000" dirty="0"/>
              <a:t>                                Category="urn:oasis:names:tc:xacml:3.0:attribute-category:scope"  </a:t>
            </a:r>
          </a:p>
          <a:p>
            <a:r>
              <a:rPr lang="en-US" sz="1000" dirty="0"/>
              <a:t>                                AttributeId="</a:t>
            </a:r>
            <a:r>
              <a:rPr lang="en-US" sz="1000" b="1" dirty="0"/>
              <a:t>urn:oasis:names:tc:xacml:1.0:scope:scope-id</a:t>
            </a:r>
            <a:r>
              <a:rPr lang="en-US" sz="1000" dirty="0"/>
              <a:t>"   </a:t>
            </a:r>
          </a:p>
          <a:p>
            <a:r>
              <a:rPr lang="en-US" sz="1000" dirty="0"/>
              <a:t>                                DataType="http://www.w3.org/2001/XMLSchema#string"&gt;&lt;/AttributeDesignator&gt;</a:t>
            </a:r>
          </a:p>
          <a:p>
            <a:r>
              <a:rPr lang="en-US" sz="1000" dirty="0"/>
              <a:t>                      &lt;/Match&gt;</a:t>
            </a:r>
          </a:p>
          <a:p>
            <a:r>
              <a:rPr lang="en-US" sz="1000" dirty="0"/>
              <a:t>                &lt;/AllOf&gt;</a:t>
            </a:r>
          </a:p>
          <a:p>
            <a:r>
              <a:rPr lang="en-US" sz="1000" dirty="0"/>
              <a:t>         &lt;/AnyOf&gt;</a:t>
            </a:r>
          </a:p>
          <a:p>
            <a:r>
              <a:rPr lang="en-US" sz="1000" dirty="0"/>
              <a:t>    &lt;/Target&gt;</a:t>
            </a:r>
          </a:p>
          <a:p>
            <a:r>
              <a:rPr lang="en-US" sz="1000" dirty="0"/>
              <a:t>    &lt;Rule RuleId="permit_rule" Effect="Permit"&gt;</a:t>
            </a:r>
          </a:p>
          <a:p>
            <a:r>
              <a:rPr lang="en-US" sz="1000" dirty="0"/>
              <a:t>    &lt;/Rule&gt;</a:t>
            </a:r>
          </a:p>
          <a:p>
            <a:r>
              <a:rPr lang="en-US" sz="1000" dirty="0"/>
              <a:t>    &lt;Rule RuleId="deny_rule" Effect="Deny"&gt;</a:t>
            </a:r>
          </a:p>
          <a:p>
            <a:r>
              <a:rPr lang="en-US" sz="1000" dirty="0"/>
              <a:t>    &lt;/Rule&gt;</a:t>
            </a:r>
          </a:p>
          <a:p>
            <a:r>
              <a:rPr lang="en-US" sz="1000" dirty="0"/>
              <a:t>&lt;/Policy&gt;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XACML Request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1276350"/>
            <a:ext cx="4944247" cy="3416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&lt;Request&gt;</a:t>
            </a:r>
          </a:p>
          <a:p>
            <a:r>
              <a:rPr lang="en-US" sz="800" dirty="0"/>
              <a:t>      &lt;Attributes Category="urn:oasis:names:tc:xacml:3.0:attribute-category:oauth-client"&gt;</a:t>
            </a:r>
          </a:p>
          <a:p>
            <a:r>
              <a:rPr lang="en-US" sz="800" dirty="0"/>
              <a:t>           &lt;Attribute AttributeId="</a:t>
            </a:r>
            <a:r>
              <a:rPr lang="en-US" sz="800" b="1" dirty="0"/>
              <a:t>urn:oasis:names:tc:xacml:1.0:client:client-id</a:t>
            </a:r>
            <a:r>
              <a:rPr lang="en-US" sz="800" dirty="0"/>
              <a:t>"&gt;</a:t>
            </a:r>
          </a:p>
          <a:p>
            <a:r>
              <a:rPr lang="en-US" sz="800" dirty="0"/>
              <a:t>               &lt;AttributeValue </a:t>
            </a:r>
          </a:p>
          <a:p>
            <a:r>
              <a:rPr lang="en-US" sz="800" dirty="0"/>
              <a:t>                     DataType="http://www.w3.org/2001/XMLSchema#string"&gt;32324343434&lt;/AttributeValue&gt;</a:t>
            </a:r>
          </a:p>
          <a:p>
            <a:r>
              <a:rPr lang="en-US" sz="800" dirty="0"/>
              <a:t>          &lt;/Attribute&gt;</a:t>
            </a:r>
          </a:p>
          <a:p>
            <a:r>
              <a:rPr lang="en-US" sz="800" dirty="0"/>
              <a:t>     &lt;Attributes&gt;</a:t>
            </a:r>
          </a:p>
          <a:p>
            <a:r>
              <a:rPr lang="en-US" sz="800" dirty="0"/>
              <a:t>    &lt;Attributes Category="</a:t>
            </a:r>
            <a:r>
              <a:rPr lang="en-US" sz="800" b="1" dirty="0"/>
              <a:t>urn:oasis:names:tc:xacml:3.0:attribute-category:action</a:t>
            </a:r>
            <a:r>
              <a:rPr lang="en-US" sz="800" dirty="0"/>
              <a:t>"&gt;</a:t>
            </a:r>
          </a:p>
          <a:p>
            <a:r>
              <a:rPr lang="en-US" sz="800" dirty="0"/>
              <a:t>         &lt;Attribute AttributeId="urn:oasis:names:tc:xacml:1.0:action:action-id"&gt;</a:t>
            </a:r>
          </a:p>
          <a:p>
            <a:r>
              <a:rPr lang="en-US" sz="800" dirty="0"/>
              <a:t>             &lt;AttributeValue</a:t>
            </a:r>
          </a:p>
          <a:p>
            <a:r>
              <a:rPr lang="en-US" sz="800" dirty="0"/>
              <a:t>                     DataType="http://www.w3.org/2001/XMLSchema#string"&gt;GET&lt;/AttributeValue&gt;</a:t>
            </a:r>
          </a:p>
          <a:p>
            <a:r>
              <a:rPr lang="en-US" sz="800" dirty="0"/>
              <a:t>        &lt;/Attribute&gt;</a:t>
            </a:r>
          </a:p>
          <a:p>
            <a:r>
              <a:rPr lang="en-US" sz="800" dirty="0"/>
              <a:t>    &lt;/Attributes&gt;</a:t>
            </a:r>
          </a:p>
          <a:p>
            <a:r>
              <a:rPr lang="en-US" sz="800" dirty="0"/>
              <a:t>    &lt;Attributes Category="</a:t>
            </a:r>
            <a:r>
              <a:rPr lang="en-US" sz="800" b="1" dirty="0"/>
              <a:t>urn:oasis:names:tc:xacml:3.0:attribute-category:scope</a:t>
            </a:r>
            <a:r>
              <a:rPr lang="en-US" sz="800" dirty="0"/>
              <a:t>"&gt;</a:t>
            </a:r>
          </a:p>
          <a:p>
            <a:r>
              <a:rPr lang="en-US" sz="800" dirty="0"/>
              <a:t>       &lt;Attribute AttributeId="urn:oasis:names:tc:xacml:1.0:scope:scope-id"&gt;</a:t>
            </a:r>
          </a:p>
          <a:p>
            <a:r>
              <a:rPr lang="en-US" sz="800" dirty="0"/>
              <a:t>              &lt;AttributeValue  </a:t>
            </a:r>
          </a:p>
          <a:p>
            <a:r>
              <a:rPr lang="en-US" sz="800" dirty="0"/>
              <a:t>                      DataType="http://www.w3.org/2001/XMLSchema#string"&gt;user_activities&lt;/AttributeValue&gt;</a:t>
            </a:r>
          </a:p>
          <a:p>
            <a:r>
              <a:rPr lang="en-US" sz="800" dirty="0"/>
              <a:t>       &lt;/Attribute&gt;</a:t>
            </a:r>
          </a:p>
          <a:p>
            <a:r>
              <a:rPr lang="en-US" sz="800" dirty="0"/>
              <a:t>    &lt;/Attributes&gt;</a:t>
            </a:r>
          </a:p>
          <a:p>
            <a:r>
              <a:rPr lang="en-US" sz="800" dirty="0"/>
              <a:t>    &lt;Attributes Category="urn:oasis:names:tc:xacml:3.0:attribute-category:resource"&gt;</a:t>
            </a:r>
          </a:p>
          <a:p>
            <a:r>
              <a:rPr lang="en-US" sz="800" dirty="0"/>
              <a:t>        &lt;Attribute AttributeId="</a:t>
            </a:r>
            <a:r>
              <a:rPr lang="en-US" sz="800" b="1" dirty="0"/>
              <a:t>urn:oasis:names:tc:xacml:1.0:resource:resource-id</a:t>
            </a:r>
            <a:r>
              <a:rPr lang="en-US" sz="800" dirty="0"/>
              <a:t>"&gt;</a:t>
            </a:r>
          </a:p>
          <a:p>
            <a:r>
              <a:rPr lang="en-US" sz="800" dirty="0"/>
              <a:t>              &lt;AttributeValue </a:t>
            </a:r>
          </a:p>
          <a:p>
            <a:r>
              <a:rPr lang="en-US" sz="800" dirty="0"/>
              <a:t>                      DataType="http://www.w3.org/2001/XMLSchema#string"&gt; </a:t>
            </a:r>
          </a:p>
          <a:p>
            <a:r>
              <a:rPr lang="en-US" sz="800" dirty="0"/>
              <a:t>                                       https://graph.facebook.com/prabathsiriwardena/activities&lt;/AttributeValue&gt;</a:t>
            </a:r>
          </a:p>
          <a:p>
            <a:r>
              <a:rPr lang="en-US" sz="800" dirty="0"/>
              <a:t>        &lt;/Attribute&gt;</a:t>
            </a:r>
          </a:p>
          <a:p>
            <a:r>
              <a:rPr lang="en-US" sz="800" dirty="0"/>
              <a:t>    &lt;/Attributes&gt;</a:t>
            </a:r>
          </a:p>
          <a:p>
            <a:r>
              <a:rPr lang="en-US" sz="800" dirty="0"/>
              <a:t>&lt;/Request&gt;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46C0A"/>
                </a:solidFill>
              </a:rPr>
              <a:t>Gateway </a:t>
            </a:r>
            <a:r>
              <a:rPr lang="en-US" sz="2800" b="1" dirty="0" smtClean="0">
                <a:solidFill>
                  <a:srgbClr val="E46C0A"/>
                </a:solidFill>
              </a:rPr>
              <a:t>Pattern</a:t>
            </a:r>
            <a:endParaRPr lang="en-US" sz="2800" b="1" dirty="0">
              <a:solidFill>
                <a:srgbClr val="E46C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314450"/>
            <a:ext cx="7649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Decouple clients from the actual API implementation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No point-to-point to connection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Centralized security enforcing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Centralized auditing &amp; monitoring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Version controlling</a:t>
            </a:r>
            <a:endParaRPr lang="en-US" sz="2400" dirty="0">
              <a:latin typeface="Corbel"/>
              <a:cs typeface="Corbel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46C0A"/>
                </a:solidFill>
              </a:rPr>
              <a:t>Confidentiality</a:t>
            </a:r>
            <a:endParaRPr lang="en-US" sz="2800" b="1" dirty="0">
              <a:solidFill>
                <a:srgbClr val="E46C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314451"/>
            <a:ext cx="7649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TLS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JWE</a:t>
            </a:r>
            <a:endParaRPr lang="en-US" sz="2400" dirty="0">
              <a:latin typeface="Corbel"/>
              <a:cs typeface="Corbel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46C0A"/>
                </a:solidFill>
              </a:rPr>
              <a:t>Integrity</a:t>
            </a:r>
            <a:endParaRPr lang="en-US" sz="2800" b="1" dirty="0">
              <a:solidFill>
                <a:srgbClr val="E46C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314451"/>
            <a:ext cx="7649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TLS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JWS</a:t>
            </a:r>
            <a:endParaRPr lang="en-US" sz="2400" dirty="0">
              <a:latin typeface="Corbel"/>
              <a:cs typeface="Corbel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46C0A"/>
                </a:solidFill>
              </a:rPr>
              <a:t>Non-repudiation</a:t>
            </a:r>
            <a:endParaRPr lang="en-US" sz="2800" b="1" dirty="0">
              <a:solidFill>
                <a:srgbClr val="E46C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314451"/>
            <a:ext cx="7649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JWS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46C0A"/>
                </a:solidFill>
              </a:rPr>
              <a:t>High Availability</a:t>
            </a:r>
            <a:endParaRPr lang="en-US" sz="2800" b="1" dirty="0">
              <a:solidFill>
                <a:srgbClr val="E46C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314451"/>
            <a:ext cx="7649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Network level measures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Throttling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Client level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User level</a:t>
            </a:r>
            <a:endParaRPr lang="en-US" sz="2400" dirty="0" smtClean="0">
              <a:latin typeface="Corbel"/>
              <a:cs typeface="Corbel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2750"/>
            <a:ext cx="2514600" cy="685800"/>
          </a:xfrm>
        </p:spPr>
        <p:txBody>
          <a:bodyPr>
            <a:no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Thank You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2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46C0A"/>
                </a:solidFill>
              </a:rPr>
              <a:t>Six key attributes of a secured design</a:t>
            </a:r>
            <a:endParaRPr lang="en-US" sz="2800" b="1" dirty="0">
              <a:solidFill>
                <a:srgbClr val="E46C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462028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Corbel"/>
                <a:cs typeface="Corbel"/>
              </a:rPr>
              <a:t>Only legitimate users can access the system (authentication)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Corbel"/>
                <a:cs typeface="Corbel"/>
              </a:rPr>
              <a:t>The system won’t allow users to do anything more than what they are supposed to do (authorization)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Corbel"/>
                <a:cs typeface="Corbel"/>
              </a:rPr>
              <a:t>Confidential data can only be seen by the intended recipients, nobody else (confidentiality)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Corbel"/>
                <a:cs typeface="Corbel"/>
              </a:rPr>
              <a:t>Integrity of the transactions are protected (integrity)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Corbel"/>
                <a:cs typeface="Corbel"/>
              </a:rPr>
              <a:t>Protected for non-repudiation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Corbel"/>
                <a:cs typeface="Corbel"/>
              </a:rPr>
              <a:t>They system is available for legitimate users to access, all the time (availability)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46C0A"/>
                </a:solidFill>
              </a:rPr>
              <a:t>Direct </a:t>
            </a:r>
            <a:r>
              <a:rPr lang="en-US" sz="2800" b="1" dirty="0" smtClean="0">
                <a:solidFill>
                  <a:srgbClr val="E46C0A"/>
                </a:solidFill>
              </a:rPr>
              <a:t>Authentication</a:t>
            </a:r>
            <a:endParaRPr lang="en-US" sz="2800" b="1" dirty="0">
              <a:solidFill>
                <a:srgbClr val="E46C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314451"/>
            <a:ext cx="7649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HTTP Basic Authentication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HTTP Digest Authentication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TLS Mutual </a:t>
            </a:r>
            <a:r>
              <a:rPr lang="en-US" sz="2400" dirty="0" smtClean="0">
                <a:latin typeface="Corbel"/>
                <a:cs typeface="Corbel"/>
              </a:rPr>
              <a:t>Authentication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orbel"/>
                <a:cs typeface="Corbel"/>
              </a:rPr>
              <a:t>OAuth 2.0 (for authentication ?)</a:t>
            </a:r>
            <a:endParaRPr lang="en-US" sz="2400" dirty="0">
              <a:latin typeface="Corbel"/>
              <a:cs typeface="Corbel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HTTP Basic Authentication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174" y="2213960"/>
            <a:ext cx="8168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    curl    -I</a:t>
            </a:r>
          </a:p>
          <a:p>
            <a:r>
              <a:rPr lang="en-US" sz="1800" b="1" dirty="0" smtClean="0"/>
              <a:t>	-</a:t>
            </a:r>
            <a:r>
              <a:rPr lang="en-US" sz="1800" b="1" dirty="0"/>
              <a:t>u $GitHubUserName:GitHubPassword  </a:t>
            </a:r>
            <a:endParaRPr lang="en-US" sz="1800" b="1" dirty="0" smtClean="0"/>
          </a:p>
          <a:p>
            <a:r>
              <a:rPr lang="en-US" sz="1800" b="1" dirty="0" smtClean="0"/>
              <a:t>	-</a:t>
            </a:r>
            <a:r>
              <a:rPr lang="en-US" sz="1800" b="1" dirty="0"/>
              <a:t>X POST -H 'Content-Type: application/x-www-form-</a:t>
            </a:r>
            <a:r>
              <a:rPr lang="en-US" sz="1800" b="1" dirty="0" smtClean="0"/>
              <a:t>urlencoded’</a:t>
            </a:r>
          </a:p>
          <a:p>
            <a:r>
              <a:rPr lang="en-US" sz="1800" b="1" dirty="0" smtClean="0"/>
              <a:t>	-</a:t>
            </a:r>
            <a:r>
              <a:rPr lang="en-US" sz="1800" b="1" dirty="0"/>
              <a:t>d '{"name": "my_github_repo"}' </a:t>
            </a:r>
            <a:endParaRPr lang="en-US" sz="1800" b="1" dirty="0" smtClean="0"/>
          </a:p>
          <a:p>
            <a:r>
              <a:rPr lang="en-US" sz="1800" b="1" dirty="0" smtClean="0"/>
              <a:t>	https</a:t>
            </a:r>
            <a:r>
              <a:rPr lang="en-US" sz="1800" b="1" dirty="0"/>
              <a:t>://api.github.com/user/repos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1977" y="1567608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Creating a GitHub repository</a:t>
            </a:r>
            <a:endParaRPr lang="en-US" sz="2000" b="1" dirty="0">
              <a:latin typeface="Corbel"/>
              <a:cs typeface="Corbe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HTTP Digest Authentication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174" y="1284926"/>
            <a:ext cx="8168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curl -k –-digest –u userName:password -v </a:t>
            </a:r>
            <a:r>
              <a:rPr lang="en-US" sz="1800" b="1" dirty="0">
                <a:hlinkClick r:id="rId3"/>
              </a:rPr>
              <a:t>https://localhost:8443/recipe</a:t>
            </a:r>
            <a:endParaRPr lang="en-US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705492" y="1773195"/>
            <a:ext cx="5995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HTTP/1.1 401 Unauthorized</a:t>
            </a:r>
          </a:p>
          <a:p>
            <a:r>
              <a:rPr lang="en-US" sz="1600" b="1" dirty="0"/>
              <a:t>WWW-Authenticate: Digest realm="cute-cupcakes.com", qop="</a:t>
            </a:r>
            <a:r>
              <a:rPr lang="en-US" sz="1600" b="1" dirty="0" smtClean="0"/>
              <a:t>auth”, nonce</a:t>
            </a:r>
            <a:r>
              <a:rPr lang="en-US" sz="1600" b="1" dirty="0"/>
              <a:t>="1390781967182:c2db4ebb26207f6ed38bb08eeffc7422", </a:t>
            </a:r>
            <a:r>
              <a:rPr lang="en-US" sz="1600" b="1" dirty="0" smtClean="0"/>
              <a:t>opaque</a:t>
            </a:r>
            <a:r>
              <a:rPr lang="en-US" sz="1600" b="1" dirty="0"/>
              <a:t>="F5288F4526B8EAFFC4AC79F04CA8A6ED"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231" y="3247770"/>
            <a:ext cx="685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Authorization: Digest username="prabath", realm="cute-cupcakes.com", </a:t>
            </a:r>
            <a:r>
              <a:rPr lang="en-US" sz="1600" b="1" dirty="0" smtClean="0"/>
              <a:t>nonce</a:t>
            </a:r>
            <a:r>
              <a:rPr lang="en-US" sz="1600" b="1" dirty="0"/>
              <a:t>="1390781967182:c2db4ebb26207f6ed38bb08eeffc7422", </a:t>
            </a:r>
            <a:r>
              <a:rPr lang="en-US" sz="1600" b="1" dirty="0" smtClean="0"/>
              <a:t>uri</a:t>
            </a:r>
            <a:r>
              <a:rPr lang="en-US" sz="1600" b="1" dirty="0"/>
              <a:t>="/recipe", cnonce="MTM5MDc4", nc=00000001, qop="auth", </a:t>
            </a:r>
            <a:r>
              <a:rPr lang="en-US" sz="1600" b="1" dirty="0" smtClean="0"/>
              <a:t>response</a:t>
            </a:r>
            <a:r>
              <a:rPr lang="en-US" sz="1600" b="1" dirty="0"/>
              <a:t>="f5bfb64ba8596d1b9ad1514702f5a062", </a:t>
            </a:r>
            <a:r>
              <a:rPr lang="en-US" sz="1600" b="1" dirty="0" smtClean="0"/>
              <a:t>opaque</a:t>
            </a:r>
            <a:r>
              <a:rPr lang="en-US" sz="1600" b="1" dirty="0"/>
              <a:t>="F5288F4526B8EAFFC4AC79F04CA8A6ED"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HTTP Basic vs. Digest Authentication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120681"/>
              </p:ext>
            </p:extLst>
          </p:nvPr>
        </p:nvGraphicFramePr>
        <p:xfrm>
          <a:off x="235168" y="1805282"/>
          <a:ext cx="8724162" cy="229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4" imgW="5638800" imgH="1981200" progId="Word.Document.12">
                  <p:embed/>
                </p:oleObj>
              </mc:Choice>
              <mc:Fallback>
                <p:oleObj name="Document" r:id="rId4" imgW="5638800" imgH="198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168" y="1805282"/>
                        <a:ext cx="8724162" cy="229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8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918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TLS Mutual Authentication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036" y="1567608"/>
            <a:ext cx="8366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Gateway itself does the certificate validation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orbel"/>
                <a:cs typeface="Corbel"/>
              </a:rPr>
              <a:t>Fine-grained access validations can be done by the authorization server.</a:t>
            </a:r>
            <a:endParaRPr lang="en-US" sz="2000" b="1" dirty="0">
              <a:latin typeface="Corbel"/>
              <a:cs typeface="Corbe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826" y="2594834"/>
            <a:ext cx="5418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curl  -k --cert client.pem  https://localhost:8443/recipe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424815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SO2Con-2015-US-Presentation-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1270</Words>
  <Application>Microsoft Macintosh PowerPoint</Application>
  <PresentationFormat>On-screen Show (16:9)</PresentationFormat>
  <Paragraphs>198</Paragraphs>
  <Slides>34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WSO2Con-2015-US-Presentation-Blue</vt:lpstr>
      <vt:lpstr>Document</vt:lpstr>
      <vt:lpstr>API Security  Patterns and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wso2</dc:creator>
  <cp:lastModifiedBy>Prabath Siriwardena</cp:lastModifiedBy>
  <cp:revision>64</cp:revision>
  <dcterms:created xsi:type="dcterms:W3CDTF">2015-10-08T11:49:58Z</dcterms:created>
  <dcterms:modified xsi:type="dcterms:W3CDTF">2015-11-13T01:41:01Z</dcterms:modified>
</cp:coreProperties>
</file>