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63" r:id="rId2"/>
    <p:sldId id="264" r:id="rId3"/>
    <p:sldId id="275" r:id="rId4"/>
    <p:sldId id="265" r:id="rId5"/>
    <p:sldId id="279" r:id="rId6"/>
    <p:sldId id="278" r:id="rId7"/>
    <p:sldId id="267" r:id="rId8"/>
  </p:sldIdLst>
  <p:sldSz cx="9144000" cy="5143500" type="screen16x9"/>
  <p:notesSz cx="6858000" cy="9144000"/>
  <p:embeddedFontLst>
    <p:embeddedFont>
      <p:font typeface="Poppins" panose="00000500000000000000" pitchFamily="2" charset="0"/>
      <p:regular r:id="rId10"/>
      <p:bold r:id="rId11"/>
      <p:italic r:id="rId12"/>
      <p:boldItalic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4" userDrawn="1">
          <p15:clr>
            <a:srgbClr val="A4A3A4"/>
          </p15:clr>
        </p15:guide>
        <p15:guide id="2" pos="431" userDrawn="1">
          <p15:clr>
            <a:srgbClr val="A4A3A4"/>
          </p15:clr>
        </p15:guide>
        <p15:guide id="3" pos="5329" userDrawn="1">
          <p15:clr>
            <a:srgbClr val="A4A3A4"/>
          </p15:clr>
        </p15:guide>
        <p15:guide id="4" orient="horz" pos="29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627" y="48"/>
      </p:cViewPr>
      <p:guideLst>
        <p:guide orient="horz" pos="214"/>
        <p:guide pos="431"/>
        <p:guide pos="5329"/>
        <p:guide orient="horz" pos="29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7f8dc8c7a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7f8dc8c7a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Poppins"/>
                <a:ea typeface="Poppins"/>
                <a:cs typeface="Poppins"/>
                <a:sym typeface="Poppins"/>
              </a:rPr>
              <a:t>The third project is designing home cameras with fall detection for older adults. Since fall for older adults can be fatal and home cameras can provide life-saving alerts. We have examined older adults' perceptions and attitudes towards home cameras with fall detection, and their needs for privacy concerns in design by several qualitative methods. </a:t>
            </a:r>
            <a:endParaRPr sz="1000">
              <a:solidFill>
                <a:schemeClr val="dk1"/>
              </a:solidFill>
              <a:latin typeface="Poppins"/>
              <a:ea typeface="Poppins"/>
              <a:cs typeface="Poppins"/>
              <a:sym typeface="Poppins"/>
            </a:endParaRPr>
          </a:p>
          <a:p>
            <a:pPr marL="0" lvl="0" indent="0" algn="l" rtl="0">
              <a:spcBef>
                <a:spcPts val="0"/>
              </a:spcBef>
              <a:spcAft>
                <a:spcPts val="0"/>
              </a:spcAft>
              <a:buNone/>
            </a:pPr>
            <a:endParaRPr sz="1000">
              <a:solidFill>
                <a:schemeClr val="dk1"/>
              </a:solidFill>
              <a:latin typeface="Poppins"/>
              <a:ea typeface="Poppins"/>
              <a:cs typeface="Poppins"/>
              <a:sym typeface="Poppins"/>
            </a:endParaRPr>
          </a:p>
          <a:p>
            <a:pPr marL="0" lvl="0" indent="0" algn="l" rtl="0">
              <a:spcBef>
                <a:spcPts val="0"/>
              </a:spcBef>
              <a:spcAft>
                <a:spcPts val="0"/>
              </a:spcAft>
              <a:buNone/>
            </a:pPr>
            <a:endParaRPr sz="1000">
              <a:solidFill>
                <a:schemeClr val="dk1"/>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endParaRPr sz="1000">
              <a:solidFill>
                <a:schemeClr val="dk1"/>
              </a:solidFill>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434343"/>
              </a:solidFill>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374151"/>
              </a:solidFill>
              <a:highlight>
                <a:srgbClr val="B7B7B7"/>
              </a:highlight>
              <a:latin typeface="Poppins"/>
              <a:ea typeface="Poppins"/>
              <a:cs typeface="Poppins"/>
              <a:sym typeface="Poppins"/>
            </a:endParaRPr>
          </a:p>
          <a:p>
            <a:pPr marL="0" lvl="0" indent="0" algn="l" rtl="0">
              <a:spcBef>
                <a:spcPts val="0"/>
              </a:spcBef>
              <a:spcAft>
                <a:spcPts val="0"/>
              </a:spcAft>
              <a:buNone/>
            </a:pPr>
            <a:endParaRPr sz="1000">
              <a:solidFill>
                <a:srgbClr val="374151"/>
              </a:solidFill>
              <a:highlight>
                <a:srgbClr val="B7B7B7"/>
              </a:highlight>
              <a:latin typeface="Poppins"/>
              <a:ea typeface="Poppins"/>
              <a:cs typeface="Poppins"/>
              <a:sym typeface="Poppins"/>
            </a:endParaRPr>
          </a:p>
          <a:p>
            <a:pPr marL="0" lvl="0" indent="0" algn="l" rtl="0">
              <a:spcBef>
                <a:spcPts val="0"/>
              </a:spcBef>
              <a:spcAft>
                <a:spcPts val="0"/>
              </a:spcAft>
              <a:buNone/>
            </a:pPr>
            <a:r>
              <a:rPr lang="en" sz="1000">
                <a:solidFill>
                  <a:srgbClr val="374151"/>
                </a:solidFill>
                <a:highlight>
                  <a:srgbClr val="B7B7B7"/>
                </a:highlight>
                <a:latin typeface="Poppins"/>
                <a:ea typeface="Poppins"/>
                <a:cs typeface="Poppins"/>
                <a:sym typeface="Poppins"/>
              </a:rPr>
              <a:t>Falls are a leading cause of unintentional injury deaths, resulting in approximately 684,000 deaths annually worldwide, with adults over 60 suffering the most fatal falls. </a:t>
            </a:r>
            <a:endParaRPr sz="1000">
              <a:solidFill>
                <a:srgbClr val="374151"/>
              </a:solidFill>
              <a:highlight>
                <a:srgbClr val="F7F7F8"/>
              </a:highlight>
              <a:latin typeface="Poppins"/>
              <a:ea typeface="Poppins"/>
              <a:cs typeface="Poppins"/>
              <a:sym typeface="Poppins"/>
            </a:endParaRPr>
          </a:p>
          <a:p>
            <a:pPr marL="0" lvl="0" indent="0" algn="l" rtl="0">
              <a:spcBef>
                <a:spcPts val="0"/>
              </a:spcBef>
              <a:spcAft>
                <a:spcPts val="0"/>
              </a:spcAft>
              <a:buNone/>
            </a:pPr>
            <a:r>
              <a:rPr lang="en" sz="1000">
                <a:solidFill>
                  <a:srgbClr val="374151"/>
                </a:solidFill>
                <a:highlight>
                  <a:srgbClr val="F7F7F8"/>
                </a:highlight>
                <a:latin typeface="Poppins"/>
                <a:ea typeface="Poppins"/>
                <a:cs typeface="Poppins"/>
                <a:sym typeface="Poppins"/>
              </a:rPr>
              <a:t>It is a significant problem of fall for older adults since it can be fatal and </a:t>
            </a:r>
            <a:endParaRPr sz="1000">
              <a:solidFill>
                <a:srgbClr val="374151"/>
              </a:solidFill>
              <a:highlight>
                <a:srgbClr val="F7F7F8"/>
              </a:highlight>
              <a:latin typeface="Poppins"/>
              <a:ea typeface="Poppins"/>
              <a:cs typeface="Poppins"/>
              <a:sym typeface="Poppins"/>
            </a:endParaRPr>
          </a:p>
          <a:p>
            <a:pPr marL="0" lvl="0" indent="0" algn="l" rtl="0">
              <a:spcBef>
                <a:spcPts val="0"/>
              </a:spcBef>
              <a:spcAft>
                <a:spcPts val="0"/>
              </a:spcAft>
              <a:buNone/>
            </a:pPr>
            <a:r>
              <a:rPr lang="en" sz="1000">
                <a:solidFill>
                  <a:srgbClr val="374151"/>
                </a:solidFill>
                <a:highlight>
                  <a:srgbClr val="F7F7F8"/>
                </a:highlight>
                <a:latin typeface="Poppins"/>
                <a:ea typeface="Poppins"/>
                <a:cs typeface="Poppins"/>
                <a:sym typeface="Poppins"/>
              </a:rPr>
              <a:t>Home cameras with fall detection can provide life-saving alerts, but privacy concerns remain. Our study examined older adults' perceptions and attitudes towards home cameras with fall detection, and their needs for privacy and dignity in design. </a:t>
            </a:r>
            <a:r>
              <a:rPr lang="en" sz="1000">
                <a:solidFill>
                  <a:srgbClr val="374151"/>
                </a:solidFill>
                <a:highlight>
                  <a:srgbClr val="B7B7B7"/>
                </a:highlight>
                <a:latin typeface="Poppins"/>
                <a:ea typeface="Poppins"/>
                <a:cs typeface="Poppins"/>
                <a:sym typeface="Poppins"/>
              </a:rPr>
              <a:t>We also offer novel insights on privacy for older adults to inform AI product development.</a:t>
            </a:r>
            <a:endParaRPr sz="1000">
              <a:solidFill>
                <a:srgbClr val="374151"/>
              </a:solidFill>
              <a:highlight>
                <a:srgbClr val="B7B7B7"/>
              </a:highlight>
              <a:latin typeface="Poppins"/>
              <a:ea typeface="Poppins"/>
              <a:cs typeface="Poppins"/>
              <a:sym typeface="Poppins"/>
            </a:endParaRPr>
          </a:p>
          <a:p>
            <a:pPr marL="0" lvl="0" indent="0" algn="l" rtl="0">
              <a:lnSpc>
                <a:spcPct val="115000"/>
              </a:lnSpc>
              <a:spcBef>
                <a:spcPts val="1200"/>
              </a:spcBef>
              <a:spcAft>
                <a:spcPts val="0"/>
              </a:spcAft>
              <a:buClr>
                <a:schemeClr val="dk1"/>
              </a:buClr>
              <a:buSzPts val="1100"/>
              <a:buFont typeface="Arial"/>
              <a:buNone/>
            </a:pPr>
            <a:r>
              <a:rPr lang="en" sz="1000">
                <a:solidFill>
                  <a:srgbClr val="374151"/>
                </a:solidFill>
                <a:highlight>
                  <a:srgbClr val="F7F7F8"/>
                </a:highlight>
                <a:latin typeface="Poppins"/>
                <a:ea typeface="Poppins"/>
                <a:cs typeface="Poppins"/>
                <a:sym typeface="Poppins"/>
              </a:rPr>
              <a:t>Our study used a qualitative approach and employed multiple methods, including surveys (n=389), interviews (n=20), a focus group (n=6), a co-design workshop (n=6), and diary studies (n=11). </a:t>
            </a:r>
            <a:r>
              <a:rPr lang="en" sz="1000">
                <a:solidFill>
                  <a:srgbClr val="374151"/>
                </a:solidFill>
                <a:highlight>
                  <a:srgbClr val="B7B7B7"/>
                </a:highlight>
                <a:latin typeface="Poppins"/>
                <a:ea typeface="Poppins"/>
                <a:cs typeface="Poppins"/>
                <a:sym typeface="Poppins"/>
              </a:rPr>
              <a:t>We assessed older adults' attitudes towards privacy issues related to home cameras, investigated their scenarios and requirements for fall detection, and collaborated with older adults to develop a home camera appearance prototype. Additionally, we explored the potential functions of home cameras based on older adults’ everyday routines.</a:t>
            </a:r>
            <a:endParaRPr sz="1000">
              <a:solidFill>
                <a:srgbClr val="434343"/>
              </a:solidFill>
              <a:highlight>
                <a:srgbClr val="B7B7B7"/>
              </a:highlight>
              <a:latin typeface="Poppins"/>
              <a:ea typeface="Poppins"/>
              <a:cs typeface="Poppins"/>
              <a:sym typeface="Poppins"/>
            </a:endParaRPr>
          </a:p>
          <a:p>
            <a:pPr marL="0" lvl="0" indent="0" algn="l" rtl="0">
              <a:spcBef>
                <a:spcPts val="1200"/>
              </a:spcBef>
              <a:spcAft>
                <a:spcPts val="0"/>
              </a:spcAft>
              <a:buNone/>
            </a:pPr>
            <a:endParaRPr sz="1000">
              <a:solidFill>
                <a:srgbClr val="374151"/>
              </a:solidFill>
              <a:highlight>
                <a:srgbClr val="F7F7F8"/>
              </a:highlight>
              <a:latin typeface="Poppins"/>
              <a:ea typeface="Poppins"/>
              <a:cs typeface="Poppins"/>
              <a:sym typeface="Poppi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198835767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198835767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000">
                <a:solidFill>
                  <a:srgbClr val="374151"/>
                </a:solidFill>
                <a:latin typeface="Poppins"/>
                <a:ea typeface="Poppins"/>
                <a:cs typeface="Poppins"/>
                <a:sym typeface="Poppins"/>
              </a:rPr>
              <a:t>We first surveyed and interviewed older adults to assess their attitudes, privacy perceptions, and design preferences, and we found that older adults can be categorized as three types based on their attitudes towards home camera. </a:t>
            </a:r>
            <a:endParaRPr sz="1000">
              <a:solidFill>
                <a:srgbClr val="374151"/>
              </a:solidFill>
              <a:latin typeface="Poppins"/>
              <a:ea typeface="Poppins"/>
              <a:cs typeface="Poppins"/>
              <a:sym typeface="Poppins"/>
            </a:endParaRPr>
          </a:p>
          <a:p>
            <a:pPr marL="0" lvl="0" indent="0" algn="l" rtl="0">
              <a:lnSpc>
                <a:spcPct val="100000"/>
              </a:lnSpc>
              <a:spcBef>
                <a:spcPts val="150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00000"/>
              </a:lnSpc>
              <a:spcBef>
                <a:spcPts val="1500"/>
              </a:spcBef>
              <a:spcAft>
                <a:spcPts val="0"/>
              </a:spcAft>
              <a:buClr>
                <a:schemeClr val="dk1"/>
              </a:buClr>
              <a:buSzPts val="1100"/>
              <a:buFont typeface="Arial"/>
              <a:buNone/>
            </a:pPr>
            <a:r>
              <a:rPr lang="en" sz="1000">
                <a:solidFill>
                  <a:srgbClr val="374151"/>
                </a:solidFill>
                <a:highlight>
                  <a:srgbClr val="F7F7F8"/>
                </a:highlight>
                <a:latin typeface="Poppins"/>
                <a:ea typeface="Poppins"/>
                <a:cs typeface="Poppins"/>
                <a:sym typeface="Poppins"/>
              </a:rPr>
              <a:t>Results show over half are willing to use home cameras for remote viewing and fall detection, while concerns include cost, privacy, and psychological issues. Older adults were classified into three types: Type I (full acceptance)</a:t>
            </a:r>
            <a:r>
              <a:rPr lang="en" sz="1000">
                <a:solidFill>
                  <a:srgbClr val="374151"/>
                </a:solidFill>
                <a:highlight>
                  <a:srgbClr val="B7B7B7"/>
                </a:highlight>
                <a:latin typeface="Poppins"/>
                <a:ea typeface="Poppins"/>
                <a:cs typeface="Poppins"/>
                <a:sym typeface="Poppins"/>
              </a:rPr>
              <a:t>, prioritize automatic fall detection and emergency contact notification</a:t>
            </a:r>
            <a:r>
              <a:rPr lang="en" sz="1000">
                <a:solidFill>
                  <a:srgbClr val="374151"/>
                </a:solidFill>
                <a:highlight>
                  <a:srgbClr val="F7F7F8"/>
                </a:highlight>
                <a:latin typeface="Poppins"/>
                <a:ea typeface="Poppins"/>
                <a:cs typeface="Poppins"/>
                <a:sym typeface="Poppins"/>
              </a:rPr>
              <a:t>; Type II (conditional acceptance), prioritize price-to-performance ratio; Type III (steadfast rejection), view home cameras as surveillance and restriction of their freedom, with concerns about privacy and self-esteem.</a:t>
            </a:r>
            <a:endParaRPr sz="800">
              <a:solidFill>
                <a:srgbClr val="374151"/>
              </a:solidFill>
              <a:highlight>
                <a:srgbClr val="B7B7B7"/>
              </a:highlight>
              <a:latin typeface="Poppins"/>
              <a:ea typeface="Poppins"/>
              <a:cs typeface="Poppins"/>
              <a:sym typeface="Poppins"/>
            </a:endParaRPr>
          </a:p>
          <a:p>
            <a:pPr marL="0" lvl="0" indent="0" algn="l" rtl="0">
              <a:lnSpc>
                <a:spcPct val="100000"/>
              </a:lnSpc>
              <a:spcBef>
                <a:spcPts val="1500"/>
              </a:spcBef>
              <a:spcAft>
                <a:spcPts val="0"/>
              </a:spcAft>
              <a:buClr>
                <a:schemeClr val="dk1"/>
              </a:buClr>
              <a:buSzPts val="1100"/>
              <a:buFont typeface="Arial"/>
              <a:buNone/>
            </a:pPr>
            <a:r>
              <a:rPr lang="en" sz="1000">
                <a:solidFill>
                  <a:srgbClr val="374151"/>
                </a:solidFill>
                <a:highlight>
                  <a:srgbClr val="B7B7B7"/>
                </a:highlight>
                <a:latin typeface="Poppins"/>
                <a:ea typeface="Poppins"/>
                <a:cs typeface="Poppins"/>
                <a:sym typeface="Poppins"/>
              </a:rPr>
              <a:t>Firstly, we conducted surveys and semi-structured interviews to assess older adults’ basic attitudes, privacy perceptions, and design preferences. In addition, interviews collected deeper information about older adults’ health and living conditions, technology use habits, experiences with falls, and expectations and worries regarding home cameras. </a:t>
            </a:r>
            <a:endParaRPr sz="1000">
              <a:solidFill>
                <a:srgbClr val="374151"/>
              </a:solidFill>
              <a:highlight>
                <a:srgbClr val="B7B7B7"/>
              </a:highlight>
              <a:latin typeface="Poppins"/>
              <a:ea typeface="Poppins"/>
              <a:cs typeface="Poppins"/>
              <a:sym typeface="Poppins"/>
            </a:endParaRPr>
          </a:p>
          <a:p>
            <a:pPr marL="0" lvl="0" indent="0" algn="l" rtl="0">
              <a:lnSpc>
                <a:spcPct val="100000"/>
              </a:lnSpc>
              <a:spcBef>
                <a:spcPts val="1500"/>
              </a:spcBef>
              <a:spcAft>
                <a:spcPts val="0"/>
              </a:spcAft>
              <a:buClr>
                <a:schemeClr val="dk1"/>
              </a:buClr>
              <a:buSzPts val="1100"/>
              <a:buFont typeface="Arial"/>
              <a:buNone/>
            </a:pPr>
            <a:r>
              <a:rPr lang="en" sz="1000">
                <a:solidFill>
                  <a:srgbClr val="374151"/>
                </a:solidFill>
                <a:highlight>
                  <a:srgbClr val="B7B7B7"/>
                </a:highlight>
                <a:latin typeface="Poppins"/>
                <a:ea typeface="Poppins"/>
                <a:cs typeface="Poppins"/>
                <a:sym typeface="Poppins"/>
              </a:rPr>
              <a:t>Results from the surveys indicate that more than half of the older adults are willing to use home cameras for remote viewing and fall detection features, while those who are not willing have various concerns including cost, privacy, and psychological issues. Based on the results of interviews, older adults were classified into three types based on their attitudes toward home cameras.</a:t>
            </a:r>
            <a:endParaRPr sz="1000">
              <a:solidFill>
                <a:srgbClr val="374151"/>
              </a:solidFill>
              <a:highlight>
                <a:srgbClr val="B7B7B7"/>
              </a:highlight>
              <a:latin typeface="Poppins"/>
              <a:ea typeface="Poppins"/>
              <a:cs typeface="Poppins"/>
              <a:sym typeface="Poppins"/>
            </a:endParaRPr>
          </a:p>
          <a:p>
            <a:pPr marL="457200" lvl="0" indent="-292100" algn="l" rtl="0">
              <a:lnSpc>
                <a:spcPct val="100000"/>
              </a:lnSpc>
              <a:spcBef>
                <a:spcPts val="1500"/>
              </a:spcBef>
              <a:spcAft>
                <a:spcPts val="0"/>
              </a:spcAft>
              <a:buClr>
                <a:srgbClr val="374151"/>
              </a:buClr>
              <a:buSzPts val="1000"/>
              <a:buFont typeface="Poppins"/>
              <a:buChar char="●"/>
            </a:pPr>
            <a:r>
              <a:rPr lang="en" sz="1000">
                <a:solidFill>
                  <a:srgbClr val="374151"/>
                </a:solidFill>
                <a:highlight>
                  <a:srgbClr val="B7B7B7"/>
                </a:highlight>
                <a:latin typeface="Poppins"/>
                <a:ea typeface="Poppins"/>
                <a:cs typeface="Poppins"/>
                <a:sym typeface="Poppins"/>
              </a:rPr>
              <a:t>Type I, known as older adults with full acceptance of cameras (FAC), view home cameras as essential for life-saving and prioritize automatic fall detection and emergency contact notification.</a:t>
            </a:r>
            <a:endParaRPr sz="1000">
              <a:solidFill>
                <a:srgbClr val="374151"/>
              </a:solidFill>
              <a:highlight>
                <a:srgbClr val="B7B7B7"/>
              </a:highlight>
              <a:latin typeface="Poppins"/>
              <a:ea typeface="Poppins"/>
              <a:cs typeface="Poppins"/>
              <a:sym typeface="Poppins"/>
            </a:endParaRPr>
          </a:p>
          <a:p>
            <a:pPr marL="457200" lvl="0" indent="-292100" algn="l" rtl="0">
              <a:lnSpc>
                <a:spcPct val="100000"/>
              </a:lnSpc>
              <a:spcBef>
                <a:spcPts val="0"/>
              </a:spcBef>
              <a:spcAft>
                <a:spcPts val="0"/>
              </a:spcAft>
              <a:buClr>
                <a:srgbClr val="374151"/>
              </a:buClr>
              <a:buSzPts val="1000"/>
              <a:buFont typeface="Poppins"/>
              <a:buChar char="●"/>
            </a:pPr>
            <a:r>
              <a:rPr lang="en" sz="1000">
                <a:solidFill>
                  <a:srgbClr val="374151"/>
                </a:solidFill>
                <a:highlight>
                  <a:srgbClr val="B7B7B7"/>
                </a:highlight>
                <a:latin typeface="Poppins"/>
                <a:ea typeface="Poppins"/>
                <a:cs typeface="Poppins"/>
                <a:sym typeface="Poppins"/>
              </a:rPr>
              <a:t>Type II, referred to as older adults with conditional acceptance of cameras (CAC), generally acknowledge the benefits of fall detection technology, but compare the camera's performance to their own solutions and prioritize price-to-performance ratio.</a:t>
            </a:r>
            <a:endParaRPr sz="1000">
              <a:solidFill>
                <a:srgbClr val="374151"/>
              </a:solidFill>
              <a:highlight>
                <a:srgbClr val="B7B7B7"/>
              </a:highlight>
              <a:latin typeface="Poppins"/>
              <a:ea typeface="Poppins"/>
              <a:cs typeface="Poppins"/>
              <a:sym typeface="Poppins"/>
            </a:endParaRPr>
          </a:p>
          <a:p>
            <a:pPr marL="457200" lvl="0" indent="-292100" algn="l" rtl="0">
              <a:lnSpc>
                <a:spcPct val="100000"/>
              </a:lnSpc>
              <a:spcBef>
                <a:spcPts val="0"/>
              </a:spcBef>
              <a:spcAft>
                <a:spcPts val="0"/>
              </a:spcAft>
              <a:buClr>
                <a:srgbClr val="374151"/>
              </a:buClr>
              <a:buSzPts val="1000"/>
              <a:buFont typeface="Poppins"/>
              <a:buChar char="●"/>
            </a:pPr>
            <a:r>
              <a:rPr lang="en" sz="1000">
                <a:solidFill>
                  <a:srgbClr val="374151"/>
                </a:solidFill>
                <a:highlight>
                  <a:srgbClr val="B7B7B7"/>
                </a:highlight>
                <a:latin typeface="Poppins"/>
                <a:ea typeface="Poppins"/>
                <a:cs typeface="Poppins"/>
                <a:sym typeface="Poppins"/>
              </a:rPr>
              <a:t>Type III, known as older adults with steadfast rejection of cameras (SRC), view home cameras as surveillance and restriction of their freedom, and are concerned about privacy and self-esteem issues associated with aging and incapacity.</a:t>
            </a:r>
            <a:endParaRPr sz="1000">
              <a:highlight>
                <a:srgbClr val="B7B7B7"/>
              </a:highlight>
              <a:latin typeface="Poppins"/>
              <a:ea typeface="Poppins"/>
              <a:cs typeface="Poppins"/>
              <a:sym typeface="Poppi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7f8dc8c7a4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7f8dc8c7a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a:solidFill>
                  <a:srgbClr val="374151"/>
                </a:solidFill>
                <a:highlight>
                  <a:srgbClr val="F7F7F8"/>
                </a:highlight>
                <a:latin typeface="Poppins"/>
                <a:ea typeface="Poppins"/>
                <a:cs typeface="Poppins"/>
                <a:sym typeface="Poppins"/>
              </a:rPr>
              <a:t>We conducted a scenario-based focus group to understand older adults' ideas and potential solutions. </a:t>
            </a:r>
            <a:endParaRPr sz="1000">
              <a:solidFill>
                <a:srgbClr val="374151"/>
              </a:solidFill>
              <a:highlight>
                <a:srgbClr val="F7F7F8"/>
              </a:highlight>
              <a:latin typeface="Poppins"/>
              <a:ea typeface="Poppins"/>
              <a:cs typeface="Poppins"/>
              <a:sym typeface="Poppins"/>
            </a:endParaRPr>
          </a:p>
          <a:p>
            <a:pPr marL="0" lvl="0" indent="0" algn="l" rtl="0">
              <a:lnSpc>
                <a:spcPct val="100000"/>
              </a:lnSpc>
              <a:spcBef>
                <a:spcPts val="1500"/>
              </a:spcBef>
              <a:spcAft>
                <a:spcPts val="0"/>
              </a:spcAft>
              <a:buNone/>
            </a:pPr>
            <a:r>
              <a:rPr lang="en" sz="1000">
                <a:solidFill>
                  <a:srgbClr val="374151"/>
                </a:solidFill>
                <a:highlight>
                  <a:srgbClr val="F7F7F8"/>
                </a:highlight>
                <a:latin typeface="Poppins"/>
                <a:ea typeface="Poppins"/>
                <a:cs typeface="Poppins"/>
                <a:sym typeface="Poppins"/>
              </a:rPr>
              <a:t>Participants discussed two scenarios - one where the person is conscious after a fall and one where they are unconscious. </a:t>
            </a:r>
            <a:endParaRPr sz="1000">
              <a:solidFill>
                <a:srgbClr val="374151"/>
              </a:solidFill>
              <a:highlight>
                <a:srgbClr val="F7F7F8"/>
              </a:highlight>
              <a:latin typeface="Poppins"/>
              <a:ea typeface="Poppins"/>
              <a:cs typeface="Poppins"/>
              <a:sym typeface="Poppins"/>
            </a:endParaRPr>
          </a:p>
          <a:p>
            <a:pPr marL="0" lvl="0" indent="0" algn="l" rtl="0">
              <a:lnSpc>
                <a:spcPct val="100000"/>
              </a:lnSpc>
              <a:spcBef>
                <a:spcPts val="1500"/>
              </a:spcBef>
              <a:spcAft>
                <a:spcPts val="0"/>
              </a:spcAft>
              <a:buNone/>
            </a:pPr>
            <a:r>
              <a:rPr lang="en" sz="1000">
                <a:solidFill>
                  <a:srgbClr val="374151"/>
                </a:solidFill>
                <a:highlight>
                  <a:srgbClr val="F7F7F8"/>
                </a:highlight>
                <a:latin typeface="Poppins"/>
                <a:ea typeface="Poppins"/>
                <a:cs typeface="Poppins"/>
                <a:sym typeface="Poppins"/>
              </a:rPr>
              <a:t>For the conscious scenario, participants preferred voice interaction as the most user-friendly way to seek help, wristbands to detect physiological signals during sleep, and tapping the ground or grabbing something to generate loud sounds. Survival instinct</a:t>
            </a:r>
            <a:endParaRPr sz="1000">
              <a:solidFill>
                <a:srgbClr val="374151"/>
              </a:solidFill>
              <a:highlight>
                <a:srgbClr val="F7F7F8"/>
              </a:highlight>
              <a:latin typeface="Poppins"/>
              <a:ea typeface="Poppins"/>
              <a:cs typeface="Poppins"/>
              <a:sym typeface="Poppins"/>
            </a:endParaRPr>
          </a:p>
          <a:p>
            <a:pPr marL="0" lvl="0" indent="0" algn="l" rtl="0">
              <a:lnSpc>
                <a:spcPct val="100000"/>
              </a:lnSpc>
              <a:spcBef>
                <a:spcPts val="1500"/>
              </a:spcBef>
              <a:spcAft>
                <a:spcPts val="0"/>
              </a:spcAft>
              <a:buNone/>
            </a:pPr>
            <a:r>
              <a:rPr lang="en" sz="1000">
                <a:solidFill>
                  <a:srgbClr val="374151"/>
                </a:solidFill>
                <a:highlight>
                  <a:srgbClr val="F7F7F8"/>
                </a:highlight>
                <a:latin typeface="Poppins"/>
                <a:ea typeface="Poppins"/>
                <a:cs typeface="Poppins"/>
                <a:sym typeface="Poppins"/>
              </a:rPr>
              <a:t>For the unconscious scenario, participants suggested the camera should detect unusual sounds and contact emergency if there is no response, and pre-record personal medical information on the camera. </a:t>
            </a:r>
            <a:endParaRPr sz="1000">
              <a:solidFill>
                <a:srgbClr val="374151"/>
              </a:solidFill>
              <a:highlight>
                <a:srgbClr val="F7F7F8"/>
              </a:highlight>
              <a:latin typeface="Poppins"/>
              <a:ea typeface="Poppins"/>
              <a:cs typeface="Poppins"/>
              <a:sym typeface="Poppins"/>
            </a:endParaRPr>
          </a:p>
          <a:p>
            <a:pPr marL="0" lvl="0" indent="0" algn="l" rtl="0">
              <a:lnSpc>
                <a:spcPct val="100000"/>
              </a:lnSpc>
              <a:spcBef>
                <a:spcPts val="1500"/>
              </a:spcBef>
              <a:spcAft>
                <a:spcPts val="0"/>
              </a:spcAft>
              <a:buNone/>
            </a:pPr>
            <a:r>
              <a:rPr lang="en" sz="1000">
                <a:solidFill>
                  <a:srgbClr val="374151"/>
                </a:solidFill>
                <a:highlight>
                  <a:srgbClr val="F7F7F8"/>
                </a:highlight>
                <a:latin typeface="Poppins"/>
                <a:ea typeface="Poppins"/>
                <a:cs typeface="Poppins"/>
                <a:sym typeface="Poppins"/>
              </a:rPr>
              <a:t>Participants also expressed concerns about poor network connectivity and suggested local alarms with high decibels and frequencies to increase the chances of someone noticing them.</a:t>
            </a:r>
            <a:endParaRPr sz="800">
              <a:solidFill>
                <a:srgbClr val="374151"/>
              </a:solidFill>
              <a:highlight>
                <a:srgbClr val="B7B7B7"/>
              </a:highlight>
              <a:latin typeface="Poppins"/>
              <a:ea typeface="Poppins"/>
              <a:cs typeface="Poppins"/>
              <a:sym typeface="Poppins"/>
            </a:endParaRPr>
          </a:p>
          <a:p>
            <a:pPr marL="0" lvl="0" indent="0" algn="l" rtl="0">
              <a:lnSpc>
                <a:spcPct val="100000"/>
              </a:lnSpc>
              <a:spcBef>
                <a:spcPts val="1500"/>
              </a:spcBef>
              <a:spcAft>
                <a:spcPts val="0"/>
              </a:spcAft>
              <a:buNone/>
            </a:pPr>
            <a:endParaRPr sz="1000">
              <a:solidFill>
                <a:srgbClr val="374151"/>
              </a:solidFill>
              <a:highlight>
                <a:srgbClr val="B7B7B7"/>
              </a:highlight>
              <a:latin typeface="Poppins"/>
              <a:ea typeface="Poppins"/>
              <a:cs typeface="Poppins"/>
              <a:sym typeface="Poppins"/>
            </a:endParaRPr>
          </a:p>
          <a:p>
            <a:pPr marL="0" lvl="0" indent="0" algn="l" rtl="0">
              <a:lnSpc>
                <a:spcPct val="100000"/>
              </a:lnSpc>
              <a:spcBef>
                <a:spcPts val="1500"/>
              </a:spcBef>
              <a:spcAft>
                <a:spcPts val="0"/>
              </a:spcAft>
              <a:buNone/>
            </a:pPr>
            <a:endParaRPr sz="1000">
              <a:solidFill>
                <a:srgbClr val="374151"/>
              </a:solidFill>
              <a:highlight>
                <a:srgbClr val="B7B7B7"/>
              </a:highlight>
              <a:latin typeface="Poppins"/>
              <a:ea typeface="Poppins"/>
              <a:cs typeface="Poppins"/>
              <a:sym typeface="Poppins"/>
            </a:endParaRPr>
          </a:p>
          <a:p>
            <a:pPr marL="0" lvl="0" indent="0" algn="l" rtl="0">
              <a:lnSpc>
                <a:spcPct val="100000"/>
              </a:lnSpc>
              <a:spcBef>
                <a:spcPts val="1500"/>
              </a:spcBef>
              <a:spcAft>
                <a:spcPts val="0"/>
              </a:spcAft>
              <a:buNone/>
            </a:pPr>
            <a:r>
              <a:rPr lang="en" sz="1000">
                <a:solidFill>
                  <a:srgbClr val="374151"/>
                </a:solidFill>
                <a:highlight>
                  <a:srgbClr val="B7B7B7"/>
                </a:highlight>
                <a:latin typeface="Poppins"/>
                <a:ea typeface="Poppins"/>
                <a:cs typeface="Poppins"/>
                <a:sym typeface="Poppins"/>
              </a:rPr>
              <a:t>To gain a deeper understanding of older adults' ideas and potential solutions, we conducted a focus group through a scenario-based approach. Two typical scenarios were presented, one where the person is conscious after the fall and one where they are unconscious. Participants discussed how to efficiently seek help and the role of cameras in this process. Finally, privacy issues related to the use of cameras were also discussed.</a:t>
            </a:r>
            <a:endParaRPr sz="1000">
              <a:solidFill>
                <a:srgbClr val="374151"/>
              </a:solidFill>
              <a:highlight>
                <a:srgbClr val="B7B7B7"/>
              </a:highlight>
              <a:latin typeface="Poppins"/>
              <a:ea typeface="Poppins"/>
              <a:cs typeface="Poppins"/>
              <a:sym typeface="Poppins"/>
            </a:endParaRPr>
          </a:p>
          <a:p>
            <a:pPr marL="0" lvl="0" indent="0" algn="l" rtl="0">
              <a:lnSpc>
                <a:spcPct val="100000"/>
              </a:lnSpc>
              <a:spcBef>
                <a:spcPts val="1500"/>
              </a:spcBef>
              <a:spcAft>
                <a:spcPts val="0"/>
              </a:spcAft>
              <a:buNone/>
            </a:pPr>
            <a:r>
              <a:rPr lang="en" sz="1000">
                <a:solidFill>
                  <a:srgbClr val="374151"/>
                </a:solidFill>
                <a:highlight>
                  <a:srgbClr val="B7B7B7"/>
                </a:highlight>
                <a:latin typeface="Poppins"/>
                <a:ea typeface="Poppins"/>
                <a:cs typeface="Poppins"/>
                <a:sym typeface="Poppins"/>
              </a:rPr>
              <a:t>For conscious scenario, they indicated a preference for voice interaction as the most intuitive and user-friendly means of seeking help. Additionally, they suggested the use of wristbands to detect physiological signals during sleep. Another viable option, based on survival instinct, is to tap the ground or grab something to generate loud sounds and attract the attention of the camera.  </a:t>
            </a:r>
            <a:endParaRPr sz="1000">
              <a:solidFill>
                <a:srgbClr val="374151"/>
              </a:solidFill>
              <a:highlight>
                <a:srgbClr val="B7B7B7"/>
              </a:highlight>
              <a:latin typeface="Poppins"/>
              <a:ea typeface="Poppins"/>
              <a:cs typeface="Poppins"/>
              <a:sym typeface="Poppins"/>
            </a:endParaRPr>
          </a:p>
          <a:p>
            <a:pPr marL="0" lvl="0" indent="0" algn="l" rtl="0">
              <a:lnSpc>
                <a:spcPct val="100000"/>
              </a:lnSpc>
              <a:spcBef>
                <a:spcPts val="1500"/>
              </a:spcBef>
              <a:spcAft>
                <a:spcPts val="0"/>
              </a:spcAft>
              <a:buNone/>
            </a:pPr>
            <a:r>
              <a:rPr lang="en" sz="1000">
                <a:solidFill>
                  <a:srgbClr val="374151"/>
                </a:solidFill>
                <a:highlight>
                  <a:srgbClr val="B7B7B7"/>
                </a:highlight>
                <a:latin typeface="Poppins"/>
                <a:ea typeface="Poppins"/>
                <a:cs typeface="Poppins"/>
                <a:sym typeface="Poppins"/>
              </a:rPr>
              <a:t>For unconscious scenario, participants suggested that the camera should be active when detecting unusual sounds and initiating contact with emergency contact if there is no response. They also proposed to pre-record relevant personal medical information on the camera in case of doctors’ need.</a:t>
            </a:r>
            <a:endParaRPr sz="1000">
              <a:solidFill>
                <a:srgbClr val="374151"/>
              </a:solidFill>
              <a:highlight>
                <a:srgbClr val="B7B7B7"/>
              </a:highlight>
              <a:latin typeface="Poppins"/>
              <a:ea typeface="Poppins"/>
              <a:cs typeface="Poppins"/>
              <a:sym typeface="Poppins"/>
            </a:endParaRPr>
          </a:p>
          <a:p>
            <a:pPr marL="0" lvl="0" indent="0" algn="l" rtl="0">
              <a:lnSpc>
                <a:spcPct val="100000"/>
              </a:lnSpc>
              <a:spcBef>
                <a:spcPts val="1500"/>
              </a:spcBef>
              <a:spcAft>
                <a:spcPts val="0"/>
              </a:spcAft>
              <a:buNone/>
            </a:pPr>
            <a:r>
              <a:rPr lang="en" sz="1000">
                <a:solidFill>
                  <a:srgbClr val="374151"/>
                </a:solidFill>
                <a:highlight>
                  <a:srgbClr val="B7B7B7"/>
                </a:highlight>
                <a:latin typeface="Poppins"/>
                <a:ea typeface="Poppins"/>
                <a:cs typeface="Poppins"/>
                <a:sym typeface="Poppins"/>
              </a:rPr>
              <a:t>On the other hand, Participants also raised concerns about poor network connectivity and suggested that the device should trigger local alarms with high decibels and frequencies to increase the chances of someone noticing them.</a:t>
            </a:r>
            <a:endParaRPr sz="1000">
              <a:highlight>
                <a:srgbClr val="B7B7B7"/>
              </a:highlight>
              <a:latin typeface="Poppins"/>
              <a:ea typeface="Poppins"/>
              <a:cs typeface="Poppins"/>
              <a:sym typeface="Poppi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810634637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810634637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rgbClr val="374151"/>
                </a:solidFill>
                <a:latin typeface="Poppins"/>
                <a:ea typeface="Poppins"/>
                <a:cs typeface="Poppins"/>
                <a:sym typeface="Poppins"/>
              </a:rPr>
              <a:t>We then conducted a co-design workshop with older adults to design the appearance of home cameras.  </a:t>
            </a:r>
            <a:endParaRPr sz="1000">
              <a:solidFill>
                <a:srgbClr val="374151"/>
              </a:solidFill>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r>
              <a:rPr lang="en" sz="1000">
                <a:solidFill>
                  <a:srgbClr val="374151"/>
                </a:solidFill>
                <a:highlight>
                  <a:srgbClr val="F7F7F8"/>
                </a:highlight>
                <a:latin typeface="Poppins"/>
                <a:ea typeface="Poppins"/>
                <a:cs typeface="Poppins"/>
                <a:sym typeface="Poppins"/>
              </a:rPr>
              <a:t>Participants discussed usage scenarios, functionality, appearance, and materials of the home cameras, and developed ideal prototypes. </a:t>
            </a:r>
            <a:endParaRPr sz="800" b="1">
              <a:solidFill>
                <a:srgbClr val="002452"/>
              </a:solidFill>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r>
              <a:rPr lang="en" sz="1000">
                <a:solidFill>
                  <a:srgbClr val="374151"/>
                </a:solidFill>
                <a:highlight>
                  <a:srgbClr val="F7F7F8"/>
                </a:highlight>
                <a:latin typeface="Poppins"/>
                <a:ea typeface="Poppins"/>
                <a:cs typeface="Poppins"/>
                <a:sym typeface="Poppins"/>
              </a:rPr>
              <a:t>Older adults expressed concerns about privacy, including personal privacy, their families privacy and psychological privacy which we highlighted on the study. </a:t>
            </a:r>
            <a:endParaRPr sz="1000">
              <a:solidFill>
                <a:srgbClr val="374151"/>
              </a:solidFill>
              <a:highlight>
                <a:srgbClr val="F7F7F8"/>
              </a:highlight>
              <a:latin typeface="Poppins"/>
              <a:ea typeface="Poppins"/>
              <a:cs typeface="Poppins"/>
              <a:sym typeface="Poppins"/>
            </a:endParaRPr>
          </a:p>
          <a:p>
            <a:pPr marL="457200" lvl="0" indent="-292100" algn="l" rtl="0">
              <a:lnSpc>
                <a:spcPct val="115000"/>
              </a:lnSpc>
              <a:spcBef>
                <a:spcPts val="0"/>
              </a:spcBef>
              <a:spcAft>
                <a:spcPts val="0"/>
              </a:spcAft>
              <a:buClr>
                <a:srgbClr val="0E101A"/>
              </a:buClr>
              <a:buSzPts val="1000"/>
              <a:buFont typeface="Poppins"/>
              <a:buAutoNum type="arabicPeriod"/>
            </a:pPr>
            <a:r>
              <a:rPr lang="en" sz="1000">
                <a:solidFill>
                  <a:srgbClr val="0E101A"/>
                </a:solidFill>
                <a:latin typeface="Poppins"/>
                <a:ea typeface="Poppins"/>
                <a:cs typeface="Poppins"/>
                <a:sym typeface="Poppins"/>
              </a:rPr>
              <a:t>The first psychological privacy issue identified is the sense of dignity. Older adults are concerned about how others perceive them, and home cameras may give the impression that they are no longer capable. Moreover, they are concerned about the potential social consequences of having a camera, as their friends and visitors may feel uncomfortable or prejudiced. Also, they no longer have a space for expressing their private emotions.</a:t>
            </a:r>
            <a:endParaRPr sz="1000">
              <a:solidFill>
                <a:srgbClr val="0E101A"/>
              </a:solidFill>
              <a:latin typeface="Poppins"/>
              <a:ea typeface="Poppins"/>
              <a:cs typeface="Poppins"/>
              <a:sym typeface="Poppins"/>
            </a:endParaRPr>
          </a:p>
          <a:p>
            <a:pPr marL="457200" lvl="0" indent="-292100" algn="l" rtl="0">
              <a:lnSpc>
                <a:spcPct val="115000"/>
              </a:lnSpc>
              <a:spcBef>
                <a:spcPts val="0"/>
              </a:spcBef>
              <a:spcAft>
                <a:spcPts val="0"/>
              </a:spcAft>
              <a:buClr>
                <a:srgbClr val="0E101A"/>
              </a:buClr>
              <a:buSzPts val="1000"/>
              <a:buFont typeface="Poppins"/>
              <a:buAutoNum type="arabicPeriod"/>
            </a:pPr>
            <a:r>
              <a:rPr lang="en" sz="1000">
                <a:solidFill>
                  <a:srgbClr val="0E101A"/>
                </a:solidFill>
                <a:latin typeface="Poppins"/>
                <a:ea typeface="Poppins"/>
                <a:cs typeface="Poppins"/>
                <a:sym typeface="Poppins"/>
              </a:rPr>
              <a:t>The second psychological privacy issue is the sense of control. Poor design and User interaction may present a challenge for older adults. Fear of complicated functions and the inability to troubleshoot camera problems were the greatest concerns of older adults. Seeking assistance from family members may exacerbate feelings of incompetence and reduce their self-efficacy since they will compare the ability to present with the situation when they were young.</a:t>
            </a:r>
            <a:endParaRPr sz="1000">
              <a:solidFill>
                <a:srgbClr val="374151"/>
              </a:solidFill>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r>
              <a:rPr lang="en" sz="1000">
                <a:solidFill>
                  <a:srgbClr val="374151"/>
                </a:solidFill>
                <a:highlight>
                  <a:srgbClr val="B7B7B7"/>
                </a:highlight>
                <a:latin typeface="Poppins"/>
                <a:ea typeface="Poppins"/>
                <a:cs typeface="Poppins"/>
                <a:sym typeface="Poppins"/>
              </a:rPr>
              <a:t>The study aimed to investigate how older users' privacy preferences were considered in the design of home cameras by facilitating their direct and comprehensive feedback through the co-design process. The older adults engaged in extensive discussions with researchers to articulate their expectations for usage scenarios, functionality, appearance, and materials of the home cameras. With the assistance of researchers, they developed ideal home camera prototypes in the whiteboard.</a:t>
            </a:r>
            <a:endParaRPr sz="1000">
              <a:solidFill>
                <a:srgbClr val="374151"/>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r>
              <a:rPr lang="en" sz="1000">
                <a:solidFill>
                  <a:srgbClr val="0E101A"/>
                </a:solidFill>
                <a:highlight>
                  <a:srgbClr val="B7B7B7"/>
                </a:highlight>
                <a:latin typeface="Poppins"/>
                <a:ea typeface="Poppins"/>
                <a:cs typeface="Poppins"/>
                <a:sym typeface="Poppins"/>
              </a:rPr>
              <a:t>We found that older adults are usually sensitive to privacy issues caused by constant monitoring, both in terms of personal privacy and that of their families. They believe that their home should be a private and comfortable place, and the presence of a camera can cause anxiety and insecurity unless there is specific safety protection and strict regulations. For older adults, the psychological privacy concerns of older adults go beyond traditional digital privacy concerns, such as images from cameras, which have rarely been expressed directly in the past. we highlight the privacy demands related to dignity and face that older adults may find difficult to express.</a:t>
            </a:r>
            <a:endParaRPr sz="1000">
              <a:solidFill>
                <a:srgbClr val="0E101A"/>
              </a:solidFill>
              <a:highlight>
                <a:srgbClr val="B7B7B7"/>
              </a:highlight>
              <a:latin typeface="Poppins"/>
              <a:ea typeface="Poppins"/>
              <a:cs typeface="Poppins"/>
              <a:sym typeface="Poppins"/>
            </a:endParaRPr>
          </a:p>
          <a:p>
            <a:pPr marL="457200" lvl="0" indent="-292100" algn="l" rtl="0">
              <a:lnSpc>
                <a:spcPct val="115000"/>
              </a:lnSpc>
              <a:spcBef>
                <a:spcPts val="0"/>
              </a:spcBef>
              <a:spcAft>
                <a:spcPts val="0"/>
              </a:spcAft>
              <a:buClr>
                <a:srgbClr val="0E101A"/>
              </a:buClr>
              <a:buSzPts val="1000"/>
              <a:buFont typeface="Poppins"/>
              <a:buAutoNum type="arabicPeriod"/>
            </a:pPr>
            <a:r>
              <a:rPr lang="en" sz="1000">
                <a:solidFill>
                  <a:srgbClr val="0E101A"/>
                </a:solidFill>
                <a:highlight>
                  <a:srgbClr val="B7B7B7"/>
                </a:highlight>
                <a:latin typeface="Poppins"/>
                <a:ea typeface="Poppins"/>
                <a:cs typeface="Poppins"/>
                <a:sym typeface="Poppins"/>
              </a:rPr>
              <a:t>The first psychological privacy issue identified is the sense of dignity. Older adults are concerned about how others perceive them, and technology such as home cameras may give the impression that they are no longer valuable. Moreover, they are concerned about the potential social consequences of having a camera, as their friends and visitors may feel uncomfortable or prejudiced. Also, they no longer have a private space for expressing their private emotions if there is a camera in the bedroom. </a:t>
            </a:r>
            <a:endParaRPr sz="1000">
              <a:solidFill>
                <a:srgbClr val="0E101A"/>
              </a:solidFill>
              <a:highlight>
                <a:srgbClr val="B7B7B7"/>
              </a:highlight>
              <a:latin typeface="Poppins"/>
              <a:ea typeface="Poppins"/>
              <a:cs typeface="Poppins"/>
              <a:sym typeface="Poppins"/>
            </a:endParaRPr>
          </a:p>
          <a:p>
            <a:pPr marL="457200" lvl="0" indent="-292100" algn="l" rtl="0">
              <a:lnSpc>
                <a:spcPct val="115000"/>
              </a:lnSpc>
              <a:spcBef>
                <a:spcPts val="0"/>
              </a:spcBef>
              <a:spcAft>
                <a:spcPts val="0"/>
              </a:spcAft>
              <a:buClr>
                <a:srgbClr val="0E101A"/>
              </a:buClr>
              <a:buSzPts val="1000"/>
              <a:buFont typeface="Poppins"/>
              <a:buAutoNum type="arabicPeriod"/>
            </a:pPr>
            <a:r>
              <a:rPr lang="en" sz="1000">
                <a:solidFill>
                  <a:srgbClr val="0E101A"/>
                </a:solidFill>
                <a:highlight>
                  <a:srgbClr val="B7B7B7"/>
                </a:highlight>
                <a:latin typeface="Poppins"/>
                <a:ea typeface="Poppins"/>
                <a:cs typeface="Poppins"/>
                <a:sym typeface="Poppins"/>
              </a:rPr>
              <a:t>The second psychological privacy issue is the sense of control. Poor design and User interaction may present a challenge for older adults. Fear of complicated functions and the inability to troubleshoot camera problems were the greatest concerns of older adults. Seeking assistance from family members may exacerbate feelings of incompetence and reduce their self-efficacy since they will compare the ability to present with the situation when they were young.</a:t>
            </a:r>
            <a:endParaRPr sz="1000">
              <a:solidFill>
                <a:schemeClr val="dk1"/>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None/>
            </a:pPr>
            <a:r>
              <a:rPr lang="en" sz="1000">
                <a:solidFill>
                  <a:srgbClr val="374151"/>
                </a:solidFill>
                <a:highlight>
                  <a:srgbClr val="F7F7F8"/>
                </a:highlight>
                <a:latin typeface="Poppins"/>
                <a:ea typeface="Poppins"/>
                <a:cs typeface="Poppins"/>
                <a:sym typeface="Poppins"/>
              </a:rPr>
              <a:t>Older adults expressed a desire for switch control authority to avoid privacy disclosure, allowing them to turn off the camera when there are others at home. Another suggestion is that the camera can automatically turn on when abnormal sound is detected and turn off when everything is normal. </a:t>
            </a: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None/>
            </a:pPr>
            <a:r>
              <a:rPr lang="en" sz="1000">
                <a:solidFill>
                  <a:srgbClr val="374151"/>
                </a:solidFill>
                <a:highlight>
                  <a:srgbClr val="F7F7F8"/>
                </a:highlight>
                <a:latin typeface="Poppins"/>
                <a:ea typeface="Poppins"/>
                <a:cs typeface="Poppins"/>
                <a:sym typeface="Poppins"/>
              </a:rPr>
              <a:t>Their ideal cameras should be invisible, durable, and reliable. The prototypes developed in the co-design workshop included cameras that were simple and practical, beautiful and hidden (sugar jar or jewelry box), or had a soothing appearance that did not feel intrusive.</a:t>
            </a:r>
            <a:endParaRPr sz="800">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r>
              <a:rPr lang="en" sz="1000">
                <a:highlight>
                  <a:srgbClr val="B7B7B7"/>
                </a:highlight>
                <a:latin typeface="Poppins"/>
                <a:ea typeface="Poppins"/>
                <a:cs typeface="Poppins"/>
                <a:sym typeface="Poppins"/>
              </a:rPr>
              <a:t>To avoid privacy disclosure, older adults hope to have the switch control authority, they can turn off the camera when there is someone else at home, or the lens of the camera will automatically turn on when abnormal sound is detected while off when everything is normal. </a:t>
            </a: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r>
              <a:rPr lang="en" sz="1000">
                <a:highlight>
                  <a:srgbClr val="B7B7B7"/>
                </a:highlight>
                <a:latin typeface="Poppins"/>
                <a:ea typeface="Poppins"/>
                <a:cs typeface="Poppins"/>
                <a:sym typeface="Poppins"/>
              </a:rPr>
              <a:t>From the perspective of cameras' appearance, they have some common requirements, such as the camera should be invisible, durable, and reliable. </a:t>
            </a: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r>
              <a:rPr lang="en" sz="1000">
                <a:highlight>
                  <a:srgbClr val="B7B7B7"/>
                </a:highlight>
                <a:latin typeface="Poppins"/>
                <a:ea typeface="Poppins"/>
                <a:cs typeface="Poppins"/>
                <a:sym typeface="Poppins"/>
              </a:rPr>
              <a:t>There are three kinds of design generated in our co-design workshop. </a:t>
            </a:r>
            <a:endParaRPr sz="1000">
              <a:highlight>
                <a:srgbClr val="B7B7B7"/>
              </a:highlight>
              <a:latin typeface="Poppins"/>
              <a:ea typeface="Poppins"/>
              <a:cs typeface="Poppins"/>
              <a:sym typeface="Poppins"/>
            </a:endParaRPr>
          </a:p>
          <a:p>
            <a:pPr marL="457200" lvl="0" indent="-292100" algn="l" rtl="0">
              <a:lnSpc>
                <a:spcPct val="115000"/>
              </a:lnSpc>
              <a:spcBef>
                <a:spcPts val="0"/>
              </a:spcBef>
              <a:spcAft>
                <a:spcPts val="0"/>
              </a:spcAft>
              <a:buSzPts val="1000"/>
              <a:buFont typeface="Poppins"/>
              <a:buAutoNum type="arabicPeriod"/>
            </a:pPr>
            <a:r>
              <a:rPr lang="en" sz="1000">
                <a:highlight>
                  <a:srgbClr val="B7B7B7"/>
                </a:highlight>
                <a:latin typeface="Poppins"/>
                <a:ea typeface="Poppins"/>
                <a:cs typeface="Poppins"/>
                <a:sym typeface="Poppins"/>
              </a:rPr>
              <a:t>The first type is simple and practical, older adults hope they won't be cartoonish to avoid their grandchildren would like to play with the camera. They prefer the camera to be professional and reliable and act as a family doctor. Additionally, their color and material should blend into the home so as to be invisible.</a:t>
            </a:r>
            <a:endParaRPr sz="1000">
              <a:highlight>
                <a:srgbClr val="B7B7B7"/>
              </a:highlight>
              <a:latin typeface="Poppins"/>
              <a:ea typeface="Poppins"/>
              <a:cs typeface="Poppins"/>
              <a:sym typeface="Poppins"/>
            </a:endParaRPr>
          </a:p>
          <a:p>
            <a:pPr marL="457200" lvl="0" indent="-292100" algn="l" rtl="0">
              <a:lnSpc>
                <a:spcPct val="115000"/>
              </a:lnSpc>
              <a:spcBef>
                <a:spcPts val="0"/>
              </a:spcBef>
              <a:spcAft>
                <a:spcPts val="0"/>
              </a:spcAft>
              <a:buSzPts val="1000"/>
              <a:buFont typeface="Poppins"/>
              <a:buAutoNum type="arabicPeriod"/>
            </a:pPr>
            <a:r>
              <a:rPr lang="en" sz="1000">
                <a:highlight>
                  <a:srgbClr val="B7B7B7"/>
                </a:highlight>
                <a:latin typeface="Poppins"/>
                <a:ea typeface="Poppins"/>
                <a:cs typeface="Poppins"/>
                <a:sym typeface="Poppins"/>
              </a:rPr>
              <a:t>The second type is beautiful and hidden decoration, the camera should have an appearance that is not easily recognizable as a camera, it can look like a sugar jar or jewelry box. Additionally, the camera should be lightweight and have festive colors.</a:t>
            </a:r>
            <a:endParaRPr sz="1000">
              <a:highlight>
                <a:srgbClr val="B7B7B7"/>
              </a:highlight>
              <a:latin typeface="Poppins"/>
              <a:ea typeface="Poppins"/>
              <a:cs typeface="Poppins"/>
              <a:sym typeface="Poppins"/>
            </a:endParaRPr>
          </a:p>
          <a:p>
            <a:pPr marL="457200" lvl="0" indent="-292100" algn="l" rtl="0">
              <a:lnSpc>
                <a:spcPct val="115000"/>
              </a:lnSpc>
              <a:spcBef>
                <a:spcPts val="0"/>
              </a:spcBef>
              <a:spcAft>
                <a:spcPts val="0"/>
              </a:spcAft>
              <a:buSzPts val="1000"/>
              <a:buFont typeface="Poppins"/>
              <a:buAutoNum type="arabicPeriod"/>
            </a:pPr>
            <a:r>
              <a:rPr lang="en" sz="1000">
                <a:highlight>
                  <a:srgbClr val="B7B7B7"/>
                </a:highlight>
                <a:latin typeface="Poppins"/>
                <a:ea typeface="Poppins"/>
                <a:cs typeface="Poppins"/>
                <a:sym typeface="Poppins"/>
              </a:rPr>
              <a:t>The third type of camera has a lovely, relaxing, and soothing appearance that doesn't feel intrusive or like a typical camera.</a:t>
            </a:r>
            <a:endParaRPr sz="1000">
              <a:highlight>
                <a:srgbClr val="B7B7B7"/>
              </a:highlight>
              <a:latin typeface="Poppins"/>
              <a:ea typeface="Poppins"/>
              <a:cs typeface="Poppins"/>
              <a:sym typeface="Poppi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810634637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810634637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rgbClr val="374151"/>
                </a:solidFill>
                <a:latin typeface="Poppins"/>
                <a:ea typeface="Poppins"/>
                <a:cs typeface="Poppins"/>
                <a:sym typeface="Poppins"/>
              </a:rPr>
              <a:t>We then conducted a co-design workshop with older adults to design the appearance of home cameras.  </a:t>
            </a:r>
            <a:endParaRPr sz="1000">
              <a:solidFill>
                <a:srgbClr val="374151"/>
              </a:solidFill>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r>
              <a:rPr lang="en" sz="1000">
                <a:solidFill>
                  <a:srgbClr val="374151"/>
                </a:solidFill>
                <a:highlight>
                  <a:srgbClr val="F7F7F8"/>
                </a:highlight>
                <a:latin typeface="Poppins"/>
                <a:ea typeface="Poppins"/>
                <a:cs typeface="Poppins"/>
                <a:sym typeface="Poppins"/>
              </a:rPr>
              <a:t>Participants discussed usage scenarios, functionality, appearance, and materials of the home cameras, and developed ideal prototypes. </a:t>
            </a:r>
            <a:endParaRPr sz="800" b="1">
              <a:solidFill>
                <a:srgbClr val="002452"/>
              </a:solidFill>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r>
              <a:rPr lang="en" sz="1000">
                <a:solidFill>
                  <a:srgbClr val="374151"/>
                </a:solidFill>
                <a:highlight>
                  <a:srgbClr val="F7F7F8"/>
                </a:highlight>
                <a:latin typeface="Poppins"/>
                <a:ea typeface="Poppins"/>
                <a:cs typeface="Poppins"/>
                <a:sym typeface="Poppins"/>
              </a:rPr>
              <a:t>Older adults expressed concerns about privacy, including personal privacy, their families privacy and psychological privacy which we highlighted on the study. </a:t>
            </a:r>
            <a:endParaRPr sz="1000">
              <a:solidFill>
                <a:srgbClr val="374151"/>
              </a:solidFill>
              <a:highlight>
                <a:srgbClr val="F7F7F8"/>
              </a:highlight>
              <a:latin typeface="Poppins"/>
              <a:ea typeface="Poppins"/>
              <a:cs typeface="Poppins"/>
              <a:sym typeface="Poppins"/>
            </a:endParaRPr>
          </a:p>
          <a:p>
            <a:pPr marL="457200" lvl="0" indent="-292100" algn="l" rtl="0">
              <a:lnSpc>
                <a:spcPct val="115000"/>
              </a:lnSpc>
              <a:spcBef>
                <a:spcPts val="0"/>
              </a:spcBef>
              <a:spcAft>
                <a:spcPts val="0"/>
              </a:spcAft>
              <a:buClr>
                <a:srgbClr val="0E101A"/>
              </a:buClr>
              <a:buSzPts val="1000"/>
              <a:buFont typeface="Poppins"/>
              <a:buAutoNum type="arabicPeriod"/>
            </a:pPr>
            <a:r>
              <a:rPr lang="en" sz="1000">
                <a:solidFill>
                  <a:srgbClr val="0E101A"/>
                </a:solidFill>
                <a:latin typeface="Poppins"/>
                <a:ea typeface="Poppins"/>
                <a:cs typeface="Poppins"/>
                <a:sym typeface="Poppins"/>
              </a:rPr>
              <a:t>The first psychological privacy issue identified is the sense of dignity. Older adults are concerned about how others perceive them, and home cameras may give the impression that they are no longer capable. Moreover, they are concerned about the potential social consequences of having a camera, as their friends and visitors may feel uncomfortable or prejudiced. Also, they no longer have a space for expressing their private emotions.</a:t>
            </a:r>
            <a:endParaRPr sz="1000">
              <a:solidFill>
                <a:srgbClr val="0E101A"/>
              </a:solidFill>
              <a:latin typeface="Poppins"/>
              <a:ea typeface="Poppins"/>
              <a:cs typeface="Poppins"/>
              <a:sym typeface="Poppins"/>
            </a:endParaRPr>
          </a:p>
          <a:p>
            <a:pPr marL="457200" lvl="0" indent="-292100" algn="l" rtl="0">
              <a:lnSpc>
                <a:spcPct val="115000"/>
              </a:lnSpc>
              <a:spcBef>
                <a:spcPts val="0"/>
              </a:spcBef>
              <a:spcAft>
                <a:spcPts val="0"/>
              </a:spcAft>
              <a:buClr>
                <a:srgbClr val="0E101A"/>
              </a:buClr>
              <a:buSzPts val="1000"/>
              <a:buFont typeface="Poppins"/>
              <a:buAutoNum type="arabicPeriod"/>
            </a:pPr>
            <a:r>
              <a:rPr lang="en" sz="1000">
                <a:solidFill>
                  <a:srgbClr val="0E101A"/>
                </a:solidFill>
                <a:latin typeface="Poppins"/>
                <a:ea typeface="Poppins"/>
                <a:cs typeface="Poppins"/>
                <a:sym typeface="Poppins"/>
              </a:rPr>
              <a:t>The second psychological privacy issue is the sense of control. Poor design and User interaction may present a challenge for older adults. Fear of complicated functions and the inability to troubleshoot camera problems were the greatest concerns of older adults. Seeking assistance from family members may exacerbate feelings of incompetence and reduce their self-efficacy since they will compare the ability to present with the situation when they were young.</a:t>
            </a:r>
            <a:endParaRPr sz="1000">
              <a:solidFill>
                <a:srgbClr val="374151"/>
              </a:solidFill>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r>
              <a:rPr lang="en" sz="1000">
                <a:solidFill>
                  <a:srgbClr val="374151"/>
                </a:solidFill>
                <a:highlight>
                  <a:srgbClr val="B7B7B7"/>
                </a:highlight>
                <a:latin typeface="Poppins"/>
                <a:ea typeface="Poppins"/>
                <a:cs typeface="Poppins"/>
                <a:sym typeface="Poppins"/>
              </a:rPr>
              <a:t>The study aimed to investigate how older users' privacy preferences were considered in the design of home cameras by facilitating their direct and comprehensive feedback through the co-design process. The older adults engaged in extensive discussions with researchers to articulate their expectations for usage scenarios, functionality, appearance, and materials of the home cameras. With the assistance of researchers, they developed ideal home camera prototypes in the whiteboard.</a:t>
            </a:r>
            <a:endParaRPr sz="1000">
              <a:solidFill>
                <a:srgbClr val="374151"/>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solidFill>
                <a:srgbClr val="374151"/>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r>
              <a:rPr lang="en" sz="1000">
                <a:solidFill>
                  <a:srgbClr val="0E101A"/>
                </a:solidFill>
                <a:highlight>
                  <a:srgbClr val="B7B7B7"/>
                </a:highlight>
                <a:latin typeface="Poppins"/>
                <a:ea typeface="Poppins"/>
                <a:cs typeface="Poppins"/>
                <a:sym typeface="Poppins"/>
              </a:rPr>
              <a:t>We found that older adults are usually sensitive to privacy issues caused by constant monitoring, both in terms of personal privacy and that of their families. They believe that their home should be a private and comfortable place, and the presence of a camera can cause anxiety and insecurity unless there is specific safety protection and strict regulations. For older adults, the psychological privacy concerns of older adults go beyond traditional digital privacy concerns, such as images from cameras, which have rarely been expressed directly in the past. we highlight the privacy demands related to dignity and face that older adults may find difficult to express.</a:t>
            </a:r>
            <a:endParaRPr sz="1000">
              <a:solidFill>
                <a:srgbClr val="0E101A"/>
              </a:solidFill>
              <a:highlight>
                <a:srgbClr val="B7B7B7"/>
              </a:highlight>
              <a:latin typeface="Poppins"/>
              <a:ea typeface="Poppins"/>
              <a:cs typeface="Poppins"/>
              <a:sym typeface="Poppins"/>
            </a:endParaRPr>
          </a:p>
          <a:p>
            <a:pPr marL="457200" lvl="0" indent="-292100" algn="l" rtl="0">
              <a:lnSpc>
                <a:spcPct val="115000"/>
              </a:lnSpc>
              <a:spcBef>
                <a:spcPts val="0"/>
              </a:spcBef>
              <a:spcAft>
                <a:spcPts val="0"/>
              </a:spcAft>
              <a:buClr>
                <a:srgbClr val="0E101A"/>
              </a:buClr>
              <a:buSzPts val="1000"/>
              <a:buFont typeface="Poppins"/>
              <a:buAutoNum type="arabicPeriod"/>
            </a:pPr>
            <a:r>
              <a:rPr lang="en" sz="1000">
                <a:solidFill>
                  <a:srgbClr val="0E101A"/>
                </a:solidFill>
                <a:highlight>
                  <a:srgbClr val="B7B7B7"/>
                </a:highlight>
                <a:latin typeface="Poppins"/>
                <a:ea typeface="Poppins"/>
                <a:cs typeface="Poppins"/>
                <a:sym typeface="Poppins"/>
              </a:rPr>
              <a:t>The first psychological privacy issue identified is the sense of dignity. Older adults are concerned about how others perceive them, and technology such as home cameras may give the impression that they are no longer valuable. Moreover, they are concerned about the potential social consequences of having a camera, as their friends and visitors may feel uncomfortable or prejudiced. Also, they no longer have a private space for expressing their private emotions if there is a camera in the bedroom. </a:t>
            </a:r>
            <a:endParaRPr sz="1000">
              <a:solidFill>
                <a:srgbClr val="0E101A"/>
              </a:solidFill>
              <a:highlight>
                <a:srgbClr val="B7B7B7"/>
              </a:highlight>
              <a:latin typeface="Poppins"/>
              <a:ea typeface="Poppins"/>
              <a:cs typeface="Poppins"/>
              <a:sym typeface="Poppins"/>
            </a:endParaRPr>
          </a:p>
          <a:p>
            <a:pPr marL="457200" lvl="0" indent="-292100" algn="l" rtl="0">
              <a:lnSpc>
                <a:spcPct val="115000"/>
              </a:lnSpc>
              <a:spcBef>
                <a:spcPts val="0"/>
              </a:spcBef>
              <a:spcAft>
                <a:spcPts val="0"/>
              </a:spcAft>
              <a:buClr>
                <a:srgbClr val="0E101A"/>
              </a:buClr>
              <a:buSzPts val="1000"/>
              <a:buFont typeface="Poppins"/>
              <a:buAutoNum type="arabicPeriod"/>
            </a:pPr>
            <a:r>
              <a:rPr lang="en" sz="1000">
                <a:solidFill>
                  <a:srgbClr val="0E101A"/>
                </a:solidFill>
                <a:highlight>
                  <a:srgbClr val="B7B7B7"/>
                </a:highlight>
                <a:latin typeface="Poppins"/>
                <a:ea typeface="Poppins"/>
                <a:cs typeface="Poppins"/>
                <a:sym typeface="Poppins"/>
              </a:rPr>
              <a:t>The second psychological privacy issue is the sense of control. Poor design and User interaction may present a challenge for older adults. Fear of complicated functions and the inability to troubleshoot camera problems were the greatest concerns of older adults. Seeking assistance from family members may exacerbate feelings of incompetence and reduce their self-efficacy since they will compare the ability to present with the situation when they were young.</a:t>
            </a:r>
            <a:endParaRPr sz="1000">
              <a:solidFill>
                <a:schemeClr val="dk1"/>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None/>
            </a:pPr>
            <a:r>
              <a:rPr lang="en" sz="1000">
                <a:solidFill>
                  <a:srgbClr val="374151"/>
                </a:solidFill>
                <a:highlight>
                  <a:srgbClr val="F7F7F8"/>
                </a:highlight>
                <a:latin typeface="Poppins"/>
                <a:ea typeface="Poppins"/>
                <a:cs typeface="Poppins"/>
                <a:sym typeface="Poppins"/>
              </a:rPr>
              <a:t>Older adults expressed a desire for switch control authority to avoid privacy disclosure, allowing them to turn off the camera when there are others at home. Another suggestion is that the camera can automatically turn on when abnormal sound is detected and turn off when everything is normal. </a:t>
            </a: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0"/>
              </a:spcBef>
              <a:spcAft>
                <a:spcPts val="0"/>
              </a:spcAft>
              <a:buNone/>
            </a:pPr>
            <a:r>
              <a:rPr lang="en" sz="1000">
                <a:solidFill>
                  <a:srgbClr val="374151"/>
                </a:solidFill>
                <a:highlight>
                  <a:srgbClr val="F7F7F8"/>
                </a:highlight>
                <a:latin typeface="Poppins"/>
                <a:ea typeface="Poppins"/>
                <a:cs typeface="Poppins"/>
                <a:sym typeface="Poppins"/>
              </a:rPr>
              <a:t>Their ideal cameras should be invisible, durable, and reliable. The prototypes developed in the co-design workshop included cameras that were simple and practical, beautiful and hidden (sugar jar or jewelry box), or had a soothing appearance that did not feel intrusive.</a:t>
            </a:r>
            <a:endParaRPr sz="800">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r>
              <a:rPr lang="en" sz="1000">
                <a:highlight>
                  <a:srgbClr val="B7B7B7"/>
                </a:highlight>
                <a:latin typeface="Poppins"/>
                <a:ea typeface="Poppins"/>
                <a:cs typeface="Poppins"/>
                <a:sym typeface="Poppins"/>
              </a:rPr>
              <a:t>To avoid privacy disclosure, older adults hope to have the switch control authority, they can turn off the camera when there is someone else at home, or the lens of the camera will automatically turn on when abnormal sound is detected while off when everything is normal. </a:t>
            </a: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r>
              <a:rPr lang="en" sz="1000">
                <a:highlight>
                  <a:srgbClr val="B7B7B7"/>
                </a:highlight>
                <a:latin typeface="Poppins"/>
                <a:ea typeface="Poppins"/>
                <a:cs typeface="Poppins"/>
                <a:sym typeface="Poppins"/>
              </a:rPr>
              <a:t>From the perspective of cameras' appearance, they have some common requirements, such as the camera should be invisible, durable, and reliable. </a:t>
            </a: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endParaRPr sz="1000">
              <a:highlight>
                <a:srgbClr val="B7B7B7"/>
              </a:highlight>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r>
              <a:rPr lang="en" sz="1000">
                <a:highlight>
                  <a:srgbClr val="B7B7B7"/>
                </a:highlight>
                <a:latin typeface="Poppins"/>
                <a:ea typeface="Poppins"/>
                <a:cs typeface="Poppins"/>
                <a:sym typeface="Poppins"/>
              </a:rPr>
              <a:t>There are three kinds of design generated in our co-design workshop. </a:t>
            </a:r>
            <a:endParaRPr sz="1000">
              <a:highlight>
                <a:srgbClr val="B7B7B7"/>
              </a:highlight>
              <a:latin typeface="Poppins"/>
              <a:ea typeface="Poppins"/>
              <a:cs typeface="Poppins"/>
              <a:sym typeface="Poppins"/>
            </a:endParaRPr>
          </a:p>
          <a:p>
            <a:pPr marL="457200" lvl="0" indent="-292100" algn="l" rtl="0">
              <a:lnSpc>
                <a:spcPct val="115000"/>
              </a:lnSpc>
              <a:spcBef>
                <a:spcPts val="0"/>
              </a:spcBef>
              <a:spcAft>
                <a:spcPts val="0"/>
              </a:spcAft>
              <a:buSzPts val="1000"/>
              <a:buFont typeface="Poppins"/>
              <a:buAutoNum type="arabicPeriod"/>
            </a:pPr>
            <a:r>
              <a:rPr lang="en" sz="1000">
                <a:highlight>
                  <a:srgbClr val="B7B7B7"/>
                </a:highlight>
                <a:latin typeface="Poppins"/>
                <a:ea typeface="Poppins"/>
                <a:cs typeface="Poppins"/>
                <a:sym typeface="Poppins"/>
              </a:rPr>
              <a:t>The first type is simple and practical, older adults hope they won't be cartoonish to avoid their grandchildren would like to play with the camera. They prefer the camera to be professional and reliable and act as a family doctor. Additionally, their color and material should blend into the home so as to be invisible.</a:t>
            </a:r>
            <a:endParaRPr sz="1000">
              <a:highlight>
                <a:srgbClr val="B7B7B7"/>
              </a:highlight>
              <a:latin typeface="Poppins"/>
              <a:ea typeface="Poppins"/>
              <a:cs typeface="Poppins"/>
              <a:sym typeface="Poppins"/>
            </a:endParaRPr>
          </a:p>
          <a:p>
            <a:pPr marL="457200" lvl="0" indent="-292100" algn="l" rtl="0">
              <a:lnSpc>
                <a:spcPct val="115000"/>
              </a:lnSpc>
              <a:spcBef>
                <a:spcPts val="0"/>
              </a:spcBef>
              <a:spcAft>
                <a:spcPts val="0"/>
              </a:spcAft>
              <a:buSzPts val="1000"/>
              <a:buFont typeface="Poppins"/>
              <a:buAutoNum type="arabicPeriod"/>
            </a:pPr>
            <a:r>
              <a:rPr lang="en" sz="1000">
                <a:highlight>
                  <a:srgbClr val="B7B7B7"/>
                </a:highlight>
                <a:latin typeface="Poppins"/>
                <a:ea typeface="Poppins"/>
                <a:cs typeface="Poppins"/>
                <a:sym typeface="Poppins"/>
              </a:rPr>
              <a:t>The second type is beautiful and hidden decoration, the camera should have an appearance that is not easily recognizable as a camera, it can look like a sugar jar or jewelry box. Additionally, the camera should be lightweight and have festive colors.</a:t>
            </a:r>
            <a:endParaRPr sz="1000">
              <a:highlight>
                <a:srgbClr val="B7B7B7"/>
              </a:highlight>
              <a:latin typeface="Poppins"/>
              <a:ea typeface="Poppins"/>
              <a:cs typeface="Poppins"/>
              <a:sym typeface="Poppins"/>
            </a:endParaRPr>
          </a:p>
          <a:p>
            <a:pPr marL="457200" lvl="0" indent="-292100" algn="l" rtl="0">
              <a:lnSpc>
                <a:spcPct val="115000"/>
              </a:lnSpc>
              <a:spcBef>
                <a:spcPts val="0"/>
              </a:spcBef>
              <a:spcAft>
                <a:spcPts val="0"/>
              </a:spcAft>
              <a:buSzPts val="1000"/>
              <a:buFont typeface="Poppins"/>
              <a:buAutoNum type="arabicPeriod"/>
            </a:pPr>
            <a:r>
              <a:rPr lang="en" sz="1000">
                <a:highlight>
                  <a:srgbClr val="B7B7B7"/>
                </a:highlight>
                <a:latin typeface="Poppins"/>
                <a:ea typeface="Poppins"/>
                <a:cs typeface="Poppins"/>
                <a:sym typeface="Poppins"/>
              </a:rPr>
              <a:t>The third type of camera has a lovely, relaxing, and soothing appearance that doesn't feel intrusive or like a typical camera.</a:t>
            </a:r>
            <a:endParaRPr sz="1000">
              <a:highlight>
                <a:srgbClr val="B7B7B7"/>
              </a:highlight>
              <a:latin typeface="Poppins"/>
              <a:ea typeface="Poppins"/>
              <a:cs typeface="Poppins"/>
              <a:sym typeface="Poppins"/>
            </a:endParaRPr>
          </a:p>
        </p:txBody>
      </p:sp>
    </p:spTree>
    <p:extLst>
      <p:ext uri="{BB962C8B-B14F-4D97-AF65-F5344CB8AC3E}">
        <p14:creationId xmlns:p14="http://schemas.microsoft.com/office/powerpoint/2010/main" val="1906664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81063463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81063463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rgbClr val="374151"/>
                </a:solidFill>
                <a:highlight>
                  <a:srgbClr val="F7F7F8"/>
                </a:highlight>
                <a:latin typeface="Poppins"/>
                <a:ea typeface="Poppins"/>
                <a:cs typeface="Poppins"/>
                <a:sym typeface="Poppins"/>
              </a:rPr>
              <a:t>We suggest that home cameras should not only focus on surveillance and security functions but also incorporate features that cater to older adults' daily needs and desires. Through dairy studies, we found out that providing functions such as photo-taking, health reminders, remote companionship may enhance the user experience and improve the overall quality of life for older adults.</a:t>
            </a:r>
            <a:endParaRPr sz="1000">
              <a:solidFill>
                <a:srgbClr val="374151"/>
              </a:solidFill>
              <a:highlight>
                <a:srgbClr val="F7F7F8"/>
              </a:highlight>
              <a:latin typeface="Poppins"/>
              <a:ea typeface="Poppins"/>
              <a:cs typeface="Poppins"/>
              <a:sym typeface="Poppins"/>
            </a:endParaRPr>
          </a:p>
          <a:p>
            <a:pPr marL="0" lvl="0" indent="0" algn="l" rtl="0">
              <a:lnSpc>
                <a:spcPct val="115000"/>
              </a:lnSpc>
              <a:spcBef>
                <a:spcPts val="1500"/>
              </a:spcBef>
              <a:spcAft>
                <a:spcPts val="0"/>
              </a:spcAft>
              <a:buNone/>
            </a:pPr>
            <a:endParaRPr sz="1000">
              <a:solidFill>
                <a:srgbClr val="0E101A"/>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0E101A"/>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0E101A"/>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r>
              <a:rPr lang="en" sz="1000">
                <a:solidFill>
                  <a:srgbClr val="0E101A"/>
                </a:solidFill>
                <a:highlight>
                  <a:srgbClr val="B7B7B7"/>
                </a:highlight>
                <a:latin typeface="Poppins"/>
                <a:ea typeface="Poppins"/>
                <a:cs typeface="Poppins"/>
                <a:sym typeface="Poppins"/>
              </a:rPr>
              <a:t>Home cameras should not only have a surveillance function, but should also establish a more relaxed and free connection with older adults' activities, consider diverse needs, and provide a user-friendly experience. </a:t>
            </a:r>
            <a:endParaRPr sz="1000">
              <a:solidFill>
                <a:srgbClr val="0E101A"/>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0E101A"/>
              </a:solidFill>
              <a:highlight>
                <a:srgbClr val="B7B7B7"/>
              </a:highlight>
              <a:latin typeface="Poppins"/>
              <a:ea typeface="Poppins"/>
              <a:cs typeface="Poppins"/>
              <a:sym typeface="Poppins"/>
            </a:endParaRPr>
          </a:p>
          <a:p>
            <a:pPr marL="0" lvl="0" indent="0" algn="l" rtl="0">
              <a:lnSpc>
                <a:spcPct val="115000"/>
              </a:lnSpc>
              <a:spcBef>
                <a:spcPts val="0"/>
              </a:spcBef>
              <a:spcAft>
                <a:spcPts val="0"/>
              </a:spcAft>
              <a:buNone/>
            </a:pPr>
            <a:r>
              <a:rPr lang="en" sz="1000">
                <a:solidFill>
                  <a:srgbClr val="0E101A"/>
                </a:solidFill>
                <a:highlight>
                  <a:srgbClr val="B7B7B7"/>
                </a:highlight>
                <a:latin typeface="Poppins"/>
                <a:ea typeface="Poppins"/>
                <a:cs typeface="Poppins"/>
                <a:sym typeface="Poppins"/>
              </a:rPr>
              <a:t>By conducting diary studies within 10 days, 100 hours in total for each older adult, we found some main scenarios. (rest, recuperation, leisure, travel, activity, and care)</a:t>
            </a:r>
            <a:endParaRPr sz="1000">
              <a:solidFill>
                <a:srgbClr val="0E101A"/>
              </a:solidFill>
              <a:highlight>
                <a:srgbClr val="B7B7B7"/>
              </a:highlight>
              <a:latin typeface="Poppins"/>
              <a:ea typeface="Poppins"/>
              <a:cs typeface="Poppins"/>
              <a:sym typeface="Poppins"/>
            </a:endParaRPr>
          </a:p>
          <a:p>
            <a:pPr marL="457200" lvl="0" indent="-292100" algn="l" rtl="0">
              <a:lnSpc>
                <a:spcPct val="115000"/>
              </a:lnSpc>
              <a:spcBef>
                <a:spcPts val="0"/>
              </a:spcBef>
              <a:spcAft>
                <a:spcPts val="0"/>
              </a:spcAft>
              <a:buClr>
                <a:srgbClr val="0E101A"/>
              </a:buClr>
              <a:buSzPts val="1000"/>
              <a:buFont typeface="Poppins"/>
              <a:buAutoNum type="arabicPeriod"/>
            </a:pPr>
            <a:r>
              <a:rPr lang="en" sz="1000">
                <a:solidFill>
                  <a:srgbClr val="0E101A"/>
                </a:solidFill>
                <a:highlight>
                  <a:srgbClr val="B7B7B7"/>
                </a:highlight>
                <a:latin typeface="Poppins"/>
                <a:ea typeface="Poppins"/>
                <a:cs typeface="Poppins"/>
                <a:sym typeface="Poppins"/>
              </a:rPr>
              <a:t>Firstly, taking photos to record daily life and regularly organizing them as memories, as well as enjoying taking selfies and sharing short videos, are highly valued by older adults since they like going through those photos taken in the past to share their memories. </a:t>
            </a:r>
            <a:endParaRPr sz="1000">
              <a:solidFill>
                <a:srgbClr val="0E101A"/>
              </a:solidFill>
              <a:highlight>
                <a:srgbClr val="B7B7B7"/>
              </a:highlight>
              <a:latin typeface="Poppins"/>
              <a:ea typeface="Poppins"/>
              <a:cs typeface="Poppins"/>
              <a:sym typeface="Poppins"/>
            </a:endParaRPr>
          </a:p>
          <a:p>
            <a:pPr marL="457200" lvl="0" indent="-292100" algn="l" rtl="0">
              <a:lnSpc>
                <a:spcPct val="115000"/>
              </a:lnSpc>
              <a:spcBef>
                <a:spcPts val="0"/>
              </a:spcBef>
              <a:spcAft>
                <a:spcPts val="0"/>
              </a:spcAft>
              <a:buClr>
                <a:srgbClr val="0E101A"/>
              </a:buClr>
              <a:buSzPts val="1000"/>
              <a:buFont typeface="Poppins"/>
              <a:buAutoNum type="arabicPeriod"/>
            </a:pPr>
            <a:r>
              <a:rPr lang="en" sz="1000">
                <a:solidFill>
                  <a:srgbClr val="0E101A"/>
                </a:solidFill>
                <a:highlight>
                  <a:srgbClr val="B7B7B7"/>
                </a:highlight>
                <a:latin typeface="Poppins"/>
                <a:ea typeface="Poppins"/>
                <a:cs typeface="Poppins"/>
                <a:sym typeface="Poppins"/>
              </a:rPr>
              <a:t>Secondly, providing health-related information is crucial for older adults who commonly seek health-related knowledge, watch health courses and live streams, purchase health products, and have medication needs, so timely reminders to take medication and check for medication interactions are also important. </a:t>
            </a:r>
            <a:endParaRPr sz="1000">
              <a:solidFill>
                <a:srgbClr val="0E101A"/>
              </a:solidFill>
              <a:highlight>
                <a:srgbClr val="B7B7B7"/>
              </a:highlight>
              <a:latin typeface="Poppins"/>
              <a:ea typeface="Poppins"/>
              <a:cs typeface="Poppins"/>
              <a:sym typeface="Poppins"/>
            </a:endParaRPr>
          </a:p>
          <a:p>
            <a:pPr marL="457200" lvl="0" indent="-292100" algn="l" rtl="0">
              <a:lnSpc>
                <a:spcPct val="115000"/>
              </a:lnSpc>
              <a:spcBef>
                <a:spcPts val="0"/>
              </a:spcBef>
              <a:spcAft>
                <a:spcPts val="0"/>
              </a:spcAft>
              <a:buClr>
                <a:srgbClr val="0E101A"/>
              </a:buClr>
              <a:buSzPts val="1000"/>
              <a:buFont typeface="Poppins"/>
              <a:buAutoNum type="arabicPeriod"/>
            </a:pPr>
            <a:r>
              <a:rPr lang="en" sz="1000">
                <a:solidFill>
                  <a:srgbClr val="0E101A"/>
                </a:solidFill>
                <a:highlight>
                  <a:srgbClr val="B7B7B7"/>
                </a:highlight>
                <a:latin typeface="Poppins"/>
                <a:ea typeface="Poppins"/>
                <a:cs typeface="Poppins"/>
                <a:sym typeface="Poppins"/>
              </a:rPr>
              <a:t>Thirdly, remote companionship through video allows older adults who live alone to not only check on each other's status but also facilitate communication with their families without needing to use a phone.</a:t>
            </a:r>
            <a:endParaRPr sz="1000">
              <a:solidFill>
                <a:srgbClr val="374151"/>
              </a:solidFill>
              <a:highlight>
                <a:srgbClr val="B7B7B7"/>
              </a:highlight>
              <a:latin typeface="Poppins"/>
              <a:ea typeface="Poppins"/>
              <a:cs typeface="Poppins"/>
              <a:sym typeface="Poppi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f9651b0c4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f9651b0c4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000">
                <a:solidFill>
                  <a:schemeClr val="dk1"/>
                </a:solidFill>
                <a:latin typeface="Poppins"/>
                <a:ea typeface="Poppins"/>
                <a:cs typeface="Poppins"/>
                <a:sym typeface="Poppins"/>
              </a:rPr>
              <a:t>We have concluded a PARW model, which stands for warm, respectful, active, and protective for the design of home cameras for older adults. Also, we suggested that </a:t>
            </a:r>
            <a:r>
              <a:rPr lang="en" sz="1000">
                <a:solidFill>
                  <a:srgbClr val="434343"/>
                </a:solidFill>
                <a:latin typeface="Poppins"/>
                <a:ea typeface="Poppins"/>
                <a:cs typeface="Poppins"/>
                <a:sym typeface="Poppins"/>
              </a:rPr>
              <a:t>smart products designed for older adults should prioritize privacy, avoid stigmatization, and provide a valuable sense of meaning.</a:t>
            </a:r>
            <a:endParaRPr sz="1000">
              <a:solidFill>
                <a:schemeClr val="dk1"/>
              </a:solidFill>
              <a:latin typeface="Poppins"/>
              <a:ea typeface="Poppins"/>
              <a:cs typeface="Poppins"/>
              <a:sym typeface="Poppins"/>
            </a:endParaRPr>
          </a:p>
          <a:p>
            <a:pPr marL="0" lvl="0" indent="0" algn="l" rtl="0">
              <a:lnSpc>
                <a:spcPct val="100000"/>
              </a:lnSpc>
              <a:spcBef>
                <a:spcPts val="0"/>
              </a:spcBef>
              <a:spcAft>
                <a:spcPts val="0"/>
              </a:spcAft>
              <a:buClr>
                <a:schemeClr val="dk1"/>
              </a:buClr>
              <a:buSzPts val="1100"/>
              <a:buFont typeface="Arial"/>
              <a:buNone/>
            </a:pPr>
            <a:endParaRPr sz="1000">
              <a:solidFill>
                <a:schemeClr val="dk1"/>
              </a:solidFill>
              <a:latin typeface="Poppins"/>
              <a:ea typeface="Poppins"/>
              <a:cs typeface="Poppins"/>
              <a:sym typeface="Poppins"/>
            </a:endParaRPr>
          </a:p>
          <a:p>
            <a:pPr marL="0" lvl="0" indent="0" algn="l" rtl="0">
              <a:lnSpc>
                <a:spcPct val="115000"/>
              </a:lnSpc>
              <a:spcBef>
                <a:spcPts val="0"/>
              </a:spcBef>
              <a:spcAft>
                <a:spcPts val="0"/>
              </a:spcAft>
              <a:buNone/>
            </a:pPr>
            <a:endParaRPr sz="1200">
              <a:solidFill>
                <a:srgbClr val="434343"/>
              </a:solidFill>
              <a:latin typeface="Poppins"/>
              <a:ea typeface="Poppins"/>
              <a:cs typeface="Poppins"/>
              <a:sym typeface="Poppins"/>
            </a:endParaRPr>
          </a:p>
          <a:p>
            <a:pPr marL="0" lvl="0" indent="0" algn="l" rtl="0">
              <a:lnSpc>
                <a:spcPct val="115000"/>
              </a:lnSpc>
              <a:spcBef>
                <a:spcPts val="0"/>
              </a:spcBef>
              <a:spcAft>
                <a:spcPts val="0"/>
              </a:spcAft>
              <a:buNone/>
            </a:pPr>
            <a:endParaRPr sz="1200">
              <a:solidFill>
                <a:srgbClr val="434343"/>
              </a:solidFill>
              <a:latin typeface="Poppins"/>
              <a:ea typeface="Poppins"/>
              <a:cs typeface="Poppins"/>
              <a:sym typeface="Poppins"/>
            </a:endParaRPr>
          </a:p>
          <a:p>
            <a:pPr marL="0" lvl="0" indent="0" algn="l" rtl="0">
              <a:lnSpc>
                <a:spcPct val="115000"/>
              </a:lnSpc>
              <a:spcBef>
                <a:spcPts val="0"/>
              </a:spcBef>
              <a:spcAft>
                <a:spcPts val="0"/>
              </a:spcAft>
              <a:buNone/>
            </a:pPr>
            <a:endParaRPr sz="1200">
              <a:solidFill>
                <a:srgbClr val="434343"/>
              </a:solidFill>
              <a:latin typeface="Poppins"/>
              <a:ea typeface="Poppins"/>
              <a:cs typeface="Poppins"/>
              <a:sym typeface="Poppins"/>
            </a:endParaRPr>
          </a:p>
          <a:p>
            <a:pPr marL="0" lvl="0" indent="0" algn="l" rtl="0">
              <a:lnSpc>
                <a:spcPct val="115000"/>
              </a:lnSpc>
              <a:spcBef>
                <a:spcPts val="0"/>
              </a:spcBef>
              <a:spcAft>
                <a:spcPts val="0"/>
              </a:spcAft>
              <a:buNone/>
            </a:pPr>
            <a:endParaRPr sz="1200">
              <a:solidFill>
                <a:srgbClr val="434343"/>
              </a:solidFill>
              <a:latin typeface="Poppins"/>
              <a:ea typeface="Poppins"/>
              <a:cs typeface="Poppins"/>
              <a:sym typeface="Poppins"/>
            </a:endParaRPr>
          </a:p>
          <a:p>
            <a:pPr marL="0" lvl="0" indent="0" algn="l" rtl="0">
              <a:lnSpc>
                <a:spcPct val="115000"/>
              </a:lnSpc>
              <a:spcBef>
                <a:spcPts val="0"/>
              </a:spcBef>
              <a:spcAft>
                <a:spcPts val="0"/>
              </a:spcAft>
              <a:buNone/>
            </a:pPr>
            <a:endParaRPr sz="1200">
              <a:solidFill>
                <a:srgbClr val="434343"/>
              </a:solidFill>
              <a:latin typeface="Poppins"/>
              <a:ea typeface="Poppins"/>
              <a:cs typeface="Poppins"/>
              <a:sym typeface="Poppins"/>
            </a:endParaRPr>
          </a:p>
          <a:p>
            <a:pPr marL="457200" lvl="0" indent="-304800" algn="l" rtl="0">
              <a:lnSpc>
                <a:spcPct val="115000"/>
              </a:lnSpc>
              <a:spcBef>
                <a:spcPts val="0"/>
              </a:spcBef>
              <a:spcAft>
                <a:spcPts val="0"/>
              </a:spcAft>
              <a:buClr>
                <a:srgbClr val="434343"/>
              </a:buClr>
              <a:buSzPts val="1200"/>
              <a:buFont typeface="Poppins"/>
              <a:buChar char="●"/>
            </a:pPr>
            <a:r>
              <a:rPr lang="en" sz="1200">
                <a:solidFill>
                  <a:srgbClr val="434343"/>
                </a:solidFill>
                <a:latin typeface="Poppins"/>
                <a:ea typeface="Poppins"/>
                <a:cs typeface="Poppins"/>
                <a:sym typeface="Poppins"/>
              </a:rPr>
              <a:t>Older adults desire an independent, autonomous life, and resist vulnerability. </a:t>
            </a:r>
            <a:endParaRPr sz="1200">
              <a:solidFill>
                <a:srgbClr val="434343"/>
              </a:solidFill>
              <a:latin typeface="Poppins"/>
              <a:ea typeface="Poppins"/>
              <a:cs typeface="Poppins"/>
              <a:sym typeface="Poppins"/>
            </a:endParaRPr>
          </a:p>
          <a:p>
            <a:pPr marL="0" lvl="0" indent="0" algn="l" rtl="0">
              <a:lnSpc>
                <a:spcPct val="100000"/>
              </a:lnSpc>
              <a:spcBef>
                <a:spcPts val="0"/>
              </a:spcBef>
              <a:spcAft>
                <a:spcPts val="0"/>
              </a:spcAft>
              <a:buClr>
                <a:schemeClr val="dk1"/>
              </a:buClr>
              <a:buSzPts val="1100"/>
              <a:buFont typeface="Arial"/>
              <a:buNone/>
            </a:pPr>
            <a:endParaRPr sz="1000">
              <a:solidFill>
                <a:schemeClr val="dk1"/>
              </a:solidFill>
              <a:latin typeface="Poppins"/>
              <a:ea typeface="Poppins"/>
              <a:cs typeface="Poppins"/>
              <a:sym typeface="Poppins"/>
            </a:endParaRPr>
          </a:p>
          <a:p>
            <a:pPr marL="0" lvl="0" indent="0" algn="l" rtl="0">
              <a:lnSpc>
                <a:spcPct val="100000"/>
              </a:lnSpc>
              <a:spcBef>
                <a:spcPts val="0"/>
              </a:spcBef>
              <a:spcAft>
                <a:spcPts val="0"/>
              </a:spcAft>
              <a:buClr>
                <a:schemeClr val="dk1"/>
              </a:buClr>
              <a:buSzPts val="1100"/>
              <a:buFont typeface="Arial"/>
              <a:buNone/>
            </a:pPr>
            <a:endParaRPr sz="1000">
              <a:solidFill>
                <a:schemeClr val="dk1"/>
              </a:solidFill>
              <a:latin typeface="Poppins"/>
              <a:ea typeface="Poppins"/>
              <a:cs typeface="Poppins"/>
              <a:sym typeface="Poppins"/>
            </a:endParaRPr>
          </a:p>
          <a:p>
            <a:pPr marL="0" lvl="0" indent="0" algn="l" rtl="0">
              <a:lnSpc>
                <a:spcPct val="100000"/>
              </a:lnSpc>
              <a:spcBef>
                <a:spcPts val="0"/>
              </a:spcBef>
              <a:spcAft>
                <a:spcPts val="0"/>
              </a:spcAft>
              <a:buClr>
                <a:schemeClr val="dk1"/>
              </a:buClr>
              <a:buSzPts val="1100"/>
              <a:buFont typeface="Arial"/>
              <a:buNone/>
            </a:pPr>
            <a:r>
              <a:rPr lang="en" sz="1000">
                <a:solidFill>
                  <a:schemeClr val="dk1"/>
                </a:solidFill>
                <a:latin typeface="Poppins"/>
                <a:ea typeface="Poppins"/>
                <a:cs typeface="Poppins"/>
                <a:sym typeface="Poppins"/>
              </a:rPr>
              <a:t>We have explored in these five aspects, then we concluded with a design guideline model called PARW model. </a:t>
            </a:r>
            <a:endParaRPr sz="1000">
              <a:solidFill>
                <a:schemeClr val="dk1"/>
              </a:solidFill>
              <a:latin typeface="Poppins"/>
              <a:ea typeface="Poppins"/>
              <a:cs typeface="Poppins"/>
              <a:sym typeface="Poppins"/>
            </a:endParaRPr>
          </a:p>
          <a:p>
            <a:pPr marL="457200" lvl="0" indent="-292100" algn="l" rtl="0">
              <a:lnSpc>
                <a:spcPct val="100000"/>
              </a:lnSpc>
              <a:spcBef>
                <a:spcPts val="0"/>
              </a:spcBef>
              <a:spcAft>
                <a:spcPts val="0"/>
              </a:spcAft>
              <a:buClr>
                <a:schemeClr val="dk1"/>
              </a:buClr>
              <a:buSzPts val="1000"/>
              <a:buFont typeface="Poppins"/>
              <a:buChar char="●"/>
            </a:pPr>
            <a:r>
              <a:rPr lang="en" sz="1000">
                <a:solidFill>
                  <a:schemeClr val="dk1"/>
                </a:solidFill>
                <a:latin typeface="Poppins"/>
                <a:ea typeface="Poppins"/>
                <a:cs typeface="Poppins"/>
                <a:sym typeface="Poppins"/>
              </a:rPr>
              <a:t>(Protective and Active) To make it trustworthy and easy to use for older adults</a:t>
            </a:r>
            <a:endParaRPr sz="1000">
              <a:solidFill>
                <a:schemeClr val="dk1"/>
              </a:solidFill>
              <a:latin typeface="Poppins"/>
              <a:ea typeface="Poppins"/>
              <a:cs typeface="Poppins"/>
              <a:sym typeface="Poppins"/>
            </a:endParaRPr>
          </a:p>
          <a:p>
            <a:pPr marL="457200" lvl="0" indent="-292100" algn="l" rtl="0">
              <a:lnSpc>
                <a:spcPct val="100000"/>
              </a:lnSpc>
              <a:spcBef>
                <a:spcPts val="0"/>
              </a:spcBef>
              <a:spcAft>
                <a:spcPts val="0"/>
              </a:spcAft>
              <a:buClr>
                <a:schemeClr val="dk1"/>
              </a:buClr>
              <a:buSzPts val="1000"/>
              <a:buFont typeface="Poppins"/>
              <a:buChar char="●"/>
            </a:pPr>
            <a:r>
              <a:rPr lang="en" sz="1000">
                <a:solidFill>
                  <a:schemeClr val="dk1"/>
                </a:solidFill>
                <a:latin typeface="Poppins"/>
                <a:ea typeface="Poppins"/>
                <a:cs typeface="Poppins"/>
                <a:sym typeface="Poppins"/>
              </a:rPr>
              <a:t>(Respectful) In terms of considering user privacy and providing emotional support</a:t>
            </a:r>
            <a:endParaRPr sz="1000">
              <a:solidFill>
                <a:schemeClr val="dk1"/>
              </a:solidFill>
              <a:latin typeface="Poppins"/>
              <a:ea typeface="Poppins"/>
              <a:cs typeface="Poppins"/>
              <a:sym typeface="Poppins"/>
            </a:endParaRPr>
          </a:p>
          <a:p>
            <a:pPr marL="457200" lvl="0" indent="-292100" algn="l" rtl="0">
              <a:lnSpc>
                <a:spcPct val="100000"/>
              </a:lnSpc>
              <a:spcBef>
                <a:spcPts val="0"/>
              </a:spcBef>
              <a:spcAft>
                <a:spcPts val="0"/>
              </a:spcAft>
              <a:buClr>
                <a:schemeClr val="dk1"/>
              </a:buClr>
              <a:buSzPts val="1000"/>
              <a:buFont typeface="Poppins"/>
              <a:buChar char="●"/>
            </a:pPr>
            <a:r>
              <a:rPr lang="en" sz="1000">
                <a:solidFill>
                  <a:schemeClr val="dk1"/>
                </a:solidFill>
                <a:latin typeface="Poppins"/>
                <a:ea typeface="Poppins"/>
                <a:cs typeface="Poppins"/>
                <a:sym typeface="Poppins"/>
              </a:rPr>
              <a:t>(Warm) Technology should be warm instead of cold, the home camera can be integrated into the home as a companion</a:t>
            </a:r>
            <a:endParaRPr sz="1000">
              <a:solidFill>
                <a:schemeClr val="dk1"/>
              </a:solidFill>
              <a:latin typeface="Poppins"/>
              <a:ea typeface="Poppins"/>
              <a:cs typeface="Poppins"/>
              <a:sym typeface="Poppins"/>
            </a:endParaRPr>
          </a:p>
          <a:p>
            <a:pPr marL="0" lvl="0" indent="0" algn="l" rtl="0">
              <a:lnSpc>
                <a:spcPct val="100000"/>
              </a:lnSpc>
              <a:spcBef>
                <a:spcPts val="0"/>
              </a:spcBef>
              <a:spcAft>
                <a:spcPts val="0"/>
              </a:spcAft>
              <a:buNone/>
            </a:pPr>
            <a:endParaRPr sz="1000">
              <a:solidFill>
                <a:schemeClr val="dk1"/>
              </a:solidFill>
              <a:latin typeface="Poppins"/>
              <a:ea typeface="Poppins"/>
              <a:cs typeface="Poppins"/>
              <a:sym typeface="Poppins"/>
            </a:endParaRPr>
          </a:p>
          <a:p>
            <a:pPr marL="0" lvl="0" indent="0" algn="ctr" rtl="0">
              <a:spcBef>
                <a:spcPts val="0"/>
              </a:spcBef>
              <a:spcAft>
                <a:spcPts val="0"/>
              </a:spcAft>
              <a:buNone/>
            </a:pPr>
            <a:r>
              <a:rPr lang="en" sz="1000" i="1">
                <a:solidFill>
                  <a:schemeClr val="dk1"/>
                </a:solidFill>
                <a:latin typeface="Poppins"/>
                <a:ea typeface="Poppins"/>
                <a:cs typeface="Poppins"/>
                <a:sym typeface="Poppins"/>
              </a:rPr>
              <a:t>“Home cameras should be inconspicuous but available in critical moments to act as protective family members. “</a:t>
            </a:r>
            <a:endParaRPr sz="1000">
              <a:solidFill>
                <a:schemeClr val="dk1"/>
              </a:solidFill>
              <a:latin typeface="Poppins"/>
              <a:ea typeface="Poppins"/>
              <a:cs typeface="Poppins"/>
              <a:sym typeface="Poppins"/>
            </a:endParaRPr>
          </a:p>
          <a:p>
            <a:pPr marL="457200" lvl="0" indent="-292100" algn="l" rtl="0">
              <a:lnSpc>
                <a:spcPct val="100000"/>
              </a:lnSpc>
              <a:spcBef>
                <a:spcPts val="1000"/>
              </a:spcBef>
              <a:spcAft>
                <a:spcPts val="0"/>
              </a:spcAft>
              <a:buClr>
                <a:srgbClr val="002452"/>
              </a:buClr>
              <a:buSzPts val="1000"/>
              <a:buFont typeface="Poppins"/>
              <a:buChar char="●"/>
            </a:pPr>
            <a:r>
              <a:rPr lang="en" sz="1000" b="1">
                <a:solidFill>
                  <a:srgbClr val="002452"/>
                </a:solidFill>
                <a:latin typeface="Poppins"/>
                <a:ea typeface="Poppins"/>
                <a:cs typeface="Poppins"/>
                <a:sym typeface="Poppins"/>
              </a:rPr>
              <a:t>Acceptance</a:t>
            </a:r>
            <a:endParaRPr sz="1000" b="1">
              <a:solidFill>
                <a:srgbClr val="002452"/>
              </a:solidFill>
              <a:latin typeface="Poppins"/>
              <a:ea typeface="Poppins"/>
              <a:cs typeface="Poppins"/>
              <a:sym typeface="Poppins"/>
            </a:endParaRPr>
          </a:p>
          <a:p>
            <a:pPr marL="914400" lvl="1" indent="-292100" algn="l" rtl="0">
              <a:lnSpc>
                <a:spcPct val="100000"/>
              </a:lnSpc>
              <a:spcBef>
                <a:spcPts val="0"/>
              </a:spcBef>
              <a:spcAft>
                <a:spcPts val="0"/>
              </a:spcAft>
              <a:buClr>
                <a:srgbClr val="434343"/>
              </a:buClr>
              <a:buSzPts val="1000"/>
              <a:buFont typeface="Poppins"/>
              <a:buChar char="○"/>
            </a:pPr>
            <a:r>
              <a:rPr lang="en" sz="1000">
                <a:solidFill>
                  <a:srgbClr val="434343"/>
                </a:solidFill>
                <a:latin typeface="Poppins"/>
                <a:ea typeface="Poppins"/>
                <a:cs typeface="Poppins"/>
                <a:sym typeface="Poppins"/>
              </a:rPr>
              <a:t>Health, living condition, and subjective acceptance</a:t>
            </a:r>
            <a:endParaRPr sz="1000">
              <a:solidFill>
                <a:srgbClr val="434343"/>
              </a:solidFill>
              <a:latin typeface="Poppins"/>
              <a:ea typeface="Poppins"/>
              <a:cs typeface="Poppins"/>
              <a:sym typeface="Poppins"/>
            </a:endParaRPr>
          </a:p>
          <a:p>
            <a:pPr marL="914400" lvl="1" indent="-292100" algn="l" rtl="0">
              <a:lnSpc>
                <a:spcPct val="100000"/>
              </a:lnSpc>
              <a:spcBef>
                <a:spcPts val="0"/>
              </a:spcBef>
              <a:spcAft>
                <a:spcPts val="0"/>
              </a:spcAft>
              <a:buClr>
                <a:srgbClr val="434343"/>
              </a:buClr>
              <a:buSzPts val="1000"/>
              <a:buFont typeface="Poppins"/>
              <a:buChar char="○"/>
            </a:pPr>
            <a:r>
              <a:rPr lang="en" sz="1000">
                <a:solidFill>
                  <a:srgbClr val="434343"/>
                </a:solidFill>
                <a:latin typeface="Poppins"/>
                <a:ea typeface="Poppins"/>
                <a:cs typeface="Poppins"/>
                <a:sym typeface="Poppins"/>
              </a:rPr>
              <a:t>Fall experience increases willingness</a:t>
            </a:r>
            <a:endParaRPr sz="1000">
              <a:solidFill>
                <a:srgbClr val="434343"/>
              </a:solidFill>
              <a:latin typeface="Poppins"/>
              <a:ea typeface="Poppins"/>
              <a:cs typeface="Poppins"/>
              <a:sym typeface="Poppins"/>
            </a:endParaRPr>
          </a:p>
          <a:p>
            <a:pPr marL="0" lvl="0" indent="0" algn="l" rtl="0">
              <a:lnSpc>
                <a:spcPct val="100000"/>
              </a:lnSpc>
              <a:spcBef>
                <a:spcPts val="0"/>
              </a:spcBef>
              <a:spcAft>
                <a:spcPts val="0"/>
              </a:spcAft>
              <a:buClr>
                <a:schemeClr val="dk1"/>
              </a:buClr>
              <a:buSzPts val="1100"/>
              <a:buFont typeface="Arial"/>
              <a:buNone/>
            </a:pPr>
            <a:endParaRPr sz="1000">
              <a:solidFill>
                <a:srgbClr val="434343"/>
              </a:solidFill>
              <a:latin typeface="Poppins"/>
              <a:ea typeface="Poppins"/>
              <a:cs typeface="Poppins"/>
              <a:sym typeface="Poppins"/>
            </a:endParaRPr>
          </a:p>
          <a:p>
            <a:pPr marL="457200" lvl="0" indent="-292100" algn="l" rtl="0">
              <a:lnSpc>
                <a:spcPct val="100000"/>
              </a:lnSpc>
              <a:spcBef>
                <a:spcPts val="0"/>
              </a:spcBef>
              <a:spcAft>
                <a:spcPts val="0"/>
              </a:spcAft>
              <a:buClr>
                <a:srgbClr val="002452"/>
              </a:buClr>
              <a:buSzPts val="1000"/>
              <a:buFont typeface="Poppins"/>
              <a:buChar char="●"/>
            </a:pPr>
            <a:r>
              <a:rPr lang="en" sz="1000" b="1">
                <a:solidFill>
                  <a:srgbClr val="002452"/>
                </a:solidFill>
                <a:latin typeface="Poppins"/>
                <a:ea typeface="Poppins"/>
                <a:cs typeface="Poppins"/>
                <a:sym typeface="Poppins"/>
              </a:rPr>
              <a:t>Needs</a:t>
            </a:r>
            <a:endParaRPr sz="1000" b="1">
              <a:solidFill>
                <a:srgbClr val="002452"/>
              </a:solidFill>
              <a:latin typeface="Poppins"/>
              <a:ea typeface="Poppins"/>
              <a:cs typeface="Poppins"/>
              <a:sym typeface="Poppins"/>
            </a:endParaRPr>
          </a:p>
          <a:p>
            <a:pPr marL="914400" lvl="1" indent="-292100" algn="l" rtl="0">
              <a:lnSpc>
                <a:spcPct val="100000"/>
              </a:lnSpc>
              <a:spcBef>
                <a:spcPts val="0"/>
              </a:spcBef>
              <a:spcAft>
                <a:spcPts val="0"/>
              </a:spcAft>
              <a:buClr>
                <a:srgbClr val="434343"/>
              </a:buClr>
              <a:buSzPts val="1000"/>
              <a:buFont typeface="Poppins"/>
              <a:buChar char="○"/>
            </a:pPr>
            <a:r>
              <a:rPr lang="en" sz="1000">
                <a:solidFill>
                  <a:srgbClr val="434343"/>
                </a:solidFill>
                <a:latin typeface="Poppins"/>
                <a:ea typeface="Poppins"/>
                <a:cs typeface="Poppins"/>
                <a:sym typeface="Poppins"/>
              </a:rPr>
              <a:t>Clear functions and active feedback</a:t>
            </a:r>
            <a:endParaRPr sz="1000">
              <a:solidFill>
                <a:srgbClr val="434343"/>
              </a:solidFill>
              <a:latin typeface="Poppins"/>
              <a:ea typeface="Poppins"/>
              <a:cs typeface="Poppins"/>
              <a:sym typeface="Poppins"/>
            </a:endParaRPr>
          </a:p>
          <a:p>
            <a:pPr marL="914400" lvl="1" indent="-292100" algn="l" rtl="0">
              <a:lnSpc>
                <a:spcPct val="100000"/>
              </a:lnSpc>
              <a:spcBef>
                <a:spcPts val="0"/>
              </a:spcBef>
              <a:spcAft>
                <a:spcPts val="0"/>
              </a:spcAft>
              <a:buClr>
                <a:srgbClr val="434343"/>
              </a:buClr>
              <a:buSzPts val="1000"/>
              <a:buFont typeface="Poppins"/>
              <a:buChar char="○"/>
            </a:pPr>
            <a:r>
              <a:rPr lang="en" sz="1000">
                <a:solidFill>
                  <a:srgbClr val="434343"/>
                </a:solidFill>
                <a:latin typeface="Poppins"/>
                <a:ea typeface="Poppins"/>
                <a:cs typeface="Poppins"/>
                <a:sym typeface="Poppins"/>
              </a:rPr>
              <a:t>Control authority and privacy protection</a:t>
            </a:r>
            <a:endParaRPr sz="1000">
              <a:solidFill>
                <a:srgbClr val="434343"/>
              </a:solidFill>
              <a:latin typeface="Poppins"/>
              <a:ea typeface="Poppins"/>
              <a:cs typeface="Poppins"/>
              <a:sym typeface="Poppins"/>
            </a:endParaRPr>
          </a:p>
          <a:p>
            <a:pPr marL="0" lvl="0" indent="0" algn="l" rtl="0">
              <a:lnSpc>
                <a:spcPct val="100000"/>
              </a:lnSpc>
              <a:spcBef>
                <a:spcPts val="0"/>
              </a:spcBef>
              <a:spcAft>
                <a:spcPts val="0"/>
              </a:spcAft>
              <a:buClr>
                <a:schemeClr val="dk1"/>
              </a:buClr>
              <a:buSzPts val="1100"/>
              <a:buFont typeface="Arial"/>
              <a:buNone/>
            </a:pPr>
            <a:endParaRPr sz="1000">
              <a:solidFill>
                <a:srgbClr val="434343"/>
              </a:solidFill>
              <a:latin typeface="Poppins"/>
              <a:ea typeface="Poppins"/>
              <a:cs typeface="Poppins"/>
              <a:sym typeface="Poppins"/>
            </a:endParaRPr>
          </a:p>
          <a:p>
            <a:pPr marL="457200" lvl="0" indent="-292100" algn="l" rtl="0">
              <a:lnSpc>
                <a:spcPct val="100000"/>
              </a:lnSpc>
              <a:spcBef>
                <a:spcPts val="0"/>
              </a:spcBef>
              <a:spcAft>
                <a:spcPts val="0"/>
              </a:spcAft>
              <a:buClr>
                <a:srgbClr val="002452"/>
              </a:buClr>
              <a:buSzPts val="1000"/>
              <a:buFont typeface="Poppins"/>
              <a:buChar char="●"/>
            </a:pPr>
            <a:r>
              <a:rPr lang="en" sz="1000" b="1">
                <a:solidFill>
                  <a:srgbClr val="002452"/>
                </a:solidFill>
                <a:latin typeface="Poppins"/>
                <a:ea typeface="Poppins"/>
                <a:cs typeface="Poppins"/>
                <a:sym typeface="Poppins"/>
              </a:rPr>
              <a:t>Scenario</a:t>
            </a:r>
            <a:endParaRPr sz="1000" b="1">
              <a:solidFill>
                <a:srgbClr val="002452"/>
              </a:solidFill>
              <a:latin typeface="Poppins"/>
              <a:ea typeface="Poppins"/>
              <a:cs typeface="Poppins"/>
              <a:sym typeface="Poppins"/>
            </a:endParaRPr>
          </a:p>
          <a:p>
            <a:pPr marL="914400" lvl="1" indent="-292100" algn="l" rtl="0">
              <a:lnSpc>
                <a:spcPct val="100000"/>
              </a:lnSpc>
              <a:spcBef>
                <a:spcPts val="0"/>
              </a:spcBef>
              <a:spcAft>
                <a:spcPts val="0"/>
              </a:spcAft>
              <a:buClr>
                <a:srgbClr val="434343"/>
              </a:buClr>
              <a:buSzPts val="1000"/>
              <a:buFont typeface="Poppins"/>
              <a:buChar char="○"/>
            </a:pPr>
            <a:r>
              <a:rPr lang="en" sz="1000">
                <a:solidFill>
                  <a:srgbClr val="434343"/>
                </a:solidFill>
                <a:latin typeface="Poppins"/>
                <a:ea typeface="Poppins"/>
                <a:cs typeface="Poppins"/>
                <a:sym typeface="Poppins"/>
              </a:rPr>
              <a:t>Notify and call emergency contact</a:t>
            </a:r>
            <a:endParaRPr sz="1000">
              <a:solidFill>
                <a:srgbClr val="434343"/>
              </a:solidFill>
              <a:latin typeface="Poppins"/>
              <a:ea typeface="Poppins"/>
              <a:cs typeface="Poppins"/>
              <a:sym typeface="Poppins"/>
            </a:endParaRPr>
          </a:p>
          <a:p>
            <a:pPr marL="914400" lvl="1" indent="-292100" algn="l" rtl="0">
              <a:lnSpc>
                <a:spcPct val="100000"/>
              </a:lnSpc>
              <a:spcBef>
                <a:spcPts val="0"/>
              </a:spcBef>
              <a:spcAft>
                <a:spcPts val="0"/>
              </a:spcAft>
              <a:buClr>
                <a:srgbClr val="434343"/>
              </a:buClr>
              <a:buSzPts val="1000"/>
              <a:buFont typeface="Poppins"/>
              <a:buChar char="○"/>
            </a:pPr>
            <a:r>
              <a:rPr lang="en" sz="1000">
                <a:solidFill>
                  <a:srgbClr val="434343"/>
                </a:solidFill>
                <a:latin typeface="Poppins"/>
                <a:ea typeface="Poppins"/>
                <a:cs typeface="Poppins"/>
                <a:sym typeface="Poppins"/>
              </a:rPr>
              <a:t>Reassure older adults during waiting</a:t>
            </a:r>
            <a:endParaRPr sz="1000">
              <a:solidFill>
                <a:srgbClr val="434343"/>
              </a:solidFill>
              <a:latin typeface="Poppins"/>
              <a:ea typeface="Poppins"/>
              <a:cs typeface="Poppins"/>
              <a:sym typeface="Poppins"/>
            </a:endParaRPr>
          </a:p>
          <a:p>
            <a:pPr marL="0" lvl="0" indent="0" algn="l" rtl="0">
              <a:lnSpc>
                <a:spcPct val="100000"/>
              </a:lnSpc>
              <a:spcBef>
                <a:spcPts val="0"/>
              </a:spcBef>
              <a:spcAft>
                <a:spcPts val="0"/>
              </a:spcAft>
              <a:buClr>
                <a:schemeClr val="dk1"/>
              </a:buClr>
              <a:buSzPts val="1100"/>
              <a:buFont typeface="Arial"/>
              <a:buNone/>
            </a:pPr>
            <a:endParaRPr sz="1000">
              <a:solidFill>
                <a:srgbClr val="434343"/>
              </a:solidFill>
              <a:latin typeface="Poppins"/>
              <a:ea typeface="Poppins"/>
              <a:cs typeface="Poppins"/>
              <a:sym typeface="Poppins"/>
            </a:endParaRPr>
          </a:p>
          <a:p>
            <a:pPr marL="457200" lvl="0" indent="-292100" algn="l" rtl="0">
              <a:lnSpc>
                <a:spcPct val="100000"/>
              </a:lnSpc>
              <a:spcBef>
                <a:spcPts val="0"/>
              </a:spcBef>
              <a:spcAft>
                <a:spcPts val="0"/>
              </a:spcAft>
              <a:buClr>
                <a:srgbClr val="002452"/>
              </a:buClr>
              <a:buSzPts val="1000"/>
              <a:buFont typeface="Poppins"/>
              <a:buChar char="●"/>
            </a:pPr>
            <a:r>
              <a:rPr lang="en" sz="1000" b="1">
                <a:solidFill>
                  <a:srgbClr val="002452"/>
                </a:solidFill>
                <a:latin typeface="Poppins"/>
                <a:ea typeface="Poppins"/>
                <a:cs typeface="Poppins"/>
                <a:sym typeface="Poppins"/>
              </a:rPr>
              <a:t>Interaction</a:t>
            </a:r>
            <a:endParaRPr sz="1000" b="1">
              <a:solidFill>
                <a:srgbClr val="002452"/>
              </a:solidFill>
              <a:latin typeface="Poppins"/>
              <a:ea typeface="Poppins"/>
              <a:cs typeface="Poppins"/>
              <a:sym typeface="Poppins"/>
            </a:endParaRPr>
          </a:p>
          <a:p>
            <a:pPr marL="914400" lvl="1" indent="-292100" algn="l" rtl="0">
              <a:lnSpc>
                <a:spcPct val="100000"/>
              </a:lnSpc>
              <a:spcBef>
                <a:spcPts val="0"/>
              </a:spcBef>
              <a:spcAft>
                <a:spcPts val="0"/>
              </a:spcAft>
              <a:buClr>
                <a:srgbClr val="434343"/>
              </a:buClr>
              <a:buSzPts val="1000"/>
              <a:buFont typeface="Poppins"/>
              <a:buChar char="○"/>
            </a:pPr>
            <a:r>
              <a:rPr lang="en" sz="1000">
                <a:solidFill>
                  <a:srgbClr val="434343"/>
                </a:solidFill>
                <a:latin typeface="Poppins"/>
                <a:ea typeface="Poppins"/>
                <a:cs typeface="Poppins"/>
                <a:sym typeface="Poppins"/>
              </a:rPr>
              <a:t>Voice / wearable device / knocking / automatic </a:t>
            </a:r>
            <a:endParaRPr sz="1000">
              <a:solidFill>
                <a:srgbClr val="434343"/>
              </a:solidFill>
              <a:latin typeface="Poppins"/>
              <a:ea typeface="Poppins"/>
              <a:cs typeface="Poppins"/>
              <a:sym typeface="Poppins"/>
            </a:endParaRPr>
          </a:p>
          <a:p>
            <a:pPr marL="0" lvl="0" indent="0" algn="l" rtl="0">
              <a:lnSpc>
                <a:spcPct val="100000"/>
              </a:lnSpc>
              <a:spcBef>
                <a:spcPts val="0"/>
              </a:spcBef>
              <a:spcAft>
                <a:spcPts val="0"/>
              </a:spcAft>
              <a:buClr>
                <a:schemeClr val="dk1"/>
              </a:buClr>
              <a:buSzPts val="1100"/>
              <a:buFont typeface="Arial"/>
              <a:buNone/>
            </a:pPr>
            <a:endParaRPr sz="1000">
              <a:solidFill>
                <a:srgbClr val="434343"/>
              </a:solidFill>
              <a:latin typeface="Poppins"/>
              <a:ea typeface="Poppins"/>
              <a:cs typeface="Poppins"/>
              <a:sym typeface="Poppins"/>
            </a:endParaRPr>
          </a:p>
          <a:p>
            <a:pPr marL="457200" lvl="0" indent="-292100" algn="l" rtl="0">
              <a:lnSpc>
                <a:spcPct val="100000"/>
              </a:lnSpc>
              <a:spcBef>
                <a:spcPts val="0"/>
              </a:spcBef>
              <a:spcAft>
                <a:spcPts val="0"/>
              </a:spcAft>
              <a:buClr>
                <a:srgbClr val="002452"/>
              </a:buClr>
              <a:buSzPts val="1000"/>
              <a:buFont typeface="Poppins"/>
              <a:buChar char="●"/>
            </a:pPr>
            <a:r>
              <a:rPr lang="en" sz="1000" b="1">
                <a:solidFill>
                  <a:srgbClr val="002452"/>
                </a:solidFill>
                <a:latin typeface="Poppins"/>
                <a:ea typeface="Poppins"/>
                <a:cs typeface="Poppins"/>
                <a:sym typeface="Poppins"/>
              </a:rPr>
              <a:t>Appearance</a:t>
            </a:r>
            <a:endParaRPr sz="1000" b="1">
              <a:solidFill>
                <a:srgbClr val="002452"/>
              </a:solidFill>
              <a:latin typeface="Poppins"/>
              <a:ea typeface="Poppins"/>
              <a:cs typeface="Poppins"/>
              <a:sym typeface="Poppins"/>
            </a:endParaRPr>
          </a:p>
          <a:p>
            <a:pPr marL="914400" lvl="1" indent="-292100" algn="l" rtl="0">
              <a:lnSpc>
                <a:spcPct val="100000"/>
              </a:lnSpc>
              <a:spcBef>
                <a:spcPts val="0"/>
              </a:spcBef>
              <a:spcAft>
                <a:spcPts val="0"/>
              </a:spcAft>
              <a:buClr>
                <a:srgbClr val="434343"/>
              </a:buClr>
              <a:buSzPts val="1000"/>
              <a:buFont typeface="Poppins"/>
              <a:buChar char="○"/>
            </a:pPr>
            <a:r>
              <a:rPr lang="en" sz="1000">
                <a:solidFill>
                  <a:srgbClr val="434343"/>
                </a:solidFill>
                <a:latin typeface="Poppins"/>
                <a:ea typeface="Poppins"/>
                <a:cs typeface="Poppins"/>
                <a:sym typeface="Poppins"/>
              </a:rPr>
              <a:t>“Invisible” shape</a:t>
            </a:r>
            <a:endParaRPr sz="1000">
              <a:solidFill>
                <a:srgbClr val="434343"/>
              </a:solidFill>
              <a:latin typeface="Poppins"/>
              <a:ea typeface="Poppins"/>
              <a:cs typeface="Poppins"/>
              <a:sym typeface="Poppins"/>
            </a:endParaRPr>
          </a:p>
          <a:p>
            <a:pPr marL="914400" lvl="1" indent="-292100" algn="l" rtl="0">
              <a:lnSpc>
                <a:spcPct val="100000"/>
              </a:lnSpc>
              <a:spcBef>
                <a:spcPts val="0"/>
              </a:spcBef>
              <a:spcAft>
                <a:spcPts val="0"/>
              </a:spcAft>
              <a:buClr>
                <a:srgbClr val="434343"/>
              </a:buClr>
              <a:buSzPts val="1000"/>
              <a:buFont typeface="Poppins"/>
              <a:buChar char="○"/>
            </a:pPr>
            <a:r>
              <a:rPr lang="en" sz="1000">
                <a:solidFill>
                  <a:srgbClr val="434343"/>
                </a:solidFill>
                <a:latin typeface="Poppins"/>
                <a:ea typeface="Poppins"/>
                <a:cs typeface="Poppins"/>
                <a:sym typeface="Poppins"/>
              </a:rPr>
              <a:t>Dignity design</a:t>
            </a:r>
            <a:endParaRPr sz="1000">
              <a:solidFill>
                <a:srgbClr val="434343"/>
              </a:solidFill>
              <a:latin typeface="Poppins"/>
              <a:ea typeface="Poppins"/>
              <a:cs typeface="Poppins"/>
              <a:sym typeface="Poppins"/>
            </a:endParaRPr>
          </a:p>
          <a:p>
            <a:pPr marL="0" lvl="0" indent="0" algn="l" rtl="0">
              <a:lnSpc>
                <a:spcPct val="115000"/>
              </a:lnSpc>
              <a:spcBef>
                <a:spcPts val="0"/>
              </a:spcBef>
              <a:spcAft>
                <a:spcPts val="0"/>
              </a:spcAft>
              <a:buNone/>
            </a:pPr>
            <a:endParaRPr sz="120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000">
              <a:solidFill>
                <a:srgbClr val="374151"/>
              </a:solidFill>
              <a:highlight>
                <a:srgbClr val="B7B7B7"/>
              </a:highlight>
              <a:latin typeface="Poppins"/>
              <a:ea typeface="Poppins"/>
              <a:cs typeface="Poppins"/>
              <a:sym typeface="Poppins"/>
            </a:endParaRPr>
          </a:p>
          <a:p>
            <a:pPr marL="0" lvl="0" indent="0" algn="l" rtl="0">
              <a:lnSpc>
                <a:spcPct val="100000"/>
              </a:lnSpc>
              <a:spcBef>
                <a:spcPts val="0"/>
              </a:spcBef>
              <a:spcAft>
                <a:spcPts val="0"/>
              </a:spcAft>
              <a:buNone/>
            </a:pPr>
            <a:endParaRPr sz="1000">
              <a:solidFill>
                <a:srgbClr val="374151"/>
              </a:solidFill>
              <a:highlight>
                <a:srgbClr val="B7B7B7"/>
              </a:highlight>
              <a:latin typeface="Poppins"/>
              <a:ea typeface="Poppins"/>
              <a:cs typeface="Poppins"/>
              <a:sym typeface="Poppins"/>
            </a:endParaRPr>
          </a:p>
          <a:p>
            <a:pPr marL="0" lvl="0" indent="0" algn="l" rtl="0">
              <a:lnSpc>
                <a:spcPct val="100000"/>
              </a:lnSpc>
              <a:spcBef>
                <a:spcPts val="0"/>
              </a:spcBef>
              <a:spcAft>
                <a:spcPts val="0"/>
              </a:spcAft>
              <a:buNone/>
            </a:pPr>
            <a:endParaRPr sz="1000">
              <a:solidFill>
                <a:srgbClr val="374151"/>
              </a:solidFill>
              <a:highlight>
                <a:srgbClr val="B7B7B7"/>
              </a:highlight>
              <a:latin typeface="Poppins"/>
              <a:ea typeface="Poppins"/>
              <a:cs typeface="Poppins"/>
              <a:sym typeface="Poppins"/>
            </a:endParaRPr>
          </a:p>
          <a:p>
            <a:pPr marL="0" lvl="0" indent="0" algn="l" rtl="0">
              <a:lnSpc>
                <a:spcPct val="100000"/>
              </a:lnSpc>
              <a:spcBef>
                <a:spcPts val="0"/>
              </a:spcBef>
              <a:spcAft>
                <a:spcPts val="0"/>
              </a:spcAft>
              <a:buNone/>
            </a:pPr>
            <a:r>
              <a:rPr lang="en" sz="1000">
                <a:solidFill>
                  <a:srgbClr val="374151"/>
                </a:solidFill>
                <a:highlight>
                  <a:srgbClr val="B7B7B7"/>
                </a:highlight>
                <a:latin typeface="Poppins"/>
                <a:ea typeface="Poppins"/>
                <a:cs typeface="Poppins"/>
                <a:sym typeface="Poppins"/>
              </a:rPr>
              <a:t>Acceptance, needs, scenario, interactive approach, and appearance are important factors to consider in designing a home camera for older people. Older people's health condition, living condition, and subjective acceptance are key factors that influence their willingness to use the product. The product should have clear functions, give them control authority, and protect their privacy. In emergency situations, the camera should actively call for help and play a reassuring role in the waiting process. Voice call for help is the most supported way to call for help, and the design should be in line with the cognition and aesthetics of older adults while also alleviate their privacy concerns and maintaining their dignity. </a:t>
            </a:r>
            <a:endParaRPr sz="1000">
              <a:solidFill>
                <a:srgbClr val="374151"/>
              </a:solidFill>
              <a:highlight>
                <a:srgbClr val="B7B7B7"/>
              </a:highlight>
              <a:latin typeface="Poppins"/>
              <a:ea typeface="Poppins"/>
              <a:cs typeface="Poppins"/>
              <a:sym typeface="Poppins"/>
            </a:endParaRPr>
          </a:p>
          <a:p>
            <a:pPr marL="0" lvl="0" indent="0" algn="l" rtl="0">
              <a:lnSpc>
                <a:spcPct val="100000"/>
              </a:lnSpc>
              <a:spcBef>
                <a:spcPts val="0"/>
              </a:spcBef>
              <a:spcAft>
                <a:spcPts val="0"/>
              </a:spcAft>
              <a:buNone/>
            </a:pPr>
            <a:endParaRPr sz="1000">
              <a:latin typeface="Poppins"/>
              <a:ea typeface="Poppins"/>
              <a:cs typeface="Poppins"/>
              <a:sym typeface="Poppi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0"/>
          <p:cNvPicPr preferRelativeResize="0"/>
          <p:nvPr/>
        </p:nvPicPr>
        <p:blipFill>
          <a:blip r:embed="rId3">
            <a:alphaModFix/>
          </a:blip>
          <a:stretch>
            <a:fillRect/>
          </a:stretch>
        </p:blipFill>
        <p:spPr>
          <a:xfrm>
            <a:off x="6034085" y="2529417"/>
            <a:ext cx="2438373" cy="2330600"/>
          </a:xfrm>
          <a:prstGeom prst="rect">
            <a:avLst/>
          </a:prstGeom>
          <a:noFill/>
          <a:ln>
            <a:noFill/>
          </a:ln>
        </p:spPr>
      </p:pic>
      <p:sp>
        <p:nvSpPr>
          <p:cNvPr id="122" name="Google Shape;12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Poppins"/>
                <a:ea typeface="Poppins"/>
                <a:cs typeface="Poppins"/>
                <a:sym typeface="Poppins"/>
              </a:rPr>
              <a:t>1</a:t>
            </a:fld>
            <a:endParaRPr>
              <a:latin typeface="Poppins"/>
              <a:ea typeface="Poppins"/>
              <a:cs typeface="Poppins"/>
              <a:sym typeface="Poppins"/>
            </a:endParaRPr>
          </a:p>
        </p:txBody>
      </p:sp>
      <p:sp>
        <p:nvSpPr>
          <p:cNvPr id="123" name="Google Shape;123;p20"/>
          <p:cNvSpPr txBox="1"/>
          <p:nvPr/>
        </p:nvSpPr>
        <p:spPr>
          <a:xfrm>
            <a:off x="642825" y="1688625"/>
            <a:ext cx="7661700" cy="12006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rgbClr val="434343"/>
              </a:buClr>
              <a:buSzPts val="1200"/>
              <a:buFont typeface="Poppins"/>
              <a:buChar char="●"/>
            </a:pPr>
            <a:r>
              <a:rPr lang="en" sz="1200" b="1">
                <a:solidFill>
                  <a:srgbClr val="002452"/>
                </a:solidFill>
                <a:latin typeface="Poppins"/>
                <a:ea typeface="Poppins"/>
                <a:cs typeface="Poppins"/>
                <a:sym typeface="Poppins"/>
              </a:rPr>
              <a:t>Falls</a:t>
            </a:r>
            <a:r>
              <a:rPr lang="en" sz="1200">
                <a:solidFill>
                  <a:srgbClr val="434343"/>
                </a:solidFill>
                <a:latin typeface="Poppins"/>
                <a:ea typeface="Poppins"/>
                <a:cs typeface="Poppins"/>
                <a:sym typeface="Poppins"/>
              </a:rPr>
              <a:t> are a </a:t>
            </a:r>
            <a:r>
              <a:rPr lang="en" sz="1200" b="1">
                <a:solidFill>
                  <a:srgbClr val="002452"/>
                </a:solidFill>
                <a:latin typeface="Poppins"/>
                <a:ea typeface="Poppins"/>
                <a:cs typeface="Poppins"/>
                <a:sym typeface="Poppins"/>
              </a:rPr>
              <a:t>major</a:t>
            </a:r>
            <a:r>
              <a:rPr lang="en" sz="1200">
                <a:solidFill>
                  <a:srgbClr val="002452"/>
                </a:solidFill>
                <a:latin typeface="Poppins"/>
                <a:ea typeface="Poppins"/>
                <a:cs typeface="Poppins"/>
                <a:sym typeface="Poppins"/>
              </a:rPr>
              <a:t> </a:t>
            </a:r>
            <a:r>
              <a:rPr lang="en" sz="1200" b="1">
                <a:solidFill>
                  <a:srgbClr val="002452"/>
                </a:solidFill>
                <a:latin typeface="Poppins"/>
                <a:ea typeface="Poppins"/>
                <a:cs typeface="Poppins"/>
                <a:sym typeface="Poppins"/>
              </a:rPr>
              <a:t>cause</a:t>
            </a:r>
            <a:r>
              <a:rPr lang="en" sz="1200">
                <a:solidFill>
                  <a:srgbClr val="002452"/>
                </a:solidFill>
                <a:latin typeface="Poppins"/>
                <a:ea typeface="Poppins"/>
                <a:cs typeface="Poppins"/>
                <a:sym typeface="Poppins"/>
              </a:rPr>
              <a:t> </a:t>
            </a:r>
            <a:r>
              <a:rPr lang="en" sz="1200">
                <a:solidFill>
                  <a:srgbClr val="434343"/>
                </a:solidFill>
                <a:latin typeface="Poppins"/>
                <a:ea typeface="Poppins"/>
                <a:cs typeface="Poppins"/>
                <a:sym typeface="Poppins"/>
              </a:rPr>
              <a:t>of unintentional injury deaths worldwide.</a:t>
            </a:r>
            <a:endParaRPr sz="1200">
              <a:solidFill>
                <a:srgbClr val="434343"/>
              </a:solidFill>
              <a:latin typeface="Poppins"/>
              <a:ea typeface="Poppins"/>
              <a:cs typeface="Poppins"/>
              <a:sym typeface="Poppins"/>
            </a:endParaRPr>
          </a:p>
          <a:p>
            <a:pPr marL="457200" lvl="0" indent="-304800" algn="l" rtl="0">
              <a:lnSpc>
                <a:spcPct val="150000"/>
              </a:lnSpc>
              <a:spcBef>
                <a:spcPts val="0"/>
              </a:spcBef>
              <a:spcAft>
                <a:spcPts val="0"/>
              </a:spcAft>
              <a:buClr>
                <a:srgbClr val="434343"/>
              </a:buClr>
              <a:buSzPts val="1200"/>
              <a:buFont typeface="Poppins"/>
              <a:buChar char="●"/>
            </a:pPr>
            <a:r>
              <a:rPr lang="en" sz="1200">
                <a:solidFill>
                  <a:srgbClr val="434343"/>
                </a:solidFill>
                <a:latin typeface="Poppins"/>
                <a:ea typeface="Poppins"/>
                <a:cs typeface="Poppins"/>
                <a:sym typeface="Poppins"/>
              </a:rPr>
              <a:t>Adults over 60 suffer the greatest number of fatal falls.</a:t>
            </a:r>
            <a:endParaRPr sz="1200">
              <a:solidFill>
                <a:srgbClr val="434343"/>
              </a:solidFill>
              <a:latin typeface="Poppins"/>
              <a:ea typeface="Poppins"/>
              <a:cs typeface="Poppins"/>
              <a:sym typeface="Poppins"/>
            </a:endParaRPr>
          </a:p>
          <a:p>
            <a:pPr marL="457200" lvl="0" indent="-304800" algn="l" rtl="0">
              <a:lnSpc>
                <a:spcPct val="150000"/>
              </a:lnSpc>
              <a:spcBef>
                <a:spcPts val="0"/>
              </a:spcBef>
              <a:spcAft>
                <a:spcPts val="0"/>
              </a:spcAft>
              <a:buClr>
                <a:srgbClr val="434343"/>
              </a:buClr>
              <a:buSzPts val="1200"/>
              <a:buFont typeface="Poppins"/>
              <a:buChar char="●"/>
            </a:pPr>
            <a:r>
              <a:rPr lang="en" sz="1200" b="1">
                <a:solidFill>
                  <a:srgbClr val="002452"/>
                </a:solidFill>
                <a:latin typeface="Poppins"/>
                <a:ea typeface="Poppins"/>
                <a:cs typeface="Poppins"/>
                <a:sym typeface="Poppins"/>
              </a:rPr>
              <a:t>Home cameras</a:t>
            </a:r>
            <a:r>
              <a:rPr lang="en" sz="1200">
                <a:solidFill>
                  <a:srgbClr val="434343"/>
                </a:solidFill>
                <a:latin typeface="Poppins"/>
                <a:ea typeface="Poppins"/>
                <a:cs typeface="Poppins"/>
                <a:sym typeface="Poppins"/>
              </a:rPr>
              <a:t> with fall detection can provide </a:t>
            </a:r>
            <a:r>
              <a:rPr lang="en" sz="1200" b="1">
                <a:solidFill>
                  <a:srgbClr val="002452"/>
                </a:solidFill>
                <a:latin typeface="Poppins"/>
                <a:ea typeface="Poppins"/>
                <a:cs typeface="Poppins"/>
                <a:sym typeface="Poppins"/>
              </a:rPr>
              <a:t>life-saving</a:t>
            </a:r>
            <a:r>
              <a:rPr lang="en" sz="1200">
                <a:solidFill>
                  <a:srgbClr val="002452"/>
                </a:solidFill>
                <a:latin typeface="Poppins"/>
                <a:ea typeface="Poppins"/>
                <a:cs typeface="Poppins"/>
                <a:sym typeface="Poppins"/>
              </a:rPr>
              <a:t> alerts</a:t>
            </a:r>
            <a:r>
              <a:rPr lang="en" sz="1200">
                <a:solidFill>
                  <a:srgbClr val="434343"/>
                </a:solidFill>
                <a:latin typeface="Poppins"/>
                <a:ea typeface="Poppins"/>
                <a:cs typeface="Poppins"/>
                <a:sym typeface="Poppins"/>
              </a:rPr>
              <a:t>.</a:t>
            </a:r>
            <a:endParaRPr sz="1200">
              <a:solidFill>
                <a:srgbClr val="434343"/>
              </a:solidFill>
              <a:latin typeface="Poppins"/>
              <a:ea typeface="Poppins"/>
              <a:cs typeface="Poppins"/>
              <a:sym typeface="Poppins"/>
            </a:endParaRPr>
          </a:p>
          <a:p>
            <a:pPr marL="457200" lvl="0" indent="-304800" algn="l" rtl="0">
              <a:lnSpc>
                <a:spcPct val="150000"/>
              </a:lnSpc>
              <a:spcBef>
                <a:spcPts val="0"/>
              </a:spcBef>
              <a:spcAft>
                <a:spcPts val="0"/>
              </a:spcAft>
              <a:buClr>
                <a:srgbClr val="434343"/>
              </a:buClr>
              <a:buSzPts val="1200"/>
              <a:buFont typeface="Poppins"/>
              <a:buChar char="●"/>
            </a:pPr>
            <a:r>
              <a:rPr lang="en" sz="1200" b="1">
                <a:solidFill>
                  <a:srgbClr val="002452"/>
                </a:solidFill>
                <a:latin typeface="Poppins"/>
                <a:ea typeface="Poppins"/>
                <a:cs typeface="Poppins"/>
                <a:sym typeface="Poppins"/>
              </a:rPr>
              <a:t>Privacy concerns</a:t>
            </a:r>
            <a:r>
              <a:rPr lang="en" sz="1200">
                <a:solidFill>
                  <a:srgbClr val="002452"/>
                </a:solidFill>
                <a:latin typeface="Poppins"/>
                <a:ea typeface="Poppins"/>
                <a:cs typeface="Poppins"/>
                <a:sym typeface="Poppins"/>
              </a:rPr>
              <a:t> </a:t>
            </a:r>
            <a:r>
              <a:rPr lang="en" sz="1200">
                <a:solidFill>
                  <a:srgbClr val="434343"/>
                </a:solidFill>
                <a:latin typeface="Poppins"/>
                <a:ea typeface="Poppins"/>
                <a:cs typeface="Poppins"/>
                <a:sym typeface="Poppins"/>
              </a:rPr>
              <a:t>exist around the use of cameras in homes.</a:t>
            </a:r>
            <a:endParaRPr sz="1200">
              <a:solidFill>
                <a:srgbClr val="434343"/>
              </a:solidFill>
              <a:latin typeface="Poppins"/>
              <a:ea typeface="Poppins"/>
              <a:cs typeface="Poppins"/>
              <a:sym typeface="Poppins"/>
            </a:endParaRPr>
          </a:p>
        </p:txBody>
      </p:sp>
      <p:sp>
        <p:nvSpPr>
          <p:cNvPr id="124" name="Google Shape;124;p20"/>
          <p:cNvSpPr txBox="1"/>
          <p:nvPr/>
        </p:nvSpPr>
        <p:spPr>
          <a:xfrm>
            <a:off x="588400" y="215109"/>
            <a:ext cx="8207400" cy="1015632"/>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600" b="1" dirty="0">
                <a:solidFill>
                  <a:srgbClr val="002452"/>
                </a:solidFill>
                <a:latin typeface="Poppins"/>
                <a:ea typeface="Poppins"/>
                <a:cs typeface="Poppins"/>
                <a:sym typeface="Poppins"/>
              </a:rPr>
              <a:t>Invisible Guardian</a:t>
            </a:r>
            <a:endParaRPr sz="1600" u="sng" dirty="0">
              <a:solidFill>
                <a:srgbClr val="002452"/>
              </a:solidFill>
              <a:latin typeface="Poppins"/>
              <a:ea typeface="Poppins"/>
              <a:cs typeface="Poppins"/>
              <a:sym typeface="Poppins"/>
            </a:endParaRPr>
          </a:p>
          <a:p>
            <a:pPr marL="0" marR="0" lvl="0" indent="0" algn="l" rtl="0">
              <a:lnSpc>
                <a:spcPct val="100000"/>
              </a:lnSpc>
              <a:spcBef>
                <a:spcPts val="0"/>
              </a:spcBef>
              <a:spcAft>
                <a:spcPts val="0"/>
              </a:spcAft>
              <a:buNone/>
            </a:pPr>
            <a:r>
              <a:rPr lang="en" sz="1800" i="1" dirty="0">
                <a:solidFill>
                  <a:srgbClr val="434343"/>
                </a:solidFill>
                <a:latin typeface="Poppins"/>
                <a:ea typeface="Poppins"/>
                <a:cs typeface="Poppins"/>
                <a:sym typeface="Poppins"/>
              </a:rPr>
              <a:t>Home Cameras with Fall Detection for Older Adults</a:t>
            </a:r>
            <a:endParaRPr sz="1800" i="1" dirty="0">
              <a:solidFill>
                <a:srgbClr val="434343"/>
              </a:solidFill>
              <a:latin typeface="Poppins"/>
              <a:ea typeface="Poppins"/>
              <a:cs typeface="Poppins"/>
              <a:sym typeface="Poppins"/>
            </a:endParaRPr>
          </a:p>
        </p:txBody>
      </p:sp>
      <p:sp>
        <p:nvSpPr>
          <p:cNvPr id="125" name="Google Shape;125;p20"/>
          <p:cNvSpPr/>
          <p:nvPr/>
        </p:nvSpPr>
        <p:spPr>
          <a:xfrm>
            <a:off x="690204" y="1319325"/>
            <a:ext cx="1288500" cy="369300"/>
          </a:xfrm>
          <a:prstGeom prst="rect">
            <a:avLst/>
          </a:pr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02452"/>
                </a:solidFill>
                <a:latin typeface="Poppins"/>
                <a:ea typeface="Poppins"/>
                <a:cs typeface="Poppins"/>
                <a:sym typeface="Poppins"/>
              </a:rPr>
              <a:t>Motivation</a:t>
            </a:r>
            <a:endParaRPr sz="1200" b="1">
              <a:solidFill>
                <a:srgbClr val="002452"/>
              </a:solidFill>
              <a:latin typeface="Poppins"/>
              <a:ea typeface="Poppins"/>
              <a:cs typeface="Poppins"/>
              <a:sym typeface="Poppins"/>
            </a:endParaRPr>
          </a:p>
        </p:txBody>
      </p:sp>
      <p:sp>
        <p:nvSpPr>
          <p:cNvPr id="126" name="Google Shape;126;p20"/>
          <p:cNvSpPr/>
          <p:nvPr/>
        </p:nvSpPr>
        <p:spPr>
          <a:xfrm>
            <a:off x="690204" y="3027019"/>
            <a:ext cx="1288500" cy="369300"/>
          </a:xfrm>
          <a:prstGeom prst="rect">
            <a:avLst/>
          </a:pr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02452"/>
                </a:solidFill>
                <a:latin typeface="Poppins"/>
                <a:ea typeface="Poppins"/>
                <a:cs typeface="Poppins"/>
                <a:sym typeface="Poppins"/>
              </a:rPr>
              <a:t>Methods</a:t>
            </a:r>
            <a:endParaRPr sz="1200" b="1">
              <a:solidFill>
                <a:srgbClr val="002452"/>
              </a:solidFill>
              <a:latin typeface="Poppins"/>
              <a:ea typeface="Poppins"/>
              <a:cs typeface="Poppins"/>
              <a:sym typeface="Poppins"/>
            </a:endParaRPr>
          </a:p>
        </p:txBody>
      </p:sp>
      <p:sp>
        <p:nvSpPr>
          <p:cNvPr id="127" name="Google Shape;127;p20"/>
          <p:cNvSpPr txBox="1"/>
          <p:nvPr/>
        </p:nvSpPr>
        <p:spPr>
          <a:xfrm>
            <a:off x="642825" y="3396319"/>
            <a:ext cx="7111500" cy="13083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50000"/>
              </a:lnSpc>
              <a:spcBef>
                <a:spcPts val="0"/>
              </a:spcBef>
              <a:spcAft>
                <a:spcPts val="0"/>
              </a:spcAft>
              <a:buClr>
                <a:srgbClr val="434343"/>
              </a:buClr>
              <a:buSzPts val="1200"/>
              <a:buFont typeface="Poppins"/>
              <a:buChar char="●"/>
            </a:pPr>
            <a:r>
              <a:rPr lang="en" sz="1200" b="1" dirty="0">
                <a:solidFill>
                  <a:srgbClr val="002452"/>
                </a:solidFill>
                <a:latin typeface="Poppins"/>
                <a:ea typeface="Poppins"/>
                <a:cs typeface="Poppins"/>
                <a:sym typeface="Poppins"/>
              </a:rPr>
              <a:t>Qualitative</a:t>
            </a:r>
            <a:r>
              <a:rPr lang="en" sz="1200" dirty="0">
                <a:solidFill>
                  <a:srgbClr val="434343"/>
                </a:solidFill>
                <a:latin typeface="Poppins"/>
                <a:ea typeface="Poppins"/>
                <a:cs typeface="Poppins"/>
                <a:sym typeface="Poppins"/>
              </a:rPr>
              <a:t> methods with multiple approaches</a:t>
            </a:r>
            <a:endParaRPr sz="1200" dirty="0">
              <a:solidFill>
                <a:srgbClr val="434343"/>
              </a:solidFill>
              <a:latin typeface="Poppins"/>
              <a:ea typeface="Poppins"/>
              <a:cs typeface="Poppins"/>
              <a:sym typeface="Poppins"/>
            </a:endParaRPr>
          </a:p>
          <a:p>
            <a:pPr marL="914400" marR="0" lvl="1" indent="-292100" algn="l" rtl="0">
              <a:lnSpc>
                <a:spcPct val="150000"/>
              </a:lnSpc>
              <a:spcBef>
                <a:spcPts val="0"/>
              </a:spcBef>
              <a:spcAft>
                <a:spcPts val="0"/>
              </a:spcAft>
              <a:buClr>
                <a:srgbClr val="434343"/>
              </a:buClr>
              <a:buSzPts val="1000"/>
              <a:buFont typeface="Poppins"/>
              <a:buChar char="○"/>
            </a:pPr>
            <a:r>
              <a:rPr lang="en" sz="1000" dirty="0">
                <a:solidFill>
                  <a:srgbClr val="434343"/>
                </a:solidFill>
                <a:latin typeface="Poppins"/>
                <a:ea typeface="Poppins"/>
                <a:cs typeface="Poppins"/>
                <a:sym typeface="Poppins"/>
              </a:rPr>
              <a:t>Surveys (N=389)</a:t>
            </a:r>
            <a:endParaRPr sz="1000" dirty="0">
              <a:solidFill>
                <a:srgbClr val="434343"/>
              </a:solidFill>
              <a:latin typeface="Poppins"/>
              <a:ea typeface="Poppins"/>
              <a:cs typeface="Poppins"/>
              <a:sym typeface="Poppins"/>
            </a:endParaRPr>
          </a:p>
          <a:p>
            <a:pPr marL="914400" marR="0" lvl="1" indent="-292100" algn="l" rtl="0">
              <a:lnSpc>
                <a:spcPct val="150000"/>
              </a:lnSpc>
              <a:spcBef>
                <a:spcPts val="0"/>
              </a:spcBef>
              <a:spcAft>
                <a:spcPts val="0"/>
              </a:spcAft>
              <a:buClr>
                <a:srgbClr val="434343"/>
              </a:buClr>
              <a:buSzPts val="1000"/>
              <a:buFont typeface="Poppins"/>
              <a:buChar char="○"/>
            </a:pPr>
            <a:r>
              <a:rPr lang="en" sz="1000" dirty="0">
                <a:solidFill>
                  <a:srgbClr val="434343"/>
                </a:solidFill>
                <a:latin typeface="Poppins"/>
                <a:ea typeface="Poppins"/>
                <a:cs typeface="Poppins"/>
                <a:sym typeface="Poppins"/>
              </a:rPr>
              <a:t>Semi-structured interviews (N=20)</a:t>
            </a:r>
            <a:endParaRPr sz="1000" dirty="0">
              <a:solidFill>
                <a:srgbClr val="434343"/>
              </a:solidFill>
              <a:latin typeface="Poppins"/>
              <a:ea typeface="Poppins"/>
              <a:cs typeface="Poppins"/>
              <a:sym typeface="Poppins"/>
            </a:endParaRPr>
          </a:p>
          <a:p>
            <a:pPr marL="914400" marR="0" lvl="1" indent="-292100" algn="l" rtl="0">
              <a:lnSpc>
                <a:spcPct val="150000"/>
              </a:lnSpc>
              <a:spcBef>
                <a:spcPts val="0"/>
              </a:spcBef>
              <a:spcAft>
                <a:spcPts val="0"/>
              </a:spcAft>
              <a:buClr>
                <a:srgbClr val="434343"/>
              </a:buClr>
              <a:buSzPts val="1000"/>
              <a:buFont typeface="Poppins"/>
              <a:buChar char="○"/>
            </a:pPr>
            <a:r>
              <a:rPr lang="en" sz="1000" dirty="0">
                <a:solidFill>
                  <a:srgbClr val="434343"/>
                </a:solidFill>
                <a:latin typeface="Poppins"/>
                <a:ea typeface="Poppins"/>
                <a:cs typeface="Poppins"/>
                <a:sym typeface="Poppins"/>
              </a:rPr>
              <a:t>Focus group &amp; Co-design workshop (N=6)</a:t>
            </a:r>
            <a:endParaRPr sz="1000" dirty="0">
              <a:solidFill>
                <a:srgbClr val="434343"/>
              </a:solidFill>
              <a:latin typeface="Poppins"/>
              <a:ea typeface="Poppins"/>
              <a:cs typeface="Poppins"/>
              <a:sym typeface="Poppins"/>
            </a:endParaRPr>
          </a:p>
          <a:p>
            <a:pPr marL="914400" marR="0" lvl="1" indent="-292100" algn="l" rtl="0">
              <a:lnSpc>
                <a:spcPct val="150000"/>
              </a:lnSpc>
              <a:spcBef>
                <a:spcPts val="0"/>
              </a:spcBef>
              <a:spcAft>
                <a:spcPts val="0"/>
              </a:spcAft>
              <a:buClr>
                <a:srgbClr val="434343"/>
              </a:buClr>
              <a:buSzPts val="1000"/>
              <a:buFont typeface="Poppins"/>
              <a:buChar char="○"/>
            </a:pPr>
            <a:r>
              <a:rPr lang="en" sz="1000" dirty="0">
                <a:solidFill>
                  <a:srgbClr val="434343"/>
                </a:solidFill>
                <a:latin typeface="Poppins"/>
                <a:ea typeface="Poppins"/>
                <a:cs typeface="Poppins"/>
                <a:sym typeface="Poppins"/>
              </a:rPr>
              <a:t>Diary studies (N=11)</a:t>
            </a:r>
            <a:endParaRPr sz="1000" dirty="0">
              <a:solidFill>
                <a:srgbClr val="434343"/>
              </a:solidFill>
              <a:latin typeface="Poppins"/>
              <a:ea typeface="Poppins"/>
              <a:cs typeface="Poppins"/>
              <a:sym typeface="Poppins"/>
            </a:endParaRPr>
          </a:p>
        </p:txBody>
      </p:sp>
      <p:sp>
        <p:nvSpPr>
          <p:cNvPr id="128" name="Google Shape;128;p20"/>
          <p:cNvSpPr txBox="1"/>
          <p:nvPr/>
        </p:nvSpPr>
        <p:spPr>
          <a:xfrm>
            <a:off x="5559286" y="197377"/>
            <a:ext cx="3000000" cy="369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1200" i="1" dirty="0">
                <a:solidFill>
                  <a:schemeClr val="dk2"/>
                </a:solidFill>
                <a:latin typeface="Poppins"/>
                <a:ea typeface="Poppins"/>
                <a:cs typeface="Poppins"/>
                <a:sym typeface="Poppins"/>
              </a:rPr>
              <a:t>Sep 2021 - Mar 2022</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Poppins"/>
                <a:ea typeface="Poppins"/>
                <a:cs typeface="Poppins"/>
                <a:sym typeface="Poppins"/>
              </a:rPr>
              <a:t>2</a:t>
            </a:fld>
            <a:endParaRPr>
              <a:latin typeface="Poppins"/>
              <a:ea typeface="Poppins"/>
              <a:cs typeface="Poppins"/>
              <a:sym typeface="Poppins"/>
            </a:endParaRPr>
          </a:p>
        </p:txBody>
      </p:sp>
      <p:sp>
        <p:nvSpPr>
          <p:cNvPr id="140" name="Google Shape;140;p21"/>
          <p:cNvSpPr/>
          <p:nvPr/>
        </p:nvSpPr>
        <p:spPr>
          <a:xfrm>
            <a:off x="690204" y="1319325"/>
            <a:ext cx="2009400" cy="369300"/>
          </a:xfrm>
          <a:prstGeom prst="rect">
            <a:avLst/>
          </a:pr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02452"/>
                </a:solidFill>
                <a:latin typeface="Poppins"/>
                <a:ea typeface="Poppins"/>
                <a:cs typeface="Poppins"/>
                <a:sym typeface="Poppins"/>
              </a:rPr>
              <a:t>Surveys &amp; Interviews</a:t>
            </a:r>
            <a:endParaRPr sz="1200" b="1">
              <a:solidFill>
                <a:srgbClr val="002452"/>
              </a:solidFill>
              <a:latin typeface="Poppins"/>
              <a:ea typeface="Poppins"/>
              <a:cs typeface="Poppins"/>
              <a:sym typeface="Poppins"/>
            </a:endParaRPr>
          </a:p>
        </p:txBody>
      </p:sp>
      <p:sp>
        <p:nvSpPr>
          <p:cNvPr id="141" name="Google Shape;141;p21"/>
          <p:cNvSpPr txBox="1"/>
          <p:nvPr/>
        </p:nvSpPr>
        <p:spPr>
          <a:xfrm>
            <a:off x="642825" y="1688625"/>
            <a:ext cx="7661700" cy="20010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rgbClr val="434343"/>
              </a:buClr>
              <a:buSzPts val="1200"/>
              <a:buFont typeface="Poppins"/>
              <a:buChar char="●"/>
            </a:pPr>
            <a:r>
              <a:rPr lang="en" sz="1200" dirty="0">
                <a:solidFill>
                  <a:srgbClr val="434343"/>
                </a:solidFill>
                <a:latin typeface="Poppins"/>
                <a:ea typeface="Poppins"/>
                <a:cs typeface="Poppins"/>
                <a:sym typeface="Poppins"/>
              </a:rPr>
              <a:t>Understand older adults' attitudes, experiences, expectations, and preferences related to home cameras with fall detection.</a:t>
            </a:r>
            <a:endParaRPr sz="1200" dirty="0">
              <a:solidFill>
                <a:srgbClr val="434343"/>
              </a:solidFill>
              <a:latin typeface="Poppins"/>
              <a:ea typeface="Poppins"/>
              <a:cs typeface="Poppins"/>
              <a:sym typeface="Poppins"/>
            </a:endParaRPr>
          </a:p>
          <a:p>
            <a:pPr marL="457200" lvl="0" indent="-304800" algn="l" rtl="0">
              <a:lnSpc>
                <a:spcPct val="150000"/>
              </a:lnSpc>
              <a:spcBef>
                <a:spcPts val="0"/>
              </a:spcBef>
              <a:spcAft>
                <a:spcPts val="0"/>
              </a:spcAft>
              <a:buClr>
                <a:srgbClr val="434343"/>
              </a:buClr>
              <a:buSzPts val="1200"/>
              <a:buFont typeface="Poppins"/>
              <a:buChar char="●"/>
            </a:pPr>
            <a:r>
              <a:rPr lang="en" sz="1200" dirty="0">
                <a:solidFill>
                  <a:srgbClr val="434343"/>
                </a:solidFill>
                <a:latin typeface="Poppins"/>
                <a:ea typeface="Poppins"/>
                <a:cs typeface="Poppins"/>
                <a:sym typeface="Poppins"/>
              </a:rPr>
              <a:t>Over 50% of older adults were willing to use home cameras, but others had concerns such as high costs, complicated features, and privacy issues.</a:t>
            </a:r>
            <a:endParaRPr sz="1200" dirty="0">
              <a:solidFill>
                <a:srgbClr val="434343"/>
              </a:solidFill>
              <a:latin typeface="Poppins"/>
              <a:ea typeface="Poppins"/>
              <a:cs typeface="Poppins"/>
              <a:sym typeface="Poppins"/>
            </a:endParaRPr>
          </a:p>
          <a:p>
            <a:pPr marL="0" lvl="0" indent="0" algn="l" rtl="0">
              <a:lnSpc>
                <a:spcPct val="150000"/>
              </a:lnSpc>
              <a:spcBef>
                <a:spcPts val="0"/>
              </a:spcBef>
              <a:spcAft>
                <a:spcPts val="0"/>
              </a:spcAft>
              <a:buNone/>
            </a:pPr>
            <a:endParaRPr sz="1200" dirty="0">
              <a:solidFill>
                <a:srgbClr val="434343"/>
              </a:solidFill>
              <a:latin typeface="Poppins"/>
              <a:ea typeface="Poppins"/>
              <a:cs typeface="Poppins"/>
              <a:sym typeface="Poppins"/>
            </a:endParaRPr>
          </a:p>
          <a:p>
            <a:pPr marL="0" lvl="0" indent="0" algn="l" rtl="0">
              <a:lnSpc>
                <a:spcPct val="150000"/>
              </a:lnSpc>
              <a:spcBef>
                <a:spcPts val="0"/>
              </a:spcBef>
              <a:spcAft>
                <a:spcPts val="0"/>
              </a:spcAft>
              <a:buNone/>
            </a:pPr>
            <a:endParaRPr sz="1200" dirty="0">
              <a:solidFill>
                <a:srgbClr val="434343"/>
              </a:solidFill>
              <a:latin typeface="Poppins"/>
              <a:ea typeface="Poppins"/>
              <a:cs typeface="Poppins"/>
              <a:sym typeface="Poppins"/>
            </a:endParaRPr>
          </a:p>
          <a:p>
            <a:pPr marL="0" lvl="0" indent="0" algn="l" rtl="0">
              <a:lnSpc>
                <a:spcPct val="150000"/>
              </a:lnSpc>
              <a:spcBef>
                <a:spcPts val="0"/>
              </a:spcBef>
              <a:spcAft>
                <a:spcPts val="0"/>
              </a:spcAft>
              <a:buNone/>
            </a:pPr>
            <a:endParaRPr sz="1000" dirty="0">
              <a:solidFill>
                <a:srgbClr val="434343"/>
              </a:solidFill>
              <a:latin typeface="Poppins"/>
              <a:ea typeface="Poppins"/>
              <a:cs typeface="Poppins"/>
              <a:sym typeface="Poppins"/>
            </a:endParaRPr>
          </a:p>
        </p:txBody>
      </p:sp>
      <p:grpSp>
        <p:nvGrpSpPr>
          <p:cNvPr id="142" name="Google Shape;142;p21"/>
          <p:cNvGrpSpPr/>
          <p:nvPr/>
        </p:nvGrpSpPr>
        <p:grpSpPr>
          <a:xfrm>
            <a:off x="510163" y="3415720"/>
            <a:ext cx="2619300" cy="1230455"/>
            <a:chOff x="642675" y="3628295"/>
            <a:chExt cx="2619300" cy="1230455"/>
          </a:xfrm>
        </p:grpSpPr>
        <p:pic>
          <p:nvPicPr>
            <p:cNvPr id="143" name="Google Shape;143;p21"/>
            <p:cNvPicPr preferRelativeResize="0"/>
            <p:nvPr/>
          </p:nvPicPr>
          <p:blipFill>
            <a:blip r:embed="rId3">
              <a:alphaModFix/>
            </a:blip>
            <a:stretch>
              <a:fillRect/>
            </a:stretch>
          </p:blipFill>
          <p:spPr>
            <a:xfrm>
              <a:off x="2069478" y="3628295"/>
              <a:ext cx="1068080" cy="814050"/>
            </a:xfrm>
            <a:prstGeom prst="rect">
              <a:avLst/>
            </a:prstGeom>
            <a:noFill/>
            <a:ln>
              <a:noFill/>
            </a:ln>
          </p:spPr>
        </p:pic>
        <p:pic>
          <p:nvPicPr>
            <p:cNvPr id="144" name="Google Shape;144;p21"/>
            <p:cNvPicPr preferRelativeResize="0"/>
            <p:nvPr/>
          </p:nvPicPr>
          <p:blipFill>
            <a:blip r:embed="rId4">
              <a:alphaModFix/>
            </a:blip>
            <a:stretch>
              <a:fillRect/>
            </a:stretch>
          </p:blipFill>
          <p:spPr>
            <a:xfrm>
              <a:off x="919487" y="3649462"/>
              <a:ext cx="1068075" cy="771727"/>
            </a:xfrm>
            <a:prstGeom prst="rect">
              <a:avLst/>
            </a:prstGeom>
            <a:noFill/>
            <a:ln>
              <a:noFill/>
            </a:ln>
          </p:spPr>
        </p:pic>
        <p:sp>
          <p:nvSpPr>
            <p:cNvPr id="145" name="Google Shape;145;p21"/>
            <p:cNvSpPr txBox="1"/>
            <p:nvPr/>
          </p:nvSpPr>
          <p:spPr>
            <a:xfrm>
              <a:off x="642675" y="4366150"/>
              <a:ext cx="2619300" cy="4926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000" b="1" u="sng">
                  <a:solidFill>
                    <a:srgbClr val="002452"/>
                  </a:solidFill>
                  <a:latin typeface="Poppins"/>
                  <a:ea typeface="Poppins"/>
                  <a:cs typeface="Poppins"/>
                  <a:sym typeface="Poppins"/>
                </a:rPr>
                <a:t>Type I</a:t>
              </a:r>
              <a:endParaRPr sz="1000" b="1" u="sng">
                <a:solidFill>
                  <a:srgbClr val="002452"/>
                </a:solidFill>
                <a:latin typeface="Poppins"/>
                <a:ea typeface="Poppins"/>
                <a:cs typeface="Poppins"/>
                <a:sym typeface="Poppins"/>
              </a:endParaRPr>
            </a:p>
            <a:p>
              <a:pPr marL="0" lvl="0" indent="0" algn="ctr" rtl="0">
                <a:lnSpc>
                  <a:spcPct val="100000"/>
                </a:lnSpc>
                <a:spcBef>
                  <a:spcPts val="0"/>
                </a:spcBef>
                <a:spcAft>
                  <a:spcPts val="0"/>
                </a:spcAft>
                <a:buNone/>
              </a:pPr>
              <a:r>
                <a:rPr lang="en" sz="1000">
                  <a:solidFill>
                    <a:schemeClr val="dk1"/>
                  </a:solidFill>
                  <a:latin typeface="Poppins"/>
                  <a:ea typeface="Poppins"/>
                  <a:cs typeface="Poppins"/>
                  <a:sym typeface="Poppins"/>
                </a:rPr>
                <a:t>Full acceptance of camera (FAC) </a:t>
              </a:r>
              <a:endParaRPr/>
            </a:p>
          </p:txBody>
        </p:sp>
      </p:grpSp>
      <p:grpSp>
        <p:nvGrpSpPr>
          <p:cNvPr id="146" name="Google Shape;146;p21"/>
          <p:cNvGrpSpPr/>
          <p:nvPr/>
        </p:nvGrpSpPr>
        <p:grpSpPr>
          <a:xfrm>
            <a:off x="3076226" y="3377626"/>
            <a:ext cx="2966400" cy="1274599"/>
            <a:chOff x="3252738" y="3573251"/>
            <a:chExt cx="2966400" cy="1274599"/>
          </a:xfrm>
        </p:grpSpPr>
        <p:pic>
          <p:nvPicPr>
            <p:cNvPr id="147" name="Google Shape;147;p21"/>
            <p:cNvPicPr preferRelativeResize="0"/>
            <p:nvPr/>
          </p:nvPicPr>
          <p:blipFill>
            <a:blip r:embed="rId5">
              <a:alphaModFix/>
            </a:blip>
            <a:stretch>
              <a:fillRect/>
            </a:stretch>
          </p:blipFill>
          <p:spPr>
            <a:xfrm>
              <a:off x="4128150" y="3573251"/>
              <a:ext cx="1068075" cy="781962"/>
            </a:xfrm>
            <a:prstGeom prst="rect">
              <a:avLst/>
            </a:prstGeom>
            <a:noFill/>
            <a:ln>
              <a:noFill/>
            </a:ln>
          </p:spPr>
        </p:pic>
        <p:sp>
          <p:nvSpPr>
            <p:cNvPr id="148" name="Google Shape;148;p21"/>
            <p:cNvSpPr txBox="1"/>
            <p:nvPr/>
          </p:nvSpPr>
          <p:spPr>
            <a:xfrm>
              <a:off x="3252738" y="4355250"/>
              <a:ext cx="2966400" cy="4926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000" b="1" u="sng">
                  <a:solidFill>
                    <a:srgbClr val="002452"/>
                  </a:solidFill>
                  <a:latin typeface="Poppins"/>
                  <a:ea typeface="Poppins"/>
                  <a:cs typeface="Poppins"/>
                  <a:sym typeface="Poppins"/>
                </a:rPr>
                <a:t>Type II</a:t>
              </a:r>
              <a:endParaRPr sz="1000" b="1" u="sng">
                <a:solidFill>
                  <a:srgbClr val="002452"/>
                </a:solidFill>
                <a:latin typeface="Poppins"/>
                <a:ea typeface="Poppins"/>
                <a:cs typeface="Poppins"/>
                <a:sym typeface="Poppins"/>
              </a:endParaRPr>
            </a:p>
            <a:p>
              <a:pPr marL="0" lvl="0" indent="0" algn="ctr" rtl="0">
                <a:lnSpc>
                  <a:spcPct val="100000"/>
                </a:lnSpc>
                <a:spcBef>
                  <a:spcPts val="0"/>
                </a:spcBef>
                <a:spcAft>
                  <a:spcPts val="0"/>
                </a:spcAft>
                <a:buNone/>
              </a:pPr>
              <a:r>
                <a:rPr lang="en" sz="1000">
                  <a:solidFill>
                    <a:schemeClr val="dk1"/>
                  </a:solidFill>
                  <a:latin typeface="Poppins"/>
                  <a:ea typeface="Poppins"/>
                  <a:cs typeface="Poppins"/>
                  <a:sym typeface="Poppins"/>
                </a:rPr>
                <a:t>Conditional acceptance of camera (CAC) </a:t>
              </a:r>
              <a:endParaRPr/>
            </a:p>
          </p:txBody>
        </p:sp>
      </p:grpSp>
      <p:grpSp>
        <p:nvGrpSpPr>
          <p:cNvPr id="149" name="Google Shape;149;p21"/>
          <p:cNvGrpSpPr/>
          <p:nvPr/>
        </p:nvGrpSpPr>
        <p:grpSpPr>
          <a:xfrm>
            <a:off x="6011338" y="3388189"/>
            <a:ext cx="2619300" cy="1285511"/>
            <a:chOff x="6219150" y="3573239"/>
            <a:chExt cx="2619300" cy="1285511"/>
          </a:xfrm>
        </p:grpSpPr>
        <p:pic>
          <p:nvPicPr>
            <p:cNvPr id="150" name="Google Shape;150;p21"/>
            <p:cNvPicPr preferRelativeResize="0"/>
            <p:nvPr/>
          </p:nvPicPr>
          <p:blipFill>
            <a:blip r:embed="rId6">
              <a:alphaModFix/>
            </a:blip>
            <a:stretch>
              <a:fillRect/>
            </a:stretch>
          </p:blipFill>
          <p:spPr>
            <a:xfrm>
              <a:off x="6994764" y="3573239"/>
              <a:ext cx="1068075" cy="855791"/>
            </a:xfrm>
            <a:prstGeom prst="rect">
              <a:avLst/>
            </a:prstGeom>
            <a:noFill/>
            <a:ln>
              <a:noFill/>
            </a:ln>
          </p:spPr>
        </p:pic>
        <p:sp>
          <p:nvSpPr>
            <p:cNvPr id="151" name="Google Shape;151;p21"/>
            <p:cNvSpPr txBox="1"/>
            <p:nvPr/>
          </p:nvSpPr>
          <p:spPr>
            <a:xfrm>
              <a:off x="6219150" y="4366150"/>
              <a:ext cx="2619300" cy="4926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000" b="1" u="sng">
                  <a:solidFill>
                    <a:srgbClr val="002452"/>
                  </a:solidFill>
                  <a:latin typeface="Poppins"/>
                  <a:ea typeface="Poppins"/>
                  <a:cs typeface="Poppins"/>
                  <a:sym typeface="Poppins"/>
                </a:rPr>
                <a:t>Type III</a:t>
              </a:r>
              <a:endParaRPr sz="1000" b="1" u="sng">
                <a:solidFill>
                  <a:srgbClr val="002452"/>
                </a:solidFill>
                <a:latin typeface="Poppins"/>
                <a:ea typeface="Poppins"/>
                <a:cs typeface="Poppins"/>
                <a:sym typeface="Poppins"/>
              </a:endParaRPr>
            </a:p>
            <a:p>
              <a:pPr marL="0" lvl="0" indent="0" algn="ctr" rtl="0">
                <a:lnSpc>
                  <a:spcPct val="100000"/>
                </a:lnSpc>
                <a:spcBef>
                  <a:spcPts val="0"/>
                </a:spcBef>
                <a:spcAft>
                  <a:spcPts val="0"/>
                </a:spcAft>
                <a:buNone/>
              </a:pPr>
              <a:r>
                <a:rPr lang="en" sz="1000">
                  <a:solidFill>
                    <a:schemeClr val="dk1"/>
                  </a:solidFill>
                  <a:latin typeface="Poppins"/>
                  <a:ea typeface="Poppins"/>
                  <a:cs typeface="Poppins"/>
                  <a:sym typeface="Poppins"/>
                </a:rPr>
                <a:t>Steadfast rejection of camera (SRC)  </a:t>
              </a:r>
              <a:endParaRPr/>
            </a:p>
          </p:txBody>
        </p:sp>
      </p:grpSp>
      <p:sp>
        <p:nvSpPr>
          <p:cNvPr id="2" name="Google Shape;128;p20">
            <a:extLst>
              <a:ext uri="{FF2B5EF4-FFF2-40B4-BE49-F238E27FC236}">
                <a16:creationId xmlns:a16="http://schemas.microsoft.com/office/drawing/2014/main" id="{7E4F5914-BCB0-A6CD-E18D-798561790108}"/>
              </a:ext>
            </a:extLst>
          </p:cNvPr>
          <p:cNvSpPr txBox="1"/>
          <p:nvPr/>
        </p:nvSpPr>
        <p:spPr>
          <a:xfrm>
            <a:off x="5559286" y="197377"/>
            <a:ext cx="3000000" cy="369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1200" i="1" dirty="0">
                <a:solidFill>
                  <a:schemeClr val="dk2"/>
                </a:solidFill>
                <a:latin typeface="Poppins"/>
                <a:ea typeface="Poppins"/>
                <a:cs typeface="Poppins"/>
                <a:sym typeface="Poppins"/>
              </a:rPr>
              <a:t>Sep 2021 - Mar 2022</a:t>
            </a:r>
            <a:endParaRPr dirty="0"/>
          </a:p>
        </p:txBody>
      </p:sp>
      <p:sp>
        <p:nvSpPr>
          <p:cNvPr id="3" name="Google Shape;124;p20">
            <a:extLst>
              <a:ext uri="{FF2B5EF4-FFF2-40B4-BE49-F238E27FC236}">
                <a16:creationId xmlns:a16="http://schemas.microsoft.com/office/drawing/2014/main" id="{4F932E2F-7D9F-7DA5-BBFA-A07FF33D86DD}"/>
              </a:ext>
            </a:extLst>
          </p:cNvPr>
          <p:cNvSpPr txBox="1"/>
          <p:nvPr/>
        </p:nvSpPr>
        <p:spPr>
          <a:xfrm>
            <a:off x="588400" y="215109"/>
            <a:ext cx="8207400" cy="1015632"/>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600" b="1" dirty="0">
                <a:solidFill>
                  <a:srgbClr val="002452"/>
                </a:solidFill>
                <a:latin typeface="Poppins"/>
                <a:ea typeface="Poppins"/>
                <a:cs typeface="Poppins"/>
                <a:sym typeface="Poppins"/>
              </a:rPr>
              <a:t>Invisible Guardian</a:t>
            </a:r>
            <a:endParaRPr sz="1600" u="sng" dirty="0">
              <a:solidFill>
                <a:srgbClr val="002452"/>
              </a:solidFill>
              <a:latin typeface="Poppins"/>
              <a:ea typeface="Poppins"/>
              <a:cs typeface="Poppins"/>
              <a:sym typeface="Poppins"/>
            </a:endParaRPr>
          </a:p>
          <a:p>
            <a:pPr marL="0" marR="0" lvl="0" indent="0" algn="l" rtl="0">
              <a:lnSpc>
                <a:spcPct val="100000"/>
              </a:lnSpc>
              <a:spcBef>
                <a:spcPts val="0"/>
              </a:spcBef>
              <a:spcAft>
                <a:spcPts val="0"/>
              </a:spcAft>
              <a:buNone/>
            </a:pPr>
            <a:r>
              <a:rPr lang="en" sz="1800" i="1" dirty="0">
                <a:solidFill>
                  <a:srgbClr val="434343"/>
                </a:solidFill>
                <a:latin typeface="Poppins"/>
                <a:ea typeface="Poppins"/>
                <a:cs typeface="Poppins"/>
                <a:sym typeface="Poppins"/>
              </a:rPr>
              <a:t>Home Cameras with Fall Detection for Older Adults</a:t>
            </a:r>
            <a:endParaRPr sz="1800" i="1" dirty="0">
              <a:solidFill>
                <a:srgbClr val="434343"/>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3" name="Google Shape;190;p23">
            <a:extLst>
              <a:ext uri="{FF2B5EF4-FFF2-40B4-BE49-F238E27FC236}">
                <a16:creationId xmlns:a16="http://schemas.microsoft.com/office/drawing/2014/main" id="{E520E081-ED83-67F5-2692-665A5CE38B75}"/>
              </a:ext>
            </a:extLst>
          </p:cNvPr>
          <p:cNvPicPr preferRelativeResize="0"/>
          <p:nvPr/>
        </p:nvPicPr>
        <p:blipFill rotWithShape="1">
          <a:blip r:embed="rId3">
            <a:alphaModFix/>
          </a:blip>
          <a:srcRect l="29168"/>
          <a:stretch/>
        </p:blipFill>
        <p:spPr>
          <a:xfrm>
            <a:off x="1979568" y="1231936"/>
            <a:ext cx="5184863" cy="1872846"/>
          </a:xfrm>
          <a:prstGeom prst="rect">
            <a:avLst/>
          </a:prstGeom>
          <a:noFill/>
          <a:ln>
            <a:noFill/>
          </a:ln>
        </p:spPr>
      </p:pic>
      <p:sp>
        <p:nvSpPr>
          <p:cNvPr id="279" name="Google Shape;279;p32"/>
          <p:cNvSpPr txBox="1"/>
          <p:nvPr/>
        </p:nvSpPr>
        <p:spPr>
          <a:xfrm>
            <a:off x="1359458" y="3003569"/>
            <a:ext cx="7661700" cy="156963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rgbClr val="434343"/>
              </a:buClr>
              <a:buSzPts val="1200"/>
              <a:buFont typeface="Poppins"/>
              <a:buChar char="●"/>
            </a:pPr>
            <a:r>
              <a:rPr lang="en" sz="1200" dirty="0">
                <a:solidFill>
                  <a:srgbClr val="434343"/>
                </a:solidFill>
                <a:latin typeface="Poppins"/>
                <a:ea typeface="Poppins"/>
                <a:cs typeface="Poppins"/>
                <a:sym typeface="Poppins"/>
              </a:rPr>
              <a:t>To gain older adults' thoughts on the </a:t>
            </a:r>
            <a:r>
              <a:rPr lang="en" sz="1200" b="1" dirty="0">
                <a:solidFill>
                  <a:srgbClr val="002452"/>
                </a:solidFill>
                <a:latin typeface="Poppins"/>
                <a:ea typeface="Poppins"/>
                <a:cs typeface="Poppins"/>
                <a:sym typeface="Poppins"/>
              </a:rPr>
              <a:t>key stages of fall detection and rescue</a:t>
            </a:r>
            <a:endParaRPr sz="1200" b="1" dirty="0">
              <a:solidFill>
                <a:srgbClr val="434343"/>
              </a:solidFill>
              <a:latin typeface="Poppins"/>
              <a:ea typeface="Poppins"/>
              <a:cs typeface="Poppins"/>
              <a:sym typeface="Poppins"/>
            </a:endParaRPr>
          </a:p>
          <a:p>
            <a:pPr marL="457200" lvl="0" indent="-304800" algn="l" rtl="0">
              <a:lnSpc>
                <a:spcPct val="150000"/>
              </a:lnSpc>
              <a:spcBef>
                <a:spcPts val="0"/>
              </a:spcBef>
              <a:spcAft>
                <a:spcPts val="0"/>
              </a:spcAft>
              <a:buClr>
                <a:srgbClr val="434343"/>
              </a:buClr>
              <a:buSzPts val="1200"/>
              <a:buFont typeface="Poppins"/>
              <a:buChar char="●"/>
            </a:pPr>
            <a:r>
              <a:rPr lang="en" sz="1200" dirty="0">
                <a:solidFill>
                  <a:srgbClr val="434343"/>
                </a:solidFill>
                <a:latin typeface="Poppins"/>
                <a:ea typeface="Poppins"/>
                <a:cs typeface="Poppins"/>
                <a:sym typeface="Poppins"/>
              </a:rPr>
              <a:t>Scenario-based:</a:t>
            </a:r>
            <a:r>
              <a:rPr lang="en" sz="1200" dirty="0">
                <a:solidFill>
                  <a:srgbClr val="002452"/>
                </a:solidFill>
                <a:latin typeface="Poppins"/>
                <a:ea typeface="Poppins"/>
                <a:cs typeface="Poppins"/>
                <a:sym typeface="Poppins"/>
              </a:rPr>
              <a:t> </a:t>
            </a:r>
            <a:r>
              <a:rPr lang="en" sz="1200" b="1" dirty="0">
                <a:solidFill>
                  <a:srgbClr val="002452"/>
                </a:solidFill>
                <a:latin typeface="Poppins"/>
                <a:ea typeface="Poppins"/>
                <a:cs typeface="Poppins"/>
                <a:sym typeface="Poppins"/>
              </a:rPr>
              <a:t>conscious</a:t>
            </a:r>
            <a:r>
              <a:rPr lang="en" sz="1200" dirty="0">
                <a:solidFill>
                  <a:srgbClr val="434343"/>
                </a:solidFill>
                <a:latin typeface="Poppins"/>
                <a:ea typeface="Poppins"/>
                <a:cs typeface="Poppins"/>
                <a:sym typeface="Poppins"/>
              </a:rPr>
              <a:t> and </a:t>
            </a:r>
            <a:r>
              <a:rPr lang="en" sz="1200" b="1" dirty="0">
                <a:solidFill>
                  <a:srgbClr val="002452"/>
                </a:solidFill>
                <a:latin typeface="Poppins"/>
                <a:ea typeface="Poppins"/>
                <a:cs typeface="Poppins"/>
                <a:sym typeface="Poppins"/>
              </a:rPr>
              <a:t>unconscious</a:t>
            </a:r>
            <a:r>
              <a:rPr lang="en" sz="1200" dirty="0">
                <a:solidFill>
                  <a:srgbClr val="434343"/>
                </a:solidFill>
                <a:latin typeface="Poppins"/>
                <a:ea typeface="Poppins"/>
                <a:cs typeface="Poppins"/>
                <a:sym typeface="Poppins"/>
              </a:rPr>
              <a:t> after falls</a:t>
            </a:r>
            <a:endParaRPr sz="1200" dirty="0">
              <a:solidFill>
                <a:srgbClr val="434343"/>
              </a:solidFill>
              <a:latin typeface="Poppins"/>
              <a:ea typeface="Poppins"/>
              <a:cs typeface="Poppins"/>
              <a:sym typeface="Poppins"/>
            </a:endParaRPr>
          </a:p>
          <a:p>
            <a:pPr marL="457200" lvl="0" indent="-304800" algn="l" rtl="0">
              <a:lnSpc>
                <a:spcPct val="150000"/>
              </a:lnSpc>
              <a:spcBef>
                <a:spcPts val="0"/>
              </a:spcBef>
              <a:spcAft>
                <a:spcPts val="0"/>
              </a:spcAft>
              <a:buClr>
                <a:srgbClr val="434343"/>
              </a:buClr>
              <a:buSzPts val="1200"/>
              <a:buFont typeface="Poppins"/>
              <a:buChar char="●"/>
            </a:pPr>
            <a:r>
              <a:rPr lang="en" sz="1200" dirty="0">
                <a:solidFill>
                  <a:srgbClr val="434343"/>
                </a:solidFill>
                <a:latin typeface="Poppins"/>
                <a:ea typeface="Poppins"/>
                <a:cs typeface="Poppins"/>
                <a:sym typeface="Poppins"/>
              </a:rPr>
              <a:t>If conscious, </a:t>
            </a:r>
            <a:r>
              <a:rPr lang="en" sz="1200" b="1" dirty="0">
                <a:solidFill>
                  <a:srgbClr val="002452"/>
                </a:solidFill>
                <a:latin typeface="Poppins"/>
                <a:ea typeface="Poppins"/>
                <a:cs typeface="Poppins"/>
                <a:sym typeface="Poppins"/>
              </a:rPr>
              <a:t>voice activation</a:t>
            </a:r>
            <a:r>
              <a:rPr lang="en" sz="1200" dirty="0">
                <a:solidFill>
                  <a:srgbClr val="434343"/>
                </a:solidFill>
                <a:latin typeface="Poppins"/>
                <a:ea typeface="Poppins"/>
                <a:cs typeface="Poppins"/>
                <a:sym typeface="Poppins"/>
              </a:rPr>
              <a:t> is preferred, wearable device is a plus</a:t>
            </a:r>
            <a:endParaRPr sz="1200" dirty="0">
              <a:solidFill>
                <a:srgbClr val="434343"/>
              </a:solidFill>
              <a:latin typeface="Poppins"/>
              <a:ea typeface="Poppins"/>
              <a:cs typeface="Poppins"/>
              <a:sym typeface="Poppins"/>
            </a:endParaRPr>
          </a:p>
          <a:p>
            <a:pPr marL="457200" lvl="0" indent="-304800" algn="l" rtl="0">
              <a:lnSpc>
                <a:spcPct val="150000"/>
              </a:lnSpc>
              <a:spcBef>
                <a:spcPts val="0"/>
              </a:spcBef>
              <a:spcAft>
                <a:spcPts val="0"/>
              </a:spcAft>
              <a:buClr>
                <a:srgbClr val="434343"/>
              </a:buClr>
              <a:buSzPts val="1200"/>
              <a:buFont typeface="Poppins"/>
              <a:buChar char="●"/>
            </a:pPr>
            <a:r>
              <a:rPr lang="en" sz="1200" dirty="0">
                <a:solidFill>
                  <a:srgbClr val="434343"/>
                </a:solidFill>
                <a:latin typeface="Poppins"/>
                <a:ea typeface="Poppins"/>
                <a:cs typeface="Poppins"/>
                <a:sym typeface="Poppins"/>
              </a:rPr>
              <a:t>If unconscious, cameras should </a:t>
            </a:r>
            <a:r>
              <a:rPr lang="en" sz="1200" b="1" dirty="0">
                <a:solidFill>
                  <a:srgbClr val="002452"/>
                </a:solidFill>
                <a:latin typeface="Poppins"/>
                <a:ea typeface="Poppins"/>
                <a:cs typeface="Poppins"/>
                <a:sym typeface="Poppins"/>
              </a:rPr>
              <a:t>automatically call </a:t>
            </a:r>
            <a:r>
              <a:rPr lang="en" sz="1200" dirty="0">
                <a:solidFill>
                  <a:srgbClr val="434343"/>
                </a:solidFill>
                <a:latin typeface="Poppins"/>
                <a:ea typeface="Poppins"/>
                <a:cs typeface="Poppins"/>
                <a:sym typeface="Poppins"/>
              </a:rPr>
              <a:t>emergency contacts</a:t>
            </a:r>
            <a:endParaRPr sz="1200" dirty="0">
              <a:solidFill>
                <a:srgbClr val="434343"/>
              </a:solidFill>
              <a:latin typeface="Poppins"/>
              <a:ea typeface="Poppins"/>
              <a:cs typeface="Poppins"/>
              <a:sym typeface="Poppins"/>
            </a:endParaRPr>
          </a:p>
          <a:p>
            <a:pPr marL="457200" lvl="0" indent="-304800" algn="l" rtl="0">
              <a:lnSpc>
                <a:spcPct val="150000"/>
              </a:lnSpc>
              <a:spcBef>
                <a:spcPts val="0"/>
              </a:spcBef>
              <a:spcAft>
                <a:spcPts val="0"/>
              </a:spcAft>
              <a:buClr>
                <a:srgbClr val="434343"/>
              </a:buClr>
              <a:buSzPts val="1200"/>
              <a:buFont typeface="Poppins"/>
              <a:buChar char="●"/>
            </a:pPr>
            <a:r>
              <a:rPr lang="en" sz="1200" dirty="0">
                <a:solidFill>
                  <a:srgbClr val="434343"/>
                </a:solidFill>
                <a:latin typeface="Poppins"/>
                <a:ea typeface="Poppins"/>
                <a:cs typeface="Poppins"/>
                <a:sym typeface="Poppins"/>
              </a:rPr>
              <a:t>High-decibel alarms if poor network connections</a:t>
            </a:r>
            <a:endParaRPr sz="1200" dirty="0">
              <a:solidFill>
                <a:srgbClr val="434343"/>
              </a:solidFill>
              <a:latin typeface="Poppins"/>
              <a:ea typeface="Poppins"/>
              <a:cs typeface="Poppins"/>
              <a:sym typeface="Poppins"/>
            </a:endParaRPr>
          </a:p>
        </p:txBody>
      </p:sp>
      <p:sp>
        <p:nvSpPr>
          <p:cNvPr id="275" name="Google Shape;27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Poppins"/>
                <a:ea typeface="Poppins"/>
                <a:cs typeface="Poppins"/>
                <a:sym typeface="Poppins"/>
              </a:rPr>
              <a:t>3</a:t>
            </a:fld>
            <a:endParaRPr>
              <a:latin typeface="Poppins"/>
              <a:ea typeface="Poppins"/>
              <a:cs typeface="Poppins"/>
              <a:sym typeface="Poppins"/>
            </a:endParaRPr>
          </a:p>
        </p:txBody>
      </p:sp>
      <p:sp>
        <p:nvSpPr>
          <p:cNvPr id="278" name="Google Shape;278;p32"/>
          <p:cNvSpPr/>
          <p:nvPr/>
        </p:nvSpPr>
        <p:spPr>
          <a:xfrm>
            <a:off x="690205" y="1319325"/>
            <a:ext cx="1288500" cy="369300"/>
          </a:xfrm>
          <a:prstGeom prst="rect">
            <a:avLst/>
          </a:pr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02452"/>
                </a:solidFill>
                <a:latin typeface="Poppins"/>
                <a:ea typeface="Poppins"/>
                <a:cs typeface="Poppins"/>
                <a:sym typeface="Poppins"/>
              </a:rPr>
              <a:t>Focus Group</a:t>
            </a:r>
            <a:endParaRPr sz="1200" b="1">
              <a:solidFill>
                <a:srgbClr val="002452"/>
              </a:solidFill>
              <a:latin typeface="Poppins"/>
              <a:ea typeface="Poppins"/>
              <a:cs typeface="Poppins"/>
              <a:sym typeface="Poppins"/>
            </a:endParaRPr>
          </a:p>
        </p:txBody>
      </p:sp>
      <p:sp>
        <p:nvSpPr>
          <p:cNvPr id="5" name="Google Shape;128;p20">
            <a:extLst>
              <a:ext uri="{FF2B5EF4-FFF2-40B4-BE49-F238E27FC236}">
                <a16:creationId xmlns:a16="http://schemas.microsoft.com/office/drawing/2014/main" id="{BFC3806C-4D35-D066-BE32-F4AA0D70346E}"/>
              </a:ext>
            </a:extLst>
          </p:cNvPr>
          <p:cNvSpPr txBox="1"/>
          <p:nvPr/>
        </p:nvSpPr>
        <p:spPr>
          <a:xfrm>
            <a:off x="5559286" y="197377"/>
            <a:ext cx="3000000" cy="369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1200" i="1" dirty="0">
                <a:solidFill>
                  <a:schemeClr val="dk2"/>
                </a:solidFill>
                <a:latin typeface="Poppins"/>
                <a:ea typeface="Poppins"/>
                <a:cs typeface="Poppins"/>
                <a:sym typeface="Poppins"/>
              </a:rPr>
              <a:t>Sep 2021 - Mar 2022</a:t>
            </a:r>
            <a:endParaRPr dirty="0"/>
          </a:p>
        </p:txBody>
      </p:sp>
      <p:sp>
        <p:nvSpPr>
          <p:cNvPr id="6" name="Google Shape;124;p20">
            <a:extLst>
              <a:ext uri="{FF2B5EF4-FFF2-40B4-BE49-F238E27FC236}">
                <a16:creationId xmlns:a16="http://schemas.microsoft.com/office/drawing/2014/main" id="{922F7179-A128-9F10-34C1-0DCF553FF9CA}"/>
              </a:ext>
            </a:extLst>
          </p:cNvPr>
          <p:cNvSpPr txBox="1"/>
          <p:nvPr/>
        </p:nvSpPr>
        <p:spPr>
          <a:xfrm>
            <a:off x="588400" y="215109"/>
            <a:ext cx="8207400" cy="1015632"/>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600" b="1" dirty="0">
                <a:solidFill>
                  <a:srgbClr val="002452"/>
                </a:solidFill>
                <a:latin typeface="Poppins"/>
                <a:ea typeface="Poppins"/>
                <a:cs typeface="Poppins"/>
                <a:sym typeface="Poppins"/>
              </a:rPr>
              <a:t>Invisible Guardian</a:t>
            </a:r>
            <a:endParaRPr sz="1600" u="sng" dirty="0">
              <a:solidFill>
                <a:srgbClr val="002452"/>
              </a:solidFill>
              <a:latin typeface="Poppins"/>
              <a:ea typeface="Poppins"/>
              <a:cs typeface="Poppins"/>
              <a:sym typeface="Poppins"/>
            </a:endParaRPr>
          </a:p>
          <a:p>
            <a:pPr marL="0" marR="0" lvl="0" indent="0" algn="l" rtl="0">
              <a:lnSpc>
                <a:spcPct val="100000"/>
              </a:lnSpc>
              <a:spcBef>
                <a:spcPts val="0"/>
              </a:spcBef>
              <a:spcAft>
                <a:spcPts val="0"/>
              </a:spcAft>
              <a:buNone/>
            </a:pPr>
            <a:r>
              <a:rPr lang="en" sz="1800" i="1" dirty="0">
                <a:solidFill>
                  <a:srgbClr val="434343"/>
                </a:solidFill>
                <a:latin typeface="Poppins"/>
                <a:ea typeface="Poppins"/>
                <a:cs typeface="Poppins"/>
                <a:sym typeface="Poppins"/>
              </a:rPr>
              <a:t>Home Cameras with Fall Detection for Older Adults</a:t>
            </a:r>
            <a:endParaRPr sz="1800" i="1" dirty="0">
              <a:solidFill>
                <a:srgbClr val="434343"/>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Poppins"/>
                <a:ea typeface="Poppins"/>
                <a:cs typeface="Poppins"/>
                <a:sym typeface="Poppins"/>
              </a:rPr>
              <a:t>4</a:t>
            </a:fld>
            <a:endParaRPr>
              <a:latin typeface="Poppins"/>
              <a:ea typeface="Poppins"/>
              <a:cs typeface="Poppins"/>
              <a:sym typeface="Poppins"/>
            </a:endParaRPr>
          </a:p>
        </p:txBody>
      </p:sp>
      <p:sp>
        <p:nvSpPr>
          <p:cNvPr id="159" name="Google Shape;159;p22"/>
          <p:cNvSpPr/>
          <p:nvPr/>
        </p:nvSpPr>
        <p:spPr>
          <a:xfrm>
            <a:off x="690205" y="1428295"/>
            <a:ext cx="2007000" cy="369300"/>
          </a:xfrm>
          <a:prstGeom prst="rect">
            <a:avLst/>
          </a:pr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02452"/>
                </a:solidFill>
                <a:latin typeface="Poppins"/>
                <a:ea typeface="Poppins"/>
                <a:cs typeface="Poppins"/>
                <a:sym typeface="Poppins"/>
              </a:rPr>
              <a:t>Co-Design Workshop</a:t>
            </a:r>
            <a:endParaRPr sz="1200" b="1">
              <a:solidFill>
                <a:srgbClr val="002452"/>
              </a:solidFill>
              <a:latin typeface="Poppins"/>
              <a:ea typeface="Poppins"/>
              <a:cs typeface="Poppins"/>
              <a:sym typeface="Poppins"/>
            </a:endParaRPr>
          </a:p>
        </p:txBody>
      </p:sp>
      <p:grpSp>
        <p:nvGrpSpPr>
          <p:cNvPr id="172" name="Google Shape;172;p22"/>
          <p:cNvGrpSpPr/>
          <p:nvPr/>
        </p:nvGrpSpPr>
        <p:grpSpPr>
          <a:xfrm>
            <a:off x="4943835" y="1322184"/>
            <a:ext cx="3983400" cy="3210771"/>
            <a:chOff x="660554" y="1801942"/>
            <a:chExt cx="3983400" cy="3210771"/>
          </a:xfrm>
        </p:grpSpPr>
        <p:grpSp>
          <p:nvGrpSpPr>
            <p:cNvPr id="173" name="Google Shape;173;p22"/>
            <p:cNvGrpSpPr/>
            <p:nvPr/>
          </p:nvGrpSpPr>
          <p:grpSpPr>
            <a:xfrm>
              <a:off x="660554" y="1801942"/>
              <a:ext cx="3983400" cy="3210771"/>
              <a:chOff x="470379" y="1732967"/>
              <a:chExt cx="3983400" cy="3210771"/>
            </a:xfrm>
          </p:grpSpPr>
          <p:pic>
            <p:nvPicPr>
              <p:cNvPr id="174" name="Google Shape;174;p22"/>
              <p:cNvPicPr preferRelativeResize="0"/>
              <p:nvPr/>
            </p:nvPicPr>
            <p:blipFill rotWithShape="1">
              <a:blip r:embed="rId3">
                <a:alphaModFix/>
              </a:blip>
              <a:srcRect r="45869"/>
              <a:stretch/>
            </p:blipFill>
            <p:spPr>
              <a:xfrm>
                <a:off x="1248557" y="1732967"/>
                <a:ext cx="2427044" cy="1355506"/>
              </a:xfrm>
              <a:prstGeom prst="rect">
                <a:avLst/>
              </a:prstGeom>
              <a:noFill/>
              <a:ln>
                <a:noFill/>
              </a:ln>
            </p:spPr>
          </p:pic>
          <p:sp>
            <p:nvSpPr>
              <p:cNvPr id="175" name="Google Shape;175;p22"/>
              <p:cNvSpPr txBox="1"/>
              <p:nvPr/>
            </p:nvSpPr>
            <p:spPr>
              <a:xfrm>
                <a:off x="470379" y="4605038"/>
                <a:ext cx="3983400" cy="338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000" b="1" u="sng" dirty="0">
                    <a:solidFill>
                      <a:srgbClr val="002452"/>
                    </a:solidFill>
                    <a:latin typeface="Poppins"/>
                    <a:ea typeface="Poppins"/>
                    <a:cs typeface="Poppins"/>
                    <a:sym typeface="Poppins"/>
                  </a:rPr>
                  <a:t>Co-designing with researchers in Whiteboard</a:t>
                </a:r>
                <a:endParaRPr sz="1000" b="1" u="sng" dirty="0">
                  <a:solidFill>
                    <a:srgbClr val="002452"/>
                  </a:solidFill>
                  <a:latin typeface="Poppins"/>
                  <a:ea typeface="Poppins"/>
                  <a:cs typeface="Poppins"/>
                  <a:sym typeface="Poppins"/>
                </a:endParaRPr>
              </a:p>
            </p:txBody>
          </p:sp>
          <p:pic>
            <p:nvPicPr>
              <p:cNvPr id="176" name="Google Shape;176;p22"/>
              <p:cNvPicPr preferRelativeResize="0"/>
              <p:nvPr/>
            </p:nvPicPr>
            <p:blipFill rotWithShape="1">
              <a:blip r:embed="rId3">
                <a:alphaModFix/>
              </a:blip>
              <a:srcRect l="53863"/>
              <a:stretch/>
            </p:blipFill>
            <p:spPr>
              <a:xfrm>
                <a:off x="1372153" y="3191597"/>
                <a:ext cx="2186829" cy="1433004"/>
              </a:xfrm>
              <a:prstGeom prst="rect">
                <a:avLst/>
              </a:prstGeom>
              <a:noFill/>
              <a:ln>
                <a:noFill/>
              </a:ln>
            </p:spPr>
          </p:pic>
        </p:grpSp>
        <p:sp>
          <p:nvSpPr>
            <p:cNvPr id="177" name="Google Shape;177;p22"/>
            <p:cNvSpPr/>
            <p:nvPr/>
          </p:nvSpPr>
          <p:spPr>
            <a:xfrm>
              <a:off x="1771888" y="3359633"/>
              <a:ext cx="211500" cy="79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 name="Google Shape;128;p20">
            <a:extLst>
              <a:ext uri="{FF2B5EF4-FFF2-40B4-BE49-F238E27FC236}">
                <a16:creationId xmlns:a16="http://schemas.microsoft.com/office/drawing/2014/main" id="{C0B2809D-AF05-BBD8-B6A2-C6433839A9A9}"/>
              </a:ext>
            </a:extLst>
          </p:cNvPr>
          <p:cNvSpPr txBox="1"/>
          <p:nvPr/>
        </p:nvSpPr>
        <p:spPr>
          <a:xfrm>
            <a:off x="5559286" y="197377"/>
            <a:ext cx="3000000" cy="369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1200" i="1" dirty="0">
                <a:solidFill>
                  <a:schemeClr val="dk2"/>
                </a:solidFill>
                <a:latin typeface="Poppins"/>
                <a:ea typeface="Poppins"/>
                <a:cs typeface="Poppins"/>
                <a:sym typeface="Poppins"/>
              </a:rPr>
              <a:t>Sep 2021 - Mar 2022</a:t>
            </a:r>
            <a:endParaRPr dirty="0"/>
          </a:p>
        </p:txBody>
      </p:sp>
      <p:sp>
        <p:nvSpPr>
          <p:cNvPr id="3" name="Google Shape;124;p20">
            <a:extLst>
              <a:ext uri="{FF2B5EF4-FFF2-40B4-BE49-F238E27FC236}">
                <a16:creationId xmlns:a16="http://schemas.microsoft.com/office/drawing/2014/main" id="{E3175339-CC6E-76A2-8B8B-8CDAABB356F8}"/>
              </a:ext>
            </a:extLst>
          </p:cNvPr>
          <p:cNvSpPr txBox="1"/>
          <p:nvPr/>
        </p:nvSpPr>
        <p:spPr>
          <a:xfrm>
            <a:off x="588400" y="215109"/>
            <a:ext cx="8207400" cy="1015632"/>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600" b="1" dirty="0">
                <a:solidFill>
                  <a:srgbClr val="002452"/>
                </a:solidFill>
                <a:latin typeface="Poppins"/>
                <a:ea typeface="Poppins"/>
                <a:cs typeface="Poppins"/>
                <a:sym typeface="Poppins"/>
              </a:rPr>
              <a:t>Invisible Guardian</a:t>
            </a:r>
            <a:endParaRPr sz="1600" u="sng" dirty="0">
              <a:solidFill>
                <a:srgbClr val="002452"/>
              </a:solidFill>
              <a:latin typeface="Poppins"/>
              <a:ea typeface="Poppins"/>
              <a:cs typeface="Poppins"/>
              <a:sym typeface="Poppins"/>
            </a:endParaRPr>
          </a:p>
          <a:p>
            <a:pPr marL="0" marR="0" lvl="0" indent="0" algn="l" rtl="0">
              <a:lnSpc>
                <a:spcPct val="100000"/>
              </a:lnSpc>
              <a:spcBef>
                <a:spcPts val="0"/>
              </a:spcBef>
              <a:spcAft>
                <a:spcPts val="0"/>
              </a:spcAft>
              <a:buNone/>
            </a:pPr>
            <a:r>
              <a:rPr lang="en" sz="1800" i="1" dirty="0">
                <a:solidFill>
                  <a:srgbClr val="434343"/>
                </a:solidFill>
                <a:latin typeface="Poppins"/>
                <a:ea typeface="Poppins"/>
                <a:cs typeface="Poppins"/>
                <a:sym typeface="Poppins"/>
              </a:rPr>
              <a:t>Home Cameras with Fall Detection for Older Adults</a:t>
            </a:r>
            <a:endParaRPr sz="1800" i="1" dirty="0">
              <a:solidFill>
                <a:srgbClr val="434343"/>
              </a:solidFill>
              <a:latin typeface="Poppins"/>
              <a:ea typeface="Poppins"/>
              <a:cs typeface="Poppins"/>
              <a:sym typeface="Poppins"/>
            </a:endParaRPr>
          </a:p>
        </p:txBody>
      </p:sp>
      <p:sp>
        <p:nvSpPr>
          <p:cNvPr id="4" name="Google Shape;291;p33">
            <a:extLst>
              <a:ext uri="{FF2B5EF4-FFF2-40B4-BE49-F238E27FC236}">
                <a16:creationId xmlns:a16="http://schemas.microsoft.com/office/drawing/2014/main" id="{E49F49C1-DE3E-371D-2143-5A3880E6B137}"/>
              </a:ext>
            </a:extLst>
          </p:cNvPr>
          <p:cNvSpPr txBox="1"/>
          <p:nvPr/>
        </p:nvSpPr>
        <p:spPr>
          <a:xfrm>
            <a:off x="690204" y="1882140"/>
            <a:ext cx="4592469" cy="156963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rgbClr val="434343"/>
              </a:buClr>
              <a:buSzPts val="1200"/>
              <a:buFont typeface="Poppins"/>
              <a:buChar char="●"/>
            </a:pPr>
            <a:r>
              <a:rPr lang="en" sz="1200" dirty="0">
                <a:solidFill>
                  <a:srgbClr val="434343"/>
                </a:solidFill>
                <a:latin typeface="Poppins"/>
                <a:ea typeface="Poppins"/>
                <a:cs typeface="Poppins"/>
                <a:sym typeface="Poppins"/>
              </a:rPr>
              <a:t>To investigate how older users' privacy preferences influenced the design of home cameras</a:t>
            </a:r>
            <a:endParaRPr sz="1200" dirty="0">
              <a:solidFill>
                <a:srgbClr val="434343"/>
              </a:solidFill>
              <a:latin typeface="Poppins"/>
              <a:ea typeface="Poppins"/>
              <a:cs typeface="Poppins"/>
              <a:sym typeface="Poppins"/>
            </a:endParaRPr>
          </a:p>
          <a:p>
            <a:pPr marL="457200" lvl="0" indent="-304800" algn="l" rtl="0">
              <a:lnSpc>
                <a:spcPct val="150000"/>
              </a:lnSpc>
              <a:spcBef>
                <a:spcPts val="0"/>
              </a:spcBef>
              <a:spcAft>
                <a:spcPts val="0"/>
              </a:spcAft>
              <a:buClr>
                <a:srgbClr val="434343"/>
              </a:buClr>
              <a:buSzPts val="1200"/>
              <a:buFont typeface="Poppins"/>
              <a:buChar char="●"/>
            </a:pPr>
            <a:r>
              <a:rPr lang="en" sz="1200" dirty="0">
                <a:solidFill>
                  <a:srgbClr val="434343"/>
                </a:solidFill>
                <a:latin typeface="Poppins"/>
                <a:ea typeface="Poppins"/>
                <a:cs typeface="Poppins"/>
                <a:sym typeface="Poppins"/>
              </a:rPr>
              <a:t>Usage scenarios, functionality, appearance, and materials </a:t>
            </a:r>
            <a:endParaRPr sz="1200" dirty="0">
              <a:solidFill>
                <a:srgbClr val="434343"/>
              </a:solidFill>
              <a:latin typeface="Poppins"/>
              <a:ea typeface="Poppins"/>
              <a:cs typeface="Poppins"/>
              <a:sym typeface="Poppins"/>
            </a:endParaRPr>
          </a:p>
          <a:p>
            <a:pPr marL="457200" lvl="0" indent="-304800" algn="l" rtl="0">
              <a:lnSpc>
                <a:spcPct val="150000"/>
              </a:lnSpc>
              <a:spcBef>
                <a:spcPts val="0"/>
              </a:spcBef>
              <a:spcAft>
                <a:spcPts val="0"/>
              </a:spcAft>
              <a:buClr>
                <a:srgbClr val="434343"/>
              </a:buClr>
              <a:buSzPts val="1200"/>
              <a:buFont typeface="Poppins"/>
              <a:buChar char="●"/>
            </a:pPr>
            <a:r>
              <a:rPr lang="en" sz="1200" dirty="0">
                <a:solidFill>
                  <a:srgbClr val="434343"/>
                </a:solidFill>
                <a:latin typeface="Poppins"/>
                <a:ea typeface="Poppins"/>
                <a:cs typeface="Poppins"/>
                <a:sym typeface="Poppins"/>
              </a:rPr>
              <a:t>Developed ideal home camera prototypes</a:t>
            </a:r>
            <a:endParaRPr sz="1200" dirty="0">
              <a:solidFill>
                <a:srgbClr val="434343"/>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Poppins"/>
                <a:ea typeface="Poppins"/>
                <a:cs typeface="Poppins"/>
                <a:sym typeface="Poppins"/>
              </a:rPr>
              <a:t>5</a:t>
            </a:fld>
            <a:endParaRPr>
              <a:latin typeface="Poppins"/>
              <a:ea typeface="Poppins"/>
              <a:cs typeface="Poppins"/>
              <a:sym typeface="Poppins"/>
            </a:endParaRPr>
          </a:p>
        </p:txBody>
      </p:sp>
      <p:sp>
        <p:nvSpPr>
          <p:cNvPr id="159" name="Google Shape;159;p22"/>
          <p:cNvSpPr/>
          <p:nvPr/>
        </p:nvSpPr>
        <p:spPr>
          <a:xfrm>
            <a:off x="690205" y="1319325"/>
            <a:ext cx="2007000" cy="369300"/>
          </a:xfrm>
          <a:prstGeom prst="rect">
            <a:avLst/>
          </a:pr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02452"/>
                </a:solidFill>
                <a:latin typeface="Poppins"/>
                <a:ea typeface="Poppins"/>
                <a:cs typeface="Poppins"/>
                <a:sym typeface="Poppins"/>
              </a:rPr>
              <a:t>Co-Design Workshop</a:t>
            </a:r>
            <a:endParaRPr sz="1200" b="1">
              <a:solidFill>
                <a:srgbClr val="002452"/>
              </a:solidFill>
              <a:latin typeface="Poppins"/>
              <a:ea typeface="Poppins"/>
              <a:cs typeface="Poppins"/>
              <a:sym typeface="Poppins"/>
            </a:endParaRPr>
          </a:p>
        </p:txBody>
      </p:sp>
      <p:sp>
        <p:nvSpPr>
          <p:cNvPr id="2" name="Google Shape;128;p20">
            <a:extLst>
              <a:ext uri="{FF2B5EF4-FFF2-40B4-BE49-F238E27FC236}">
                <a16:creationId xmlns:a16="http://schemas.microsoft.com/office/drawing/2014/main" id="{C0B2809D-AF05-BBD8-B6A2-C6433839A9A9}"/>
              </a:ext>
            </a:extLst>
          </p:cNvPr>
          <p:cNvSpPr txBox="1"/>
          <p:nvPr/>
        </p:nvSpPr>
        <p:spPr>
          <a:xfrm>
            <a:off x="5559286" y="197377"/>
            <a:ext cx="3000000" cy="369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1200" i="1" dirty="0">
                <a:solidFill>
                  <a:schemeClr val="dk2"/>
                </a:solidFill>
                <a:latin typeface="Poppins"/>
                <a:ea typeface="Poppins"/>
                <a:cs typeface="Poppins"/>
                <a:sym typeface="Poppins"/>
              </a:rPr>
              <a:t>Sep 2021 - Mar 2022</a:t>
            </a:r>
            <a:endParaRPr dirty="0"/>
          </a:p>
        </p:txBody>
      </p:sp>
      <p:sp>
        <p:nvSpPr>
          <p:cNvPr id="3" name="Google Shape;124;p20">
            <a:extLst>
              <a:ext uri="{FF2B5EF4-FFF2-40B4-BE49-F238E27FC236}">
                <a16:creationId xmlns:a16="http://schemas.microsoft.com/office/drawing/2014/main" id="{E3175339-CC6E-76A2-8B8B-8CDAABB356F8}"/>
              </a:ext>
            </a:extLst>
          </p:cNvPr>
          <p:cNvSpPr txBox="1"/>
          <p:nvPr/>
        </p:nvSpPr>
        <p:spPr>
          <a:xfrm>
            <a:off x="588400" y="215109"/>
            <a:ext cx="8207400" cy="1015632"/>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600" b="1" dirty="0">
                <a:solidFill>
                  <a:srgbClr val="002452"/>
                </a:solidFill>
                <a:latin typeface="Poppins"/>
                <a:ea typeface="Poppins"/>
                <a:cs typeface="Poppins"/>
                <a:sym typeface="Poppins"/>
              </a:rPr>
              <a:t>Invisible Guardian</a:t>
            </a:r>
            <a:endParaRPr sz="1600" u="sng" dirty="0">
              <a:solidFill>
                <a:srgbClr val="002452"/>
              </a:solidFill>
              <a:latin typeface="Poppins"/>
              <a:ea typeface="Poppins"/>
              <a:cs typeface="Poppins"/>
              <a:sym typeface="Poppins"/>
            </a:endParaRPr>
          </a:p>
          <a:p>
            <a:pPr marL="0" marR="0" lvl="0" indent="0" algn="l" rtl="0">
              <a:lnSpc>
                <a:spcPct val="100000"/>
              </a:lnSpc>
              <a:spcBef>
                <a:spcPts val="0"/>
              </a:spcBef>
              <a:spcAft>
                <a:spcPts val="0"/>
              </a:spcAft>
              <a:buNone/>
            </a:pPr>
            <a:r>
              <a:rPr lang="en" sz="1800" i="1" dirty="0">
                <a:solidFill>
                  <a:srgbClr val="434343"/>
                </a:solidFill>
                <a:latin typeface="Poppins"/>
                <a:ea typeface="Poppins"/>
                <a:cs typeface="Poppins"/>
                <a:sym typeface="Poppins"/>
              </a:rPr>
              <a:t>Home Cameras with Fall Detection for Older Adults</a:t>
            </a:r>
            <a:endParaRPr sz="1800" i="1" dirty="0">
              <a:solidFill>
                <a:srgbClr val="434343"/>
              </a:solidFill>
              <a:latin typeface="Poppins"/>
              <a:ea typeface="Poppins"/>
              <a:cs typeface="Poppins"/>
              <a:sym typeface="Poppins"/>
            </a:endParaRPr>
          </a:p>
        </p:txBody>
      </p:sp>
      <p:grpSp>
        <p:nvGrpSpPr>
          <p:cNvPr id="4" name="Google Shape;186;p23">
            <a:extLst>
              <a:ext uri="{FF2B5EF4-FFF2-40B4-BE49-F238E27FC236}">
                <a16:creationId xmlns:a16="http://schemas.microsoft.com/office/drawing/2014/main" id="{9B692241-6680-2178-5508-4DD1381CA359}"/>
              </a:ext>
            </a:extLst>
          </p:cNvPr>
          <p:cNvGrpSpPr/>
          <p:nvPr/>
        </p:nvGrpSpPr>
        <p:grpSpPr>
          <a:xfrm>
            <a:off x="684660" y="1959805"/>
            <a:ext cx="4119801" cy="2692170"/>
            <a:chOff x="185099" y="3126955"/>
            <a:chExt cx="4119801" cy="2692170"/>
          </a:xfrm>
        </p:grpSpPr>
        <p:pic>
          <p:nvPicPr>
            <p:cNvPr id="5" name="Google Shape;187;p23">
              <a:extLst>
                <a:ext uri="{FF2B5EF4-FFF2-40B4-BE49-F238E27FC236}">
                  <a16:creationId xmlns:a16="http://schemas.microsoft.com/office/drawing/2014/main" id="{60E9602C-B82E-A23D-AEBC-A757C7E47CDC}"/>
                </a:ext>
              </a:extLst>
            </p:cNvPr>
            <p:cNvPicPr preferRelativeResize="0"/>
            <p:nvPr/>
          </p:nvPicPr>
          <p:blipFill>
            <a:blip r:embed="rId3">
              <a:alphaModFix/>
            </a:blip>
            <a:stretch>
              <a:fillRect/>
            </a:stretch>
          </p:blipFill>
          <p:spPr>
            <a:xfrm>
              <a:off x="185099" y="3126955"/>
              <a:ext cx="4119801" cy="2349970"/>
            </a:xfrm>
            <a:prstGeom prst="rect">
              <a:avLst/>
            </a:prstGeom>
            <a:noFill/>
            <a:ln>
              <a:noFill/>
            </a:ln>
          </p:spPr>
        </p:pic>
        <p:sp>
          <p:nvSpPr>
            <p:cNvPr id="6" name="Google Shape;188;p23">
              <a:extLst>
                <a:ext uri="{FF2B5EF4-FFF2-40B4-BE49-F238E27FC236}">
                  <a16:creationId xmlns:a16="http://schemas.microsoft.com/office/drawing/2014/main" id="{76299BD8-0122-FB5F-F9F9-32FDE4FCF22B}"/>
                </a:ext>
              </a:extLst>
            </p:cNvPr>
            <p:cNvSpPr txBox="1"/>
            <p:nvPr/>
          </p:nvSpPr>
          <p:spPr>
            <a:xfrm>
              <a:off x="550000" y="5480425"/>
              <a:ext cx="3390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u="sng">
                  <a:solidFill>
                    <a:srgbClr val="002452"/>
                  </a:solidFill>
                  <a:latin typeface="Poppins"/>
                  <a:ea typeface="Poppins"/>
                  <a:cs typeface="Poppins"/>
                  <a:sym typeface="Poppins"/>
                </a:rPr>
                <a:t>Perceptions of Older Adults towards Privacy</a:t>
              </a:r>
              <a:endParaRPr sz="1000" b="1" u="sng">
                <a:solidFill>
                  <a:srgbClr val="002452"/>
                </a:solidFill>
                <a:latin typeface="Poppins"/>
                <a:ea typeface="Poppins"/>
                <a:cs typeface="Poppins"/>
                <a:sym typeface="Poppins"/>
              </a:endParaRPr>
            </a:p>
          </p:txBody>
        </p:sp>
      </p:grpSp>
      <p:sp>
        <p:nvSpPr>
          <p:cNvPr id="7" name="Google Shape;303;p34">
            <a:extLst>
              <a:ext uri="{FF2B5EF4-FFF2-40B4-BE49-F238E27FC236}">
                <a16:creationId xmlns:a16="http://schemas.microsoft.com/office/drawing/2014/main" id="{AD43E8EC-E242-A875-9449-C72BB744AAAE}"/>
              </a:ext>
            </a:extLst>
          </p:cNvPr>
          <p:cNvSpPr/>
          <p:nvPr/>
        </p:nvSpPr>
        <p:spPr>
          <a:xfrm>
            <a:off x="4991025" y="2735419"/>
            <a:ext cx="4610400" cy="1056900"/>
          </a:xfrm>
          <a:prstGeom prst="rect">
            <a:avLst/>
          </a:pr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002452"/>
              </a:solidFill>
              <a:latin typeface="Poppins"/>
              <a:ea typeface="Poppins"/>
              <a:cs typeface="Poppins"/>
              <a:sym typeface="Poppins"/>
            </a:endParaRPr>
          </a:p>
        </p:txBody>
      </p:sp>
      <p:pic>
        <p:nvPicPr>
          <p:cNvPr id="8" name="Google Shape;304;p34">
            <a:extLst>
              <a:ext uri="{FF2B5EF4-FFF2-40B4-BE49-F238E27FC236}">
                <a16:creationId xmlns:a16="http://schemas.microsoft.com/office/drawing/2014/main" id="{1B0F4160-FD08-9D5F-3321-1101B59EE4F4}"/>
              </a:ext>
            </a:extLst>
          </p:cNvPr>
          <p:cNvPicPr preferRelativeResize="0"/>
          <p:nvPr/>
        </p:nvPicPr>
        <p:blipFill>
          <a:blip r:embed="rId4">
            <a:alphaModFix/>
          </a:blip>
          <a:stretch>
            <a:fillRect/>
          </a:stretch>
        </p:blipFill>
        <p:spPr>
          <a:xfrm>
            <a:off x="5443900" y="3996494"/>
            <a:ext cx="622966" cy="710025"/>
          </a:xfrm>
          <a:prstGeom prst="rect">
            <a:avLst/>
          </a:prstGeom>
          <a:noFill/>
          <a:ln>
            <a:noFill/>
          </a:ln>
        </p:spPr>
      </p:pic>
      <p:pic>
        <p:nvPicPr>
          <p:cNvPr id="9" name="Google Shape;305;p34">
            <a:extLst>
              <a:ext uri="{FF2B5EF4-FFF2-40B4-BE49-F238E27FC236}">
                <a16:creationId xmlns:a16="http://schemas.microsoft.com/office/drawing/2014/main" id="{37125FC7-169D-0BF7-6345-B45C8586C2C3}"/>
              </a:ext>
            </a:extLst>
          </p:cNvPr>
          <p:cNvPicPr preferRelativeResize="0"/>
          <p:nvPr/>
        </p:nvPicPr>
        <p:blipFill>
          <a:blip r:embed="rId5">
            <a:alphaModFix/>
          </a:blip>
          <a:stretch>
            <a:fillRect/>
          </a:stretch>
        </p:blipFill>
        <p:spPr>
          <a:xfrm>
            <a:off x="5145850" y="1262469"/>
            <a:ext cx="715684" cy="670150"/>
          </a:xfrm>
          <a:prstGeom prst="rect">
            <a:avLst/>
          </a:prstGeom>
          <a:noFill/>
          <a:ln>
            <a:noFill/>
          </a:ln>
        </p:spPr>
      </p:pic>
      <p:pic>
        <p:nvPicPr>
          <p:cNvPr id="10" name="Google Shape;306;p34">
            <a:extLst>
              <a:ext uri="{FF2B5EF4-FFF2-40B4-BE49-F238E27FC236}">
                <a16:creationId xmlns:a16="http://schemas.microsoft.com/office/drawing/2014/main" id="{DE423322-5AD5-E12E-FF39-AAD570392478}"/>
              </a:ext>
            </a:extLst>
          </p:cNvPr>
          <p:cNvPicPr preferRelativeResize="0"/>
          <p:nvPr/>
        </p:nvPicPr>
        <p:blipFill>
          <a:blip r:embed="rId6">
            <a:alphaModFix/>
          </a:blip>
          <a:stretch>
            <a:fillRect/>
          </a:stretch>
        </p:blipFill>
        <p:spPr>
          <a:xfrm>
            <a:off x="5658050" y="1692694"/>
            <a:ext cx="715675" cy="710013"/>
          </a:xfrm>
          <a:prstGeom prst="rect">
            <a:avLst/>
          </a:prstGeom>
          <a:noFill/>
          <a:ln>
            <a:noFill/>
          </a:ln>
        </p:spPr>
      </p:pic>
      <p:sp>
        <p:nvSpPr>
          <p:cNvPr id="11" name="Google Shape;307;p34">
            <a:extLst>
              <a:ext uri="{FF2B5EF4-FFF2-40B4-BE49-F238E27FC236}">
                <a16:creationId xmlns:a16="http://schemas.microsoft.com/office/drawing/2014/main" id="{D8336428-1B5A-2D7D-1422-90C90DA5965E}"/>
              </a:ext>
            </a:extLst>
          </p:cNvPr>
          <p:cNvSpPr txBox="1"/>
          <p:nvPr/>
        </p:nvSpPr>
        <p:spPr>
          <a:xfrm>
            <a:off x="6552286" y="1385548"/>
            <a:ext cx="2007000" cy="101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dirty="0">
                <a:latin typeface="Poppins"/>
                <a:ea typeface="Poppins"/>
                <a:cs typeface="Poppins"/>
                <a:sym typeface="Poppins"/>
              </a:rPr>
              <a:t>→ Avoid cartoonish design</a:t>
            </a:r>
            <a:endParaRPr sz="800" dirty="0">
              <a:latin typeface="Poppins"/>
              <a:ea typeface="Poppins"/>
              <a:cs typeface="Poppins"/>
              <a:sym typeface="Poppins"/>
            </a:endParaRPr>
          </a:p>
          <a:p>
            <a:pPr marL="0" lvl="0" indent="0" algn="l" rtl="0">
              <a:lnSpc>
                <a:spcPct val="115000"/>
              </a:lnSpc>
              <a:spcBef>
                <a:spcPts val="0"/>
              </a:spcBef>
              <a:spcAft>
                <a:spcPts val="0"/>
              </a:spcAft>
              <a:buNone/>
            </a:pPr>
            <a:endParaRPr sz="800" dirty="0">
              <a:latin typeface="Poppins"/>
              <a:ea typeface="Poppins"/>
              <a:cs typeface="Poppins"/>
              <a:sym typeface="Poppins"/>
            </a:endParaRPr>
          </a:p>
          <a:p>
            <a:pPr marL="0" lvl="0" indent="0" algn="l" rtl="0">
              <a:lnSpc>
                <a:spcPct val="115000"/>
              </a:lnSpc>
              <a:spcBef>
                <a:spcPts val="0"/>
              </a:spcBef>
              <a:spcAft>
                <a:spcPts val="0"/>
              </a:spcAft>
              <a:buNone/>
            </a:pPr>
            <a:r>
              <a:rPr lang="en" sz="800" dirty="0">
                <a:solidFill>
                  <a:schemeClr val="dk1"/>
                </a:solidFill>
                <a:latin typeface="Poppins"/>
                <a:ea typeface="Poppins"/>
                <a:cs typeface="Poppins"/>
                <a:sym typeface="Poppins"/>
              </a:rPr>
              <a:t>→ </a:t>
            </a:r>
            <a:r>
              <a:rPr lang="en" sz="800" dirty="0">
                <a:latin typeface="Poppins"/>
                <a:ea typeface="Poppins"/>
                <a:cs typeface="Poppins"/>
                <a:sym typeface="Poppins"/>
              </a:rPr>
              <a:t>Professional and reliable image, akin to doctor</a:t>
            </a:r>
            <a:endParaRPr sz="800" dirty="0">
              <a:latin typeface="Poppins"/>
              <a:ea typeface="Poppins"/>
              <a:cs typeface="Poppins"/>
              <a:sym typeface="Poppins"/>
            </a:endParaRPr>
          </a:p>
          <a:p>
            <a:pPr marL="0" lvl="0" indent="0" algn="l" rtl="0">
              <a:lnSpc>
                <a:spcPct val="115000"/>
              </a:lnSpc>
              <a:spcBef>
                <a:spcPts val="0"/>
              </a:spcBef>
              <a:spcAft>
                <a:spcPts val="0"/>
              </a:spcAft>
              <a:buNone/>
            </a:pPr>
            <a:endParaRPr sz="800" dirty="0">
              <a:latin typeface="Poppins"/>
              <a:ea typeface="Poppins"/>
              <a:cs typeface="Poppins"/>
              <a:sym typeface="Poppins"/>
            </a:endParaRPr>
          </a:p>
          <a:p>
            <a:pPr marL="0" lvl="0" indent="0" algn="l" rtl="0">
              <a:lnSpc>
                <a:spcPct val="115000"/>
              </a:lnSpc>
              <a:spcBef>
                <a:spcPts val="0"/>
              </a:spcBef>
              <a:spcAft>
                <a:spcPts val="0"/>
              </a:spcAft>
              <a:buClr>
                <a:schemeClr val="dk1"/>
              </a:buClr>
              <a:buSzPts val="1100"/>
              <a:buFont typeface="Arial"/>
              <a:buNone/>
            </a:pPr>
            <a:r>
              <a:rPr lang="en" sz="800" dirty="0">
                <a:solidFill>
                  <a:schemeClr val="dk1"/>
                </a:solidFill>
                <a:latin typeface="Poppins"/>
                <a:ea typeface="Poppins"/>
                <a:cs typeface="Poppins"/>
                <a:sym typeface="Poppins"/>
              </a:rPr>
              <a:t>→ Integrated with home decoration</a:t>
            </a:r>
            <a:endParaRPr sz="800" dirty="0">
              <a:latin typeface="Poppins"/>
              <a:ea typeface="Poppins"/>
              <a:cs typeface="Poppins"/>
              <a:sym typeface="Poppins"/>
            </a:endParaRPr>
          </a:p>
        </p:txBody>
      </p:sp>
      <p:sp>
        <p:nvSpPr>
          <p:cNvPr id="12" name="Google Shape;308;p34">
            <a:extLst>
              <a:ext uri="{FF2B5EF4-FFF2-40B4-BE49-F238E27FC236}">
                <a16:creationId xmlns:a16="http://schemas.microsoft.com/office/drawing/2014/main" id="{AFE92141-C19B-53A4-37F2-6C5368EFF54F}"/>
              </a:ext>
            </a:extLst>
          </p:cNvPr>
          <p:cNvSpPr txBox="1"/>
          <p:nvPr/>
        </p:nvSpPr>
        <p:spPr>
          <a:xfrm>
            <a:off x="6593198" y="2802219"/>
            <a:ext cx="1866590" cy="92329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800" dirty="0">
                <a:latin typeface="Poppins"/>
                <a:ea typeface="Poppins"/>
                <a:cs typeface="Poppins"/>
                <a:sym typeface="Poppins"/>
              </a:rPr>
              <a:t>→ “The appearance of camera is expected to give people a sense of security. It can be used as a small decoration in the home, making outsiders not treat it as a camera” </a:t>
            </a:r>
            <a:endParaRPr sz="800" dirty="0">
              <a:latin typeface="Poppins"/>
              <a:ea typeface="Poppins"/>
              <a:cs typeface="Poppins"/>
              <a:sym typeface="Poppins"/>
            </a:endParaRPr>
          </a:p>
        </p:txBody>
      </p:sp>
      <p:sp>
        <p:nvSpPr>
          <p:cNvPr id="13" name="Google Shape;309;p34">
            <a:extLst>
              <a:ext uri="{FF2B5EF4-FFF2-40B4-BE49-F238E27FC236}">
                <a16:creationId xmlns:a16="http://schemas.microsoft.com/office/drawing/2014/main" id="{7241FF64-882F-DBB8-53C8-6454563B27FD}"/>
              </a:ext>
            </a:extLst>
          </p:cNvPr>
          <p:cNvSpPr txBox="1"/>
          <p:nvPr/>
        </p:nvSpPr>
        <p:spPr>
          <a:xfrm>
            <a:off x="6593198" y="4179619"/>
            <a:ext cx="16617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800">
                <a:latin typeface="Poppins"/>
                <a:ea typeface="Poppins"/>
                <a:cs typeface="Poppins"/>
                <a:sym typeface="Poppins"/>
              </a:rPr>
              <a:t>→ Not intrusive</a:t>
            </a:r>
            <a:endParaRPr sz="800">
              <a:latin typeface="Poppins"/>
              <a:ea typeface="Poppins"/>
              <a:cs typeface="Poppins"/>
              <a:sym typeface="Poppins"/>
            </a:endParaRPr>
          </a:p>
        </p:txBody>
      </p:sp>
      <p:sp>
        <p:nvSpPr>
          <p:cNvPr id="14" name="Google Shape;310;p34">
            <a:extLst>
              <a:ext uri="{FF2B5EF4-FFF2-40B4-BE49-F238E27FC236}">
                <a16:creationId xmlns:a16="http://schemas.microsoft.com/office/drawing/2014/main" id="{97B2DAD8-5365-8414-4B5A-DEC5446DC961}"/>
              </a:ext>
            </a:extLst>
          </p:cNvPr>
          <p:cNvSpPr txBox="1"/>
          <p:nvPr/>
        </p:nvSpPr>
        <p:spPr>
          <a:xfrm>
            <a:off x="5069650" y="2345544"/>
            <a:ext cx="1661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u="sng">
                <a:solidFill>
                  <a:srgbClr val="002452"/>
                </a:solidFill>
                <a:latin typeface="Poppins"/>
                <a:ea typeface="Poppins"/>
                <a:cs typeface="Poppins"/>
                <a:sym typeface="Poppins"/>
              </a:rPr>
              <a:t>Simple and Practical</a:t>
            </a:r>
            <a:endParaRPr b="1">
              <a:solidFill>
                <a:srgbClr val="002452"/>
              </a:solidFill>
            </a:endParaRPr>
          </a:p>
        </p:txBody>
      </p:sp>
      <p:grpSp>
        <p:nvGrpSpPr>
          <p:cNvPr id="15" name="Google Shape;311;p34">
            <a:extLst>
              <a:ext uri="{FF2B5EF4-FFF2-40B4-BE49-F238E27FC236}">
                <a16:creationId xmlns:a16="http://schemas.microsoft.com/office/drawing/2014/main" id="{43616775-DCF6-414E-F11B-B6A8CF9903DF}"/>
              </a:ext>
            </a:extLst>
          </p:cNvPr>
          <p:cNvGrpSpPr/>
          <p:nvPr/>
        </p:nvGrpSpPr>
        <p:grpSpPr>
          <a:xfrm>
            <a:off x="5070051" y="2913742"/>
            <a:ext cx="1597800" cy="790077"/>
            <a:chOff x="5146251" y="2894398"/>
            <a:chExt cx="1597800" cy="790077"/>
          </a:xfrm>
        </p:grpSpPr>
        <p:pic>
          <p:nvPicPr>
            <p:cNvPr id="16" name="Google Shape;312;p34">
              <a:extLst>
                <a:ext uri="{FF2B5EF4-FFF2-40B4-BE49-F238E27FC236}">
                  <a16:creationId xmlns:a16="http://schemas.microsoft.com/office/drawing/2014/main" id="{198F03CB-F7E9-299A-BD55-0F1391D408C6}"/>
                </a:ext>
              </a:extLst>
            </p:cNvPr>
            <p:cNvPicPr preferRelativeResize="0"/>
            <p:nvPr/>
          </p:nvPicPr>
          <p:blipFill>
            <a:blip r:embed="rId7">
              <a:alphaModFix/>
            </a:blip>
            <a:stretch>
              <a:fillRect/>
            </a:stretch>
          </p:blipFill>
          <p:spPr>
            <a:xfrm>
              <a:off x="5473750" y="2894398"/>
              <a:ext cx="715675" cy="532544"/>
            </a:xfrm>
            <a:prstGeom prst="rect">
              <a:avLst/>
            </a:prstGeom>
            <a:noFill/>
            <a:ln>
              <a:noFill/>
            </a:ln>
          </p:spPr>
        </p:pic>
        <p:sp>
          <p:nvSpPr>
            <p:cNvPr id="17" name="Google Shape;313;p34">
              <a:extLst>
                <a:ext uri="{FF2B5EF4-FFF2-40B4-BE49-F238E27FC236}">
                  <a16:creationId xmlns:a16="http://schemas.microsoft.com/office/drawing/2014/main" id="{FBA71271-7AF7-7575-730A-E952F0279664}"/>
                </a:ext>
              </a:extLst>
            </p:cNvPr>
            <p:cNvSpPr txBox="1"/>
            <p:nvPr/>
          </p:nvSpPr>
          <p:spPr>
            <a:xfrm>
              <a:off x="5146251" y="3345775"/>
              <a:ext cx="1597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u="sng">
                  <a:solidFill>
                    <a:srgbClr val="002452"/>
                  </a:solidFill>
                  <a:latin typeface="Poppins"/>
                  <a:ea typeface="Poppins"/>
                  <a:cs typeface="Poppins"/>
                  <a:sym typeface="Poppins"/>
                </a:rPr>
                <a:t>Beautiful and Hidden</a:t>
              </a:r>
              <a:endParaRPr b="1">
                <a:solidFill>
                  <a:srgbClr val="002452"/>
                </a:solidFill>
              </a:endParaRPr>
            </a:p>
          </p:txBody>
        </p:sp>
      </p:grpSp>
      <p:sp>
        <p:nvSpPr>
          <p:cNvPr id="18" name="Google Shape;314;p34">
            <a:extLst>
              <a:ext uri="{FF2B5EF4-FFF2-40B4-BE49-F238E27FC236}">
                <a16:creationId xmlns:a16="http://schemas.microsoft.com/office/drawing/2014/main" id="{7814712E-10E1-EE29-A0DF-9964346FE8D4}"/>
              </a:ext>
            </a:extLst>
          </p:cNvPr>
          <p:cNvSpPr txBox="1"/>
          <p:nvPr/>
        </p:nvSpPr>
        <p:spPr>
          <a:xfrm>
            <a:off x="5070049" y="4567469"/>
            <a:ext cx="2238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u="sng">
                <a:solidFill>
                  <a:srgbClr val="002452"/>
                </a:solidFill>
                <a:latin typeface="Poppins"/>
                <a:ea typeface="Poppins"/>
                <a:cs typeface="Poppins"/>
                <a:sym typeface="Poppins"/>
              </a:rPr>
              <a:t>Lovely, Relaxing and Soothing</a:t>
            </a:r>
            <a:endParaRPr b="1">
              <a:solidFill>
                <a:srgbClr val="002452"/>
              </a:solidFill>
            </a:endParaRPr>
          </a:p>
        </p:txBody>
      </p:sp>
    </p:spTree>
    <p:extLst>
      <p:ext uri="{BB962C8B-B14F-4D97-AF65-F5344CB8AC3E}">
        <p14:creationId xmlns:p14="http://schemas.microsoft.com/office/powerpoint/2010/main" val="27747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319"/>
        <p:cNvGrpSpPr/>
        <p:nvPr/>
      </p:nvGrpSpPr>
      <p:grpSpPr>
        <a:xfrm>
          <a:off x="0" y="0"/>
          <a:ext cx="0" cy="0"/>
          <a:chOff x="0" y="0"/>
          <a:chExt cx="0" cy="0"/>
        </a:xfrm>
      </p:grpSpPr>
      <p:sp>
        <p:nvSpPr>
          <p:cNvPr id="320" name="Google Shape;32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Poppins"/>
                <a:ea typeface="Poppins"/>
                <a:cs typeface="Poppins"/>
                <a:sym typeface="Poppins"/>
              </a:rPr>
              <a:t>6</a:t>
            </a:fld>
            <a:endParaRPr>
              <a:latin typeface="Poppins"/>
              <a:ea typeface="Poppins"/>
              <a:cs typeface="Poppins"/>
              <a:sym typeface="Poppins"/>
            </a:endParaRPr>
          </a:p>
        </p:txBody>
      </p:sp>
      <p:sp>
        <p:nvSpPr>
          <p:cNvPr id="323" name="Google Shape;323;p35"/>
          <p:cNvSpPr/>
          <p:nvPr/>
        </p:nvSpPr>
        <p:spPr>
          <a:xfrm>
            <a:off x="642825" y="1319325"/>
            <a:ext cx="1438200" cy="369300"/>
          </a:xfrm>
          <a:prstGeom prst="rect">
            <a:avLst/>
          </a:pr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02452"/>
                </a:solidFill>
                <a:latin typeface="Poppins"/>
                <a:ea typeface="Poppins"/>
                <a:cs typeface="Poppins"/>
                <a:sym typeface="Poppins"/>
              </a:rPr>
              <a:t>Diary Studies</a:t>
            </a:r>
            <a:endParaRPr sz="1200" b="1">
              <a:solidFill>
                <a:srgbClr val="002452"/>
              </a:solidFill>
              <a:latin typeface="Poppins"/>
              <a:ea typeface="Poppins"/>
              <a:cs typeface="Poppins"/>
              <a:sym typeface="Poppins"/>
            </a:endParaRPr>
          </a:p>
        </p:txBody>
      </p:sp>
      <p:sp>
        <p:nvSpPr>
          <p:cNvPr id="324" name="Google Shape;324;p35"/>
          <p:cNvSpPr txBox="1"/>
          <p:nvPr/>
        </p:nvSpPr>
        <p:spPr>
          <a:xfrm>
            <a:off x="642825" y="1919575"/>
            <a:ext cx="7638600" cy="6156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b="1" i="1">
                <a:solidFill>
                  <a:srgbClr val="002452"/>
                </a:solidFill>
                <a:latin typeface="Poppins"/>
                <a:ea typeface="Poppins"/>
                <a:cs typeface="Poppins"/>
                <a:sym typeface="Poppins"/>
              </a:rPr>
              <a:t>“Indoor falling is an accidental event, </a:t>
            </a:r>
            <a:endParaRPr b="1" i="1">
              <a:solidFill>
                <a:srgbClr val="002452"/>
              </a:solidFill>
              <a:latin typeface="Poppins"/>
              <a:ea typeface="Poppins"/>
              <a:cs typeface="Poppins"/>
              <a:sym typeface="Poppins"/>
            </a:endParaRPr>
          </a:p>
          <a:p>
            <a:pPr marL="0" lvl="0" indent="0" algn="ctr" rtl="0">
              <a:lnSpc>
                <a:spcPct val="100000"/>
              </a:lnSpc>
              <a:spcBef>
                <a:spcPts val="0"/>
              </a:spcBef>
              <a:spcAft>
                <a:spcPts val="0"/>
              </a:spcAft>
              <a:buNone/>
            </a:pPr>
            <a:r>
              <a:rPr lang="en" b="1" i="1">
                <a:solidFill>
                  <a:srgbClr val="002452"/>
                </a:solidFill>
                <a:latin typeface="Poppins"/>
                <a:ea typeface="Poppins"/>
                <a:cs typeface="Poppins"/>
                <a:sym typeface="Poppins"/>
              </a:rPr>
              <a:t>but being watched by a home camera every day is an inevitable event for me.”</a:t>
            </a:r>
            <a:endParaRPr b="1" i="1">
              <a:solidFill>
                <a:srgbClr val="002452"/>
              </a:solidFill>
              <a:latin typeface="Poppins"/>
              <a:ea typeface="Poppins"/>
              <a:cs typeface="Poppins"/>
              <a:sym typeface="Poppins"/>
            </a:endParaRPr>
          </a:p>
        </p:txBody>
      </p:sp>
      <p:sp>
        <p:nvSpPr>
          <p:cNvPr id="325" name="Google Shape;325;p35"/>
          <p:cNvSpPr txBox="1"/>
          <p:nvPr/>
        </p:nvSpPr>
        <p:spPr>
          <a:xfrm>
            <a:off x="642825" y="2766125"/>
            <a:ext cx="6902100" cy="13545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SzPts val="1200"/>
              <a:buFont typeface="Poppins"/>
              <a:buChar char="●"/>
            </a:pPr>
            <a:r>
              <a:rPr lang="en" sz="1200">
                <a:latin typeface="Poppins"/>
                <a:ea typeface="Poppins"/>
                <a:cs typeface="Poppins"/>
                <a:sym typeface="Poppins"/>
              </a:rPr>
              <a:t>Not just “watch” but consider diverse needs of older adults</a:t>
            </a:r>
            <a:endParaRPr sz="1200">
              <a:latin typeface="Poppins"/>
              <a:ea typeface="Poppins"/>
              <a:cs typeface="Poppins"/>
              <a:sym typeface="Poppins"/>
            </a:endParaRPr>
          </a:p>
          <a:p>
            <a:pPr marL="457200" lvl="0" indent="-304800" algn="l" rtl="0">
              <a:lnSpc>
                <a:spcPct val="150000"/>
              </a:lnSpc>
              <a:spcBef>
                <a:spcPts val="0"/>
              </a:spcBef>
              <a:spcAft>
                <a:spcPts val="0"/>
              </a:spcAft>
              <a:buSzPts val="1200"/>
              <a:buFont typeface="Poppins"/>
              <a:buChar char="●"/>
            </a:pPr>
            <a:r>
              <a:rPr lang="en" sz="1200">
                <a:latin typeface="Poppins"/>
                <a:ea typeface="Poppins"/>
                <a:cs typeface="Poppins"/>
                <a:sym typeface="Poppins"/>
              </a:rPr>
              <a:t>Scenarios</a:t>
            </a:r>
            <a:endParaRPr sz="1200">
              <a:latin typeface="Poppins"/>
              <a:ea typeface="Poppins"/>
              <a:cs typeface="Poppins"/>
              <a:sym typeface="Poppins"/>
            </a:endParaRPr>
          </a:p>
          <a:p>
            <a:pPr marL="914400" lvl="1" indent="-292100" algn="l" rtl="0">
              <a:lnSpc>
                <a:spcPct val="150000"/>
              </a:lnSpc>
              <a:spcBef>
                <a:spcPts val="0"/>
              </a:spcBef>
              <a:spcAft>
                <a:spcPts val="0"/>
              </a:spcAft>
              <a:buSzPts val="1000"/>
              <a:buFont typeface="Poppins"/>
              <a:buChar char="○"/>
            </a:pPr>
            <a:r>
              <a:rPr lang="en" sz="1000">
                <a:latin typeface="Poppins"/>
                <a:ea typeface="Poppins"/>
                <a:cs typeface="Poppins"/>
                <a:sym typeface="Poppins"/>
              </a:rPr>
              <a:t>Photography to record life and memories</a:t>
            </a:r>
            <a:endParaRPr sz="1000">
              <a:latin typeface="Poppins"/>
              <a:ea typeface="Poppins"/>
              <a:cs typeface="Poppins"/>
              <a:sym typeface="Poppins"/>
            </a:endParaRPr>
          </a:p>
          <a:p>
            <a:pPr marL="914400" lvl="1" indent="-292100" algn="l" rtl="0">
              <a:lnSpc>
                <a:spcPct val="150000"/>
              </a:lnSpc>
              <a:spcBef>
                <a:spcPts val="0"/>
              </a:spcBef>
              <a:spcAft>
                <a:spcPts val="0"/>
              </a:spcAft>
              <a:buSzPts val="1000"/>
              <a:buFont typeface="Poppins"/>
              <a:buChar char="○"/>
            </a:pPr>
            <a:r>
              <a:rPr lang="en" sz="1000">
                <a:latin typeface="Poppins"/>
                <a:ea typeface="Poppins"/>
                <a:cs typeface="Poppins"/>
                <a:sym typeface="Poppins"/>
              </a:rPr>
              <a:t>Health-related reminders and information</a:t>
            </a:r>
            <a:endParaRPr sz="1000">
              <a:latin typeface="Poppins"/>
              <a:ea typeface="Poppins"/>
              <a:cs typeface="Poppins"/>
              <a:sym typeface="Poppins"/>
            </a:endParaRPr>
          </a:p>
          <a:p>
            <a:pPr marL="914400" lvl="1" indent="-292100" algn="l" rtl="0">
              <a:lnSpc>
                <a:spcPct val="150000"/>
              </a:lnSpc>
              <a:spcBef>
                <a:spcPts val="0"/>
              </a:spcBef>
              <a:spcAft>
                <a:spcPts val="0"/>
              </a:spcAft>
              <a:buSzPts val="1000"/>
              <a:buFont typeface="Poppins"/>
              <a:buChar char="○"/>
            </a:pPr>
            <a:r>
              <a:rPr lang="en" sz="1000">
                <a:latin typeface="Poppins"/>
                <a:ea typeface="Poppins"/>
                <a:cs typeface="Poppins"/>
                <a:sym typeface="Poppins"/>
              </a:rPr>
              <a:t>Remote companionship through video calls</a:t>
            </a:r>
            <a:endParaRPr sz="1000">
              <a:latin typeface="Poppins"/>
              <a:ea typeface="Poppins"/>
              <a:cs typeface="Poppins"/>
              <a:sym typeface="Poppins"/>
            </a:endParaRPr>
          </a:p>
        </p:txBody>
      </p:sp>
      <p:sp>
        <p:nvSpPr>
          <p:cNvPr id="2" name="Google Shape;128;p20">
            <a:extLst>
              <a:ext uri="{FF2B5EF4-FFF2-40B4-BE49-F238E27FC236}">
                <a16:creationId xmlns:a16="http://schemas.microsoft.com/office/drawing/2014/main" id="{17CB1E4D-48C2-FB5E-9BAB-58DBB06D65F1}"/>
              </a:ext>
            </a:extLst>
          </p:cNvPr>
          <p:cNvSpPr txBox="1"/>
          <p:nvPr/>
        </p:nvSpPr>
        <p:spPr>
          <a:xfrm>
            <a:off x="5559286" y="197377"/>
            <a:ext cx="3000000" cy="369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1200" i="1" dirty="0">
                <a:solidFill>
                  <a:schemeClr val="dk2"/>
                </a:solidFill>
                <a:latin typeface="Poppins"/>
                <a:ea typeface="Poppins"/>
                <a:cs typeface="Poppins"/>
                <a:sym typeface="Poppins"/>
              </a:rPr>
              <a:t>Sep 2021 - Mar 2022</a:t>
            </a:r>
            <a:endParaRPr dirty="0"/>
          </a:p>
        </p:txBody>
      </p:sp>
      <p:sp>
        <p:nvSpPr>
          <p:cNvPr id="3" name="Google Shape;124;p20">
            <a:extLst>
              <a:ext uri="{FF2B5EF4-FFF2-40B4-BE49-F238E27FC236}">
                <a16:creationId xmlns:a16="http://schemas.microsoft.com/office/drawing/2014/main" id="{293B2276-E20A-BDA9-6B6B-96AD6BBC56D0}"/>
              </a:ext>
            </a:extLst>
          </p:cNvPr>
          <p:cNvSpPr txBox="1"/>
          <p:nvPr/>
        </p:nvSpPr>
        <p:spPr>
          <a:xfrm>
            <a:off x="588400" y="215109"/>
            <a:ext cx="8207400" cy="1015632"/>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600" b="1" dirty="0">
                <a:solidFill>
                  <a:srgbClr val="002452"/>
                </a:solidFill>
                <a:latin typeface="Poppins"/>
                <a:ea typeface="Poppins"/>
                <a:cs typeface="Poppins"/>
                <a:sym typeface="Poppins"/>
              </a:rPr>
              <a:t>Invisible Guardian</a:t>
            </a:r>
            <a:endParaRPr sz="1600" u="sng" dirty="0">
              <a:solidFill>
                <a:srgbClr val="002452"/>
              </a:solidFill>
              <a:latin typeface="Poppins"/>
              <a:ea typeface="Poppins"/>
              <a:cs typeface="Poppins"/>
              <a:sym typeface="Poppins"/>
            </a:endParaRPr>
          </a:p>
          <a:p>
            <a:pPr marL="0" marR="0" lvl="0" indent="0" algn="l" rtl="0">
              <a:lnSpc>
                <a:spcPct val="100000"/>
              </a:lnSpc>
              <a:spcBef>
                <a:spcPts val="0"/>
              </a:spcBef>
              <a:spcAft>
                <a:spcPts val="0"/>
              </a:spcAft>
              <a:buNone/>
            </a:pPr>
            <a:r>
              <a:rPr lang="en" sz="1800" i="1" dirty="0">
                <a:solidFill>
                  <a:srgbClr val="434343"/>
                </a:solidFill>
                <a:latin typeface="Poppins"/>
                <a:ea typeface="Poppins"/>
                <a:cs typeface="Poppins"/>
                <a:sym typeface="Poppins"/>
              </a:rPr>
              <a:t>Home Cameras with Fall Detection for Older Adults</a:t>
            </a:r>
            <a:endParaRPr sz="1800" i="1" dirty="0">
              <a:solidFill>
                <a:srgbClr val="434343"/>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Poppins"/>
                <a:ea typeface="Poppins"/>
                <a:cs typeface="Poppins"/>
                <a:sym typeface="Poppins"/>
              </a:rPr>
              <a:t>7</a:t>
            </a:fld>
            <a:endParaRPr>
              <a:latin typeface="Poppins"/>
              <a:ea typeface="Poppins"/>
              <a:cs typeface="Poppins"/>
              <a:sym typeface="Poppins"/>
            </a:endParaRPr>
          </a:p>
        </p:txBody>
      </p:sp>
      <p:sp>
        <p:nvSpPr>
          <p:cNvPr id="198" name="Google Shape;198;p24"/>
          <p:cNvSpPr/>
          <p:nvPr/>
        </p:nvSpPr>
        <p:spPr>
          <a:xfrm>
            <a:off x="669300" y="1395525"/>
            <a:ext cx="1288500" cy="369300"/>
          </a:xfrm>
          <a:prstGeom prst="rect">
            <a:avLst/>
          </a:pr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02452"/>
                </a:solidFill>
                <a:latin typeface="Poppins"/>
                <a:ea typeface="Poppins"/>
                <a:cs typeface="Poppins"/>
                <a:sym typeface="Poppins"/>
              </a:rPr>
              <a:t>Conclusion</a:t>
            </a:r>
            <a:endParaRPr sz="1200" b="1">
              <a:solidFill>
                <a:srgbClr val="002452"/>
              </a:solidFill>
              <a:latin typeface="Poppins"/>
              <a:ea typeface="Poppins"/>
              <a:cs typeface="Poppins"/>
              <a:sym typeface="Poppins"/>
            </a:endParaRPr>
          </a:p>
        </p:txBody>
      </p:sp>
      <p:grpSp>
        <p:nvGrpSpPr>
          <p:cNvPr id="200" name="Google Shape;200;p24"/>
          <p:cNvGrpSpPr/>
          <p:nvPr/>
        </p:nvGrpSpPr>
        <p:grpSpPr>
          <a:xfrm>
            <a:off x="1460490" y="2146929"/>
            <a:ext cx="2605924" cy="2564500"/>
            <a:chOff x="4681936" y="2230085"/>
            <a:chExt cx="2605924" cy="2564500"/>
          </a:xfrm>
        </p:grpSpPr>
        <p:pic>
          <p:nvPicPr>
            <p:cNvPr id="201" name="Google Shape;201;p24"/>
            <p:cNvPicPr preferRelativeResize="0"/>
            <p:nvPr/>
          </p:nvPicPr>
          <p:blipFill>
            <a:blip r:embed="rId3">
              <a:alphaModFix/>
            </a:blip>
            <a:stretch>
              <a:fillRect/>
            </a:stretch>
          </p:blipFill>
          <p:spPr>
            <a:xfrm>
              <a:off x="4681936" y="2230085"/>
              <a:ext cx="2605924" cy="2499763"/>
            </a:xfrm>
            <a:prstGeom prst="rect">
              <a:avLst/>
            </a:prstGeom>
            <a:noFill/>
            <a:ln>
              <a:noFill/>
            </a:ln>
          </p:spPr>
        </p:pic>
        <p:sp>
          <p:nvSpPr>
            <p:cNvPr id="202" name="Google Shape;202;p24"/>
            <p:cNvSpPr txBox="1"/>
            <p:nvPr/>
          </p:nvSpPr>
          <p:spPr>
            <a:xfrm>
              <a:off x="4962843" y="4455885"/>
              <a:ext cx="1852200" cy="3387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1000"/>
                </a:spcAft>
                <a:buNone/>
              </a:pPr>
              <a:r>
                <a:rPr lang="en" sz="1000" b="1" u="sng" dirty="0">
                  <a:solidFill>
                    <a:srgbClr val="002452"/>
                  </a:solidFill>
                  <a:latin typeface="Poppins"/>
                  <a:ea typeface="Poppins"/>
                  <a:cs typeface="Poppins"/>
                  <a:sym typeface="Poppins"/>
                </a:rPr>
                <a:t>PARW Model</a:t>
              </a:r>
              <a:endParaRPr sz="1000" i="1" dirty="0">
                <a:solidFill>
                  <a:schemeClr val="dk1"/>
                </a:solidFill>
                <a:latin typeface="Poppins"/>
                <a:ea typeface="Poppins"/>
                <a:cs typeface="Poppins"/>
                <a:sym typeface="Poppins"/>
              </a:endParaRPr>
            </a:p>
          </p:txBody>
        </p:sp>
      </p:grpSp>
      <p:pic>
        <p:nvPicPr>
          <p:cNvPr id="203" name="Google Shape;203;p24"/>
          <p:cNvPicPr preferRelativeResize="0"/>
          <p:nvPr/>
        </p:nvPicPr>
        <p:blipFill>
          <a:blip r:embed="rId4">
            <a:alphaModFix/>
          </a:blip>
          <a:stretch>
            <a:fillRect/>
          </a:stretch>
        </p:blipFill>
        <p:spPr>
          <a:xfrm>
            <a:off x="4966109" y="2288153"/>
            <a:ext cx="2717401" cy="2375064"/>
          </a:xfrm>
          <a:prstGeom prst="rect">
            <a:avLst/>
          </a:prstGeom>
          <a:noFill/>
          <a:ln>
            <a:noFill/>
          </a:ln>
        </p:spPr>
      </p:pic>
      <p:sp>
        <p:nvSpPr>
          <p:cNvPr id="204" name="Google Shape;204;p24"/>
          <p:cNvSpPr txBox="1"/>
          <p:nvPr/>
        </p:nvSpPr>
        <p:spPr>
          <a:xfrm>
            <a:off x="752700" y="1652559"/>
            <a:ext cx="7638600" cy="5541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200" b="1" i="1" dirty="0">
                <a:solidFill>
                  <a:srgbClr val="002452"/>
                </a:solidFill>
                <a:latin typeface="Poppins"/>
                <a:ea typeface="Poppins"/>
                <a:cs typeface="Poppins"/>
                <a:sym typeface="Poppins"/>
              </a:rPr>
              <a:t>“Indoor falling is an accidental event, </a:t>
            </a:r>
            <a:endParaRPr sz="1200" b="1" i="1" dirty="0">
              <a:solidFill>
                <a:srgbClr val="002452"/>
              </a:solidFill>
              <a:latin typeface="Poppins"/>
              <a:ea typeface="Poppins"/>
              <a:cs typeface="Poppins"/>
              <a:sym typeface="Poppins"/>
            </a:endParaRPr>
          </a:p>
          <a:p>
            <a:pPr marL="0" lvl="0" indent="0" algn="ctr" rtl="0">
              <a:lnSpc>
                <a:spcPct val="100000"/>
              </a:lnSpc>
              <a:spcBef>
                <a:spcPts val="0"/>
              </a:spcBef>
              <a:spcAft>
                <a:spcPts val="0"/>
              </a:spcAft>
              <a:buNone/>
            </a:pPr>
            <a:r>
              <a:rPr lang="en" sz="1200" b="1" i="1" dirty="0">
                <a:solidFill>
                  <a:srgbClr val="002452"/>
                </a:solidFill>
                <a:latin typeface="Poppins"/>
                <a:ea typeface="Poppins"/>
                <a:cs typeface="Poppins"/>
                <a:sym typeface="Poppins"/>
              </a:rPr>
              <a:t>but being watched by a home camera every day is an inevitable event for me.”</a:t>
            </a:r>
            <a:endParaRPr sz="1200" b="1" i="1" dirty="0">
              <a:solidFill>
                <a:srgbClr val="002452"/>
              </a:solidFill>
              <a:latin typeface="Poppins"/>
              <a:ea typeface="Poppins"/>
              <a:cs typeface="Poppins"/>
              <a:sym typeface="Poppins"/>
            </a:endParaRPr>
          </a:p>
        </p:txBody>
      </p:sp>
      <p:sp>
        <p:nvSpPr>
          <p:cNvPr id="2" name="Google Shape;128;p20">
            <a:extLst>
              <a:ext uri="{FF2B5EF4-FFF2-40B4-BE49-F238E27FC236}">
                <a16:creationId xmlns:a16="http://schemas.microsoft.com/office/drawing/2014/main" id="{7CAE9387-9272-2C94-B396-DCA71F98DED7}"/>
              </a:ext>
            </a:extLst>
          </p:cNvPr>
          <p:cNvSpPr txBox="1"/>
          <p:nvPr/>
        </p:nvSpPr>
        <p:spPr>
          <a:xfrm>
            <a:off x="5559286" y="197377"/>
            <a:ext cx="3000000" cy="369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1200" i="1" dirty="0">
                <a:solidFill>
                  <a:schemeClr val="dk2"/>
                </a:solidFill>
                <a:latin typeface="Poppins"/>
                <a:ea typeface="Poppins"/>
                <a:cs typeface="Poppins"/>
                <a:sym typeface="Poppins"/>
              </a:rPr>
              <a:t>Sep 2021 - Mar 2022</a:t>
            </a:r>
            <a:endParaRPr dirty="0"/>
          </a:p>
        </p:txBody>
      </p:sp>
      <p:sp>
        <p:nvSpPr>
          <p:cNvPr id="3" name="Google Shape;124;p20">
            <a:extLst>
              <a:ext uri="{FF2B5EF4-FFF2-40B4-BE49-F238E27FC236}">
                <a16:creationId xmlns:a16="http://schemas.microsoft.com/office/drawing/2014/main" id="{9D3BAED0-284B-37B0-212F-21B421E12F5F}"/>
              </a:ext>
            </a:extLst>
          </p:cNvPr>
          <p:cNvSpPr txBox="1"/>
          <p:nvPr/>
        </p:nvSpPr>
        <p:spPr>
          <a:xfrm>
            <a:off x="588400" y="215109"/>
            <a:ext cx="8207400" cy="1015632"/>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600" b="1" dirty="0">
                <a:solidFill>
                  <a:srgbClr val="002452"/>
                </a:solidFill>
                <a:latin typeface="Poppins"/>
                <a:ea typeface="Poppins"/>
                <a:cs typeface="Poppins"/>
                <a:sym typeface="Poppins"/>
              </a:rPr>
              <a:t>Invisible Guardian</a:t>
            </a:r>
            <a:endParaRPr sz="1600" u="sng" dirty="0">
              <a:solidFill>
                <a:srgbClr val="002452"/>
              </a:solidFill>
              <a:latin typeface="Poppins"/>
              <a:ea typeface="Poppins"/>
              <a:cs typeface="Poppins"/>
              <a:sym typeface="Poppins"/>
            </a:endParaRPr>
          </a:p>
          <a:p>
            <a:pPr marL="0" marR="0" lvl="0" indent="0" algn="l" rtl="0">
              <a:lnSpc>
                <a:spcPct val="100000"/>
              </a:lnSpc>
              <a:spcBef>
                <a:spcPts val="0"/>
              </a:spcBef>
              <a:spcAft>
                <a:spcPts val="0"/>
              </a:spcAft>
              <a:buNone/>
            </a:pPr>
            <a:r>
              <a:rPr lang="en" sz="1800" i="1" dirty="0">
                <a:solidFill>
                  <a:srgbClr val="434343"/>
                </a:solidFill>
                <a:latin typeface="Poppins"/>
                <a:ea typeface="Poppins"/>
                <a:cs typeface="Poppins"/>
                <a:sym typeface="Poppins"/>
              </a:rPr>
              <a:t>Home Cameras with Fall Detection for Older Adults</a:t>
            </a:r>
            <a:endParaRPr sz="1800" i="1" dirty="0">
              <a:solidFill>
                <a:srgbClr val="434343"/>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3859</Words>
  <Application>Microsoft Office PowerPoint</Application>
  <PresentationFormat>全屏显示(16:9)</PresentationFormat>
  <Paragraphs>239</Paragraphs>
  <Slides>7</Slides>
  <Notes>7</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Roboto</vt:lpstr>
      <vt:lpstr>Poppins</vt:lpstr>
      <vt:lpstr>Arial</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 I Chan</dc:title>
  <dc:creator>Nicola Chan</dc:creator>
  <cp:lastModifiedBy>Nicola Chan</cp:lastModifiedBy>
  <cp:revision>6</cp:revision>
  <dcterms:modified xsi:type="dcterms:W3CDTF">2023-09-27T15:19:29Z</dcterms:modified>
</cp:coreProperties>
</file>