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60" r:id="rId2"/>
    <p:sldId id="261" r:id="rId3"/>
  </p:sldIdLst>
  <p:sldSz cx="9144000" cy="5143500" type="screen16x9"/>
  <p:notesSz cx="6858000" cy="9144000"/>
  <p:embeddedFontLst>
    <p:embeddedFont>
      <p:font typeface="Alfa Slab One" panose="02010600030101010101" charset="0"/>
      <p:regular r:id="rId5"/>
    </p:embeddedFont>
    <p:embeddedFont>
      <p:font typeface="Poppins" panose="00000500000000000000" pitchFamily="2"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5" userDrawn="1">
          <p15:clr>
            <a:srgbClr val="A4A3A4"/>
          </p15:clr>
        </p15:guide>
        <p15:guide id="2" pos="431" userDrawn="1">
          <p15:clr>
            <a:srgbClr val="A4A3A4"/>
          </p15:clr>
        </p15:guide>
        <p15:guide id="3" pos="53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627" y="48"/>
      </p:cViewPr>
      <p:guideLst>
        <p:guide orient="horz" pos="305"/>
        <p:guide pos="431"/>
        <p:guide pos="532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viewProps" Target="viewProps.xml"/><Relationship Id="rId5" Type="http://schemas.openxmlformats.org/officeDocument/2006/relationships/font" Target="fonts/font1.fntdata"/><Relationship Id="rId10" Type="http://schemas.openxmlformats.org/officeDocument/2006/relationships/presProps" Target="presProps.xml"/><Relationship Id="rId4" Type="http://schemas.openxmlformats.org/officeDocument/2006/relationships/notesMaster" Target="notesMasters/notesMaster1.xml"/><Relationship Id="rId9"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1b6796819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1b6796819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a:solidFill>
                  <a:srgbClr val="434343"/>
                </a:solidFill>
                <a:latin typeface="Poppins"/>
                <a:ea typeface="Poppins"/>
                <a:cs typeface="Poppins"/>
                <a:sym typeface="Poppins"/>
              </a:rPr>
              <a:t>The first project is about hemifacial spasm (HFS), it is a chronic condition characterized by involuntary facial muscle contractions caused by nerve compression. It significantly impacts patients' quality of life. However, surgery carries risks and some patients experience delayed cure during postoperative rehabilitation. And long-term HFS patients tend to have poorer outcomes following surgery, so we hope to help with their early recognition and postoperative intervention. To do this, we hope to design a mHealth app that can monitor and grade the severity of HFS. </a:t>
            </a:r>
            <a:endParaRPr sz="1000">
              <a:solidFill>
                <a:srgbClr val="434343"/>
              </a:solidFill>
              <a:latin typeface="Poppins"/>
              <a:ea typeface="Poppins"/>
              <a:cs typeface="Poppins"/>
              <a:sym typeface="Poppins"/>
            </a:endParaRPr>
          </a:p>
          <a:p>
            <a:pPr marL="0" lvl="0" indent="0" algn="l" rtl="0">
              <a:spcBef>
                <a:spcPts val="0"/>
              </a:spcBef>
              <a:spcAft>
                <a:spcPts val="0"/>
              </a:spcAft>
              <a:buNone/>
            </a:pPr>
            <a:endParaRPr sz="1000">
              <a:solidFill>
                <a:srgbClr val="434343"/>
              </a:solidFill>
              <a:latin typeface="Poppins"/>
              <a:ea typeface="Poppins"/>
              <a:cs typeface="Poppins"/>
              <a:sym typeface="Poppins"/>
            </a:endParaRPr>
          </a:p>
          <a:p>
            <a:pPr marL="0" lvl="0" indent="0" algn="l" rtl="0">
              <a:spcBef>
                <a:spcPts val="0"/>
              </a:spcBef>
              <a:spcAft>
                <a:spcPts val="0"/>
              </a:spcAft>
              <a:buNone/>
            </a:pPr>
            <a:endParaRPr sz="1000">
              <a:solidFill>
                <a:srgbClr val="434343"/>
              </a:solidFill>
              <a:latin typeface="Poppins"/>
              <a:ea typeface="Poppins"/>
              <a:cs typeface="Poppins"/>
              <a:sym typeface="Poppins"/>
            </a:endParaRPr>
          </a:p>
          <a:p>
            <a:pPr marL="0" lvl="0" indent="0" algn="l" rtl="0">
              <a:spcBef>
                <a:spcPts val="0"/>
              </a:spcBef>
              <a:spcAft>
                <a:spcPts val="0"/>
              </a:spcAft>
              <a:buNone/>
            </a:pPr>
            <a:endParaRPr sz="1000">
              <a:solidFill>
                <a:srgbClr val="434343"/>
              </a:solidFill>
              <a:latin typeface="Poppins"/>
              <a:ea typeface="Poppins"/>
              <a:cs typeface="Poppins"/>
              <a:sym typeface="Poppins"/>
            </a:endParaRPr>
          </a:p>
          <a:p>
            <a:pPr marL="0" lvl="0" indent="0" algn="l" rtl="0">
              <a:spcBef>
                <a:spcPts val="0"/>
              </a:spcBef>
              <a:spcAft>
                <a:spcPts val="0"/>
              </a:spcAft>
              <a:buNone/>
            </a:pPr>
            <a:endParaRPr sz="1000">
              <a:solidFill>
                <a:srgbClr val="434343"/>
              </a:solidFill>
              <a:latin typeface="Poppins"/>
              <a:ea typeface="Poppins"/>
              <a:cs typeface="Poppins"/>
              <a:sym typeface="Poppins"/>
            </a:endParaRPr>
          </a:p>
          <a:p>
            <a:pPr marL="0" lvl="0" indent="0" algn="l" rtl="0">
              <a:spcBef>
                <a:spcPts val="0"/>
              </a:spcBef>
              <a:spcAft>
                <a:spcPts val="0"/>
              </a:spcAft>
              <a:buClr>
                <a:schemeClr val="dk1"/>
              </a:buClr>
              <a:buSzPts val="1100"/>
              <a:buFont typeface="Arial"/>
              <a:buNone/>
            </a:pPr>
            <a:r>
              <a:rPr lang="en" sz="1000">
                <a:solidFill>
                  <a:srgbClr val="434343"/>
                </a:solidFill>
                <a:latin typeface="Poppins"/>
                <a:ea typeface="Poppins"/>
                <a:cs typeface="Poppins"/>
                <a:sym typeface="Poppins"/>
              </a:rPr>
              <a:t>The research approach involves semi-structured interviews with HFS patients and physicians t Subsequently, an mHealth application integrating a monitoring and grading algorithm will be developed using HFS datasets, which will be labeled by experience neurosurgeons. The algorithm development will employ keypoint detection or deep learning techniques. Finally, a two-week user study will be conducted to evaluate the app's usability and effectiveness with HFS patients and physicians.</a:t>
            </a:r>
            <a:endParaRPr sz="1000">
              <a:solidFill>
                <a:srgbClr val="434343"/>
              </a:solidFill>
              <a:latin typeface="Poppins"/>
              <a:ea typeface="Poppins"/>
              <a:cs typeface="Poppins"/>
              <a:sym typeface="Poppins"/>
            </a:endParaRPr>
          </a:p>
          <a:p>
            <a:pPr marL="0" lvl="0" indent="0" algn="l" rtl="0">
              <a:spcBef>
                <a:spcPts val="0"/>
              </a:spcBef>
              <a:spcAft>
                <a:spcPts val="0"/>
              </a:spcAft>
              <a:buClr>
                <a:schemeClr val="dk1"/>
              </a:buClr>
              <a:buSzPts val="1100"/>
              <a:buFont typeface="Arial"/>
              <a:buNone/>
            </a:pPr>
            <a:endParaRPr sz="1000">
              <a:solidFill>
                <a:srgbClr val="434343"/>
              </a:solidFill>
              <a:latin typeface="Poppins"/>
              <a:ea typeface="Poppins"/>
              <a:cs typeface="Poppins"/>
              <a:sym typeface="Poppins"/>
            </a:endParaRPr>
          </a:p>
          <a:p>
            <a:pPr marL="0" lvl="0" indent="0" algn="l" rtl="0">
              <a:spcBef>
                <a:spcPts val="0"/>
              </a:spcBef>
              <a:spcAft>
                <a:spcPts val="0"/>
              </a:spcAft>
              <a:buClr>
                <a:schemeClr val="dk1"/>
              </a:buClr>
              <a:buSzPts val="1100"/>
              <a:buFont typeface="Arial"/>
              <a:buNone/>
            </a:pPr>
            <a:r>
              <a:rPr lang="en" sz="1000">
                <a:solidFill>
                  <a:srgbClr val="434343"/>
                </a:solidFill>
                <a:latin typeface="Poppins"/>
                <a:ea typeface="Poppins"/>
                <a:cs typeface="Poppins"/>
                <a:sym typeface="Poppins"/>
              </a:rPr>
              <a:t>This research contributes by providing insights into the challenges and needs of HFS patients and physicians, developing a mHealth application with a monitoring and grading algorithm, and assessing its usability and effectiveness. The expected outcomes include improved self-management and rehabilitation for HFS, an algorithm for convenient HFS assessment using mobile phone cameras, and a user-friendly app to support postoperative rehabilitation.</a:t>
            </a:r>
            <a:endParaRPr sz="1000">
              <a:solidFill>
                <a:srgbClr val="434343"/>
              </a:solidFill>
              <a:latin typeface="Poppins"/>
              <a:ea typeface="Poppins"/>
              <a:cs typeface="Poppins"/>
              <a:sym typeface="Poppins"/>
            </a:endParaRPr>
          </a:p>
          <a:p>
            <a:pPr marL="0" lvl="0" indent="0" algn="l" rtl="0">
              <a:spcBef>
                <a:spcPts val="0"/>
              </a:spcBef>
              <a:spcAft>
                <a:spcPts val="0"/>
              </a:spcAft>
              <a:buNone/>
            </a:pPr>
            <a:endParaRPr sz="1000">
              <a:solidFill>
                <a:srgbClr val="434343"/>
              </a:solidFill>
              <a:latin typeface="Poppins"/>
              <a:ea typeface="Poppins"/>
              <a:cs typeface="Poppins"/>
              <a:sym typeface="Poppi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810634637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810634637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000">
                <a:latin typeface="Poppins"/>
                <a:ea typeface="Poppins"/>
                <a:cs typeface="Poppins"/>
                <a:sym typeface="Poppins"/>
              </a:rPr>
              <a:t>For now, we have done the semi-structured interview part. It aims to investigated HFS patients’ healthcare circumstances and challenges, exploring their information-seeking practices in Chinese context. Our research identified a common pathway in the early illness phase, categorized into three stages, each with potential determinants of delayed treatment. In the third stage of health seeking, patients typically utilize three major sources, revealing nuanced differences in sources utilization between rural and urban patients. </a:t>
            </a:r>
            <a:endParaRPr sz="1000">
              <a:latin typeface="Poppins"/>
              <a:ea typeface="Poppins"/>
              <a:cs typeface="Poppins"/>
              <a:sym typeface="Poppi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Poppins"/>
                <a:ea typeface="Poppins"/>
                <a:cs typeface="Poppins"/>
                <a:sym typeface="Poppins"/>
              </a:rPr>
              <a:t>1</a:t>
            </a:fld>
            <a:endParaRPr>
              <a:latin typeface="Poppins"/>
              <a:ea typeface="Poppins"/>
              <a:cs typeface="Poppins"/>
              <a:sym typeface="Poppins"/>
            </a:endParaRPr>
          </a:p>
        </p:txBody>
      </p:sp>
      <p:sp>
        <p:nvSpPr>
          <p:cNvPr id="86" name="Google Shape;86;p17"/>
          <p:cNvSpPr txBox="1"/>
          <p:nvPr/>
        </p:nvSpPr>
        <p:spPr>
          <a:xfrm>
            <a:off x="588400" y="353659"/>
            <a:ext cx="5291700" cy="1292631"/>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3600" b="1" dirty="0">
                <a:solidFill>
                  <a:srgbClr val="002452"/>
                </a:solidFill>
                <a:latin typeface="Poppins"/>
                <a:ea typeface="Poppins"/>
                <a:cs typeface="Poppins"/>
                <a:sym typeface="Poppins"/>
              </a:rPr>
              <a:t>Hemifacial Spasm </a:t>
            </a:r>
            <a:endParaRPr sz="1600" u="sng" dirty="0">
              <a:solidFill>
                <a:srgbClr val="002452"/>
              </a:solidFill>
              <a:latin typeface="Poppins"/>
              <a:ea typeface="Poppins"/>
              <a:cs typeface="Poppins"/>
              <a:sym typeface="Poppins"/>
            </a:endParaRPr>
          </a:p>
          <a:p>
            <a:pPr marL="0" marR="0" lvl="0" indent="0" algn="l" rtl="0">
              <a:lnSpc>
                <a:spcPct val="100000"/>
              </a:lnSpc>
              <a:spcBef>
                <a:spcPts val="0"/>
              </a:spcBef>
              <a:spcAft>
                <a:spcPts val="0"/>
              </a:spcAft>
              <a:buNone/>
            </a:pPr>
            <a:r>
              <a:rPr lang="en" sz="1800" i="1" dirty="0">
                <a:solidFill>
                  <a:srgbClr val="434343"/>
                </a:solidFill>
                <a:latin typeface="Poppins"/>
                <a:ea typeface="Poppins"/>
                <a:cs typeface="Poppins"/>
                <a:sym typeface="Poppins"/>
              </a:rPr>
              <a:t>Monitoring and Grading Hemifacial Spasm in Postoperative Rehabilitation</a:t>
            </a:r>
            <a:endParaRPr sz="1800" i="1" dirty="0">
              <a:solidFill>
                <a:srgbClr val="434343"/>
              </a:solidFill>
              <a:latin typeface="Poppins"/>
              <a:ea typeface="Poppins"/>
              <a:cs typeface="Poppins"/>
              <a:sym typeface="Poppins"/>
            </a:endParaRPr>
          </a:p>
        </p:txBody>
      </p:sp>
      <p:sp>
        <p:nvSpPr>
          <p:cNvPr id="87" name="Google Shape;87;p17"/>
          <p:cNvSpPr/>
          <p:nvPr/>
        </p:nvSpPr>
        <p:spPr>
          <a:xfrm>
            <a:off x="694943" y="3214000"/>
            <a:ext cx="1288500" cy="369300"/>
          </a:xfrm>
          <a:prstGeom prst="rect">
            <a:avLst/>
          </a:pr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02452"/>
                </a:solidFill>
                <a:latin typeface="Poppins"/>
                <a:ea typeface="Poppins"/>
                <a:cs typeface="Poppins"/>
                <a:sym typeface="Poppins"/>
              </a:rPr>
              <a:t>Methods</a:t>
            </a:r>
            <a:endParaRPr sz="1200" b="1">
              <a:solidFill>
                <a:srgbClr val="002452"/>
              </a:solidFill>
              <a:latin typeface="Poppins"/>
              <a:ea typeface="Poppins"/>
              <a:cs typeface="Poppins"/>
              <a:sym typeface="Poppins"/>
            </a:endParaRPr>
          </a:p>
        </p:txBody>
      </p:sp>
      <p:sp>
        <p:nvSpPr>
          <p:cNvPr id="88" name="Google Shape;88;p17"/>
          <p:cNvSpPr txBox="1"/>
          <p:nvPr/>
        </p:nvSpPr>
        <p:spPr>
          <a:xfrm>
            <a:off x="642825" y="3583300"/>
            <a:ext cx="7111500" cy="12006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50000"/>
              </a:lnSpc>
              <a:spcBef>
                <a:spcPts val="0"/>
              </a:spcBef>
              <a:spcAft>
                <a:spcPts val="0"/>
              </a:spcAft>
              <a:buClr>
                <a:srgbClr val="434343"/>
              </a:buClr>
              <a:buSzPts val="1200"/>
              <a:buFont typeface="Poppins"/>
              <a:buChar char="●"/>
            </a:pPr>
            <a:r>
              <a:rPr lang="en" sz="1200" b="1" dirty="0">
                <a:solidFill>
                  <a:srgbClr val="002452"/>
                </a:solidFill>
                <a:latin typeface="Poppins"/>
                <a:ea typeface="Poppins"/>
                <a:cs typeface="Poppins"/>
                <a:sym typeface="Poppins"/>
              </a:rPr>
              <a:t>Semi-structured interview</a:t>
            </a:r>
            <a:r>
              <a:rPr lang="en" sz="1200" dirty="0">
                <a:solidFill>
                  <a:srgbClr val="434343"/>
                </a:solidFill>
                <a:latin typeface="Poppins"/>
                <a:ea typeface="Poppins"/>
                <a:cs typeface="Poppins"/>
                <a:sym typeface="Poppins"/>
              </a:rPr>
              <a:t> with 3 neurosurgeons and 12 HFS patients (done)</a:t>
            </a:r>
            <a:endParaRPr sz="1200" dirty="0">
              <a:solidFill>
                <a:srgbClr val="434343"/>
              </a:solidFill>
              <a:latin typeface="Poppins"/>
              <a:ea typeface="Poppins"/>
              <a:cs typeface="Poppins"/>
              <a:sym typeface="Poppins"/>
            </a:endParaRPr>
          </a:p>
          <a:p>
            <a:pPr marL="457200" marR="0" lvl="0" indent="-304800" algn="l" rtl="0">
              <a:lnSpc>
                <a:spcPct val="150000"/>
              </a:lnSpc>
              <a:spcBef>
                <a:spcPts val="0"/>
              </a:spcBef>
              <a:spcAft>
                <a:spcPts val="0"/>
              </a:spcAft>
              <a:buClr>
                <a:srgbClr val="434343"/>
              </a:buClr>
              <a:buSzPts val="1200"/>
              <a:buFont typeface="Poppins"/>
              <a:buChar char="●"/>
            </a:pPr>
            <a:r>
              <a:rPr lang="en" sz="1200" b="1" dirty="0">
                <a:solidFill>
                  <a:srgbClr val="002452"/>
                </a:solidFill>
                <a:latin typeface="Poppins"/>
                <a:ea typeface="Poppins"/>
                <a:cs typeface="Poppins"/>
                <a:sym typeface="Poppins"/>
              </a:rPr>
              <a:t>App design</a:t>
            </a:r>
            <a:r>
              <a:rPr lang="en" sz="1200" dirty="0">
                <a:solidFill>
                  <a:srgbClr val="434343"/>
                </a:solidFill>
                <a:latin typeface="Poppins"/>
                <a:ea typeface="Poppins"/>
                <a:cs typeface="Poppins"/>
                <a:sym typeface="Poppins"/>
              </a:rPr>
              <a:t> based on the results of interview</a:t>
            </a:r>
            <a:endParaRPr sz="1200" dirty="0">
              <a:solidFill>
                <a:srgbClr val="434343"/>
              </a:solidFill>
              <a:latin typeface="Poppins"/>
              <a:ea typeface="Poppins"/>
              <a:cs typeface="Poppins"/>
              <a:sym typeface="Poppins"/>
            </a:endParaRPr>
          </a:p>
          <a:p>
            <a:pPr marL="457200" marR="0" lvl="0" indent="-304800" algn="l" rtl="0">
              <a:lnSpc>
                <a:spcPct val="150000"/>
              </a:lnSpc>
              <a:spcBef>
                <a:spcPts val="0"/>
              </a:spcBef>
              <a:spcAft>
                <a:spcPts val="0"/>
              </a:spcAft>
              <a:buClr>
                <a:srgbClr val="434343"/>
              </a:buClr>
              <a:buSzPts val="1200"/>
              <a:buFont typeface="Poppins"/>
              <a:buChar char="●"/>
            </a:pPr>
            <a:r>
              <a:rPr lang="en" sz="1200" b="1" dirty="0">
                <a:solidFill>
                  <a:srgbClr val="002452"/>
                </a:solidFill>
                <a:latin typeface="Poppins"/>
                <a:ea typeface="Poppins"/>
                <a:cs typeface="Poppins"/>
                <a:sym typeface="Poppins"/>
              </a:rPr>
              <a:t>User study</a:t>
            </a:r>
            <a:r>
              <a:rPr lang="en" sz="1200" dirty="0">
                <a:solidFill>
                  <a:srgbClr val="434343"/>
                </a:solidFill>
                <a:latin typeface="Poppins"/>
                <a:ea typeface="Poppins"/>
                <a:cs typeface="Poppins"/>
                <a:sym typeface="Poppins"/>
              </a:rPr>
              <a:t> to understand the effectiveness and user experience of the app, and explore potential design implications for future work</a:t>
            </a:r>
            <a:endParaRPr sz="1200" dirty="0">
              <a:solidFill>
                <a:srgbClr val="434343"/>
              </a:solidFill>
              <a:latin typeface="Poppins"/>
              <a:ea typeface="Poppins"/>
              <a:cs typeface="Poppins"/>
              <a:sym typeface="Poppins"/>
            </a:endParaRPr>
          </a:p>
        </p:txBody>
      </p:sp>
      <p:sp>
        <p:nvSpPr>
          <p:cNvPr id="90" name="Google Shape;90;p17"/>
          <p:cNvSpPr/>
          <p:nvPr/>
        </p:nvSpPr>
        <p:spPr>
          <a:xfrm>
            <a:off x="690205" y="1819400"/>
            <a:ext cx="1288500" cy="369300"/>
          </a:xfrm>
          <a:prstGeom prst="rect">
            <a:avLst/>
          </a:pr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rgbClr val="002452"/>
                </a:solidFill>
                <a:latin typeface="Poppins"/>
                <a:ea typeface="Poppins"/>
                <a:cs typeface="Poppins"/>
                <a:sym typeface="Poppins"/>
              </a:rPr>
              <a:t>Motivation</a:t>
            </a:r>
            <a:endParaRPr sz="1200" b="1">
              <a:solidFill>
                <a:srgbClr val="002452"/>
              </a:solidFill>
              <a:latin typeface="Poppins"/>
              <a:ea typeface="Poppins"/>
              <a:cs typeface="Poppins"/>
              <a:sym typeface="Poppins"/>
            </a:endParaRPr>
          </a:p>
        </p:txBody>
      </p:sp>
      <p:sp>
        <p:nvSpPr>
          <p:cNvPr id="92" name="Google Shape;92;p17"/>
          <p:cNvSpPr txBox="1"/>
          <p:nvPr/>
        </p:nvSpPr>
        <p:spPr>
          <a:xfrm>
            <a:off x="642825" y="2233425"/>
            <a:ext cx="4919700" cy="646500"/>
          </a:xfrm>
          <a:prstGeom prst="rect">
            <a:avLst/>
          </a:prstGeom>
          <a:solidFill>
            <a:schemeClr val="lt1"/>
          </a:solid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Clr>
                <a:srgbClr val="434343"/>
              </a:buClr>
              <a:buSzPts val="1200"/>
              <a:buFont typeface="Poppins"/>
              <a:buChar char="●"/>
            </a:pPr>
            <a:r>
              <a:rPr lang="en" sz="1200" dirty="0">
                <a:solidFill>
                  <a:srgbClr val="434343"/>
                </a:solidFill>
                <a:latin typeface="Poppins"/>
                <a:ea typeface="Poppins"/>
                <a:cs typeface="Poppins"/>
                <a:sym typeface="Poppins"/>
              </a:rPr>
              <a:t>Late surgery intervention</a:t>
            </a:r>
            <a:r>
              <a:rPr lang="en" sz="1200" dirty="0">
                <a:solidFill>
                  <a:srgbClr val="434343"/>
                </a:solidFill>
              </a:rPr>
              <a:t> </a:t>
            </a:r>
            <a:r>
              <a:rPr lang="en" sz="1200" b="1" dirty="0">
                <a:solidFill>
                  <a:srgbClr val="434343"/>
                </a:solidFill>
              </a:rPr>
              <a:t>→</a:t>
            </a:r>
            <a:r>
              <a:rPr lang="en" sz="1200" dirty="0">
                <a:solidFill>
                  <a:srgbClr val="434343"/>
                </a:solidFill>
                <a:latin typeface="Poppins"/>
                <a:ea typeface="Poppins"/>
                <a:cs typeface="Poppins"/>
                <a:sym typeface="Poppins"/>
              </a:rPr>
              <a:t> poorer outcomes of surgery</a:t>
            </a:r>
            <a:endParaRPr sz="1200" dirty="0">
              <a:solidFill>
                <a:srgbClr val="434343"/>
              </a:solidFill>
              <a:latin typeface="Poppins"/>
              <a:ea typeface="Poppins"/>
              <a:cs typeface="Poppins"/>
              <a:sym typeface="Poppins"/>
            </a:endParaRPr>
          </a:p>
          <a:p>
            <a:pPr marL="457200" lvl="0" indent="-304800" algn="l" rtl="0">
              <a:lnSpc>
                <a:spcPct val="150000"/>
              </a:lnSpc>
              <a:spcBef>
                <a:spcPts val="0"/>
              </a:spcBef>
              <a:spcAft>
                <a:spcPts val="0"/>
              </a:spcAft>
              <a:buClr>
                <a:srgbClr val="434343"/>
              </a:buClr>
              <a:buSzPts val="1200"/>
              <a:buFont typeface="Poppins"/>
              <a:buChar char="●"/>
            </a:pPr>
            <a:r>
              <a:rPr lang="en" sz="1200" dirty="0">
                <a:solidFill>
                  <a:srgbClr val="434343"/>
                </a:solidFill>
                <a:latin typeface="Poppins"/>
                <a:ea typeface="Poppins"/>
                <a:cs typeface="Poppins"/>
                <a:sym typeface="Poppins"/>
              </a:rPr>
              <a:t>Post operation</a:t>
            </a:r>
            <a:r>
              <a:rPr lang="en" sz="1200" b="1" dirty="0">
                <a:solidFill>
                  <a:srgbClr val="434343"/>
                </a:solidFill>
                <a:latin typeface="Alfa Slab One"/>
                <a:ea typeface="Alfa Slab One"/>
                <a:cs typeface="Alfa Slab One"/>
                <a:sym typeface="Alfa Slab One"/>
              </a:rPr>
              <a:t> </a:t>
            </a:r>
            <a:r>
              <a:rPr lang="en" sz="1200" b="1" dirty="0">
                <a:solidFill>
                  <a:srgbClr val="434343"/>
                </a:solidFill>
              </a:rPr>
              <a:t>→</a:t>
            </a:r>
            <a:r>
              <a:rPr lang="en" sz="1200" dirty="0">
                <a:solidFill>
                  <a:srgbClr val="434343"/>
                </a:solidFill>
                <a:latin typeface="Poppins"/>
                <a:ea typeface="Poppins"/>
                <a:cs typeface="Poppins"/>
                <a:sym typeface="Poppins"/>
              </a:rPr>
              <a:t> delayed cure</a:t>
            </a:r>
            <a:endParaRPr sz="1200" dirty="0">
              <a:solidFill>
                <a:srgbClr val="434343"/>
              </a:solidFill>
              <a:latin typeface="Poppins"/>
              <a:ea typeface="Poppins"/>
              <a:cs typeface="Poppins"/>
              <a:sym typeface="Poppins"/>
            </a:endParaRPr>
          </a:p>
        </p:txBody>
      </p:sp>
      <p:pic>
        <p:nvPicPr>
          <p:cNvPr id="93" name="Google Shape;93;p17"/>
          <p:cNvPicPr preferRelativeResize="0"/>
          <p:nvPr/>
        </p:nvPicPr>
        <p:blipFill>
          <a:blip r:embed="rId3">
            <a:alphaModFix/>
          </a:blip>
          <a:stretch>
            <a:fillRect/>
          </a:stretch>
        </p:blipFill>
        <p:spPr>
          <a:xfrm>
            <a:off x="5938268" y="1165331"/>
            <a:ext cx="2529250" cy="1896937"/>
          </a:xfrm>
          <a:prstGeom prst="rect">
            <a:avLst/>
          </a:prstGeom>
          <a:noFill/>
          <a:ln>
            <a:noFill/>
          </a:ln>
        </p:spPr>
      </p:pic>
      <p:sp>
        <p:nvSpPr>
          <p:cNvPr id="94" name="Google Shape;94;p17"/>
          <p:cNvSpPr txBox="1"/>
          <p:nvPr/>
        </p:nvSpPr>
        <p:spPr>
          <a:xfrm>
            <a:off x="5787343" y="3062257"/>
            <a:ext cx="2831100" cy="3387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sz="1000" b="1" u="sng">
                <a:solidFill>
                  <a:srgbClr val="002452"/>
                </a:solidFill>
                <a:latin typeface="Poppins"/>
                <a:ea typeface="Poppins"/>
                <a:cs typeface="Poppins"/>
                <a:sym typeface="Poppins"/>
              </a:rPr>
              <a:t>Involuntary facial muscle contractions</a:t>
            </a:r>
            <a:endParaRPr sz="1000" b="1" u="sng">
              <a:solidFill>
                <a:srgbClr val="002452"/>
              </a:solidFill>
              <a:latin typeface="Poppins"/>
              <a:ea typeface="Poppins"/>
              <a:cs typeface="Poppins"/>
              <a:sym typeface="Poppins"/>
            </a:endParaRPr>
          </a:p>
        </p:txBody>
      </p:sp>
      <p:sp>
        <p:nvSpPr>
          <p:cNvPr id="2" name="Google Shape;113;p19">
            <a:extLst>
              <a:ext uri="{FF2B5EF4-FFF2-40B4-BE49-F238E27FC236}">
                <a16:creationId xmlns:a16="http://schemas.microsoft.com/office/drawing/2014/main" id="{2AA6F1A8-194A-8314-A9A4-871D6746CEE9}"/>
              </a:ext>
            </a:extLst>
          </p:cNvPr>
          <p:cNvSpPr txBox="1"/>
          <p:nvPr/>
        </p:nvSpPr>
        <p:spPr>
          <a:xfrm>
            <a:off x="5547373" y="353659"/>
            <a:ext cx="3000000" cy="397001"/>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US" altLang="zh-CN" sz="1200" i="1" dirty="0">
                <a:solidFill>
                  <a:schemeClr val="dk2"/>
                </a:solidFill>
                <a:latin typeface="Poppins"/>
                <a:ea typeface="Poppins"/>
                <a:cs typeface="Poppins"/>
                <a:sym typeface="Poppins"/>
              </a:rPr>
              <a:t>Jun</a:t>
            </a:r>
            <a:r>
              <a:rPr lang="en" sz="1200" i="1" dirty="0">
                <a:solidFill>
                  <a:schemeClr val="dk2"/>
                </a:solidFill>
                <a:latin typeface="Poppins"/>
                <a:ea typeface="Poppins"/>
                <a:cs typeface="Poppins"/>
                <a:sym typeface="Poppins"/>
              </a:rPr>
              <a:t> 2023 - Present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latin typeface="Poppins"/>
                <a:ea typeface="Poppins"/>
                <a:cs typeface="Poppins"/>
                <a:sym typeface="Poppins"/>
              </a:rPr>
              <a:t>2</a:t>
            </a:fld>
            <a:endParaRPr>
              <a:latin typeface="Poppins"/>
              <a:ea typeface="Poppins"/>
              <a:cs typeface="Poppins"/>
              <a:sym typeface="Poppins"/>
            </a:endParaRPr>
          </a:p>
        </p:txBody>
      </p:sp>
      <p:pic>
        <p:nvPicPr>
          <p:cNvPr id="103" name="Google Shape;103;p18"/>
          <p:cNvPicPr preferRelativeResize="0"/>
          <p:nvPr/>
        </p:nvPicPr>
        <p:blipFill>
          <a:blip r:embed="rId3">
            <a:alphaModFix/>
          </a:blip>
          <a:stretch>
            <a:fillRect/>
          </a:stretch>
        </p:blipFill>
        <p:spPr>
          <a:xfrm>
            <a:off x="152400" y="2230138"/>
            <a:ext cx="8839200" cy="2237020"/>
          </a:xfrm>
          <a:prstGeom prst="rect">
            <a:avLst/>
          </a:prstGeom>
          <a:noFill/>
          <a:ln>
            <a:noFill/>
          </a:ln>
        </p:spPr>
      </p:pic>
      <p:sp>
        <p:nvSpPr>
          <p:cNvPr id="104" name="Google Shape;104;p18"/>
          <p:cNvSpPr txBox="1"/>
          <p:nvPr/>
        </p:nvSpPr>
        <p:spPr>
          <a:xfrm>
            <a:off x="6381514" y="4605191"/>
            <a:ext cx="2303700" cy="369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200" b="1" u="sng" dirty="0">
                <a:solidFill>
                  <a:srgbClr val="002452"/>
                </a:solidFill>
                <a:latin typeface="Poppins"/>
                <a:ea typeface="Poppins"/>
                <a:cs typeface="Poppins"/>
                <a:sym typeface="Poppins"/>
              </a:rPr>
              <a:t>Still working in progress…</a:t>
            </a:r>
            <a:endParaRPr sz="1200" b="1" u="sng" dirty="0">
              <a:solidFill>
                <a:srgbClr val="002452"/>
              </a:solidFill>
              <a:latin typeface="Poppins"/>
              <a:ea typeface="Poppins"/>
              <a:cs typeface="Poppins"/>
              <a:sym typeface="Poppins"/>
            </a:endParaRPr>
          </a:p>
        </p:txBody>
      </p:sp>
      <p:sp>
        <p:nvSpPr>
          <p:cNvPr id="2" name="Google Shape;86;p17">
            <a:extLst>
              <a:ext uri="{FF2B5EF4-FFF2-40B4-BE49-F238E27FC236}">
                <a16:creationId xmlns:a16="http://schemas.microsoft.com/office/drawing/2014/main" id="{51800DFC-D941-7F87-412F-7FF8F3389870}"/>
              </a:ext>
            </a:extLst>
          </p:cNvPr>
          <p:cNvSpPr txBox="1"/>
          <p:nvPr/>
        </p:nvSpPr>
        <p:spPr>
          <a:xfrm>
            <a:off x="588400" y="353659"/>
            <a:ext cx="5291700" cy="1292631"/>
          </a:xfrm>
          <a:prstGeom prst="rect">
            <a:avLst/>
          </a:prstGeom>
          <a:noFill/>
          <a:ln>
            <a:noFill/>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 sz="3600" b="1" dirty="0">
                <a:solidFill>
                  <a:srgbClr val="002452"/>
                </a:solidFill>
                <a:latin typeface="Poppins"/>
                <a:ea typeface="Poppins"/>
                <a:cs typeface="Poppins"/>
                <a:sym typeface="Poppins"/>
              </a:rPr>
              <a:t>Hemifacial Spasm </a:t>
            </a:r>
            <a:endParaRPr sz="1600" u="sng" dirty="0">
              <a:solidFill>
                <a:srgbClr val="002452"/>
              </a:solidFill>
              <a:latin typeface="Poppins"/>
              <a:ea typeface="Poppins"/>
              <a:cs typeface="Poppins"/>
              <a:sym typeface="Poppins"/>
            </a:endParaRPr>
          </a:p>
          <a:p>
            <a:pPr marL="0" marR="0" lvl="0" indent="0" algn="l" rtl="0">
              <a:lnSpc>
                <a:spcPct val="100000"/>
              </a:lnSpc>
              <a:spcBef>
                <a:spcPts val="0"/>
              </a:spcBef>
              <a:spcAft>
                <a:spcPts val="0"/>
              </a:spcAft>
              <a:buNone/>
            </a:pPr>
            <a:r>
              <a:rPr lang="en" sz="1800" i="1" dirty="0">
                <a:solidFill>
                  <a:srgbClr val="434343"/>
                </a:solidFill>
                <a:latin typeface="Poppins"/>
                <a:ea typeface="Poppins"/>
                <a:cs typeface="Poppins"/>
                <a:sym typeface="Poppins"/>
              </a:rPr>
              <a:t>Monitoring and Grading Hemifacial Spasm in Postoperative Rehabilitation</a:t>
            </a:r>
            <a:endParaRPr sz="1800" i="1" dirty="0">
              <a:solidFill>
                <a:srgbClr val="434343"/>
              </a:solidFill>
              <a:latin typeface="Poppins"/>
              <a:ea typeface="Poppins"/>
              <a:cs typeface="Poppins"/>
              <a:sym typeface="Poppins"/>
            </a:endParaRPr>
          </a:p>
        </p:txBody>
      </p:sp>
      <p:sp>
        <p:nvSpPr>
          <p:cNvPr id="3" name="Google Shape;90;p17">
            <a:extLst>
              <a:ext uri="{FF2B5EF4-FFF2-40B4-BE49-F238E27FC236}">
                <a16:creationId xmlns:a16="http://schemas.microsoft.com/office/drawing/2014/main" id="{F259C406-BE97-1676-F040-E9766007A455}"/>
              </a:ext>
            </a:extLst>
          </p:cNvPr>
          <p:cNvSpPr/>
          <p:nvPr/>
        </p:nvSpPr>
        <p:spPr>
          <a:xfrm>
            <a:off x="690204" y="1753564"/>
            <a:ext cx="2114023" cy="369300"/>
          </a:xfrm>
          <a:prstGeom prst="rect">
            <a:avLst/>
          </a:prstGeom>
          <a:solidFill>
            <a:srgbClr val="F6F6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zh-CN" sz="1200" b="1" dirty="0">
                <a:solidFill>
                  <a:srgbClr val="002452"/>
                </a:solidFill>
                <a:latin typeface="Poppins"/>
                <a:ea typeface="Poppins"/>
                <a:cs typeface="Poppins"/>
                <a:sym typeface="Poppins"/>
              </a:rPr>
              <a:t>Findings of Interviews</a:t>
            </a:r>
          </a:p>
        </p:txBody>
      </p:sp>
      <p:sp>
        <p:nvSpPr>
          <p:cNvPr id="5" name="Google Shape;113;p19">
            <a:extLst>
              <a:ext uri="{FF2B5EF4-FFF2-40B4-BE49-F238E27FC236}">
                <a16:creationId xmlns:a16="http://schemas.microsoft.com/office/drawing/2014/main" id="{8D13EED0-E74B-9E53-9A99-32EA63B3397B}"/>
              </a:ext>
            </a:extLst>
          </p:cNvPr>
          <p:cNvSpPr txBox="1"/>
          <p:nvPr/>
        </p:nvSpPr>
        <p:spPr>
          <a:xfrm>
            <a:off x="5547373" y="353659"/>
            <a:ext cx="3000000" cy="397001"/>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US" altLang="zh-CN" sz="1200" i="1" dirty="0">
                <a:solidFill>
                  <a:schemeClr val="dk2"/>
                </a:solidFill>
                <a:latin typeface="Poppins"/>
                <a:ea typeface="Poppins"/>
                <a:cs typeface="Poppins"/>
                <a:sym typeface="Poppins"/>
              </a:rPr>
              <a:t>Jun</a:t>
            </a:r>
            <a:r>
              <a:rPr lang="en" sz="1200" i="1" dirty="0">
                <a:solidFill>
                  <a:schemeClr val="dk2"/>
                </a:solidFill>
                <a:latin typeface="Poppins"/>
                <a:ea typeface="Poppins"/>
                <a:cs typeface="Poppins"/>
                <a:sym typeface="Poppins"/>
              </a:rPr>
              <a:t> 2023 - Present</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415</Words>
  <Application>Microsoft Office PowerPoint</Application>
  <PresentationFormat>全屏显示(16:9)</PresentationFormat>
  <Paragraphs>27</Paragraphs>
  <Slides>2</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vt:i4>
      </vt:variant>
    </vt:vector>
  </HeadingPairs>
  <TitlesOfParts>
    <vt:vector size="6" baseType="lpstr">
      <vt:lpstr>Poppins</vt:lpstr>
      <vt:lpstr>Alfa Slab One</vt:lpstr>
      <vt:lpstr>Arial</vt:lpstr>
      <vt:lpstr>Simple Light</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 I Chan</dc:title>
  <dc:creator>Nicola Chan</dc:creator>
  <cp:lastModifiedBy>Nicola Chan</cp:lastModifiedBy>
  <cp:revision>2</cp:revision>
  <dcterms:modified xsi:type="dcterms:W3CDTF">2023-09-27T14:58:59Z</dcterms:modified>
</cp:coreProperties>
</file>