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012318" y="308967"/>
            <a:ext cx="890513" cy="46613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7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Ka0s 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3902832" y="308967"/>
            <a:ext cx="2228850" cy="46613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700" b="1" dirty="0">
                <a:solidFill>
                  <a:srgbClr val="D8315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LandingZone</a:t>
            </a:r>
            <a:endParaRPr lang="en-US" sz="2700" dirty="0"/>
          </a:p>
        </p:txBody>
      </p:sp>
      <p:sp>
        <p:nvSpPr>
          <p:cNvPr id="5" name="Text 2"/>
          <p:cNvSpPr/>
          <p:nvPr/>
        </p:nvSpPr>
        <p:spPr>
          <a:xfrm>
            <a:off x="2353698" y="1014413"/>
            <a:ext cx="4436576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575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Beneficios Cuantitativos y Retorno de Inversión</a:t>
            </a:r>
            <a:endParaRPr lang="en-US" sz="1575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866" y="1743075"/>
            <a:ext cx="3536240" cy="25002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65070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4179094" cy="864394"/>
          </a:xfrm>
          <a:prstGeom prst="rect">
            <a:avLst/>
          </a:prstGeom>
          <a:noFill/>
          <a:ln/>
        </p:spPr>
        <p:txBody>
          <a:bodyPr wrap="squar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0A24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Introducción a los Beneficios Cuantitativos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543050"/>
            <a:ext cx="142875" cy="1428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00063" y="1507331"/>
            <a:ext cx="734104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Beneficios medibles:</a:t>
            </a:r>
            <a:endParaRPr lang="en-US" sz="1046" dirty="0"/>
          </a:p>
        </p:txBody>
      </p:sp>
      <p:sp>
        <p:nvSpPr>
          <p:cNvPr id="6" name="Text 2"/>
          <p:cNvSpPr/>
          <p:nvPr/>
        </p:nvSpPr>
        <p:spPr>
          <a:xfrm>
            <a:off x="1234167" y="1507331"/>
            <a:ext cx="3230677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Ka0s LandingZone proporciona beneficios cuantificables en términos de reducción de tiempos, costos operativos y mejora de la eficiencia.</a:t>
            </a:r>
            <a:endParaRPr lang="en-US" sz="1046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507456"/>
            <a:ext cx="142875" cy="1428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00063" y="2471738"/>
            <a:ext cx="715128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Datos basados en casos reales:</a:t>
            </a:r>
            <a:endParaRPr lang="en-US" sz="1046" dirty="0"/>
          </a:p>
        </p:txBody>
      </p:sp>
      <p:sp>
        <p:nvSpPr>
          <p:cNvPr id="9" name="Text 4"/>
          <p:cNvSpPr/>
          <p:nvPr/>
        </p:nvSpPr>
        <p:spPr>
          <a:xfrm>
            <a:off x="1215191" y="2471738"/>
            <a:ext cx="3249653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Los datos presentados se basan en estudios de caso y análisis de la industria sobre implementaciones de Landing Zones en entornos empresariales.</a:t>
            </a:r>
            <a:endParaRPr lang="en-US" sz="1046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3471863"/>
            <a:ext cx="142875" cy="14287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00063" y="3436144"/>
            <a:ext cx="765525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Impacto financiero:</a:t>
            </a:r>
            <a:endParaRPr lang="en-US" sz="1046" dirty="0"/>
          </a:p>
        </p:txBody>
      </p:sp>
      <p:sp>
        <p:nvSpPr>
          <p:cNvPr id="12" name="Text 6"/>
          <p:cNvSpPr/>
          <p:nvPr/>
        </p:nvSpPr>
        <p:spPr>
          <a:xfrm>
            <a:off x="1265588" y="3436144"/>
            <a:ext cx="3199256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La implementación de Ka0s LandingZone tiene un impacto directo en los indicadores financieros clave, incluyendo ROI, OPEX y CAPEX.</a:t>
            </a:r>
            <a:endParaRPr lang="en-US" sz="1046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4436269"/>
            <a:ext cx="142875" cy="14287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500063" y="4400550"/>
            <a:ext cx="482426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Valor a largo plazo:</a:t>
            </a:r>
            <a:endParaRPr lang="en-US" sz="1046" dirty="0"/>
          </a:p>
        </p:txBody>
      </p:sp>
      <p:sp>
        <p:nvSpPr>
          <p:cNvPr id="15" name="Text 8"/>
          <p:cNvSpPr/>
          <p:nvPr/>
        </p:nvSpPr>
        <p:spPr>
          <a:xfrm>
            <a:off x="982489" y="4400550"/>
            <a:ext cx="3482355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Los beneficios cuantitativos se acumulan con el tiempo, proporcionando un valor sostenido a la organización más allá de la implementación inicial.</a:t>
            </a:r>
            <a:endParaRPr lang="en-US" sz="1046" dirty="0"/>
          </a:p>
        </p:txBody>
      </p:sp>
      <p:pic>
        <p:nvPicPr>
          <p:cNvPr id="1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9156" y="1561188"/>
            <a:ext cx="4179094" cy="25283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4179094" cy="864394"/>
          </a:xfrm>
          <a:prstGeom prst="rect">
            <a:avLst/>
          </a:prstGeom>
          <a:noFill/>
          <a:ln/>
        </p:spPr>
        <p:txBody>
          <a:bodyPr wrap="squar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0A24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Reducción de Tiempos de Despliegue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543050"/>
            <a:ext cx="142875" cy="1428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00063" y="1507331"/>
            <a:ext cx="678461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 semanas a días:</a:t>
            </a:r>
            <a:endParaRPr lang="en-US" sz="1046" dirty="0"/>
          </a:p>
        </p:txBody>
      </p:sp>
      <p:sp>
        <p:nvSpPr>
          <p:cNvPr id="6" name="Text 2"/>
          <p:cNvSpPr/>
          <p:nvPr/>
        </p:nvSpPr>
        <p:spPr>
          <a:xfrm>
            <a:off x="1178523" y="1507331"/>
            <a:ext cx="3286320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Ka0s LandingZone reduce drásticamente los tiempos de despliegue de infraestructura en la nube.</a:t>
            </a:r>
            <a:endParaRPr lang="en-US" sz="1046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293144"/>
            <a:ext cx="142875" cy="1428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00063" y="2257425"/>
            <a:ext cx="1129968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Aceleración del time-to-market:</a:t>
            </a:r>
            <a:endParaRPr lang="en-US" sz="1046" dirty="0"/>
          </a:p>
        </p:txBody>
      </p:sp>
      <p:sp>
        <p:nvSpPr>
          <p:cNvPr id="9" name="Text 4"/>
          <p:cNvSpPr/>
          <p:nvPr/>
        </p:nvSpPr>
        <p:spPr>
          <a:xfrm>
            <a:off x="1630031" y="2257425"/>
            <a:ext cx="2834813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Permite lanzar productos y servicios más rápidamente, mejorando la competitividad.</a:t>
            </a:r>
            <a:endParaRPr lang="en-US" sz="1046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3043238"/>
            <a:ext cx="178594" cy="14287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35781" y="3007519"/>
            <a:ext cx="1171156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Automatización:</a:t>
            </a:r>
            <a:endParaRPr lang="en-US" sz="1046" dirty="0"/>
          </a:p>
        </p:txBody>
      </p:sp>
      <p:sp>
        <p:nvSpPr>
          <p:cNvPr id="12" name="Text 6"/>
          <p:cNvSpPr/>
          <p:nvPr/>
        </p:nvSpPr>
        <p:spPr>
          <a:xfrm>
            <a:off x="1706938" y="3007519"/>
            <a:ext cx="2757906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Los procesos automatizados eliminan tareas manuales propensas a errores y retrasos.</a:t>
            </a:r>
            <a:endParaRPr lang="en-US" sz="1046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3793331"/>
            <a:ext cx="142875" cy="14287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500063" y="3757613"/>
            <a:ext cx="928994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Escalabilidad ágil:</a:t>
            </a:r>
            <a:endParaRPr lang="en-US" sz="1046" dirty="0"/>
          </a:p>
        </p:txBody>
      </p:sp>
      <p:sp>
        <p:nvSpPr>
          <p:cNvPr id="15" name="Text 8"/>
          <p:cNvSpPr/>
          <p:nvPr/>
        </p:nvSpPr>
        <p:spPr>
          <a:xfrm>
            <a:off x="1429057" y="3757613"/>
            <a:ext cx="3035787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Capacidad para escalar recursos rápidamente según las necesidades del negocio.</a:t>
            </a:r>
            <a:endParaRPr lang="en-US" sz="1046" dirty="0"/>
          </a:p>
        </p:txBody>
      </p:sp>
      <p:sp>
        <p:nvSpPr>
          <p:cNvPr id="16" name="Text 9"/>
          <p:cNvSpPr/>
          <p:nvPr/>
        </p:nvSpPr>
        <p:spPr>
          <a:xfrm>
            <a:off x="4679156" y="560784"/>
            <a:ext cx="417909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3E92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Comparativa de Tiempos de Despliegue</a:t>
            </a:r>
            <a:endParaRPr lang="en-US" sz="1350" dirty="0"/>
          </a:p>
        </p:txBody>
      </p:sp>
      <p:pic>
        <p:nvPicPr>
          <p:cNvPr id="1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9156" y="925116"/>
            <a:ext cx="4179094" cy="2857500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4679156" y="3889772"/>
            <a:ext cx="417909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i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Fuente: Caso de estudio de proveedor multinacional de seguros (Insurance Thought Leadership, 2025)</a:t>
            </a:r>
            <a:endParaRPr lang="en-US" sz="837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4099117" cy="478631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0A24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Reducción de Costos Operativos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157288"/>
            <a:ext cx="160734" cy="1428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17922" y="1121569"/>
            <a:ext cx="762791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Reducción del 30%:</a:t>
            </a:r>
            <a:endParaRPr lang="en-US" sz="1046" dirty="0"/>
          </a:p>
        </p:txBody>
      </p:sp>
      <p:sp>
        <p:nvSpPr>
          <p:cNvPr id="6" name="Text 2"/>
          <p:cNvSpPr/>
          <p:nvPr/>
        </p:nvSpPr>
        <p:spPr>
          <a:xfrm>
            <a:off x="1280713" y="1121569"/>
            <a:ext cx="3184131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Ka0s LandingZone permite una reducción significativa de los costos operativos de TI.</a:t>
            </a:r>
            <a:endParaRPr lang="en-US" sz="1046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693069"/>
            <a:ext cx="142875" cy="1428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00063" y="1657350"/>
            <a:ext cx="941887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Prevención de sobrecostos:</a:t>
            </a:r>
            <a:endParaRPr lang="en-US" sz="1046" dirty="0"/>
          </a:p>
        </p:txBody>
      </p:sp>
      <p:sp>
        <p:nvSpPr>
          <p:cNvPr id="9" name="Text 4"/>
          <p:cNvSpPr/>
          <p:nvPr/>
        </p:nvSpPr>
        <p:spPr>
          <a:xfrm>
            <a:off x="1441949" y="1657350"/>
            <a:ext cx="3022895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Los "guardarraíles" incorporados ayudan a gestionar eficientemente los recursos en la nube.</a:t>
            </a:r>
            <a:endParaRPr lang="en-US" sz="1046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2443163"/>
            <a:ext cx="160734" cy="14287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17922" y="2407444"/>
            <a:ext cx="949003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Optimización de recursos:</a:t>
            </a:r>
            <a:endParaRPr lang="en-US" sz="1046" dirty="0"/>
          </a:p>
        </p:txBody>
      </p:sp>
      <p:sp>
        <p:nvSpPr>
          <p:cNvPr id="12" name="Text 6"/>
          <p:cNvSpPr/>
          <p:nvPr/>
        </p:nvSpPr>
        <p:spPr>
          <a:xfrm>
            <a:off x="1466924" y="2407444"/>
            <a:ext cx="2997919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Mejor utilización de recursos cloud mediante políticas automatizadas de escalado y apagado.</a:t>
            </a:r>
            <a:endParaRPr lang="en-US" sz="1046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3193256"/>
            <a:ext cx="160734" cy="14287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517922" y="3157538"/>
            <a:ext cx="1127429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Control presupuestario:</a:t>
            </a:r>
            <a:endParaRPr lang="en-US" sz="1046" dirty="0"/>
          </a:p>
        </p:txBody>
      </p:sp>
      <p:sp>
        <p:nvSpPr>
          <p:cNvPr id="15" name="Text 8"/>
          <p:cNvSpPr/>
          <p:nvPr/>
        </p:nvSpPr>
        <p:spPr>
          <a:xfrm>
            <a:off x="1645351" y="3157538"/>
            <a:ext cx="2819493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Mayor visibilidad y control sobre el gasto en la nube, con alertas y límites predefinidos.</a:t>
            </a:r>
            <a:endParaRPr lang="en-US" sz="1046" dirty="0"/>
          </a:p>
        </p:txBody>
      </p:sp>
      <p:sp>
        <p:nvSpPr>
          <p:cNvPr id="16" name="Text 9"/>
          <p:cNvSpPr/>
          <p:nvPr/>
        </p:nvSpPr>
        <p:spPr>
          <a:xfrm>
            <a:off x="4679156" y="285750"/>
            <a:ext cx="417909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3E92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Reducción de Costos Operativos en 5 Años</a:t>
            </a:r>
            <a:endParaRPr lang="en-US" sz="1350" dirty="0"/>
          </a:p>
        </p:txBody>
      </p:sp>
      <p:pic>
        <p:nvPicPr>
          <p:cNvPr id="1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9156" y="650081"/>
            <a:ext cx="4179094" cy="2857500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4679156" y="3614738"/>
            <a:ext cx="417909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i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Fuente: Caso de estudio de proveedor multinacional de seguros (Insurance Thought Leadership, 2025) y estudio de IDC sobre migración a la nube (2024)</a:t>
            </a:r>
            <a:endParaRPr lang="en-US" sz="83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3720833" cy="478631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0A24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Retorno de la Inversión (ROI)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157288"/>
            <a:ext cx="142875" cy="1428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00063" y="1121569"/>
            <a:ext cx="917107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ROI significativo:</a:t>
            </a:r>
            <a:endParaRPr lang="en-US" sz="1046" dirty="0"/>
          </a:p>
        </p:txBody>
      </p:sp>
      <p:sp>
        <p:nvSpPr>
          <p:cNvPr id="6" name="Text 2"/>
          <p:cNvSpPr/>
          <p:nvPr/>
        </p:nvSpPr>
        <p:spPr>
          <a:xfrm>
            <a:off x="1417169" y="1121569"/>
            <a:ext cx="386209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Hasta un 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1803378" y="1121569"/>
            <a:ext cx="37393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D8315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318%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2177309" y="1121569"/>
            <a:ext cx="2287535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 ROI a cinco años según estudios de implementaciones similares en la nube.</a:t>
            </a:r>
            <a:endParaRPr lang="en-US" sz="1046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907381"/>
            <a:ext cx="160734" cy="14287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17922" y="1871663"/>
            <a:ext cx="993902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Recuperación de la inversión:</a:t>
            </a:r>
            <a:endParaRPr lang="en-US" sz="1046" dirty="0"/>
          </a:p>
        </p:txBody>
      </p:sp>
      <p:sp>
        <p:nvSpPr>
          <p:cNvPr id="11" name="Text 6"/>
          <p:cNvSpPr/>
          <p:nvPr/>
        </p:nvSpPr>
        <p:spPr>
          <a:xfrm>
            <a:off x="1511824" y="1871663"/>
            <a:ext cx="2953020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El punto de equilibrio se alcanza típicamente entre los 12 y 18 meses tras la implementación.</a:t>
            </a:r>
            <a:endParaRPr lang="en-US" sz="1046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2657475"/>
            <a:ext cx="178594" cy="14287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35781" y="2621756"/>
            <a:ext cx="698804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Desafío de medición:</a:t>
            </a:r>
            <a:endParaRPr lang="en-US" sz="1046" dirty="0"/>
          </a:p>
        </p:txBody>
      </p:sp>
      <p:sp>
        <p:nvSpPr>
          <p:cNvPr id="14" name="Text 8"/>
          <p:cNvSpPr/>
          <p:nvPr/>
        </p:nvSpPr>
        <p:spPr>
          <a:xfrm>
            <a:off x="1234585" y="2621756"/>
            <a:ext cx="3230259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El 49% de los ejecutivos reportan dificultades para medir con precisión el ROI de sus inversiones en la nube.</a:t>
            </a:r>
            <a:endParaRPr lang="en-US" sz="1046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3407569"/>
            <a:ext cx="107156" cy="142875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464344" y="3371850"/>
            <a:ext cx="606103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Factores de ROI:</a:t>
            </a:r>
            <a:endParaRPr lang="en-US" sz="1046" dirty="0"/>
          </a:p>
        </p:txBody>
      </p:sp>
      <p:sp>
        <p:nvSpPr>
          <p:cNvPr id="17" name="Text 10"/>
          <p:cNvSpPr/>
          <p:nvPr/>
        </p:nvSpPr>
        <p:spPr>
          <a:xfrm>
            <a:off x="1070446" y="3371850"/>
            <a:ext cx="3394397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Incluye ahorros directos en costos operativos, mayor eficiencia del personal, reducción de tiempos de inactividad y aceleración del time-to-market.</a:t>
            </a:r>
            <a:endParaRPr lang="en-US" sz="1046" dirty="0"/>
          </a:p>
        </p:txBody>
      </p:sp>
      <p:sp>
        <p:nvSpPr>
          <p:cNvPr id="18" name="Text 11"/>
          <p:cNvSpPr/>
          <p:nvPr/>
        </p:nvSpPr>
        <p:spPr>
          <a:xfrm>
            <a:off x="4679156" y="560784"/>
            <a:ext cx="417909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3E92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ROI Acumulado a 5 Años</a:t>
            </a:r>
            <a:endParaRPr lang="en-US" sz="1350" dirty="0"/>
          </a:p>
        </p:txBody>
      </p:sp>
      <p:pic>
        <p:nvPicPr>
          <p:cNvPr id="19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9156" y="925116"/>
            <a:ext cx="4179094" cy="2857500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4679156" y="3889772"/>
            <a:ext cx="417909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i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Fuente: Estudio de IDC sobre migración a Google Cloud IaaS (2024)</a:t>
            </a:r>
            <a:endParaRPr lang="en-US" sz="83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4179094" cy="864394"/>
          </a:xfrm>
          <a:prstGeom prst="rect">
            <a:avLst/>
          </a:prstGeom>
          <a:noFill/>
          <a:ln/>
        </p:spPr>
        <p:txBody>
          <a:bodyPr wrap="squar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0A24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Mejora en la Eficiencia Operacional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543050"/>
            <a:ext cx="178594" cy="1428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5781" y="1507331"/>
            <a:ext cx="1052810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Equipos de TI más eficientes:</a:t>
            </a:r>
            <a:endParaRPr lang="en-US" sz="1046" dirty="0"/>
          </a:p>
        </p:txBody>
      </p:sp>
      <p:sp>
        <p:nvSpPr>
          <p:cNvPr id="6" name="Text 2"/>
          <p:cNvSpPr/>
          <p:nvPr/>
        </p:nvSpPr>
        <p:spPr>
          <a:xfrm>
            <a:off x="1588591" y="1507331"/>
            <a:ext cx="2876252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Aumento del 57% en la eficiencia de los equipos de gestión de infraestructura de TI.</a:t>
            </a:r>
            <a:endParaRPr lang="en-US" sz="1046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293144"/>
            <a:ext cx="142875" cy="1428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00063" y="2257425"/>
            <a:ext cx="1130443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Automatización de tareas:</a:t>
            </a:r>
            <a:endParaRPr lang="en-US" sz="1046" dirty="0"/>
          </a:p>
        </p:txBody>
      </p:sp>
      <p:sp>
        <p:nvSpPr>
          <p:cNvPr id="9" name="Text 4"/>
          <p:cNvSpPr/>
          <p:nvPr/>
        </p:nvSpPr>
        <p:spPr>
          <a:xfrm>
            <a:off x="1630505" y="2257425"/>
            <a:ext cx="2834339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Reducción significativa de tareas manuales repetitivas mediante procesos automatizados.</a:t>
            </a:r>
            <a:endParaRPr lang="en-US" sz="1046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3043238"/>
            <a:ext cx="142875" cy="14287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00063" y="3007519"/>
            <a:ext cx="743034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Gestión proactiva:</a:t>
            </a:r>
            <a:endParaRPr lang="en-US" sz="1046" dirty="0"/>
          </a:p>
        </p:txBody>
      </p:sp>
      <p:sp>
        <p:nvSpPr>
          <p:cNvPr id="12" name="Text 6"/>
          <p:cNvSpPr/>
          <p:nvPr/>
        </p:nvSpPr>
        <p:spPr>
          <a:xfrm>
            <a:off x="1243096" y="3007519"/>
            <a:ext cx="322174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Identificación y resolución de problemas antes de que afecten a los usuarios finales.</a:t>
            </a:r>
            <a:endParaRPr lang="en-US" sz="1046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3579019"/>
            <a:ext cx="160734" cy="14287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517922" y="3543300"/>
            <a:ext cx="117444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Estandarización:</a:t>
            </a:r>
            <a:endParaRPr lang="en-US" sz="1046" dirty="0"/>
          </a:p>
        </p:txBody>
      </p:sp>
      <p:sp>
        <p:nvSpPr>
          <p:cNvPr id="15" name="Text 8"/>
          <p:cNvSpPr/>
          <p:nvPr/>
        </p:nvSpPr>
        <p:spPr>
          <a:xfrm>
            <a:off x="1692371" y="3543300"/>
            <a:ext cx="2772473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Implementación de prácticas consistentes que reducen la complejidad y mejoran la productividad.</a:t>
            </a:r>
            <a:endParaRPr lang="en-US" sz="1046" dirty="0"/>
          </a:p>
        </p:txBody>
      </p:sp>
      <p:sp>
        <p:nvSpPr>
          <p:cNvPr id="16" name="Text 9"/>
          <p:cNvSpPr/>
          <p:nvPr/>
        </p:nvSpPr>
        <p:spPr>
          <a:xfrm>
            <a:off x="4679156" y="539353"/>
            <a:ext cx="417909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3E92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Aumento de Eficiencia en Gestión de TI</a:t>
            </a:r>
            <a:endParaRPr lang="en-US" sz="1350" dirty="0"/>
          </a:p>
        </p:txBody>
      </p:sp>
      <p:pic>
        <p:nvPicPr>
          <p:cNvPr id="1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9156" y="903684"/>
            <a:ext cx="4179094" cy="2857500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4679156" y="3868341"/>
            <a:ext cx="417909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i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Fuente: Estudio de IDC sobre migración a Google Cloud IaaS (2024)</a:t>
            </a:r>
            <a:endParaRPr lang="en-US" sz="837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01516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3554685" cy="478631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0A24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Transición de CAPEX a OPEX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157288"/>
            <a:ext cx="142875" cy="1428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00063" y="1121569"/>
            <a:ext cx="765525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Cambio de modelo financiero:</a:t>
            </a:r>
            <a:endParaRPr lang="en-US" sz="1046" dirty="0"/>
          </a:p>
        </p:txBody>
      </p:sp>
      <p:sp>
        <p:nvSpPr>
          <p:cNvPr id="6" name="Text 2"/>
          <p:cNvSpPr/>
          <p:nvPr/>
        </p:nvSpPr>
        <p:spPr>
          <a:xfrm>
            <a:off x="1265588" y="1121569"/>
            <a:ext cx="3199256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Ka0s LandingZone facilita la transición de gastos de capital (CAPEX) a gastos operativos (OPEX), permitiendo mayor flexibilidad financiera.</a:t>
            </a:r>
            <a:endParaRPr lang="en-US" sz="1046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121694"/>
            <a:ext cx="142875" cy="1428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00063" y="2085975"/>
            <a:ext cx="449861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Pago por uso:</a:t>
            </a:r>
            <a:endParaRPr lang="en-US" sz="1046" dirty="0"/>
          </a:p>
        </p:txBody>
      </p:sp>
      <p:sp>
        <p:nvSpPr>
          <p:cNvPr id="9" name="Text 4"/>
          <p:cNvSpPr/>
          <p:nvPr/>
        </p:nvSpPr>
        <p:spPr>
          <a:xfrm>
            <a:off x="949923" y="2085975"/>
            <a:ext cx="3514920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Modelo de consumo basado en el uso real de recursos, eliminando la necesidad de grandes inversiones iniciales.</a:t>
            </a:r>
            <a:endParaRPr lang="en-US" sz="1046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2871788"/>
            <a:ext cx="160734" cy="14287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17922" y="2836069"/>
            <a:ext cx="1002553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Mejor previsibilidad:</a:t>
            </a:r>
            <a:endParaRPr lang="en-US" sz="1046" dirty="0"/>
          </a:p>
        </p:txBody>
      </p:sp>
      <p:sp>
        <p:nvSpPr>
          <p:cNvPr id="12" name="Text 6"/>
          <p:cNvSpPr/>
          <p:nvPr/>
        </p:nvSpPr>
        <p:spPr>
          <a:xfrm>
            <a:off x="1520475" y="2836069"/>
            <a:ext cx="2944369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Mayor capacidad para predecir y controlar los gastos de TI a lo largo del tiempo.</a:t>
            </a:r>
            <a:endParaRPr lang="en-US" sz="1046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3407569"/>
            <a:ext cx="178594" cy="14287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535781" y="3371850"/>
            <a:ext cx="949003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Optimización de recursos:</a:t>
            </a:r>
            <a:endParaRPr lang="en-US" sz="1046" dirty="0"/>
          </a:p>
        </p:txBody>
      </p:sp>
      <p:sp>
        <p:nvSpPr>
          <p:cNvPr id="15" name="Text 8"/>
          <p:cNvSpPr/>
          <p:nvPr/>
        </p:nvSpPr>
        <p:spPr>
          <a:xfrm>
            <a:off x="1484784" y="3371850"/>
            <a:ext cx="2980060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Asignación más eficiente de recursos financieros según las necesidades reales del negocio.</a:t>
            </a:r>
            <a:endParaRPr lang="en-US" sz="1046" dirty="0"/>
          </a:p>
        </p:txBody>
      </p:sp>
      <p:sp>
        <p:nvSpPr>
          <p:cNvPr id="16" name="Shape 9"/>
          <p:cNvSpPr/>
          <p:nvPr/>
        </p:nvSpPr>
        <p:spPr>
          <a:xfrm>
            <a:off x="285750" y="4157663"/>
            <a:ext cx="1317938" cy="557213"/>
          </a:xfrm>
          <a:prstGeom prst="rect">
            <a:avLst/>
          </a:prstGeom>
          <a:solidFill>
            <a:srgbClr val="0A2463"/>
          </a:solidFill>
          <a:ln/>
        </p:spPr>
      </p:sp>
      <p:sp>
        <p:nvSpPr>
          <p:cNvPr id="17" name="Text 10"/>
          <p:cNvSpPr/>
          <p:nvPr/>
        </p:nvSpPr>
        <p:spPr>
          <a:xfrm>
            <a:off x="285750" y="4157663"/>
            <a:ext cx="1317938" cy="557213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Aspecto</a:t>
            </a:r>
            <a:endParaRPr lang="en-US" sz="942" dirty="0"/>
          </a:p>
        </p:txBody>
      </p:sp>
      <p:sp>
        <p:nvSpPr>
          <p:cNvPr id="18" name="Shape 11"/>
          <p:cNvSpPr/>
          <p:nvPr/>
        </p:nvSpPr>
        <p:spPr>
          <a:xfrm>
            <a:off x="1603688" y="4157663"/>
            <a:ext cx="1426657" cy="557213"/>
          </a:xfrm>
          <a:prstGeom prst="rect">
            <a:avLst/>
          </a:prstGeom>
          <a:solidFill>
            <a:srgbClr val="0A2463"/>
          </a:solidFill>
          <a:ln/>
        </p:spPr>
      </p:sp>
      <p:sp>
        <p:nvSpPr>
          <p:cNvPr id="19" name="Text 12"/>
          <p:cNvSpPr/>
          <p:nvPr/>
        </p:nvSpPr>
        <p:spPr>
          <a:xfrm>
            <a:off x="1603688" y="4157663"/>
            <a:ext cx="1426657" cy="557213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CAPEX (Tradicional)</a:t>
            </a:r>
            <a:endParaRPr lang="en-US" sz="942" dirty="0"/>
          </a:p>
        </p:txBody>
      </p:sp>
      <p:sp>
        <p:nvSpPr>
          <p:cNvPr id="20" name="Shape 13"/>
          <p:cNvSpPr/>
          <p:nvPr/>
        </p:nvSpPr>
        <p:spPr>
          <a:xfrm>
            <a:off x="3030345" y="4157663"/>
            <a:ext cx="1434498" cy="557213"/>
          </a:xfrm>
          <a:prstGeom prst="rect">
            <a:avLst/>
          </a:prstGeom>
          <a:solidFill>
            <a:srgbClr val="0A2463"/>
          </a:solidFill>
          <a:ln/>
        </p:spPr>
      </p:sp>
      <p:sp>
        <p:nvSpPr>
          <p:cNvPr id="21" name="Text 14"/>
          <p:cNvSpPr/>
          <p:nvPr/>
        </p:nvSpPr>
        <p:spPr>
          <a:xfrm>
            <a:off x="3030345" y="4157663"/>
            <a:ext cx="1434498" cy="557213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OPEX (Cloud)</a:t>
            </a:r>
            <a:endParaRPr lang="en-US" sz="942" dirty="0"/>
          </a:p>
        </p:txBody>
      </p:sp>
      <p:sp>
        <p:nvSpPr>
          <p:cNvPr id="22" name="Text 15"/>
          <p:cNvSpPr/>
          <p:nvPr/>
        </p:nvSpPr>
        <p:spPr>
          <a:xfrm>
            <a:off x="392906" y="4807744"/>
            <a:ext cx="91361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Inversión inicial</a:t>
            </a:r>
            <a:endParaRPr lang="en-US" sz="837" dirty="0"/>
          </a:p>
        </p:txBody>
      </p:sp>
      <p:sp>
        <p:nvSpPr>
          <p:cNvPr id="23" name="Text 16"/>
          <p:cNvSpPr/>
          <p:nvPr/>
        </p:nvSpPr>
        <p:spPr>
          <a:xfrm>
            <a:off x="1603688" y="4714875"/>
            <a:ext cx="1426657" cy="350044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Alta</a:t>
            </a:r>
            <a:endParaRPr lang="en-US" sz="837" dirty="0"/>
          </a:p>
        </p:txBody>
      </p:sp>
      <p:sp>
        <p:nvSpPr>
          <p:cNvPr id="24" name="Text 17"/>
          <p:cNvSpPr/>
          <p:nvPr/>
        </p:nvSpPr>
        <p:spPr>
          <a:xfrm>
            <a:off x="3030345" y="4714875"/>
            <a:ext cx="1434498" cy="350044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Baja</a:t>
            </a:r>
            <a:endParaRPr lang="en-US" sz="837" dirty="0"/>
          </a:p>
        </p:txBody>
      </p:sp>
      <p:sp>
        <p:nvSpPr>
          <p:cNvPr id="25" name="Shape 18"/>
          <p:cNvSpPr/>
          <p:nvPr/>
        </p:nvSpPr>
        <p:spPr>
          <a:xfrm>
            <a:off x="285750" y="5064919"/>
            <a:ext cx="4179094" cy="350044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26" name="Text 19"/>
          <p:cNvSpPr/>
          <p:nvPr/>
        </p:nvSpPr>
        <p:spPr>
          <a:xfrm>
            <a:off x="392906" y="5157788"/>
            <a:ext cx="65449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Flexibilidad</a:t>
            </a:r>
            <a:endParaRPr lang="en-US" sz="837" dirty="0"/>
          </a:p>
        </p:txBody>
      </p:sp>
      <p:sp>
        <p:nvSpPr>
          <p:cNvPr id="27" name="Text 20"/>
          <p:cNvSpPr/>
          <p:nvPr/>
        </p:nvSpPr>
        <p:spPr>
          <a:xfrm>
            <a:off x="1603688" y="5064919"/>
            <a:ext cx="1426657" cy="350044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Limitada</a:t>
            </a:r>
            <a:endParaRPr lang="en-US" sz="837" dirty="0"/>
          </a:p>
        </p:txBody>
      </p:sp>
      <p:sp>
        <p:nvSpPr>
          <p:cNvPr id="28" name="Text 21"/>
          <p:cNvSpPr/>
          <p:nvPr/>
        </p:nvSpPr>
        <p:spPr>
          <a:xfrm>
            <a:off x="3030345" y="5064919"/>
            <a:ext cx="1434498" cy="350044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Alta</a:t>
            </a:r>
            <a:endParaRPr lang="en-US" sz="837" dirty="0"/>
          </a:p>
        </p:txBody>
      </p:sp>
      <p:sp>
        <p:nvSpPr>
          <p:cNvPr id="29" name="Text 22"/>
          <p:cNvSpPr/>
          <p:nvPr/>
        </p:nvSpPr>
        <p:spPr>
          <a:xfrm>
            <a:off x="392906" y="5593556"/>
            <a:ext cx="74320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Escalabilidad</a:t>
            </a:r>
            <a:endParaRPr lang="en-US" sz="837" dirty="0"/>
          </a:p>
        </p:txBody>
      </p:sp>
      <p:sp>
        <p:nvSpPr>
          <p:cNvPr id="30" name="Text 23"/>
          <p:cNvSpPr/>
          <p:nvPr/>
        </p:nvSpPr>
        <p:spPr>
          <a:xfrm>
            <a:off x="1603688" y="5414963"/>
            <a:ext cx="1426657" cy="521494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Compleja y costosa</a:t>
            </a:r>
            <a:endParaRPr lang="en-US" sz="837" dirty="0"/>
          </a:p>
        </p:txBody>
      </p:sp>
      <p:sp>
        <p:nvSpPr>
          <p:cNvPr id="31" name="Text 24"/>
          <p:cNvSpPr/>
          <p:nvPr/>
        </p:nvSpPr>
        <p:spPr>
          <a:xfrm>
            <a:off x="3030345" y="5414963"/>
            <a:ext cx="1434498" cy="521494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Rápida y bajo demanda</a:t>
            </a:r>
            <a:endParaRPr lang="en-US" sz="837" dirty="0"/>
          </a:p>
        </p:txBody>
      </p:sp>
      <p:sp>
        <p:nvSpPr>
          <p:cNvPr id="32" name="Shape 25"/>
          <p:cNvSpPr/>
          <p:nvPr/>
        </p:nvSpPr>
        <p:spPr>
          <a:xfrm>
            <a:off x="285750" y="5936456"/>
            <a:ext cx="4179094" cy="514350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33" name="Text 26"/>
          <p:cNvSpPr/>
          <p:nvPr/>
        </p:nvSpPr>
        <p:spPr>
          <a:xfrm>
            <a:off x="392906" y="6029325"/>
            <a:ext cx="649579" cy="3268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Impacto en balance</a:t>
            </a:r>
            <a:endParaRPr lang="en-US" sz="837" dirty="0"/>
          </a:p>
        </p:txBody>
      </p:sp>
      <p:sp>
        <p:nvSpPr>
          <p:cNvPr id="34" name="Text 27"/>
          <p:cNvSpPr/>
          <p:nvPr/>
        </p:nvSpPr>
        <p:spPr>
          <a:xfrm>
            <a:off x="1603688" y="5936456"/>
            <a:ext cx="1426657" cy="514350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Activos depreciables</a:t>
            </a:r>
            <a:endParaRPr lang="en-US" sz="837" dirty="0"/>
          </a:p>
        </p:txBody>
      </p:sp>
      <p:sp>
        <p:nvSpPr>
          <p:cNvPr id="35" name="Text 28"/>
          <p:cNvSpPr/>
          <p:nvPr/>
        </p:nvSpPr>
        <p:spPr>
          <a:xfrm>
            <a:off x="3030345" y="5936456"/>
            <a:ext cx="1434498" cy="514350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Gastos operativos</a:t>
            </a:r>
            <a:endParaRPr lang="en-US" sz="837" dirty="0"/>
          </a:p>
        </p:txBody>
      </p:sp>
      <p:sp>
        <p:nvSpPr>
          <p:cNvPr id="36" name="Text 29"/>
          <p:cNvSpPr/>
          <p:nvPr/>
        </p:nvSpPr>
        <p:spPr>
          <a:xfrm>
            <a:off x="285750" y="6557963"/>
            <a:ext cx="417909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i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Fuente: Análisis de modelos financieros en entornos cloud, 2025</a:t>
            </a:r>
            <a:endParaRPr lang="en-US" sz="837" dirty="0"/>
          </a:p>
        </p:txBody>
      </p:sp>
      <p:pic>
        <p:nvPicPr>
          <p:cNvPr id="3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9156" y="2322165"/>
            <a:ext cx="4179094" cy="23708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23504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1685785" cy="478631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0A24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Conclusiones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157288"/>
            <a:ext cx="142875" cy="1428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00063" y="1121569"/>
            <a:ext cx="917107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ROI significativo:</a:t>
            </a:r>
            <a:endParaRPr lang="en-US" sz="1046" dirty="0"/>
          </a:p>
        </p:txBody>
      </p:sp>
      <p:sp>
        <p:nvSpPr>
          <p:cNvPr id="6" name="Text 2"/>
          <p:cNvSpPr/>
          <p:nvPr/>
        </p:nvSpPr>
        <p:spPr>
          <a:xfrm>
            <a:off x="1417169" y="1121569"/>
            <a:ext cx="3047674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Ka0s LandingZone ofrece un retorno de inversión de hasta 318% en un período de cinco años, según estudios de implementaciones similares.</a:t>
            </a:r>
            <a:endParaRPr lang="en-US" sz="1046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121694"/>
            <a:ext cx="160734" cy="1428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17922" y="2085975"/>
            <a:ext cx="735806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Reducción de costos:</a:t>
            </a:r>
            <a:endParaRPr lang="en-US" sz="1046" dirty="0"/>
          </a:p>
        </p:txBody>
      </p:sp>
      <p:sp>
        <p:nvSpPr>
          <p:cNvPr id="9" name="Text 4"/>
          <p:cNvSpPr/>
          <p:nvPr/>
        </p:nvSpPr>
        <p:spPr>
          <a:xfrm>
            <a:off x="1253728" y="2085975"/>
            <a:ext cx="3211116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Reducción del 30% en costos operativos y transformación de gastos de capital (CAPEX) a gastos operativos (OPEX) más flexibles.</a:t>
            </a:r>
            <a:endParaRPr lang="en-US" sz="1046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2871788"/>
            <a:ext cx="160734" cy="14287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17922" y="2836069"/>
            <a:ext cx="88152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Eficiencia operacional:</a:t>
            </a:r>
            <a:endParaRPr lang="en-US" sz="1046" dirty="0"/>
          </a:p>
        </p:txBody>
      </p:sp>
      <p:sp>
        <p:nvSpPr>
          <p:cNvPr id="12" name="Text 6"/>
          <p:cNvSpPr/>
          <p:nvPr/>
        </p:nvSpPr>
        <p:spPr>
          <a:xfrm>
            <a:off x="1399449" y="2836069"/>
            <a:ext cx="3065394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Aumento del 57% en la eficiencia de los equipos de gestión de infraestructura de TI y reducción de tiempos de despliegue de semanas a días.</a:t>
            </a:r>
            <a:endParaRPr lang="en-US" sz="1046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3836194"/>
            <a:ext cx="142875" cy="14287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500063" y="3800475"/>
            <a:ext cx="103857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Seguridad y cumplimiento:</a:t>
            </a:r>
            <a:endParaRPr lang="en-US" sz="1046" dirty="0"/>
          </a:p>
        </p:txBody>
      </p:sp>
      <p:sp>
        <p:nvSpPr>
          <p:cNvPr id="15" name="Text 8"/>
          <p:cNvSpPr/>
          <p:nvPr/>
        </p:nvSpPr>
        <p:spPr>
          <a:xfrm>
            <a:off x="1538641" y="3800475"/>
            <a:ext cx="2926203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Implementación de controles de seguridad y cumplimiento desde el diseño, reduciendo riesgos y costos asociados.</a:t>
            </a:r>
            <a:endParaRPr lang="en-US" sz="1046" dirty="0"/>
          </a:p>
        </p:txBody>
      </p:sp>
      <p:sp>
        <p:nvSpPr>
          <p:cNvPr id="16" name="Shape 9"/>
          <p:cNvSpPr/>
          <p:nvPr/>
        </p:nvSpPr>
        <p:spPr>
          <a:xfrm>
            <a:off x="285750" y="4657725"/>
            <a:ext cx="4179094" cy="1291568"/>
          </a:xfrm>
          <a:prstGeom prst="rect">
            <a:avLst/>
          </a:prstGeom>
          <a:solidFill>
            <a:srgbClr val="3E92CC">
              <a:alpha val="5000"/>
            </a:srgbClr>
          </a:solidFill>
          <a:ln/>
        </p:spPr>
      </p:sp>
      <p:sp>
        <p:nvSpPr>
          <p:cNvPr id="17" name="Shape 10"/>
          <p:cNvSpPr/>
          <p:nvPr/>
        </p:nvSpPr>
        <p:spPr>
          <a:xfrm>
            <a:off x="285750" y="4657725"/>
            <a:ext cx="28575" cy="1291568"/>
          </a:xfrm>
          <a:prstGeom prst="rect">
            <a:avLst/>
          </a:prstGeom>
          <a:solidFill>
            <a:srgbClr val="3E92CC"/>
          </a:solidFill>
          <a:ln/>
        </p:spPr>
      </p:sp>
      <p:sp>
        <p:nvSpPr>
          <p:cNvPr id="18" name="Text 11"/>
          <p:cNvSpPr/>
          <p:nvPr/>
        </p:nvSpPr>
        <p:spPr>
          <a:xfrm>
            <a:off x="285750" y="4657725"/>
            <a:ext cx="4179094" cy="1291568"/>
          </a:xfrm>
          <a:prstGeom prst="rect">
            <a:avLst/>
          </a:prstGeom>
          <a:noFill/>
          <a:ln/>
        </p:spPr>
        <p:txBody>
          <a:bodyPr wrap="square" lIns="170053" tIns="170053" rIns="170053" bIns="170053" rtlCol="0" anchor="ctr">
            <a:spAutoFit/>
          </a:bodyPr>
          <a:lstStyle/>
          <a:p>
            <a:pPr indent="0" marL="0">
              <a:buNone/>
            </a:pPr>
            <a:r>
              <a:rPr lang="en-US" sz="1238" i="1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"Ka0s LandingZone no solo representa una inversión en tecnología, sino una transformación estratégica que genera beneficios cuantificables en términos de costos, eficiencia y agilidad empresarial." </a:t>
            </a:r>
            <a:endParaRPr lang="en-US" sz="1238" dirty="0"/>
          </a:p>
        </p:txBody>
      </p:sp>
      <p:pic>
        <p:nvPicPr>
          <p:cNvPr id="19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9156" y="2015291"/>
            <a:ext cx="4179094" cy="22044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2025-09-05T09:08:12Z</dcterms:created>
  <dcterms:modified xsi:type="dcterms:W3CDTF">2025-09-05T09:08:12Z</dcterms:modified>
</cp:coreProperties>
</file>