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7569200" cy="10693400"/>
  <p:notesSz cx="75692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4954"/>
            <a:ext cx="6433820"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5380" y="5988304"/>
            <a:ext cx="5298440"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8460" y="2459482"/>
            <a:ext cx="3292602"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8138" y="2459482"/>
            <a:ext cx="3292602"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460" y="427736"/>
            <a:ext cx="6812280"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8460" y="2459482"/>
            <a:ext cx="6812280"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3528" y="9944862"/>
            <a:ext cx="2422144"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460" y="9944862"/>
            <a:ext cx="1740916"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9824" y="9944862"/>
            <a:ext cx="1740916"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g"/><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26757" y="5955779"/>
            <a:ext cx="2707005" cy="482600"/>
          </a:xfrm>
          <a:prstGeom prst="rect">
            <a:avLst/>
          </a:prstGeom>
        </p:spPr>
        <p:txBody>
          <a:bodyPr wrap="square" lIns="0" tIns="12700" rIns="0" bIns="0" rtlCol="0" vert="horz">
            <a:spAutoFit/>
          </a:bodyPr>
          <a:lstStyle/>
          <a:p>
            <a:pPr marL="12700">
              <a:lnSpc>
                <a:spcPct val="100000"/>
              </a:lnSpc>
              <a:spcBef>
                <a:spcPts val="100"/>
              </a:spcBef>
            </a:pPr>
            <a:r>
              <a:rPr dirty="0" sz="3000" spc="-50">
                <a:latin typeface="Times New Roman"/>
                <a:cs typeface="Times New Roman"/>
              </a:rPr>
              <a:t>PROJECT</a:t>
            </a:r>
            <a:r>
              <a:rPr dirty="0" sz="3000" spc="-55">
                <a:latin typeface="Times New Roman"/>
                <a:cs typeface="Times New Roman"/>
              </a:rPr>
              <a:t> </a:t>
            </a:r>
            <a:r>
              <a:rPr dirty="0" sz="3000" spc="35">
                <a:latin typeface="Times New Roman"/>
                <a:cs typeface="Times New Roman"/>
              </a:rPr>
              <a:t>TITLe</a:t>
            </a:r>
            <a:endParaRPr sz="3000">
              <a:latin typeface="Times New Roman"/>
              <a:cs typeface="Times New Roman"/>
            </a:endParaRPr>
          </a:p>
        </p:txBody>
      </p:sp>
      <p:sp>
        <p:nvSpPr>
          <p:cNvPr id="3" name="object 3"/>
          <p:cNvSpPr txBox="1"/>
          <p:nvPr/>
        </p:nvSpPr>
        <p:spPr>
          <a:xfrm>
            <a:off x="901700" y="6862817"/>
            <a:ext cx="4512310" cy="1134110"/>
          </a:xfrm>
          <a:prstGeom prst="rect">
            <a:avLst/>
          </a:prstGeom>
        </p:spPr>
        <p:txBody>
          <a:bodyPr wrap="square" lIns="0" tIns="12700" rIns="0" bIns="0" rtlCol="0" vert="horz">
            <a:spAutoFit/>
          </a:bodyPr>
          <a:lstStyle/>
          <a:p>
            <a:pPr marL="12700">
              <a:lnSpc>
                <a:spcPts val="1639"/>
              </a:lnSpc>
              <a:spcBef>
                <a:spcPts val="100"/>
              </a:spcBef>
            </a:pPr>
            <a:r>
              <a:rPr dirty="0" sz="1400" spc="-5">
                <a:solidFill>
                  <a:srgbClr val="1F3764"/>
                </a:solidFill>
                <a:latin typeface="Times New Roman"/>
                <a:cs typeface="Times New Roman"/>
              </a:rPr>
              <a:t>Submitted</a:t>
            </a:r>
            <a:r>
              <a:rPr dirty="0" sz="1400" spc="-10">
                <a:solidFill>
                  <a:srgbClr val="1F3764"/>
                </a:solidFill>
                <a:latin typeface="Times New Roman"/>
                <a:cs typeface="Times New Roman"/>
              </a:rPr>
              <a:t> </a:t>
            </a:r>
            <a:r>
              <a:rPr dirty="0" sz="1400" spc="-5">
                <a:solidFill>
                  <a:srgbClr val="1F3764"/>
                </a:solidFill>
                <a:latin typeface="Times New Roman"/>
                <a:cs typeface="Times New Roman"/>
              </a:rPr>
              <a:t>by:</a:t>
            </a:r>
            <a:endParaRPr sz="1400">
              <a:latin typeface="Times New Roman"/>
              <a:cs typeface="Times New Roman"/>
            </a:endParaRPr>
          </a:p>
          <a:p>
            <a:pPr marL="12700">
              <a:lnSpc>
                <a:spcPts val="1760"/>
              </a:lnSpc>
            </a:pPr>
            <a:r>
              <a:rPr dirty="0" sz="1500">
                <a:latin typeface="Times New Roman"/>
                <a:cs typeface="Times New Roman"/>
              </a:rPr>
              <a:t>Name &amp; Reg. No : Amogh Kuppachi</a:t>
            </a:r>
            <a:r>
              <a:rPr dirty="0" sz="1500" spc="-110">
                <a:latin typeface="Times New Roman"/>
                <a:cs typeface="Times New Roman"/>
              </a:rPr>
              <a:t> </a:t>
            </a:r>
            <a:r>
              <a:rPr dirty="0" sz="1500" spc="-15">
                <a:latin typeface="Times New Roman"/>
                <a:cs typeface="Times New Roman"/>
              </a:rPr>
              <a:t>(RA2111003011866)</a:t>
            </a:r>
            <a:endParaRPr sz="1500">
              <a:latin typeface="Times New Roman"/>
              <a:cs typeface="Times New Roman"/>
            </a:endParaRPr>
          </a:p>
          <a:p>
            <a:pPr marL="12700" marR="2809240">
              <a:lnSpc>
                <a:spcPct val="147900"/>
              </a:lnSpc>
            </a:pPr>
            <a:r>
              <a:rPr dirty="0" sz="1500">
                <a:latin typeface="Times New Roman"/>
                <a:cs typeface="Times New Roman"/>
              </a:rPr>
              <a:t>Branch:</a:t>
            </a:r>
            <a:r>
              <a:rPr dirty="0" sz="1500" spc="-50">
                <a:latin typeface="Times New Roman"/>
                <a:cs typeface="Times New Roman"/>
              </a:rPr>
              <a:t> </a:t>
            </a:r>
            <a:r>
              <a:rPr dirty="0" sz="1500">
                <a:latin typeface="Times New Roman"/>
                <a:cs typeface="Times New Roman"/>
              </a:rPr>
              <a:t>CSE</a:t>
            </a:r>
            <a:r>
              <a:rPr dirty="0" sz="1500" spc="-50">
                <a:latin typeface="Times New Roman"/>
                <a:cs typeface="Times New Roman"/>
              </a:rPr>
              <a:t> </a:t>
            </a:r>
            <a:r>
              <a:rPr dirty="0" sz="1500">
                <a:latin typeface="Times New Roman"/>
                <a:cs typeface="Times New Roman"/>
              </a:rPr>
              <a:t>(CORE)  Section:</a:t>
            </a:r>
            <a:r>
              <a:rPr dirty="0" sz="1500" spc="-10">
                <a:latin typeface="Times New Roman"/>
                <a:cs typeface="Times New Roman"/>
              </a:rPr>
              <a:t> </a:t>
            </a:r>
            <a:r>
              <a:rPr dirty="0" sz="1500">
                <a:latin typeface="Times New Roman"/>
                <a:cs typeface="Times New Roman"/>
              </a:rPr>
              <a:t>Z2</a:t>
            </a:r>
            <a:endParaRPr sz="1500">
              <a:latin typeface="Times New Roman"/>
              <a:cs typeface="Times New Roman"/>
            </a:endParaRPr>
          </a:p>
        </p:txBody>
      </p:sp>
      <p:sp>
        <p:nvSpPr>
          <p:cNvPr id="4" name="object 4"/>
          <p:cNvSpPr txBox="1"/>
          <p:nvPr/>
        </p:nvSpPr>
        <p:spPr>
          <a:xfrm>
            <a:off x="1943096" y="9250616"/>
            <a:ext cx="3670300" cy="482600"/>
          </a:xfrm>
          <a:prstGeom prst="rect">
            <a:avLst/>
          </a:prstGeom>
        </p:spPr>
        <p:txBody>
          <a:bodyPr wrap="square" lIns="0" tIns="12700" rIns="0" bIns="0" rtlCol="0" vert="horz">
            <a:spAutoFit/>
          </a:bodyPr>
          <a:lstStyle/>
          <a:p>
            <a:pPr marL="12700">
              <a:lnSpc>
                <a:spcPct val="100000"/>
              </a:lnSpc>
              <a:spcBef>
                <a:spcPts val="100"/>
              </a:spcBef>
            </a:pPr>
            <a:r>
              <a:rPr dirty="0" u="heavy" sz="3000" spc="-705">
                <a:uFill>
                  <a:solidFill>
                    <a:srgbClr val="000000"/>
                  </a:solidFill>
                </a:uFill>
                <a:latin typeface="Times New Roman"/>
                <a:cs typeface="Times New Roman"/>
              </a:rPr>
              <a:t> </a:t>
            </a:r>
            <a:r>
              <a:rPr dirty="0" u="heavy" sz="3000" spc="459">
                <a:uFill>
                  <a:solidFill>
                    <a:srgbClr val="000000"/>
                  </a:solidFill>
                </a:uFill>
                <a:latin typeface="Times New Roman"/>
                <a:cs typeface="Times New Roman"/>
              </a:rPr>
              <a:t>Table </a:t>
            </a:r>
            <a:r>
              <a:rPr dirty="0" u="heavy" sz="3000" spc="540">
                <a:uFill>
                  <a:solidFill>
                    <a:srgbClr val="000000"/>
                  </a:solidFill>
                </a:uFill>
                <a:latin typeface="Times New Roman"/>
                <a:cs typeface="Times New Roman"/>
              </a:rPr>
              <a:t>of</a:t>
            </a:r>
            <a:r>
              <a:rPr dirty="0" u="heavy" sz="3000" spc="-520">
                <a:uFill>
                  <a:solidFill>
                    <a:srgbClr val="000000"/>
                  </a:solidFill>
                </a:uFill>
                <a:latin typeface="Times New Roman"/>
                <a:cs typeface="Times New Roman"/>
              </a:rPr>
              <a:t> </a:t>
            </a:r>
            <a:r>
              <a:rPr dirty="0" u="heavy" sz="3000" spc="550">
                <a:uFill>
                  <a:solidFill>
                    <a:srgbClr val="000000"/>
                  </a:solidFill>
                </a:uFill>
                <a:latin typeface="Times New Roman"/>
                <a:cs typeface="Times New Roman"/>
              </a:rPr>
              <a:t>contents</a:t>
            </a:r>
            <a:endParaRPr sz="3000">
              <a:latin typeface="Times New Roman"/>
              <a:cs typeface="Times New Roman"/>
            </a:endParaRPr>
          </a:p>
        </p:txBody>
      </p:sp>
      <p:sp>
        <p:nvSpPr>
          <p:cNvPr id="5" name="object 5"/>
          <p:cNvSpPr/>
          <p:nvPr/>
        </p:nvSpPr>
        <p:spPr>
          <a:xfrm>
            <a:off x="1489430" y="1486204"/>
            <a:ext cx="4575841" cy="154665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0" y="3352800"/>
            <a:ext cx="7569200" cy="256222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055860"/>
            <a:ext cx="5594350" cy="3364865"/>
          </a:xfrm>
          <a:prstGeom prst="rect">
            <a:avLst/>
          </a:prstGeom>
        </p:spPr>
        <p:txBody>
          <a:bodyPr wrap="square" lIns="0" tIns="12700" rIns="0" bIns="0" rtlCol="0" vert="horz">
            <a:spAutoFit/>
          </a:bodyPr>
          <a:lstStyle/>
          <a:p>
            <a:pPr marL="12700">
              <a:lnSpc>
                <a:spcPct val="100000"/>
              </a:lnSpc>
              <a:spcBef>
                <a:spcPts val="100"/>
              </a:spcBef>
            </a:pPr>
            <a:r>
              <a:rPr dirty="0" u="heavy" sz="2000" spc="-500">
                <a:uFill>
                  <a:solidFill>
                    <a:srgbClr val="000000"/>
                  </a:solidFill>
                </a:uFill>
                <a:latin typeface="Times New Roman"/>
                <a:cs typeface="Times New Roman"/>
              </a:rPr>
              <a:t> </a:t>
            </a:r>
            <a:r>
              <a:rPr dirty="0" u="heavy" sz="2000" spc="-5" b="1">
                <a:uFill>
                  <a:solidFill>
                    <a:srgbClr val="000000"/>
                  </a:solidFill>
                </a:uFill>
                <a:latin typeface="Georgia"/>
                <a:cs typeface="Georgia"/>
              </a:rPr>
              <a:t>CONCLUSION:</a:t>
            </a:r>
            <a:endParaRPr sz="2000">
              <a:latin typeface="Georgia"/>
              <a:cs typeface="Georgia"/>
            </a:endParaRPr>
          </a:p>
          <a:p>
            <a:pPr>
              <a:lnSpc>
                <a:spcPct val="100000"/>
              </a:lnSpc>
            </a:pPr>
            <a:endParaRPr sz="2200">
              <a:latin typeface="Georgia"/>
              <a:cs typeface="Georgia"/>
            </a:endParaRPr>
          </a:p>
          <a:p>
            <a:pPr marL="12700" marR="5080">
              <a:lnSpc>
                <a:spcPct val="102200"/>
              </a:lnSpc>
              <a:spcBef>
                <a:spcPts val="1770"/>
              </a:spcBef>
            </a:pPr>
            <a:r>
              <a:rPr dirty="0" sz="2000" spc="-5">
                <a:latin typeface="Georgia"/>
                <a:cs typeface="Georgia"/>
              </a:rPr>
              <a:t>Nowadays, traditional reservation ways of cinema  ticketing is dying.its new age where technology  dominates human life.with the software and  technological devices,exceptions are reduced and  even terminated. Also, people prefer easy, quick  and safe way for every part of his/her life. this  project is designed to meet the requirements of  movie ticket booking</a:t>
            </a:r>
            <a:r>
              <a:rPr dirty="0" sz="2000" spc="-15">
                <a:latin typeface="Georgia"/>
                <a:cs typeface="Georgia"/>
              </a:rPr>
              <a:t> </a:t>
            </a:r>
            <a:r>
              <a:rPr dirty="0" sz="2000" spc="-5">
                <a:latin typeface="Georgia"/>
                <a:cs typeface="Georgia"/>
              </a:rPr>
              <a:t>system.</a:t>
            </a:r>
            <a:endParaRPr sz="200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41201" y="1426439"/>
            <a:ext cx="453390" cy="284480"/>
          </a:xfrm>
          <a:prstGeom prst="rect">
            <a:avLst/>
          </a:prstGeom>
        </p:spPr>
        <p:txBody>
          <a:bodyPr wrap="square" lIns="0" tIns="12700" rIns="0" bIns="0" rtlCol="0" vert="horz">
            <a:spAutoFit/>
          </a:bodyPr>
          <a:lstStyle/>
          <a:p>
            <a:pPr marL="12700">
              <a:lnSpc>
                <a:spcPct val="100000"/>
              </a:lnSpc>
              <a:spcBef>
                <a:spcPts val="100"/>
              </a:spcBef>
            </a:pPr>
            <a:r>
              <a:rPr dirty="0" sz="1700" spc="-35" b="1">
                <a:latin typeface="Times New Roman"/>
                <a:cs typeface="Times New Roman"/>
              </a:rPr>
              <a:t>T</a:t>
            </a:r>
            <a:r>
              <a:rPr dirty="0" sz="1700" spc="-5" b="1">
                <a:latin typeface="Times New Roman"/>
                <a:cs typeface="Times New Roman"/>
              </a:rPr>
              <a:t>itl</a:t>
            </a:r>
            <a:r>
              <a:rPr dirty="0" sz="1700" b="1">
                <a:latin typeface="Times New Roman"/>
                <a:cs typeface="Times New Roman"/>
              </a:rPr>
              <a:t>e</a:t>
            </a:r>
            <a:endParaRPr sz="1700">
              <a:latin typeface="Times New Roman"/>
              <a:cs typeface="Times New Roman"/>
            </a:endParaRPr>
          </a:p>
        </p:txBody>
      </p:sp>
      <p:sp>
        <p:nvSpPr>
          <p:cNvPr id="3" name="object 3"/>
          <p:cNvSpPr txBox="1"/>
          <p:nvPr/>
        </p:nvSpPr>
        <p:spPr>
          <a:xfrm>
            <a:off x="4943957" y="1439140"/>
            <a:ext cx="1216025" cy="269240"/>
          </a:xfrm>
          <a:prstGeom prst="rect">
            <a:avLst/>
          </a:prstGeom>
        </p:spPr>
        <p:txBody>
          <a:bodyPr wrap="square" lIns="0" tIns="12700" rIns="0" bIns="0" rtlCol="0" vert="horz">
            <a:spAutoFit/>
          </a:bodyPr>
          <a:lstStyle/>
          <a:p>
            <a:pPr marL="12700">
              <a:lnSpc>
                <a:spcPct val="100000"/>
              </a:lnSpc>
              <a:spcBef>
                <a:spcPts val="100"/>
              </a:spcBef>
            </a:pPr>
            <a:r>
              <a:rPr dirty="0" sz="1600" spc="-5" b="1">
                <a:latin typeface="Times New Roman"/>
                <a:cs typeface="Times New Roman"/>
              </a:rPr>
              <a:t>Page</a:t>
            </a:r>
            <a:r>
              <a:rPr dirty="0" sz="1600" spc="-75" b="1">
                <a:latin typeface="Times New Roman"/>
                <a:cs typeface="Times New Roman"/>
              </a:rPr>
              <a:t> </a:t>
            </a:r>
            <a:r>
              <a:rPr dirty="0" sz="1600" spc="-5" b="1">
                <a:latin typeface="Times New Roman"/>
                <a:cs typeface="Times New Roman"/>
              </a:rPr>
              <a:t>Number</a:t>
            </a:r>
            <a:endParaRPr sz="1600">
              <a:latin typeface="Times New Roman"/>
              <a:cs typeface="Times New Roman"/>
            </a:endParaRPr>
          </a:p>
        </p:txBody>
      </p:sp>
      <p:sp>
        <p:nvSpPr>
          <p:cNvPr id="4" name="object 4"/>
          <p:cNvSpPr txBox="1"/>
          <p:nvPr/>
        </p:nvSpPr>
        <p:spPr>
          <a:xfrm>
            <a:off x="1130300" y="1797646"/>
            <a:ext cx="4852670" cy="3540125"/>
          </a:xfrm>
          <a:prstGeom prst="rect">
            <a:avLst/>
          </a:prstGeom>
        </p:spPr>
        <p:txBody>
          <a:bodyPr wrap="square" lIns="0" tIns="12700" rIns="0" bIns="0" rtlCol="0" vert="horz">
            <a:spAutoFit/>
          </a:bodyPr>
          <a:lstStyle/>
          <a:p>
            <a:pPr marL="12700">
              <a:lnSpc>
                <a:spcPct val="100000"/>
              </a:lnSpc>
              <a:spcBef>
                <a:spcPts val="100"/>
              </a:spcBef>
            </a:pPr>
            <a:r>
              <a:rPr dirty="0" sz="1500">
                <a:latin typeface="Times New Roman"/>
                <a:cs typeface="Times New Roman"/>
              </a:rPr>
              <a:t>1)</a:t>
            </a:r>
            <a:r>
              <a:rPr dirty="0" sz="1500" spc="75">
                <a:latin typeface="Times New Roman"/>
                <a:cs typeface="Times New Roman"/>
              </a:rPr>
              <a:t> </a:t>
            </a:r>
            <a:r>
              <a:rPr dirty="0" sz="1500">
                <a:latin typeface="Times New Roman"/>
                <a:cs typeface="Times New Roman"/>
              </a:rPr>
              <a:t>Description…………………………………….…….…….3</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dirty="0" sz="1500">
                <a:latin typeface="Times New Roman"/>
                <a:cs typeface="Times New Roman"/>
              </a:rPr>
              <a:t>2)</a:t>
            </a:r>
            <a:r>
              <a:rPr dirty="0" sz="1500" spc="75">
                <a:latin typeface="Times New Roman"/>
                <a:cs typeface="Times New Roman"/>
              </a:rPr>
              <a:t> </a:t>
            </a:r>
            <a:r>
              <a:rPr dirty="0" sz="1500">
                <a:latin typeface="Times New Roman"/>
                <a:cs typeface="Times New Roman"/>
              </a:rPr>
              <a:t>Features……………………………………………………3</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dirty="0" sz="1500">
                <a:latin typeface="Times New Roman"/>
                <a:cs typeface="Times New Roman"/>
              </a:rPr>
              <a:t>3) Problem</a:t>
            </a:r>
            <a:r>
              <a:rPr dirty="0" sz="1500" spc="75">
                <a:latin typeface="Times New Roman"/>
                <a:cs typeface="Times New Roman"/>
              </a:rPr>
              <a:t> </a:t>
            </a:r>
            <a:r>
              <a:rPr dirty="0" sz="1500">
                <a:latin typeface="Times New Roman"/>
                <a:cs typeface="Times New Roman"/>
              </a:rPr>
              <a:t>Statement………………………………………...4</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dirty="0" sz="1500">
                <a:latin typeface="Times New Roman"/>
                <a:cs typeface="Times New Roman"/>
              </a:rPr>
              <a:t>4)</a:t>
            </a:r>
            <a:r>
              <a:rPr dirty="0" sz="1500" spc="90">
                <a:latin typeface="Times New Roman"/>
                <a:cs typeface="Times New Roman"/>
              </a:rPr>
              <a:t> </a:t>
            </a:r>
            <a:r>
              <a:rPr dirty="0" sz="1500">
                <a:latin typeface="Times New Roman"/>
                <a:cs typeface="Times New Roman"/>
              </a:rPr>
              <a:t>Objective……………………………..………….…………4</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dirty="0" sz="1500">
                <a:latin typeface="Times New Roman"/>
                <a:cs typeface="Times New Roman"/>
              </a:rPr>
              <a:t>5)</a:t>
            </a:r>
            <a:r>
              <a:rPr dirty="0" sz="1500" spc="114">
                <a:latin typeface="Times New Roman"/>
                <a:cs typeface="Times New Roman"/>
              </a:rPr>
              <a:t> </a:t>
            </a:r>
            <a:r>
              <a:rPr dirty="0" sz="1500">
                <a:latin typeface="Times New Roman"/>
                <a:cs typeface="Times New Roman"/>
              </a:rPr>
              <a:t>Algorithm………………………………………..….……..6</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dirty="0" sz="1500">
                <a:latin typeface="Times New Roman"/>
                <a:cs typeface="Times New Roman"/>
              </a:rPr>
              <a:t>6)</a:t>
            </a:r>
            <a:r>
              <a:rPr dirty="0" sz="1500" spc="125">
                <a:latin typeface="Times New Roman"/>
                <a:cs typeface="Times New Roman"/>
              </a:rPr>
              <a:t> </a:t>
            </a:r>
            <a:r>
              <a:rPr dirty="0" sz="1500">
                <a:latin typeface="Times New Roman"/>
                <a:cs typeface="Times New Roman"/>
              </a:rPr>
              <a:t>Output……………………………………………………..9</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dirty="0" sz="1500">
                <a:latin typeface="Times New Roman"/>
                <a:cs typeface="Times New Roman"/>
              </a:rPr>
              <a:t>7)</a:t>
            </a:r>
            <a:r>
              <a:rPr dirty="0" sz="1500" spc="145">
                <a:latin typeface="Times New Roman"/>
                <a:cs typeface="Times New Roman"/>
              </a:rPr>
              <a:t> </a:t>
            </a:r>
            <a:r>
              <a:rPr dirty="0" sz="1500">
                <a:latin typeface="Times New Roman"/>
                <a:cs typeface="Times New Roman"/>
              </a:rPr>
              <a:t>Conclusion………………………………………………..,</a:t>
            </a:r>
            <a:endParaRPr sz="15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2502160"/>
            <a:ext cx="5694045" cy="1271270"/>
          </a:xfrm>
          <a:prstGeom prst="rect">
            <a:avLst/>
          </a:prstGeom>
        </p:spPr>
        <p:txBody>
          <a:bodyPr wrap="square" lIns="0" tIns="168910" rIns="0" bIns="0" rtlCol="0" vert="horz">
            <a:spAutoFit/>
          </a:bodyPr>
          <a:lstStyle/>
          <a:p>
            <a:pPr marL="12700">
              <a:lnSpc>
                <a:spcPct val="100000"/>
              </a:lnSpc>
              <a:spcBef>
                <a:spcPts val="1330"/>
              </a:spcBef>
            </a:pPr>
            <a:r>
              <a:rPr dirty="0" u="heavy" sz="2000" spc="-500">
                <a:uFill>
                  <a:solidFill>
                    <a:srgbClr val="000000"/>
                  </a:solidFill>
                </a:uFill>
                <a:latin typeface="Times New Roman"/>
                <a:cs typeface="Times New Roman"/>
              </a:rPr>
              <a:t> </a:t>
            </a:r>
            <a:r>
              <a:rPr dirty="0" u="heavy" sz="2000" spc="-5" b="1">
                <a:uFill>
                  <a:solidFill>
                    <a:srgbClr val="000000"/>
                  </a:solidFill>
                </a:uFill>
                <a:latin typeface="Georgia"/>
                <a:cs typeface="Georgia"/>
              </a:rPr>
              <a:t>DESCRIPTION:</a:t>
            </a:r>
            <a:endParaRPr sz="2000">
              <a:latin typeface="Georgia"/>
              <a:cs typeface="Georgia"/>
            </a:endParaRPr>
          </a:p>
          <a:p>
            <a:pPr marL="12700" marR="5080">
              <a:lnSpc>
                <a:spcPts val="1720"/>
              </a:lnSpc>
              <a:spcBef>
                <a:spcPts val="1050"/>
              </a:spcBef>
            </a:pPr>
            <a:r>
              <a:rPr dirty="0" sz="1500">
                <a:solidFill>
                  <a:srgbClr val="4B4B4B"/>
                </a:solidFill>
                <a:latin typeface="Arial"/>
                <a:cs typeface="Arial"/>
              </a:rPr>
              <a:t>Movie </a:t>
            </a:r>
            <a:r>
              <a:rPr dirty="0" sz="1500" spc="-10">
                <a:solidFill>
                  <a:srgbClr val="4B4B4B"/>
                </a:solidFill>
                <a:latin typeface="Arial"/>
                <a:cs typeface="Arial"/>
              </a:rPr>
              <a:t>Ticket </a:t>
            </a:r>
            <a:r>
              <a:rPr dirty="0" sz="1500">
                <a:solidFill>
                  <a:srgbClr val="4B4B4B"/>
                </a:solidFill>
                <a:latin typeface="Arial"/>
                <a:cs typeface="Arial"/>
              </a:rPr>
              <a:t>Booking System is based on the concept of booking  movie tickets. </a:t>
            </a:r>
            <a:r>
              <a:rPr dirty="0" sz="1500" spc="-5">
                <a:solidFill>
                  <a:srgbClr val="4B4B4B"/>
                </a:solidFill>
                <a:latin typeface="Arial"/>
                <a:cs typeface="Arial"/>
              </a:rPr>
              <a:t>There’s </a:t>
            </a:r>
            <a:r>
              <a:rPr dirty="0" sz="1500">
                <a:solidFill>
                  <a:srgbClr val="4B4B4B"/>
                </a:solidFill>
                <a:latin typeface="Arial"/>
                <a:cs typeface="Arial"/>
              </a:rPr>
              <a:t>no login system available for this system,</a:t>
            </a:r>
            <a:r>
              <a:rPr dirty="0" sz="1500" spc="-120">
                <a:solidFill>
                  <a:srgbClr val="4B4B4B"/>
                </a:solidFill>
                <a:latin typeface="Arial"/>
                <a:cs typeface="Arial"/>
              </a:rPr>
              <a:t> </a:t>
            </a:r>
            <a:r>
              <a:rPr dirty="0" sz="1500">
                <a:solidFill>
                  <a:srgbClr val="4B4B4B"/>
                </a:solidFill>
                <a:latin typeface="Arial"/>
                <a:cs typeface="Arial"/>
              </a:rPr>
              <a:t>the  user can freely use its</a:t>
            </a:r>
            <a:r>
              <a:rPr dirty="0" sz="1500" spc="-10">
                <a:solidFill>
                  <a:srgbClr val="4B4B4B"/>
                </a:solidFill>
                <a:latin typeface="Arial"/>
                <a:cs typeface="Arial"/>
              </a:rPr>
              <a:t> </a:t>
            </a:r>
            <a:r>
              <a:rPr dirty="0" sz="1500">
                <a:solidFill>
                  <a:srgbClr val="4B4B4B"/>
                </a:solidFill>
                <a:latin typeface="Arial"/>
                <a:cs typeface="Arial"/>
              </a:rPr>
              <a:t>feature.</a:t>
            </a:r>
            <a:endParaRPr sz="1500">
              <a:latin typeface="Arial"/>
              <a:cs typeface="Arial"/>
            </a:endParaRPr>
          </a:p>
        </p:txBody>
      </p:sp>
      <p:sp>
        <p:nvSpPr>
          <p:cNvPr id="3" name="object 3"/>
          <p:cNvSpPr txBox="1"/>
          <p:nvPr/>
        </p:nvSpPr>
        <p:spPr>
          <a:xfrm>
            <a:off x="901700" y="4338394"/>
            <a:ext cx="5751195" cy="2416175"/>
          </a:xfrm>
          <a:prstGeom prst="rect">
            <a:avLst/>
          </a:prstGeom>
        </p:spPr>
        <p:txBody>
          <a:bodyPr wrap="square" lIns="0" tIns="28575" rIns="0" bIns="0" rtlCol="0" vert="horz">
            <a:spAutoFit/>
          </a:bodyPr>
          <a:lstStyle/>
          <a:p>
            <a:pPr marL="12700" marR="15240">
              <a:lnSpc>
                <a:spcPts val="1720"/>
              </a:lnSpc>
              <a:spcBef>
                <a:spcPts val="225"/>
              </a:spcBef>
            </a:pPr>
            <a:r>
              <a:rPr dirty="0" sz="1500">
                <a:solidFill>
                  <a:srgbClr val="4B4B4B"/>
                </a:solidFill>
                <a:latin typeface="Arial"/>
                <a:cs typeface="Arial"/>
              </a:rPr>
              <a:t>the user can book movie tickets. For this, the user has to select a  movie name, enter customer details such as name and phone  </a:t>
            </a:r>
            <a:r>
              <a:rPr dirty="0" sz="1500" spc="-15">
                <a:solidFill>
                  <a:srgbClr val="4B4B4B"/>
                </a:solidFill>
                <a:latin typeface="Arial"/>
                <a:cs typeface="Arial"/>
              </a:rPr>
              <a:t>number. </a:t>
            </a:r>
            <a:r>
              <a:rPr dirty="0" sz="1500">
                <a:solidFill>
                  <a:srgbClr val="4B4B4B"/>
                </a:solidFill>
                <a:latin typeface="Arial"/>
                <a:cs typeface="Arial"/>
              </a:rPr>
              <a:t>Then the user has to enter seat </a:t>
            </a:r>
            <a:r>
              <a:rPr dirty="0" sz="1500" spc="-15">
                <a:solidFill>
                  <a:srgbClr val="4B4B4B"/>
                </a:solidFill>
                <a:latin typeface="Arial"/>
                <a:cs typeface="Arial"/>
              </a:rPr>
              <a:t>number. </a:t>
            </a:r>
            <a:r>
              <a:rPr dirty="0" sz="1500">
                <a:solidFill>
                  <a:srgbClr val="4B4B4B"/>
                </a:solidFill>
                <a:latin typeface="Arial"/>
                <a:cs typeface="Arial"/>
              </a:rPr>
              <a:t>After this, the  booking is done. The user can also change the ticket price and</a:t>
            </a:r>
            <a:r>
              <a:rPr dirty="0" sz="1500" spc="-130">
                <a:solidFill>
                  <a:srgbClr val="4B4B4B"/>
                </a:solidFill>
                <a:latin typeface="Arial"/>
                <a:cs typeface="Arial"/>
              </a:rPr>
              <a:t> </a:t>
            </a:r>
            <a:r>
              <a:rPr dirty="0" sz="1500">
                <a:solidFill>
                  <a:srgbClr val="4B4B4B"/>
                </a:solidFill>
                <a:latin typeface="Arial"/>
                <a:cs typeface="Arial"/>
              </a:rPr>
              <a:t>view  reservations by entering the admin password. The last feature of  this project is about canceling the tickets which can be done by  entering the booking</a:t>
            </a:r>
            <a:r>
              <a:rPr dirty="0" sz="1500" spc="-5">
                <a:solidFill>
                  <a:srgbClr val="4B4B4B"/>
                </a:solidFill>
                <a:latin typeface="Arial"/>
                <a:cs typeface="Arial"/>
              </a:rPr>
              <a:t> </a:t>
            </a:r>
            <a:r>
              <a:rPr dirty="0" sz="1500">
                <a:solidFill>
                  <a:srgbClr val="4B4B4B"/>
                </a:solidFill>
                <a:latin typeface="Arial"/>
                <a:cs typeface="Arial"/>
              </a:rPr>
              <a:t>id.</a:t>
            </a:r>
            <a:endParaRPr sz="1500">
              <a:latin typeface="Arial"/>
              <a:cs typeface="Arial"/>
            </a:endParaRPr>
          </a:p>
          <a:p>
            <a:pPr>
              <a:lnSpc>
                <a:spcPct val="100000"/>
              </a:lnSpc>
              <a:spcBef>
                <a:spcPts val="35"/>
              </a:spcBef>
            </a:pPr>
            <a:endParaRPr sz="1300">
              <a:latin typeface="Arial"/>
              <a:cs typeface="Arial"/>
            </a:endParaRPr>
          </a:p>
          <a:p>
            <a:pPr marL="12700" marR="5080">
              <a:lnSpc>
                <a:spcPts val="1720"/>
              </a:lnSpc>
            </a:pPr>
            <a:r>
              <a:rPr dirty="0" sz="1500">
                <a:solidFill>
                  <a:srgbClr val="4B4B4B"/>
                </a:solidFill>
                <a:latin typeface="Arial"/>
                <a:cs typeface="Arial"/>
              </a:rPr>
              <a:t>The system does not create an external file to store the user’s data  </a:t>
            </a:r>
            <a:r>
              <a:rPr dirty="0" sz="1500" spc="-10">
                <a:solidFill>
                  <a:srgbClr val="4B4B4B"/>
                </a:solidFill>
                <a:latin typeface="Arial"/>
                <a:cs typeface="Arial"/>
              </a:rPr>
              <a:t>permanently. </a:t>
            </a:r>
            <a:r>
              <a:rPr dirty="0" sz="1500">
                <a:solidFill>
                  <a:srgbClr val="4B4B4B"/>
                </a:solidFill>
                <a:latin typeface="Arial"/>
                <a:cs typeface="Arial"/>
              </a:rPr>
              <a:t>This system is in C Programming Language and  </a:t>
            </a:r>
            <a:r>
              <a:rPr dirty="0" sz="1500" spc="-5">
                <a:solidFill>
                  <a:srgbClr val="4B4B4B"/>
                </a:solidFill>
                <a:latin typeface="Arial"/>
                <a:cs typeface="Arial"/>
              </a:rPr>
              <a:t>different </a:t>
            </a:r>
            <a:r>
              <a:rPr dirty="0" sz="1500">
                <a:solidFill>
                  <a:srgbClr val="4B4B4B"/>
                </a:solidFill>
                <a:latin typeface="Arial"/>
                <a:cs typeface="Arial"/>
              </a:rPr>
              <a:t>variables, strings have been used for the development of</a:t>
            </a:r>
            <a:r>
              <a:rPr dirty="0" sz="1500" spc="-80">
                <a:solidFill>
                  <a:srgbClr val="4B4B4B"/>
                </a:solidFill>
                <a:latin typeface="Arial"/>
                <a:cs typeface="Arial"/>
              </a:rPr>
              <a:t> </a:t>
            </a:r>
            <a:r>
              <a:rPr dirty="0" sz="1500">
                <a:solidFill>
                  <a:srgbClr val="4B4B4B"/>
                </a:solidFill>
                <a:latin typeface="Arial"/>
                <a:cs typeface="Arial"/>
              </a:rPr>
              <a:t>it.</a:t>
            </a:r>
            <a:endParaRPr sz="1500">
              <a:latin typeface="Arial"/>
              <a:cs typeface="Arial"/>
            </a:endParaRPr>
          </a:p>
        </p:txBody>
      </p:sp>
      <p:sp>
        <p:nvSpPr>
          <p:cNvPr id="4" name="object 4"/>
          <p:cNvSpPr txBox="1"/>
          <p:nvPr/>
        </p:nvSpPr>
        <p:spPr>
          <a:xfrm>
            <a:off x="901700" y="8272184"/>
            <a:ext cx="3509645" cy="1260475"/>
          </a:xfrm>
          <a:prstGeom prst="rect">
            <a:avLst/>
          </a:prstGeom>
        </p:spPr>
        <p:txBody>
          <a:bodyPr wrap="square" lIns="0" tIns="99060" rIns="0" bIns="0" rtlCol="0" vert="horz">
            <a:spAutoFit/>
          </a:bodyPr>
          <a:lstStyle/>
          <a:p>
            <a:pPr marL="12700">
              <a:lnSpc>
                <a:spcPct val="100000"/>
              </a:lnSpc>
              <a:spcBef>
                <a:spcPts val="780"/>
              </a:spcBef>
            </a:pPr>
            <a:r>
              <a:rPr dirty="0" u="heavy" sz="2000" spc="-500">
                <a:uFill>
                  <a:solidFill>
                    <a:srgbClr val="000000"/>
                  </a:solidFill>
                </a:uFill>
                <a:latin typeface="Times New Roman"/>
                <a:cs typeface="Times New Roman"/>
              </a:rPr>
              <a:t> </a:t>
            </a:r>
            <a:r>
              <a:rPr dirty="0" u="heavy" sz="2000" spc="-5" b="1">
                <a:uFill>
                  <a:solidFill>
                    <a:srgbClr val="000000"/>
                  </a:solidFill>
                </a:uFill>
                <a:latin typeface="Georgia"/>
                <a:cs typeface="Georgia"/>
              </a:rPr>
              <a:t>FEATURES:</a:t>
            </a:r>
            <a:endParaRPr sz="2000">
              <a:latin typeface="Georgia"/>
              <a:cs typeface="Georgia"/>
            </a:endParaRPr>
          </a:p>
          <a:p>
            <a:pPr marL="1079500" indent="-457200">
              <a:lnSpc>
                <a:spcPct val="100000"/>
              </a:lnSpc>
              <a:spcBef>
                <a:spcPts val="819"/>
              </a:spcBef>
              <a:buAutoNum type="arabicPeriod"/>
              <a:tabLst>
                <a:tab pos="1078865" algn="l"/>
                <a:tab pos="1079500" algn="l"/>
              </a:tabLst>
            </a:pPr>
            <a:r>
              <a:rPr dirty="0" sz="2400" b="1">
                <a:solidFill>
                  <a:srgbClr val="4B4B4B"/>
                </a:solidFill>
                <a:latin typeface="Georgia"/>
                <a:cs typeface="Georgia"/>
              </a:rPr>
              <a:t>Booking</a:t>
            </a:r>
            <a:r>
              <a:rPr dirty="0" sz="2400" spc="-100" b="1">
                <a:solidFill>
                  <a:srgbClr val="4B4B4B"/>
                </a:solidFill>
                <a:latin typeface="Georgia"/>
                <a:cs typeface="Georgia"/>
              </a:rPr>
              <a:t> </a:t>
            </a:r>
            <a:r>
              <a:rPr dirty="0" sz="2400" b="1">
                <a:solidFill>
                  <a:srgbClr val="4B4B4B"/>
                </a:solidFill>
                <a:latin typeface="Georgia"/>
                <a:cs typeface="Georgia"/>
              </a:rPr>
              <a:t>tickets</a:t>
            </a:r>
            <a:endParaRPr sz="2400">
              <a:latin typeface="Georgia"/>
              <a:cs typeface="Georgia"/>
            </a:endParaRPr>
          </a:p>
          <a:p>
            <a:pPr marL="1079500" indent="-457200">
              <a:lnSpc>
                <a:spcPct val="100000"/>
              </a:lnSpc>
              <a:spcBef>
                <a:spcPts val="65"/>
              </a:spcBef>
              <a:buAutoNum type="arabicPeriod"/>
              <a:tabLst>
                <a:tab pos="1078865" algn="l"/>
                <a:tab pos="1079500" algn="l"/>
              </a:tabLst>
            </a:pPr>
            <a:r>
              <a:rPr dirty="0" sz="2400" b="1">
                <a:solidFill>
                  <a:srgbClr val="4B4B4B"/>
                </a:solidFill>
                <a:latin typeface="Georgia"/>
                <a:cs typeface="Georgia"/>
              </a:rPr>
              <a:t>Cancel</a:t>
            </a:r>
            <a:r>
              <a:rPr dirty="0" sz="2400" spc="-100" b="1">
                <a:solidFill>
                  <a:srgbClr val="4B4B4B"/>
                </a:solidFill>
                <a:latin typeface="Georgia"/>
                <a:cs typeface="Georgia"/>
              </a:rPr>
              <a:t> </a:t>
            </a:r>
            <a:r>
              <a:rPr dirty="0" sz="2400" b="1">
                <a:solidFill>
                  <a:srgbClr val="4B4B4B"/>
                </a:solidFill>
                <a:latin typeface="Georgia"/>
                <a:cs typeface="Georgia"/>
              </a:rPr>
              <a:t>tickets</a:t>
            </a:r>
            <a:endParaRPr sz="24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1300" y="876398"/>
            <a:ext cx="4359910" cy="765175"/>
          </a:xfrm>
          <a:prstGeom prst="rect">
            <a:avLst/>
          </a:prstGeom>
        </p:spPr>
        <p:txBody>
          <a:bodyPr wrap="square" lIns="0" tIns="12700" rIns="0" bIns="0" rtlCol="0" vert="horz">
            <a:spAutoFit/>
          </a:bodyPr>
          <a:lstStyle/>
          <a:p>
            <a:pPr marL="469900" indent="-457200">
              <a:lnSpc>
                <a:spcPct val="100000"/>
              </a:lnSpc>
              <a:spcBef>
                <a:spcPts val="100"/>
              </a:spcBef>
              <a:buAutoNum type="arabicPeriod" startAt="3"/>
              <a:tabLst>
                <a:tab pos="469265" algn="l"/>
                <a:tab pos="469900" algn="l"/>
              </a:tabLst>
            </a:pPr>
            <a:r>
              <a:rPr dirty="0" sz="2400" b="1">
                <a:solidFill>
                  <a:srgbClr val="4B4B4B"/>
                </a:solidFill>
                <a:latin typeface="Georgia"/>
                <a:cs typeface="Georgia"/>
              </a:rPr>
              <a:t>Change ticket</a:t>
            </a:r>
            <a:r>
              <a:rPr dirty="0" sz="2400" spc="-15" b="1">
                <a:solidFill>
                  <a:srgbClr val="4B4B4B"/>
                </a:solidFill>
                <a:latin typeface="Georgia"/>
                <a:cs typeface="Georgia"/>
              </a:rPr>
              <a:t> </a:t>
            </a:r>
            <a:r>
              <a:rPr dirty="0" sz="2400" b="1">
                <a:solidFill>
                  <a:srgbClr val="4B4B4B"/>
                </a:solidFill>
                <a:latin typeface="Georgia"/>
                <a:cs typeface="Georgia"/>
              </a:rPr>
              <a:t>price</a:t>
            </a:r>
            <a:endParaRPr sz="2400">
              <a:latin typeface="Georgia"/>
              <a:cs typeface="Georgia"/>
            </a:endParaRPr>
          </a:p>
          <a:p>
            <a:pPr marL="469900" indent="-457200">
              <a:lnSpc>
                <a:spcPct val="100000"/>
              </a:lnSpc>
              <a:spcBef>
                <a:spcPts val="60"/>
              </a:spcBef>
              <a:buAutoNum type="arabicPeriod" startAt="3"/>
              <a:tabLst>
                <a:tab pos="469265" algn="l"/>
                <a:tab pos="469900" algn="l"/>
              </a:tabLst>
            </a:pPr>
            <a:r>
              <a:rPr dirty="0" sz="2400" b="1">
                <a:solidFill>
                  <a:srgbClr val="4B4B4B"/>
                </a:solidFill>
                <a:latin typeface="Georgia"/>
                <a:cs typeface="Georgia"/>
              </a:rPr>
              <a:t>View all booking</a:t>
            </a:r>
            <a:r>
              <a:rPr dirty="0" sz="2400" spc="-95" b="1">
                <a:solidFill>
                  <a:srgbClr val="4B4B4B"/>
                </a:solidFill>
                <a:latin typeface="Georgia"/>
                <a:cs typeface="Georgia"/>
              </a:rPr>
              <a:t> </a:t>
            </a:r>
            <a:r>
              <a:rPr dirty="0" sz="2400" b="1">
                <a:solidFill>
                  <a:srgbClr val="4B4B4B"/>
                </a:solidFill>
                <a:latin typeface="Georgia"/>
                <a:cs typeface="Georgia"/>
              </a:rPr>
              <a:t>records</a:t>
            </a:r>
            <a:endParaRPr sz="2400">
              <a:latin typeface="Georgia"/>
              <a:cs typeface="Georgia"/>
            </a:endParaRPr>
          </a:p>
        </p:txBody>
      </p:sp>
      <p:sp>
        <p:nvSpPr>
          <p:cNvPr id="3" name="object 3"/>
          <p:cNvSpPr txBox="1"/>
          <p:nvPr/>
        </p:nvSpPr>
        <p:spPr>
          <a:xfrm>
            <a:off x="901700" y="2835196"/>
            <a:ext cx="3298825" cy="330200"/>
          </a:xfrm>
          <a:prstGeom prst="rect">
            <a:avLst/>
          </a:prstGeom>
        </p:spPr>
        <p:txBody>
          <a:bodyPr wrap="square" lIns="0" tIns="12700" rIns="0" bIns="0" rtlCol="0" vert="horz">
            <a:spAutoFit/>
          </a:bodyPr>
          <a:lstStyle/>
          <a:p>
            <a:pPr marL="12700">
              <a:lnSpc>
                <a:spcPct val="100000"/>
              </a:lnSpc>
              <a:spcBef>
                <a:spcPts val="100"/>
              </a:spcBef>
            </a:pPr>
            <a:r>
              <a:rPr dirty="0" u="heavy" sz="2000" spc="-500">
                <a:uFill>
                  <a:solidFill>
                    <a:srgbClr val="000000"/>
                  </a:solidFill>
                </a:uFill>
                <a:latin typeface="Times New Roman"/>
                <a:cs typeface="Times New Roman"/>
              </a:rPr>
              <a:t> </a:t>
            </a:r>
            <a:r>
              <a:rPr dirty="0" u="heavy" sz="2000" spc="-5" b="1">
                <a:uFill>
                  <a:solidFill>
                    <a:srgbClr val="000000"/>
                  </a:solidFill>
                </a:uFill>
                <a:latin typeface="Georgia"/>
                <a:cs typeface="Georgia"/>
              </a:rPr>
              <a:t>PROBLEM</a:t>
            </a:r>
            <a:r>
              <a:rPr dirty="0" u="heavy" sz="2000" spc="-75" b="1">
                <a:uFill>
                  <a:solidFill>
                    <a:srgbClr val="000000"/>
                  </a:solidFill>
                </a:uFill>
                <a:latin typeface="Georgia"/>
                <a:cs typeface="Georgia"/>
              </a:rPr>
              <a:t> </a:t>
            </a:r>
            <a:r>
              <a:rPr dirty="0" u="heavy" sz="2000" spc="-5" b="1">
                <a:uFill>
                  <a:solidFill>
                    <a:srgbClr val="000000"/>
                  </a:solidFill>
                </a:uFill>
                <a:latin typeface="Georgia"/>
                <a:cs typeface="Georgia"/>
              </a:rPr>
              <a:t>STATEMENT</a:t>
            </a:r>
            <a:r>
              <a:rPr dirty="0" sz="2000" spc="-5" b="1">
                <a:latin typeface="Georgia"/>
                <a:cs typeface="Georgia"/>
              </a:rPr>
              <a:t>:</a:t>
            </a:r>
            <a:endParaRPr sz="2000">
              <a:latin typeface="Georgia"/>
              <a:cs typeface="Georgia"/>
            </a:endParaRPr>
          </a:p>
        </p:txBody>
      </p:sp>
      <p:sp>
        <p:nvSpPr>
          <p:cNvPr id="4" name="object 4"/>
          <p:cNvSpPr txBox="1"/>
          <p:nvPr/>
        </p:nvSpPr>
        <p:spPr>
          <a:xfrm>
            <a:off x="901700" y="4025706"/>
            <a:ext cx="5565140" cy="583565"/>
          </a:xfrm>
          <a:prstGeom prst="rect">
            <a:avLst/>
          </a:prstGeom>
        </p:spPr>
        <p:txBody>
          <a:bodyPr wrap="square" lIns="0" tIns="3175" rIns="0" bIns="0" rtlCol="0" vert="horz">
            <a:spAutoFit/>
          </a:bodyPr>
          <a:lstStyle/>
          <a:p>
            <a:pPr marL="12700" marR="5080">
              <a:lnSpc>
                <a:spcPct val="103400"/>
              </a:lnSpc>
              <a:spcBef>
                <a:spcPts val="25"/>
              </a:spcBef>
            </a:pPr>
            <a:r>
              <a:rPr dirty="0" sz="1800" spc="-100">
                <a:solidFill>
                  <a:srgbClr val="3C4042"/>
                </a:solidFill>
                <a:latin typeface="Arial"/>
                <a:cs typeface="Arial"/>
              </a:rPr>
              <a:t>To </a:t>
            </a:r>
            <a:r>
              <a:rPr dirty="0" sz="1800">
                <a:solidFill>
                  <a:srgbClr val="3C4042"/>
                </a:solidFill>
                <a:latin typeface="Arial"/>
                <a:cs typeface="Arial"/>
              </a:rPr>
              <a:t>create a platform for public to book tickets for movie  of any application and by using</a:t>
            </a:r>
            <a:r>
              <a:rPr dirty="0" sz="1800" spc="-20">
                <a:solidFill>
                  <a:srgbClr val="3C4042"/>
                </a:solidFill>
                <a:latin typeface="Arial"/>
                <a:cs typeface="Arial"/>
              </a:rPr>
              <a:t> </a:t>
            </a:r>
            <a:r>
              <a:rPr dirty="0" sz="1800">
                <a:solidFill>
                  <a:srgbClr val="3C4042"/>
                </a:solidFill>
                <a:latin typeface="Arial"/>
                <a:cs typeface="Arial"/>
              </a:rPr>
              <a:t>internet</a:t>
            </a:r>
            <a:endParaRPr sz="1800">
              <a:latin typeface="Arial"/>
              <a:cs typeface="Arial"/>
            </a:endParaRPr>
          </a:p>
        </p:txBody>
      </p:sp>
      <p:sp>
        <p:nvSpPr>
          <p:cNvPr id="5" name="object 5"/>
          <p:cNvSpPr txBox="1"/>
          <p:nvPr/>
        </p:nvSpPr>
        <p:spPr>
          <a:xfrm>
            <a:off x="901700" y="5526693"/>
            <a:ext cx="1718945" cy="330200"/>
          </a:xfrm>
          <a:prstGeom prst="rect">
            <a:avLst/>
          </a:prstGeom>
        </p:spPr>
        <p:txBody>
          <a:bodyPr wrap="square" lIns="0" tIns="12700" rIns="0" bIns="0" rtlCol="0" vert="horz">
            <a:spAutoFit/>
          </a:bodyPr>
          <a:lstStyle/>
          <a:p>
            <a:pPr marL="12700">
              <a:lnSpc>
                <a:spcPct val="100000"/>
              </a:lnSpc>
              <a:spcBef>
                <a:spcPts val="100"/>
              </a:spcBef>
            </a:pPr>
            <a:r>
              <a:rPr dirty="0" u="heavy" sz="2000" spc="-500">
                <a:uFill>
                  <a:solidFill>
                    <a:srgbClr val="000000"/>
                  </a:solidFill>
                </a:uFill>
                <a:latin typeface="Times New Roman"/>
                <a:cs typeface="Times New Roman"/>
              </a:rPr>
              <a:t> </a:t>
            </a:r>
            <a:r>
              <a:rPr dirty="0" u="heavy" sz="2000" spc="-5" b="1">
                <a:uFill>
                  <a:solidFill>
                    <a:srgbClr val="000000"/>
                  </a:solidFill>
                </a:uFill>
                <a:latin typeface="Arial"/>
                <a:cs typeface="Arial"/>
              </a:rPr>
              <a:t>OBJECTIVES:</a:t>
            </a:r>
            <a:endParaRPr sz="2000">
              <a:latin typeface="Arial"/>
              <a:cs typeface="Arial"/>
            </a:endParaRPr>
          </a:p>
        </p:txBody>
      </p:sp>
      <p:sp>
        <p:nvSpPr>
          <p:cNvPr id="6" name="object 6"/>
          <p:cNvSpPr txBox="1"/>
          <p:nvPr/>
        </p:nvSpPr>
        <p:spPr>
          <a:xfrm>
            <a:off x="901700" y="6995017"/>
            <a:ext cx="5749290" cy="583565"/>
          </a:xfrm>
          <a:prstGeom prst="rect">
            <a:avLst/>
          </a:prstGeom>
        </p:spPr>
        <p:txBody>
          <a:bodyPr wrap="square" lIns="0" tIns="3175" rIns="0" bIns="0" rtlCol="0" vert="horz">
            <a:spAutoFit/>
          </a:bodyPr>
          <a:lstStyle/>
          <a:p>
            <a:pPr marL="12700" marR="5080">
              <a:lnSpc>
                <a:spcPct val="103400"/>
              </a:lnSpc>
              <a:spcBef>
                <a:spcPts val="25"/>
              </a:spcBef>
              <a:tabLst>
                <a:tab pos="285115" algn="l"/>
                <a:tab pos="676275" algn="l"/>
                <a:tab pos="1574800" algn="l"/>
                <a:tab pos="2499360" algn="l"/>
                <a:tab pos="3055620" algn="l"/>
                <a:tab pos="3471545" algn="l"/>
                <a:tab pos="3938270" algn="l"/>
                <a:tab pos="4510405" algn="l"/>
                <a:tab pos="5027930" algn="l"/>
                <a:tab pos="5367655" algn="l"/>
              </a:tabLst>
            </a:pPr>
            <a:r>
              <a:rPr dirty="0" sz="1800">
                <a:solidFill>
                  <a:srgbClr val="3C4042"/>
                </a:solidFill>
                <a:latin typeface="Arial"/>
                <a:cs typeface="Arial"/>
              </a:rPr>
              <a:t>i.	</a:t>
            </a:r>
            <a:r>
              <a:rPr dirty="0" sz="1800" spc="-200">
                <a:solidFill>
                  <a:srgbClr val="3C4042"/>
                </a:solidFill>
                <a:latin typeface="Arial"/>
                <a:cs typeface="Arial"/>
              </a:rPr>
              <a:t>T</a:t>
            </a:r>
            <a:r>
              <a:rPr dirty="0" sz="1800">
                <a:solidFill>
                  <a:srgbClr val="3C4042"/>
                </a:solidFill>
                <a:latin typeface="Arial"/>
                <a:cs typeface="Arial"/>
              </a:rPr>
              <a:t>o	provide	another	way	for	the	customer	to	buy  cinema ticket, get the information about	movies.</a:t>
            </a:r>
            <a:endParaRPr sz="1800">
              <a:latin typeface="Arial"/>
              <a:cs typeface="Arial"/>
            </a:endParaRPr>
          </a:p>
        </p:txBody>
      </p:sp>
      <p:sp>
        <p:nvSpPr>
          <p:cNvPr id="7" name="object 7"/>
          <p:cNvSpPr txBox="1"/>
          <p:nvPr/>
        </p:nvSpPr>
        <p:spPr>
          <a:xfrm>
            <a:off x="901700" y="8853623"/>
            <a:ext cx="5756275" cy="867410"/>
          </a:xfrm>
          <a:prstGeom prst="rect">
            <a:avLst/>
          </a:prstGeom>
        </p:spPr>
        <p:txBody>
          <a:bodyPr wrap="square" lIns="0" tIns="3175" rIns="0" bIns="0" rtlCol="0" vert="horz">
            <a:spAutoFit/>
          </a:bodyPr>
          <a:lstStyle/>
          <a:p>
            <a:pPr algn="just" marL="12700" marR="5080">
              <a:lnSpc>
                <a:spcPct val="103400"/>
              </a:lnSpc>
              <a:spcBef>
                <a:spcPts val="25"/>
              </a:spcBef>
              <a:tabLst>
                <a:tab pos="4341495" algn="l"/>
              </a:tabLst>
            </a:pPr>
            <a:r>
              <a:rPr dirty="0" sz="1800">
                <a:solidFill>
                  <a:srgbClr val="3C4042"/>
                </a:solidFill>
                <a:latin typeface="Arial"/>
                <a:cs typeface="Arial"/>
              </a:rPr>
              <a:t>ii. </a:t>
            </a:r>
            <a:r>
              <a:rPr dirty="0" sz="1800" spc="-100">
                <a:solidFill>
                  <a:srgbClr val="3C4042"/>
                </a:solidFill>
                <a:latin typeface="Arial"/>
                <a:cs typeface="Arial"/>
              </a:rPr>
              <a:t>To </a:t>
            </a:r>
            <a:r>
              <a:rPr dirty="0" sz="1800">
                <a:solidFill>
                  <a:srgbClr val="3C4042"/>
                </a:solidFill>
                <a:latin typeface="Arial"/>
                <a:cs typeface="Arial"/>
              </a:rPr>
              <a:t>provide the customer the complete information of  the</a:t>
            </a:r>
            <a:r>
              <a:rPr dirty="0" sz="1800" spc="295">
                <a:solidFill>
                  <a:srgbClr val="3C4042"/>
                </a:solidFill>
                <a:latin typeface="Arial"/>
                <a:cs typeface="Arial"/>
              </a:rPr>
              <a:t> </a:t>
            </a:r>
            <a:r>
              <a:rPr dirty="0" sz="1800">
                <a:solidFill>
                  <a:srgbClr val="3C4042"/>
                </a:solidFill>
                <a:latin typeface="Arial"/>
                <a:cs typeface="Arial"/>
              </a:rPr>
              <a:t>movie,</a:t>
            </a:r>
            <a:r>
              <a:rPr dirty="0" sz="1800" spc="295">
                <a:solidFill>
                  <a:srgbClr val="3C4042"/>
                </a:solidFill>
                <a:latin typeface="Arial"/>
                <a:cs typeface="Arial"/>
              </a:rPr>
              <a:t> </a:t>
            </a:r>
            <a:r>
              <a:rPr dirty="0" sz="1800">
                <a:solidFill>
                  <a:srgbClr val="3C4042"/>
                </a:solidFill>
                <a:latin typeface="Arial"/>
                <a:cs typeface="Arial"/>
              </a:rPr>
              <a:t>according</a:t>
            </a:r>
            <a:r>
              <a:rPr dirty="0" sz="1800" spc="295">
                <a:solidFill>
                  <a:srgbClr val="3C4042"/>
                </a:solidFill>
                <a:latin typeface="Arial"/>
                <a:cs typeface="Arial"/>
              </a:rPr>
              <a:t> </a:t>
            </a:r>
            <a:r>
              <a:rPr dirty="0" sz="1800">
                <a:solidFill>
                  <a:srgbClr val="3C4042"/>
                </a:solidFill>
                <a:latin typeface="Arial"/>
                <a:cs typeface="Arial"/>
              </a:rPr>
              <a:t>to</a:t>
            </a:r>
            <a:r>
              <a:rPr dirty="0" sz="1800" spc="295">
                <a:solidFill>
                  <a:srgbClr val="3C4042"/>
                </a:solidFill>
                <a:latin typeface="Arial"/>
                <a:cs typeface="Arial"/>
              </a:rPr>
              <a:t> </a:t>
            </a:r>
            <a:r>
              <a:rPr dirty="0" sz="1800">
                <a:solidFill>
                  <a:srgbClr val="3C4042"/>
                </a:solidFill>
                <a:latin typeface="Arial"/>
                <a:cs typeface="Arial"/>
              </a:rPr>
              <a:t>which</a:t>
            </a:r>
            <a:r>
              <a:rPr dirty="0" sz="1800" spc="295">
                <a:solidFill>
                  <a:srgbClr val="3C4042"/>
                </a:solidFill>
                <a:latin typeface="Arial"/>
                <a:cs typeface="Arial"/>
              </a:rPr>
              <a:t> </a:t>
            </a:r>
            <a:r>
              <a:rPr dirty="0" sz="1800">
                <a:solidFill>
                  <a:srgbClr val="3C4042"/>
                </a:solidFill>
                <a:latin typeface="Arial"/>
                <a:cs typeface="Arial"/>
              </a:rPr>
              <a:t>the	customer can  view all the movies, book the tickets and</a:t>
            </a:r>
            <a:r>
              <a:rPr dirty="0" sz="1800" spc="-50">
                <a:solidFill>
                  <a:srgbClr val="3C4042"/>
                </a:solidFill>
                <a:latin typeface="Arial"/>
                <a:cs typeface="Arial"/>
              </a:rPr>
              <a:t> </a:t>
            </a:r>
            <a:r>
              <a:rPr dirty="0" sz="1800">
                <a:solidFill>
                  <a:srgbClr val="3C4042"/>
                </a:solidFill>
                <a:latin typeface="Arial"/>
                <a:cs typeface="Arial"/>
              </a:rPr>
              <a:t>the view all</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7524"/>
            <a:ext cx="1976120" cy="583565"/>
          </a:xfrm>
          <a:prstGeom prst="rect">
            <a:avLst/>
          </a:prstGeom>
        </p:spPr>
        <p:txBody>
          <a:bodyPr wrap="square" lIns="0" tIns="3175" rIns="0" bIns="0" rtlCol="0" vert="horz">
            <a:spAutoFit/>
          </a:bodyPr>
          <a:lstStyle/>
          <a:p>
            <a:pPr marL="12700" marR="5080">
              <a:lnSpc>
                <a:spcPct val="103400"/>
              </a:lnSpc>
              <a:spcBef>
                <a:spcPts val="25"/>
              </a:spcBef>
            </a:pPr>
            <a:r>
              <a:rPr dirty="0" sz="1800">
                <a:solidFill>
                  <a:srgbClr val="3C4042"/>
                </a:solidFill>
                <a:latin typeface="Arial"/>
                <a:cs typeface="Arial"/>
              </a:rPr>
              <a:t>transactions facility  system.</a:t>
            </a:r>
            <a:endParaRPr sz="1800">
              <a:latin typeface="Arial"/>
              <a:cs typeface="Arial"/>
            </a:endParaRPr>
          </a:p>
        </p:txBody>
      </p:sp>
      <p:sp>
        <p:nvSpPr>
          <p:cNvPr id="3" name="object 3"/>
          <p:cNvSpPr txBox="1"/>
          <p:nvPr/>
        </p:nvSpPr>
        <p:spPr>
          <a:xfrm>
            <a:off x="3575920" y="887524"/>
            <a:ext cx="307530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3C4042"/>
                </a:solidFill>
                <a:latin typeface="Arial"/>
                <a:cs typeface="Arial"/>
              </a:rPr>
              <a:t>provides more flexibility to</a:t>
            </a:r>
            <a:r>
              <a:rPr dirty="0" sz="1800" spc="195">
                <a:solidFill>
                  <a:srgbClr val="3C4042"/>
                </a:solidFill>
                <a:latin typeface="Arial"/>
                <a:cs typeface="Arial"/>
              </a:rPr>
              <a:t> </a:t>
            </a:r>
            <a:r>
              <a:rPr dirty="0" sz="1800">
                <a:solidFill>
                  <a:srgbClr val="3C4042"/>
                </a:solidFill>
                <a:latin typeface="Arial"/>
                <a:cs typeface="Arial"/>
              </a:rPr>
              <a:t>the</a:t>
            </a:r>
            <a:endParaRPr sz="1800">
              <a:latin typeface="Arial"/>
              <a:cs typeface="Arial"/>
            </a:endParaRPr>
          </a:p>
        </p:txBody>
      </p:sp>
      <p:sp>
        <p:nvSpPr>
          <p:cNvPr id="4" name="object 4"/>
          <p:cNvSpPr txBox="1"/>
          <p:nvPr/>
        </p:nvSpPr>
        <p:spPr>
          <a:xfrm>
            <a:off x="901700" y="2883532"/>
            <a:ext cx="3124200" cy="299720"/>
          </a:xfrm>
          <a:prstGeom prst="rect">
            <a:avLst/>
          </a:prstGeom>
        </p:spPr>
        <p:txBody>
          <a:bodyPr wrap="square" lIns="0" tIns="12700" rIns="0" bIns="0" rtlCol="0" vert="horz">
            <a:spAutoFit/>
          </a:bodyPr>
          <a:lstStyle/>
          <a:p>
            <a:pPr marL="12700">
              <a:lnSpc>
                <a:spcPct val="100000"/>
              </a:lnSpc>
              <a:spcBef>
                <a:spcPts val="100"/>
              </a:spcBef>
            </a:pPr>
            <a:r>
              <a:rPr dirty="0" u="heavy" sz="1800" spc="-450">
                <a:uFill>
                  <a:solidFill>
                    <a:srgbClr val="000000"/>
                  </a:solidFill>
                </a:uFill>
                <a:latin typeface="Times New Roman"/>
                <a:cs typeface="Times New Roman"/>
              </a:rPr>
              <a:t> </a:t>
            </a:r>
            <a:r>
              <a:rPr dirty="0" u="heavy" sz="1800" b="1">
                <a:uFill>
                  <a:solidFill>
                    <a:srgbClr val="000000"/>
                  </a:solidFill>
                </a:uFill>
                <a:latin typeface="Arial"/>
                <a:cs typeface="Arial"/>
              </a:rPr>
              <a:t>CONTROL FLOW</a:t>
            </a:r>
            <a:r>
              <a:rPr dirty="0" u="heavy" sz="1800" spc="-95" b="1">
                <a:uFill>
                  <a:solidFill>
                    <a:srgbClr val="000000"/>
                  </a:solidFill>
                </a:uFill>
                <a:latin typeface="Arial"/>
                <a:cs typeface="Arial"/>
              </a:rPr>
              <a:t> </a:t>
            </a:r>
            <a:r>
              <a:rPr dirty="0" u="heavy" sz="1800" b="1">
                <a:uFill>
                  <a:solidFill>
                    <a:srgbClr val="000000"/>
                  </a:solidFill>
                </a:uFill>
                <a:latin typeface="Arial"/>
                <a:cs typeface="Arial"/>
              </a:rPr>
              <a:t>DIAGRAM:</a:t>
            </a:r>
            <a:endParaRPr sz="1800">
              <a:latin typeface="Arial"/>
              <a:cs typeface="Arial"/>
            </a:endParaRPr>
          </a:p>
        </p:txBody>
      </p:sp>
      <p:sp>
        <p:nvSpPr>
          <p:cNvPr id="5" name="object 5"/>
          <p:cNvSpPr/>
          <p:nvPr/>
        </p:nvSpPr>
        <p:spPr>
          <a:xfrm>
            <a:off x="1560677" y="3700017"/>
            <a:ext cx="4438650" cy="509587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124640"/>
            <a:ext cx="5675630" cy="8553450"/>
          </a:xfrm>
          <a:prstGeom prst="rect">
            <a:avLst/>
          </a:prstGeom>
        </p:spPr>
        <p:txBody>
          <a:bodyPr wrap="square" lIns="0" tIns="181610" rIns="0" bIns="0" rtlCol="0" vert="horz">
            <a:spAutoFit/>
          </a:bodyPr>
          <a:lstStyle/>
          <a:p>
            <a:pPr marL="12700">
              <a:lnSpc>
                <a:spcPct val="100000"/>
              </a:lnSpc>
              <a:spcBef>
                <a:spcPts val="1430"/>
              </a:spcBef>
            </a:pPr>
            <a:r>
              <a:rPr dirty="0" u="heavy" sz="2000" spc="-500">
                <a:uFill>
                  <a:solidFill>
                    <a:srgbClr val="000000"/>
                  </a:solidFill>
                </a:uFill>
                <a:latin typeface="Times New Roman"/>
                <a:cs typeface="Times New Roman"/>
              </a:rPr>
              <a:t> </a:t>
            </a:r>
            <a:r>
              <a:rPr dirty="0" u="heavy" sz="2000" spc="-5" b="1">
                <a:uFill>
                  <a:solidFill>
                    <a:srgbClr val="000000"/>
                  </a:solidFill>
                </a:uFill>
                <a:latin typeface="Georgia"/>
                <a:cs typeface="Georgia"/>
              </a:rPr>
              <a:t>ALGORITHM</a:t>
            </a:r>
            <a:r>
              <a:rPr dirty="0" sz="2000" spc="-5" b="1">
                <a:latin typeface="Georgia"/>
                <a:cs typeface="Georgia"/>
              </a:rPr>
              <a:t>:</a:t>
            </a:r>
            <a:endParaRPr sz="2000">
              <a:latin typeface="Georgia"/>
              <a:cs typeface="Georgia"/>
            </a:endParaRPr>
          </a:p>
          <a:p>
            <a:pPr marL="161290" indent="-149225">
              <a:lnSpc>
                <a:spcPct val="100000"/>
              </a:lnSpc>
              <a:spcBef>
                <a:spcPts val="930"/>
              </a:spcBef>
              <a:buSzPct val="92857"/>
              <a:buAutoNum type="arabicPeriod"/>
              <a:tabLst>
                <a:tab pos="161925" algn="l"/>
              </a:tabLst>
            </a:pPr>
            <a:r>
              <a:rPr dirty="0" sz="1400" spc="-30">
                <a:solidFill>
                  <a:srgbClr val="3C4042"/>
                </a:solidFill>
                <a:latin typeface="Arial"/>
                <a:cs typeface="Arial"/>
              </a:rPr>
              <a:t>START</a:t>
            </a:r>
            <a:endParaRPr sz="1400">
              <a:latin typeface="Arial"/>
              <a:cs typeface="Arial"/>
            </a:endParaRPr>
          </a:p>
          <a:p>
            <a:pPr marL="12700" marR="3111500">
              <a:lnSpc>
                <a:spcPct val="103400"/>
              </a:lnSpc>
              <a:buSzPct val="92857"/>
              <a:buAutoNum type="arabicPeriod"/>
              <a:tabLst>
                <a:tab pos="161925" algn="l"/>
              </a:tabLst>
            </a:pPr>
            <a:r>
              <a:rPr dirty="0" sz="1400" spc="-5">
                <a:solidFill>
                  <a:srgbClr val="3C4042"/>
                </a:solidFill>
                <a:latin typeface="Arial"/>
                <a:cs typeface="Arial"/>
              </a:rPr>
              <a:t>CHOOSE from :I&gt; Book </a:t>
            </a:r>
            <a:r>
              <a:rPr dirty="0" sz="1400" spc="-15">
                <a:solidFill>
                  <a:srgbClr val="3C4042"/>
                </a:solidFill>
                <a:latin typeface="Arial"/>
                <a:cs typeface="Arial"/>
              </a:rPr>
              <a:t>Ticket  </a:t>
            </a:r>
            <a:r>
              <a:rPr dirty="0" sz="1400" spc="-35">
                <a:solidFill>
                  <a:srgbClr val="3C4042"/>
                </a:solidFill>
                <a:latin typeface="Arial"/>
                <a:cs typeface="Arial"/>
              </a:rPr>
              <a:t>ii&gt;To </a:t>
            </a:r>
            <a:r>
              <a:rPr dirty="0" sz="1400" spc="-10">
                <a:solidFill>
                  <a:srgbClr val="3C4042"/>
                </a:solidFill>
                <a:latin typeface="Arial"/>
                <a:cs typeface="Arial"/>
              </a:rPr>
              <a:t>View </a:t>
            </a:r>
            <a:r>
              <a:rPr dirty="0" sz="1400" spc="-5">
                <a:solidFill>
                  <a:srgbClr val="3C4042"/>
                </a:solidFill>
                <a:latin typeface="Arial"/>
                <a:cs typeface="Arial"/>
              </a:rPr>
              <a:t>Now playing Movies  </a:t>
            </a:r>
            <a:r>
              <a:rPr dirty="0" sz="1400" spc="-30">
                <a:solidFill>
                  <a:srgbClr val="3C4042"/>
                </a:solidFill>
                <a:latin typeface="Arial"/>
                <a:cs typeface="Arial"/>
              </a:rPr>
              <a:t>iii&gt;To </a:t>
            </a:r>
            <a:r>
              <a:rPr dirty="0" sz="1400" spc="-5">
                <a:solidFill>
                  <a:srgbClr val="3C4042"/>
                </a:solidFill>
                <a:latin typeface="Arial"/>
                <a:cs typeface="Arial"/>
              </a:rPr>
              <a:t>Add New</a:t>
            </a:r>
            <a:r>
              <a:rPr dirty="0" sz="1400" spc="-70">
                <a:solidFill>
                  <a:srgbClr val="3C4042"/>
                </a:solidFill>
                <a:latin typeface="Arial"/>
                <a:cs typeface="Arial"/>
              </a:rPr>
              <a:t> </a:t>
            </a:r>
            <a:r>
              <a:rPr dirty="0" sz="1400" spc="-5">
                <a:solidFill>
                  <a:srgbClr val="3C4042"/>
                </a:solidFill>
                <a:latin typeface="Arial"/>
                <a:cs typeface="Arial"/>
              </a:rPr>
              <a:t>Movies</a:t>
            </a:r>
            <a:endParaRPr sz="1400">
              <a:latin typeface="Arial"/>
              <a:cs typeface="Arial"/>
            </a:endParaRPr>
          </a:p>
          <a:p>
            <a:pPr marL="12700" marR="3042285">
              <a:lnSpc>
                <a:spcPct val="103400"/>
              </a:lnSpc>
            </a:pPr>
            <a:r>
              <a:rPr dirty="0" sz="1400" spc="-35">
                <a:solidFill>
                  <a:srgbClr val="3C4042"/>
                </a:solidFill>
                <a:latin typeface="Arial"/>
                <a:cs typeface="Arial"/>
              </a:rPr>
              <a:t>iv&gt;To </a:t>
            </a:r>
            <a:r>
              <a:rPr dirty="0" sz="1400" spc="-5">
                <a:solidFill>
                  <a:srgbClr val="3C4042"/>
                </a:solidFill>
                <a:latin typeface="Arial"/>
                <a:cs typeface="Arial"/>
              </a:rPr>
              <a:t>Delete Now playing Movies  </a:t>
            </a:r>
            <a:r>
              <a:rPr dirty="0" sz="1400" spc="-45">
                <a:solidFill>
                  <a:srgbClr val="3C4042"/>
                </a:solidFill>
                <a:latin typeface="Arial"/>
                <a:cs typeface="Arial"/>
              </a:rPr>
              <a:t>v&gt;To </a:t>
            </a:r>
            <a:r>
              <a:rPr dirty="0" sz="1400" spc="-10">
                <a:solidFill>
                  <a:srgbClr val="3C4042"/>
                </a:solidFill>
                <a:latin typeface="Arial"/>
                <a:cs typeface="Arial"/>
              </a:rPr>
              <a:t>View </a:t>
            </a:r>
            <a:r>
              <a:rPr dirty="0" sz="1400" spc="-5">
                <a:solidFill>
                  <a:srgbClr val="3C4042"/>
                </a:solidFill>
                <a:latin typeface="Arial"/>
                <a:cs typeface="Arial"/>
              </a:rPr>
              <a:t>All</a:t>
            </a:r>
            <a:r>
              <a:rPr dirty="0" sz="1400" spc="-75">
                <a:solidFill>
                  <a:srgbClr val="3C4042"/>
                </a:solidFill>
                <a:latin typeface="Arial"/>
                <a:cs typeface="Arial"/>
              </a:rPr>
              <a:t> </a:t>
            </a:r>
            <a:r>
              <a:rPr dirty="0" sz="1400" spc="-10">
                <a:solidFill>
                  <a:srgbClr val="3C4042"/>
                </a:solidFill>
                <a:latin typeface="Arial"/>
                <a:cs typeface="Arial"/>
              </a:rPr>
              <a:t>Transaction</a:t>
            </a:r>
            <a:endParaRPr sz="1400">
              <a:latin typeface="Arial"/>
              <a:cs typeface="Arial"/>
            </a:endParaRPr>
          </a:p>
          <a:p>
            <a:pPr marL="12700" marR="3467100">
              <a:lnSpc>
                <a:spcPct val="103400"/>
              </a:lnSpc>
            </a:pPr>
            <a:r>
              <a:rPr dirty="0" sz="1400" spc="-35">
                <a:solidFill>
                  <a:srgbClr val="3C4042"/>
                </a:solidFill>
                <a:latin typeface="Arial"/>
                <a:cs typeface="Arial"/>
              </a:rPr>
              <a:t>vi&gt;To </a:t>
            </a:r>
            <a:r>
              <a:rPr dirty="0" sz="1400" spc="-5">
                <a:solidFill>
                  <a:srgbClr val="3C4042"/>
                </a:solidFill>
                <a:latin typeface="Arial"/>
                <a:cs typeface="Arial"/>
              </a:rPr>
              <a:t>Delete All</a:t>
            </a:r>
            <a:r>
              <a:rPr dirty="0" sz="1400" spc="-150">
                <a:solidFill>
                  <a:srgbClr val="3C4042"/>
                </a:solidFill>
                <a:latin typeface="Arial"/>
                <a:cs typeface="Arial"/>
              </a:rPr>
              <a:t> </a:t>
            </a:r>
            <a:r>
              <a:rPr dirty="0" sz="1400" spc="-10">
                <a:solidFill>
                  <a:srgbClr val="3C4042"/>
                </a:solidFill>
                <a:latin typeface="Arial"/>
                <a:cs typeface="Arial"/>
              </a:rPr>
              <a:t>Transaction  </a:t>
            </a:r>
            <a:r>
              <a:rPr dirty="0" sz="1400" spc="-5">
                <a:solidFill>
                  <a:srgbClr val="3C4042"/>
                </a:solidFill>
                <a:latin typeface="Arial"/>
                <a:cs typeface="Arial"/>
              </a:rPr>
              <a:t>vii&gt;Exit</a:t>
            </a:r>
            <a:endParaRPr sz="1400">
              <a:latin typeface="Arial"/>
              <a:cs typeface="Arial"/>
            </a:endParaRPr>
          </a:p>
          <a:p>
            <a:pPr marL="12700" marR="142875">
              <a:lnSpc>
                <a:spcPct val="103400"/>
              </a:lnSpc>
              <a:buSzPct val="92857"/>
              <a:buAutoNum type="arabicPeriod" startAt="3"/>
              <a:tabLst>
                <a:tab pos="161925" algn="l"/>
              </a:tabLst>
            </a:pPr>
            <a:r>
              <a:rPr dirty="0" sz="1400" spc="-5">
                <a:solidFill>
                  <a:srgbClr val="3C4042"/>
                </a:solidFill>
                <a:latin typeface="Arial"/>
                <a:cs typeface="Arial"/>
              </a:rPr>
              <a:t>If you choose above choice then program move forward else display  you choose wrong</a:t>
            </a:r>
            <a:r>
              <a:rPr dirty="0" sz="1400" spc="-10">
                <a:solidFill>
                  <a:srgbClr val="3C4042"/>
                </a:solidFill>
                <a:latin typeface="Arial"/>
                <a:cs typeface="Arial"/>
              </a:rPr>
              <a:t> </a:t>
            </a:r>
            <a:r>
              <a:rPr dirty="0" sz="1400" spc="-5">
                <a:solidFill>
                  <a:srgbClr val="3C4042"/>
                </a:solidFill>
                <a:latin typeface="Arial"/>
                <a:cs typeface="Arial"/>
              </a:rPr>
              <a:t>choice</a:t>
            </a:r>
            <a:endParaRPr sz="1400">
              <a:latin typeface="Arial"/>
              <a:cs typeface="Arial"/>
            </a:endParaRPr>
          </a:p>
          <a:p>
            <a:pPr marL="161290" indent="-149225">
              <a:lnSpc>
                <a:spcPct val="100000"/>
              </a:lnSpc>
              <a:spcBef>
                <a:spcPts val="60"/>
              </a:spcBef>
              <a:buSzPct val="92857"/>
              <a:buAutoNum type="arabicPeriod" startAt="3"/>
              <a:tabLst>
                <a:tab pos="161925" algn="l"/>
              </a:tabLst>
            </a:pPr>
            <a:r>
              <a:rPr dirty="0" sz="1400" spc="-5">
                <a:solidFill>
                  <a:srgbClr val="3C4042"/>
                </a:solidFill>
                <a:latin typeface="Arial"/>
                <a:cs typeface="Arial"/>
              </a:rPr>
              <a:t>IF CHOOSE==1</a:t>
            </a:r>
            <a:r>
              <a:rPr dirty="0" sz="1400" spc="-35">
                <a:solidFill>
                  <a:srgbClr val="3C4042"/>
                </a:solidFill>
                <a:latin typeface="Arial"/>
                <a:cs typeface="Arial"/>
              </a:rPr>
              <a:t> </a:t>
            </a:r>
            <a:r>
              <a:rPr dirty="0" sz="1400" spc="-5">
                <a:solidFill>
                  <a:srgbClr val="3C4042"/>
                </a:solidFill>
                <a:latin typeface="Arial"/>
                <a:cs typeface="Arial"/>
              </a:rPr>
              <a:t>THEN</a:t>
            </a:r>
            <a:endParaRPr sz="1400">
              <a:latin typeface="Arial"/>
              <a:cs typeface="Arial"/>
            </a:endParaRPr>
          </a:p>
          <a:p>
            <a:pPr lvl="1" marL="150495" indent="-138430">
              <a:lnSpc>
                <a:spcPct val="100000"/>
              </a:lnSpc>
              <a:spcBef>
                <a:spcPts val="55"/>
              </a:spcBef>
              <a:buAutoNum type="romanLcPeriod"/>
              <a:tabLst>
                <a:tab pos="151130" algn="l"/>
              </a:tabLst>
            </a:pPr>
            <a:r>
              <a:rPr dirty="0" sz="1400" spc="-5">
                <a:solidFill>
                  <a:srgbClr val="3C4042"/>
                </a:solidFill>
                <a:latin typeface="Arial"/>
                <a:cs typeface="Arial"/>
              </a:rPr>
              <a:t>Call Book </a:t>
            </a:r>
            <a:r>
              <a:rPr dirty="0" sz="1400" spc="-15">
                <a:solidFill>
                  <a:srgbClr val="3C4042"/>
                </a:solidFill>
                <a:latin typeface="Arial"/>
                <a:cs typeface="Arial"/>
              </a:rPr>
              <a:t>Ticket</a:t>
            </a:r>
            <a:r>
              <a:rPr dirty="0" sz="1400" spc="-35">
                <a:solidFill>
                  <a:srgbClr val="3C4042"/>
                </a:solidFill>
                <a:latin typeface="Arial"/>
                <a:cs typeface="Arial"/>
              </a:rPr>
              <a:t> </a:t>
            </a:r>
            <a:r>
              <a:rPr dirty="0" sz="1400" spc="-5">
                <a:solidFill>
                  <a:srgbClr val="3C4042"/>
                </a:solidFill>
                <a:latin typeface="Arial"/>
                <a:cs typeface="Arial"/>
              </a:rPr>
              <a:t>Function</a:t>
            </a:r>
            <a:endParaRPr sz="1400">
              <a:latin typeface="Arial"/>
              <a:cs typeface="Arial"/>
            </a:endParaRPr>
          </a:p>
          <a:p>
            <a:pPr lvl="1" marL="12700" marR="1309370">
              <a:lnSpc>
                <a:spcPct val="103400"/>
              </a:lnSpc>
              <a:buAutoNum type="romanLcPeriod"/>
              <a:tabLst>
                <a:tab pos="190500" algn="l"/>
              </a:tabLst>
            </a:pPr>
            <a:r>
              <a:rPr dirty="0" sz="1400" spc="-5">
                <a:solidFill>
                  <a:srgbClr val="3C4042"/>
                </a:solidFill>
                <a:latin typeface="Arial"/>
                <a:cs typeface="Arial"/>
              </a:rPr>
              <a:t>OPEN movies name, relase date, price per seat(row)  iii.THEN ask to user book ticket or not in terms of (y/n)  If user</a:t>
            </a:r>
            <a:r>
              <a:rPr dirty="0" sz="1400" spc="-10">
                <a:solidFill>
                  <a:srgbClr val="3C4042"/>
                </a:solidFill>
                <a:latin typeface="Arial"/>
                <a:cs typeface="Arial"/>
              </a:rPr>
              <a:t> </a:t>
            </a:r>
            <a:r>
              <a:rPr dirty="0" sz="1400" spc="-5">
                <a:solidFill>
                  <a:srgbClr val="3C4042"/>
                </a:solidFill>
                <a:latin typeface="Arial"/>
                <a:cs typeface="Arial"/>
              </a:rPr>
              <a:t>say==’y’</a:t>
            </a:r>
            <a:endParaRPr sz="1400">
              <a:latin typeface="Arial"/>
              <a:cs typeface="Arial"/>
            </a:endParaRPr>
          </a:p>
          <a:p>
            <a:pPr marL="12700" marR="5080">
              <a:lnSpc>
                <a:spcPct val="103400"/>
              </a:lnSpc>
            </a:pPr>
            <a:r>
              <a:rPr dirty="0" sz="1400" spc="-5">
                <a:solidFill>
                  <a:srgbClr val="3C4042"/>
                </a:solidFill>
                <a:latin typeface="Arial"/>
                <a:cs typeface="Arial"/>
              </a:rPr>
              <a:t>Then ask to user user name ,mobile </a:t>
            </a:r>
            <a:r>
              <a:rPr dirty="0" sz="1400" spc="-15">
                <a:solidFill>
                  <a:srgbClr val="3C4042"/>
                </a:solidFill>
                <a:latin typeface="Arial"/>
                <a:cs typeface="Arial"/>
              </a:rPr>
              <a:t>number, </a:t>
            </a:r>
            <a:r>
              <a:rPr dirty="0" sz="1400" spc="-5">
                <a:solidFill>
                  <a:srgbClr val="3C4042"/>
                </a:solidFill>
                <a:latin typeface="Arial"/>
                <a:cs typeface="Arial"/>
              </a:rPr>
              <a:t>which seat wants and how  many seat wants after all this generated</a:t>
            </a:r>
            <a:r>
              <a:rPr dirty="0" sz="1400" spc="-15">
                <a:solidFill>
                  <a:srgbClr val="3C4042"/>
                </a:solidFill>
                <a:latin typeface="Arial"/>
                <a:cs typeface="Arial"/>
              </a:rPr>
              <a:t> </a:t>
            </a:r>
            <a:r>
              <a:rPr dirty="0" sz="1400" spc="-5">
                <a:solidFill>
                  <a:srgbClr val="3C4042"/>
                </a:solidFill>
                <a:latin typeface="Arial"/>
                <a:cs typeface="Arial"/>
              </a:rPr>
              <a:t>bill</a:t>
            </a:r>
            <a:endParaRPr sz="1400">
              <a:latin typeface="Arial"/>
              <a:cs typeface="Arial"/>
            </a:endParaRPr>
          </a:p>
          <a:p>
            <a:pPr marL="226060" indent="-213995">
              <a:lnSpc>
                <a:spcPct val="100000"/>
              </a:lnSpc>
              <a:spcBef>
                <a:spcPts val="60"/>
              </a:spcBef>
              <a:buAutoNum type="romanLcPeriod" startAt="4"/>
              <a:tabLst>
                <a:tab pos="226695" algn="l"/>
              </a:tabLst>
            </a:pPr>
            <a:r>
              <a:rPr dirty="0" sz="1400" spc="-5">
                <a:solidFill>
                  <a:srgbClr val="3C4042"/>
                </a:solidFill>
                <a:latin typeface="Arial"/>
                <a:cs typeface="Arial"/>
              </a:rPr>
              <a:t>Else</a:t>
            </a:r>
            <a:r>
              <a:rPr dirty="0" sz="1400" spc="-10">
                <a:solidFill>
                  <a:srgbClr val="3C4042"/>
                </a:solidFill>
                <a:latin typeface="Arial"/>
                <a:cs typeface="Arial"/>
              </a:rPr>
              <a:t> </a:t>
            </a:r>
            <a:r>
              <a:rPr dirty="0" sz="1400" spc="-5">
                <a:solidFill>
                  <a:srgbClr val="3C4042"/>
                </a:solidFill>
                <a:latin typeface="Arial"/>
                <a:cs typeface="Arial"/>
              </a:rPr>
              <a:t>exit</a:t>
            </a:r>
            <a:endParaRPr sz="1400">
              <a:latin typeface="Arial"/>
              <a:cs typeface="Arial"/>
            </a:endParaRPr>
          </a:p>
          <a:p>
            <a:pPr marL="186690" indent="-174625">
              <a:lnSpc>
                <a:spcPct val="100000"/>
              </a:lnSpc>
              <a:spcBef>
                <a:spcPts val="55"/>
              </a:spcBef>
              <a:buAutoNum type="romanLcPeriod" startAt="4"/>
              <a:tabLst>
                <a:tab pos="187325" algn="l"/>
              </a:tabLst>
            </a:pPr>
            <a:r>
              <a:rPr dirty="0" sz="1400" spc="-5">
                <a:solidFill>
                  <a:srgbClr val="3C4042"/>
                </a:solidFill>
                <a:latin typeface="Arial"/>
                <a:cs typeface="Arial"/>
              </a:rPr>
              <a:t>END.</a:t>
            </a:r>
            <a:endParaRPr sz="1400">
              <a:latin typeface="Arial"/>
              <a:cs typeface="Arial"/>
            </a:endParaRPr>
          </a:p>
          <a:p>
            <a:pPr marL="161290" indent="-149225">
              <a:lnSpc>
                <a:spcPct val="100000"/>
              </a:lnSpc>
              <a:spcBef>
                <a:spcPts val="60"/>
              </a:spcBef>
              <a:buSzPct val="92857"/>
              <a:buAutoNum type="arabicPeriod" startAt="4"/>
              <a:tabLst>
                <a:tab pos="161925" algn="l"/>
              </a:tabLst>
            </a:pPr>
            <a:r>
              <a:rPr dirty="0" sz="1400" spc="-5">
                <a:solidFill>
                  <a:srgbClr val="3C4042"/>
                </a:solidFill>
                <a:latin typeface="Arial"/>
                <a:cs typeface="Arial"/>
              </a:rPr>
              <a:t>IF</a:t>
            </a:r>
            <a:r>
              <a:rPr dirty="0" sz="1400" spc="-10">
                <a:solidFill>
                  <a:srgbClr val="3C4042"/>
                </a:solidFill>
                <a:latin typeface="Arial"/>
                <a:cs typeface="Arial"/>
              </a:rPr>
              <a:t> </a:t>
            </a:r>
            <a:r>
              <a:rPr dirty="0" sz="1400" spc="-5">
                <a:solidFill>
                  <a:srgbClr val="3C4042"/>
                </a:solidFill>
                <a:latin typeface="Arial"/>
                <a:cs typeface="Arial"/>
              </a:rPr>
              <a:t>CHOOSE==2</a:t>
            </a:r>
            <a:endParaRPr sz="1400">
              <a:latin typeface="Arial"/>
              <a:cs typeface="Arial"/>
            </a:endParaRPr>
          </a:p>
          <a:p>
            <a:pPr lvl="1" marL="150495" indent="-138430">
              <a:lnSpc>
                <a:spcPct val="100000"/>
              </a:lnSpc>
              <a:spcBef>
                <a:spcPts val="55"/>
              </a:spcBef>
              <a:buAutoNum type="romanLcPeriod"/>
              <a:tabLst>
                <a:tab pos="151130" algn="l"/>
              </a:tabLst>
            </a:pPr>
            <a:r>
              <a:rPr dirty="0" sz="1400" spc="-5">
                <a:solidFill>
                  <a:srgbClr val="3C4042"/>
                </a:solidFill>
                <a:latin typeface="Arial"/>
                <a:cs typeface="Arial"/>
              </a:rPr>
              <a:t>CALL view playing</a:t>
            </a:r>
            <a:r>
              <a:rPr dirty="0" sz="1400" spc="-60">
                <a:solidFill>
                  <a:srgbClr val="3C4042"/>
                </a:solidFill>
                <a:latin typeface="Arial"/>
                <a:cs typeface="Arial"/>
              </a:rPr>
              <a:t> </a:t>
            </a:r>
            <a:r>
              <a:rPr dirty="0" sz="1400" spc="-5">
                <a:solidFill>
                  <a:srgbClr val="3C4042"/>
                </a:solidFill>
                <a:latin typeface="Arial"/>
                <a:cs typeface="Arial"/>
              </a:rPr>
              <a:t>movies</a:t>
            </a:r>
            <a:endParaRPr sz="1400">
              <a:latin typeface="Arial"/>
              <a:cs typeface="Arial"/>
            </a:endParaRPr>
          </a:p>
          <a:p>
            <a:pPr lvl="1" marL="12700" marR="3293745">
              <a:lnSpc>
                <a:spcPct val="103400"/>
              </a:lnSpc>
              <a:buAutoNum type="romanLcPeriod"/>
              <a:tabLst>
                <a:tab pos="190500" algn="l"/>
              </a:tabLst>
            </a:pPr>
            <a:r>
              <a:rPr dirty="0" sz="1400" spc="-5">
                <a:solidFill>
                  <a:srgbClr val="3C4042"/>
                </a:solidFill>
                <a:latin typeface="Arial"/>
                <a:cs typeface="Arial"/>
              </a:rPr>
              <a:t>Open all the playing movies  6.IF</a:t>
            </a:r>
            <a:r>
              <a:rPr dirty="0" sz="1400" spc="-10">
                <a:solidFill>
                  <a:srgbClr val="3C4042"/>
                </a:solidFill>
                <a:latin typeface="Arial"/>
                <a:cs typeface="Arial"/>
              </a:rPr>
              <a:t> </a:t>
            </a:r>
            <a:r>
              <a:rPr dirty="0" sz="1400" spc="-5">
                <a:solidFill>
                  <a:srgbClr val="3C4042"/>
                </a:solidFill>
                <a:latin typeface="Arial"/>
                <a:cs typeface="Arial"/>
              </a:rPr>
              <a:t>CHOOSE==3</a:t>
            </a:r>
            <a:endParaRPr sz="1400">
              <a:latin typeface="Arial"/>
              <a:cs typeface="Arial"/>
            </a:endParaRPr>
          </a:p>
          <a:p>
            <a:pPr marL="150495" indent="-138430">
              <a:lnSpc>
                <a:spcPct val="100000"/>
              </a:lnSpc>
              <a:spcBef>
                <a:spcPts val="60"/>
              </a:spcBef>
              <a:buAutoNum type="romanLcPeriod"/>
              <a:tabLst>
                <a:tab pos="151130" algn="l"/>
              </a:tabLst>
            </a:pPr>
            <a:r>
              <a:rPr dirty="0" sz="1400" spc="-5">
                <a:solidFill>
                  <a:srgbClr val="3C4042"/>
                </a:solidFill>
                <a:latin typeface="Arial"/>
                <a:cs typeface="Arial"/>
              </a:rPr>
              <a:t>CALL Add New movies(Only</a:t>
            </a:r>
            <a:r>
              <a:rPr dirty="0" sz="1400" spc="-210">
                <a:solidFill>
                  <a:srgbClr val="3C4042"/>
                </a:solidFill>
                <a:latin typeface="Arial"/>
                <a:cs typeface="Arial"/>
              </a:rPr>
              <a:t> </a:t>
            </a:r>
            <a:r>
              <a:rPr dirty="0" sz="1400" spc="-5">
                <a:solidFill>
                  <a:srgbClr val="3C4042"/>
                </a:solidFill>
                <a:latin typeface="Arial"/>
                <a:cs typeface="Arial"/>
              </a:rPr>
              <a:t>Admin)</a:t>
            </a:r>
            <a:endParaRPr sz="1400">
              <a:latin typeface="Arial"/>
              <a:cs typeface="Arial"/>
            </a:endParaRPr>
          </a:p>
          <a:p>
            <a:pPr marL="12700" marR="3867150">
              <a:lnSpc>
                <a:spcPct val="103400"/>
              </a:lnSpc>
              <a:buAutoNum type="romanLcPeriod"/>
              <a:tabLst>
                <a:tab pos="190500" algn="l"/>
              </a:tabLst>
            </a:pPr>
            <a:r>
              <a:rPr dirty="0" sz="1400" spc="-5">
                <a:solidFill>
                  <a:srgbClr val="3C4042"/>
                </a:solidFill>
                <a:latin typeface="Arial"/>
                <a:cs typeface="Arial"/>
              </a:rPr>
              <a:t>Login for Admin  If(Password==Correct</a:t>
            </a:r>
            <a:r>
              <a:rPr dirty="0" sz="1400">
                <a:solidFill>
                  <a:srgbClr val="3C4042"/>
                </a:solidFill>
                <a:latin typeface="Arial"/>
                <a:cs typeface="Arial"/>
              </a:rPr>
              <a:t>)</a:t>
            </a:r>
            <a:endParaRPr sz="1400">
              <a:latin typeface="Arial"/>
              <a:cs typeface="Arial"/>
            </a:endParaRPr>
          </a:p>
          <a:p>
            <a:pPr marL="207010" indent="-194945">
              <a:lnSpc>
                <a:spcPct val="100000"/>
              </a:lnSpc>
              <a:spcBef>
                <a:spcPts val="55"/>
              </a:spcBef>
              <a:buAutoNum type="alphaLcPeriod"/>
              <a:tabLst>
                <a:tab pos="207645" algn="l"/>
              </a:tabLst>
            </a:pPr>
            <a:r>
              <a:rPr dirty="0" sz="1400" spc="-5">
                <a:solidFill>
                  <a:srgbClr val="3C4042"/>
                </a:solidFill>
                <a:latin typeface="Arial"/>
                <a:cs typeface="Arial"/>
              </a:rPr>
              <a:t>Then move</a:t>
            </a:r>
            <a:r>
              <a:rPr dirty="0" sz="1400" spc="-10">
                <a:solidFill>
                  <a:srgbClr val="3C4042"/>
                </a:solidFill>
                <a:latin typeface="Arial"/>
                <a:cs typeface="Arial"/>
              </a:rPr>
              <a:t> </a:t>
            </a:r>
            <a:r>
              <a:rPr dirty="0" sz="1400" spc="-5">
                <a:solidFill>
                  <a:srgbClr val="3C4042"/>
                </a:solidFill>
                <a:latin typeface="Arial"/>
                <a:cs typeface="Arial"/>
              </a:rPr>
              <a:t>forward</a:t>
            </a:r>
            <a:endParaRPr sz="1400">
              <a:latin typeface="Arial"/>
              <a:cs typeface="Arial"/>
            </a:endParaRPr>
          </a:p>
          <a:p>
            <a:pPr marL="12700" marR="5080">
              <a:lnSpc>
                <a:spcPct val="103400"/>
              </a:lnSpc>
              <a:buAutoNum type="alphaLcPeriod"/>
              <a:tabLst>
                <a:tab pos="200660" algn="l"/>
              </a:tabLst>
            </a:pPr>
            <a:r>
              <a:rPr dirty="0" sz="1400" spc="-5">
                <a:solidFill>
                  <a:srgbClr val="3C4042"/>
                </a:solidFill>
                <a:latin typeface="Arial"/>
                <a:cs typeface="Arial"/>
              </a:rPr>
              <a:t>Admin add this information movies name, release date,price row wise  Else</a:t>
            </a:r>
            <a:endParaRPr sz="1400">
              <a:latin typeface="Arial"/>
              <a:cs typeface="Arial"/>
            </a:endParaRPr>
          </a:p>
          <a:p>
            <a:pPr marL="12700" marR="5111750">
              <a:lnSpc>
                <a:spcPct val="103400"/>
              </a:lnSpc>
            </a:pPr>
            <a:r>
              <a:rPr dirty="0" sz="1400" spc="-5">
                <a:solidFill>
                  <a:srgbClr val="3C4042"/>
                </a:solidFill>
                <a:latin typeface="Arial"/>
                <a:cs typeface="Arial"/>
              </a:rPr>
              <a:t>Exit  iii.EN</a:t>
            </a:r>
            <a:r>
              <a:rPr dirty="0" sz="1400">
                <a:solidFill>
                  <a:srgbClr val="3C4042"/>
                </a:solidFill>
                <a:latin typeface="Arial"/>
                <a:cs typeface="Arial"/>
              </a:rPr>
              <a:t>D</a:t>
            </a:r>
            <a:endParaRPr sz="1400">
              <a:latin typeface="Arial"/>
              <a:cs typeface="Arial"/>
            </a:endParaRPr>
          </a:p>
          <a:p>
            <a:pPr marL="161290" indent="-149225">
              <a:lnSpc>
                <a:spcPct val="100000"/>
              </a:lnSpc>
              <a:spcBef>
                <a:spcPts val="60"/>
              </a:spcBef>
              <a:buSzPct val="92857"/>
              <a:buAutoNum type="arabicPeriod" startAt="7"/>
              <a:tabLst>
                <a:tab pos="161925" algn="l"/>
              </a:tabLst>
            </a:pPr>
            <a:r>
              <a:rPr dirty="0" sz="1400" spc="-5">
                <a:solidFill>
                  <a:srgbClr val="3C4042"/>
                </a:solidFill>
                <a:latin typeface="Arial"/>
                <a:cs typeface="Arial"/>
              </a:rPr>
              <a:t>IF</a:t>
            </a:r>
            <a:r>
              <a:rPr dirty="0" sz="1400" spc="-10">
                <a:solidFill>
                  <a:srgbClr val="3C4042"/>
                </a:solidFill>
                <a:latin typeface="Arial"/>
                <a:cs typeface="Arial"/>
              </a:rPr>
              <a:t> </a:t>
            </a:r>
            <a:r>
              <a:rPr dirty="0" sz="1400" spc="-5">
                <a:solidFill>
                  <a:srgbClr val="3C4042"/>
                </a:solidFill>
                <a:latin typeface="Arial"/>
                <a:cs typeface="Arial"/>
              </a:rPr>
              <a:t>CHOOSE==4</a:t>
            </a:r>
            <a:endParaRPr sz="1400">
              <a:latin typeface="Arial"/>
              <a:cs typeface="Arial"/>
            </a:endParaRPr>
          </a:p>
          <a:p>
            <a:pPr lvl="1" marL="150495" indent="-138430">
              <a:lnSpc>
                <a:spcPct val="100000"/>
              </a:lnSpc>
              <a:spcBef>
                <a:spcPts val="55"/>
              </a:spcBef>
              <a:buAutoNum type="romanLcPeriod"/>
              <a:tabLst>
                <a:tab pos="151130" algn="l"/>
              </a:tabLst>
            </a:pPr>
            <a:r>
              <a:rPr dirty="0" sz="1400" spc="-5">
                <a:solidFill>
                  <a:srgbClr val="3C4042"/>
                </a:solidFill>
                <a:latin typeface="Arial"/>
                <a:cs typeface="Arial"/>
              </a:rPr>
              <a:t>CALL Delete playing movies(Only</a:t>
            </a:r>
            <a:r>
              <a:rPr dirty="0" sz="1400" spc="-140">
                <a:solidFill>
                  <a:srgbClr val="3C4042"/>
                </a:solidFill>
                <a:latin typeface="Arial"/>
                <a:cs typeface="Arial"/>
              </a:rPr>
              <a:t> </a:t>
            </a:r>
            <a:r>
              <a:rPr dirty="0" sz="1400" spc="-5">
                <a:solidFill>
                  <a:srgbClr val="3C4042"/>
                </a:solidFill>
                <a:latin typeface="Arial"/>
                <a:cs typeface="Arial"/>
              </a:rPr>
              <a:t>Admin)</a:t>
            </a:r>
            <a:endParaRPr sz="1400">
              <a:latin typeface="Arial"/>
              <a:cs typeface="Arial"/>
            </a:endParaRPr>
          </a:p>
          <a:p>
            <a:pPr lvl="1" marL="12700" marR="3867150">
              <a:lnSpc>
                <a:spcPct val="103400"/>
              </a:lnSpc>
              <a:buAutoNum type="romanLcPeriod"/>
              <a:tabLst>
                <a:tab pos="190500" algn="l"/>
              </a:tabLst>
            </a:pPr>
            <a:r>
              <a:rPr dirty="0" sz="1400" spc="-5">
                <a:solidFill>
                  <a:srgbClr val="3C4042"/>
                </a:solidFill>
                <a:latin typeface="Arial"/>
                <a:cs typeface="Arial"/>
              </a:rPr>
              <a:t>Login for Admin  If(Password==Correct</a:t>
            </a:r>
            <a:r>
              <a:rPr dirty="0" sz="1400">
                <a:solidFill>
                  <a:srgbClr val="3C4042"/>
                </a:solidFill>
                <a:latin typeface="Arial"/>
                <a:cs typeface="Arial"/>
              </a:rPr>
              <a:t>)</a:t>
            </a:r>
            <a:endParaRPr sz="1400">
              <a:latin typeface="Arial"/>
              <a:cs typeface="Arial"/>
            </a:endParaRPr>
          </a:p>
          <a:p>
            <a:pPr marL="12700">
              <a:lnSpc>
                <a:spcPct val="100000"/>
              </a:lnSpc>
              <a:spcBef>
                <a:spcPts val="60"/>
              </a:spcBef>
            </a:pPr>
            <a:r>
              <a:rPr dirty="0" sz="1400" spc="-5">
                <a:solidFill>
                  <a:srgbClr val="3C4042"/>
                </a:solidFill>
                <a:latin typeface="Arial"/>
                <a:cs typeface="Arial"/>
              </a:rPr>
              <a:t>a. Then move</a:t>
            </a:r>
            <a:r>
              <a:rPr dirty="0" sz="1400" spc="-35">
                <a:solidFill>
                  <a:srgbClr val="3C4042"/>
                </a:solidFill>
                <a:latin typeface="Arial"/>
                <a:cs typeface="Arial"/>
              </a:rPr>
              <a:t> </a:t>
            </a:r>
            <a:r>
              <a:rPr dirty="0" sz="1400" spc="-5">
                <a:solidFill>
                  <a:srgbClr val="3C4042"/>
                </a:solidFill>
                <a:latin typeface="Arial"/>
                <a:cs typeface="Arial"/>
              </a:rPr>
              <a:t>forward</a:t>
            </a:r>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90674"/>
            <a:ext cx="3937000" cy="5093335"/>
          </a:xfrm>
          <a:prstGeom prst="rect">
            <a:avLst/>
          </a:prstGeom>
        </p:spPr>
        <p:txBody>
          <a:bodyPr wrap="square" lIns="0" tIns="5080" rIns="0" bIns="0" rtlCol="0" vert="horz">
            <a:spAutoFit/>
          </a:bodyPr>
          <a:lstStyle/>
          <a:p>
            <a:pPr marL="12700" marR="1426845">
              <a:lnSpc>
                <a:spcPct val="103400"/>
              </a:lnSpc>
              <a:spcBef>
                <a:spcPts val="40"/>
              </a:spcBef>
            </a:pPr>
            <a:r>
              <a:rPr dirty="0" sz="1400" spc="-5">
                <a:solidFill>
                  <a:srgbClr val="3C4042"/>
                </a:solidFill>
                <a:latin typeface="Arial"/>
                <a:cs typeface="Arial"/>
              </a:rPr>
              <a:t>b. Admin can delete</a:t>
            </a:r>
            <a:r>
              <a:rPr dirty="0" sz="1400" spc="-150">
                <a:solidFill>
                  <a:srgbClr val="3C4042"/>
                </a:solidFill>
                <a:latin typeface="Arial"/>
                <a:cs typeface="Arial"/>
              </a:rPr>
              <a:t> </a:t>
            </a:r>
            <a:r>
              <a:rPr dirty="0" sz="1400" spc="-5">
                <a:solidFill>
                  <a:srgbClr val="3C4042"/>
                </a:solidFill>
                <a:latin typeface="Arial"/>
                <a:cs typeface="Arial"/>
              </a:rPr>
              <a:t>information  Else</a:t>
            </a:r>
            <a:endParaRPr sz="1400">
              <a:latin typeface="Arial"/>
              <a:cs typeface="Arial"/>
            </a:endParaRPr>
          </a:p>
          <a:p>
            <a:pPr marL="12700">
              <a:lnSpc>
                <a:spcPct val="100000"/>
              </a:lnSpc>
              <a:spcBef>
                <a:spcPts val="60"/>
              </a:spcBef>
            </a:pPr>
            <a:r>
              <a:rPr dirty="0" sz="1400" spc="-5">
                <a:solidFill>
                  <a:srgbClr val="3C4042"/>
                </a:solidFill>
                <a:latin typeface="Arial"/>
                <a:cs typeface="Arial"/>
              </a:rPr>
              <a:t>Exit</a:t>
            </a:r>
            <a:endParaRPr sz="1400">
              <a:latin typeface="Arial"/>
              <a:cs typeface="Arial"/>
            </a:endParaRPr>
          </a:p>
          <a:p>
            <a:pPr marL="12700">
              <a:lnSpc>
                <a:spcPct val="100000"/>
              </a:lnSpc>
              <a:spcBef>
                <a:spcPts val="55"/>
              </a:spcBef>
            </a:pPr>
            <a:r>
              <a:rPr dirty="0" sz="1400" spc="-5">
                <a:solidFill>
                  <a:srgbClr val="3C4042"/>
                </a:solidFill>
                <a:latin typeface="Arial"/>
                <a:cs typeface="Arial"/>
              </a:rPr>
              <a:t>Iii</a:t>
            </a:r>
            <a:r>
              <a:rPr dirty="0" sz="1400" spc="-10">
                <a:solidFill>
                  <a:srgbClr val="3C4042"/>
                </a:solidFill>
                <a:latin typeface="Arial"/>
                <a:cs typeface="Arial"/>
              </a:rPr>
              <a:t> </a:t>
            </a:r>
            <a:r>
              <a:rPr dirty="0" sz="1400" spc="-5">
                <a:solidFill>
                  <a:srgbClr val="3C4042"/>
                </a:solidFill>
                <a:latin typeface="Arial"/>
                <a:cs typeface="Arial"/>
              </a:rPr>
              <a:t>.END</a:t>
            </a:r>
            <a:endParaRPr sz="1400">
              <a:latin typeface="Arial"/>
              <a:cs typeface="Arial"/>
            </a:endParaRPr>
          </a:p>
          <a:p>
            <a:pPr marL="161290" indent="-149225">
              <a:lnSpc>
                <a:spcPct val="100000"/>
              </a:lnSpc>
              <a:spcBef>
                <a:spcPts val="60"/>
              </a:spcBef>
              <a:buSzPct val="92857"/>
              <a:buAutoNum type="arabicPeriod" startAt="8"/>
              <a:tabLst>
                <a:tab pos="161925" algn="l"/>
              </a:tabLst>
            </a:pPr>
            <a:r>
              <a:rPr dirty="0" sz="1400" spc="-5">
                <a:solidFill>
                  <a:srgbClr val="3C4042"/>
                </a:solidFill>
                <a:latin typeface="Arial"/>
                <a:cs typeface="Arial"/>
              </a:rPr>
              <a:t>IF CHOOSE==5</a:t>
            </a:r>
            <a:r>
              <a:rPr dirty="0" sz="1400" spc="-35">
                <a:solidFill>
                  <a:srgbClr val="3C4042"/>
                </a:solidFill>
                <a:latin typeface="Arial"/>
                <a:cs typeface="Arial"/>
              </a:rPr>
              <a:t> </a:t>
            </a:r>
            <a:r>
              <a:rPr dirty="0" sz="1400" spc="-5">
                <a:solidFill>
                  <a:srgbClr val="3C4042"/>
                </a:solidFill>
                <a:latin typeface="Arial"/>
                <a:cs typeface="Arial"/>
              </a:rPr>
              <a:t>THEN</a:t>
            </a:r>
            <a:endParaRPr sz="1400">
              <a:latin typeface="Arial"/>
              <a:cs typeface="Arial"/>
            </a:endParaRPr>
          </a:p>
          <a:p>
            <a:pPr lvl="1" marL="150495" indent="-138430">
              <a:lnSpc>
                <a:spcPct val="100000"/>
              </a:lnSpc>
              <a:spcBef>
                <a:spcPts val="55"/>
              </a:spcBef>
              <a:buAutoNum type="romanLcPeriod"/>
              <a:tabLst>
                <a:tab pos="151130" algn="l"/>
              </a:tabLst>
            </a:pPr>
            <a:r>
              <a:rPr dirty="0" sz="1400" spc="-5">
                <a:solidFill>
                  <a:srgbClr val="3C4042"/>
                </a:solidFill>
                <a:latin typeface="Arial"/>
                <a:cs typeface="Arial"/>
              </a:rPr>
              <a:t>CALL </a:t>
            </a:r>
            <a:r>
              <a:rPr dirty="0" sz="1400" spc="-10">
                <a:solidFill>
                  <a:srgbClr val="3C4042"/>
                </a:solidFill>
                <a:latin typeface="Arial"/>
                <a:cs typeface="Arial"/>
              </a:rPr>
              <a:t>View </a:t>
            </a:r>
            <a:r>
              <a:rPr dirty="0" sz="1400" spc="-5">
                <a:solidFill>
                  <a:srgbClr val="3C4042"/>
                </a:solidFill>
                <a:latin typeface="Arial"/>
                <a:cs typeface="Arial"/>
              </a:rPr>
              <a:t>All the transaction(Only</a:t>
            </a:r>
            <a:r>
              <a:rPr dirty="0" sz="1400" spc="-225">
                <a:solidFill>
                  <a:srgbClr val="3C4042"/>
                </a:solidFill>
                <a:latin typeface="Arial"/>
                <a:cs typeface="Arial"/>
              </a:rPr>
              <a:t> </a:t>
            </a:r>
            <a:r>
              <a:rPr dirty="0" sz="1400" spc="-5">
                <a:solidFill>
                  <a:srgbClr val="3C4042"/>
                </a:solidFill>
                <a:latin typeface="Arial"/>
                <a:cs typeface="Arial"/>
              </a:rPr>
              <a:t>Admin)</a:t>
            </a:r>
            <a:endParaRPr sz="1400">
              <a:latin typeface="Arial"/>
              <a:cs typeface="Arial"/>
            </a:endParaRPr>
          </a:p>
          <a:p>
            <a:pPr lvl="1" marL="12700" marR="2128520">
              <a:lnSpc>
                <a:spcPct val="103400"/>
              </a:lnSpc>
              <a:buAutoNum type="romanLcPeriod"/>
              <a:tabLst>
                <a:tab pos="190500" algn="l"/>
              </a:tabLst>
            </a:pPr>
            <a:r>
              <a:rPr dirty="0" sz="1400" spc="-5">
                <a:solidFill>
                  <a:srgbClr val="3C4042"/>
                </a:solidFill>
                <a:latin typeface="Arial"/>
                <a:cs typeface="Arial"/>
              </a:rPr>
              <a:t>Login for Admin  If(Password==Correct</a:t>
            </a:r>
            <a:r>
              <a:rPr dirty="0" sz="1400">
                <a:solidFill>
                  <a:srgbClr val="3C4042"/>
                </a:solidFill>
                <a:latin typeface="Arial"/>
                <a:cs typeface="Arial"/>
              </a:rPr>
              <a:t>)</a:t>
            </a:r>
            <a:endParaRPr sz="1400">
              <a:latin typeface="Arial"/>
              <a:cs typeface="Arial"/>
            </a:endParaRPr>
          </a:p>
          <a:p>
            <a:pPr marL="207010" indent="-194945">
              <a:lnSpc>
                <a:spcPct val="100000"/>
              </a:lnSpc>
              <a:spcBef>
                <a:spcPts val="60"/>
              </a:spcBef>
              <a:buAutoNum type="alphaLcPeriod"/>
              <a:tabLst>
                <a:tab pos="207645" algn="l"/>
              </a:tabLst>
            </a:pPr>
            <a:r>
              <a:rPr dirty="0" sz="1400" spc="-5">
                <a:solidFill>
                  <a:srgbClr val="3C4042"/>
                </a:solidFill>
                <a:latin typeface="Arial"/>
                <a:cs typeface="Arial"/>
              </a:rPr>
              <a:t>Then move</a:t>
            </a:r>
            <a:r>
              <a:rPr dirty="0" sz="1400" spc="-10">
                <a:solidFill>
                  <a:srgbClr val="3C4042"/>
                </a:solidFill>
                <a:latin typeface="Arial"/>
                <a:cs typeface="Arial"/>
              </a:rPr>
              <a:t> </a:t>
            </a:r>
            <a:r>
              <a:rPr dirty="0" sz="1400" spc="-5">
                <a:solidFill>
                  <a:srgbClr val="3C4042"/>
                </a:solidFill>
                <a:latin typeface="Arial"/>
                <a:cs typeface="Arial"/>
              </a:rPr>
              <a:t>forward</a:t>
            </a:r>
            <a:endParaRPr sz="1400">
              <a:latin typeface="Arial"/>
              <a:cs typeface="Arial"/>
            </a:endParaRPr>
          </a:p>
          <a:p>
            <a:pPr marL="12700" marR="409575">
              <a:lnSpc>
                <a:spcPct val="103400"/>
              </a:lnSpc>
              <a:buAutoNum type="alphaLcPeriod"/>
              <a:tabLst>
                <a:tab pos="200660" algn="l"/>
              </a:tabLst>
            </a:pPr>
            <a:r>
              <a:rPr dirty="0" sz="1400" spc="-5">
                <a:solidFill>
                  <a:srgbClr val="3C4042"/>
                </a:solidFill>
                <a:latin typeface="Arial"/>
                <a:cs typeface="Arial"/>
              </a:rPr>
              <a:t>Admin can see the transaction information  Else</a:t>
            </a:r>
            <a:endParaRPr sz="1400">
              <a:latin typeface="Arial"/>
              <a:cs typeface="Arial"/>
            </a:endParaRPr>
          </a:p>
          <a:p>
            <a:pPr marL="12700" marR="3373120">
              <a:lnSpc>
                <a:spcPct val="103400"/>
              </a:lnSpc>
            </a:pPr>
            <a:r>
              <a:rPr dirty="0" sz="1400" spc="-5">
                <a:solidFill>
                  <a:srgbClr val="3C4042"/>
                </a:solidFill>
                <a:latin typeface="Arial"/>
                <a:cs typeface="Arial"/>
              </a:rPr>
              <a:t>Exit  iii.EN</a:t>
            </a:r>
            <a:r>
              <a:rPr dirty="0" sz="1400">
                <a:solidFill>
                  <a:srgbClr val="3C4042"/>
                </a:solidFill>
                <a:latin typeface="Arial"/>
                <a:cs typeface="Arial"/>
              </a:rPr>
              <a:t>D</a:t>
            </a:r>
            <a:endParaRPr sz="1400">
              <a:latin typeface="Arial"/>
              <a:cs typeface="Arial"/>
            </a:endParaRPr>
          </a:p>
          <a:p>
            <a:pPr marL="161290" indent="-149225">
              <a:lnSpc>
                <a:spcPct val="100000"/>
              </a:lnSpc>
              <a:spcBef>
                <a:spcPts val="55"/>
              </a:spcBef>
              <a:buSzPct val="92857"/>
              <a:buAutoNum type="arabicPeriod" startAt="9"/>
              <a:tabLst>
                <a:tab pos="161925" algn="l"/>
              </a:tabLst>
            </a:pPr>
            <a:r>
              <a:rPr dirty="0" sz="1400" spc="-5">
                <a:solidFill>
                  <a:srgbClr val="3C4042"/>
                </a:solidFill>
                <a:latin typeface="Arial"/>
                <a:cs typeface="Arial"/>
              </a:rPr>
              <a:t>IF CHOOSE==6</a:t>
            </a:r>
            <a:r>
              <a:rPr dirty="0" sz="1400" spc="-35">
                <a:solidFill>
                  <a:srgbClr val="3C4042"/>
                </a:solidFill>
                <a:latin typeface="Arial"/>
                <a:cs typeface="Arial"/>
              </a:rPr>
              <a:t> </a:t>
            </a:r>
            <a:r>
              <a:rPr dirty="0" sz="1400" spc="-5">
                <a:solidFill>
                  <a:srgbClr val="3C4042"/>
                </a:solidFill>
                <a:latin typeface="Arial"/>
                <a:cs typeface="Arial"/>
              </a:rPr>
              <a:t>THEN</a:t>
            </a:r>
            <a:endParaRPr sz="1400">
              <a:latin typeface="Arial"/>
              <a:cs typeface="Arial"/>
            </a:endParaRPr>
          </a:p>
          <a:p>
            <a:pPr lvl="1" marL="150495" indent="-138430">
              <a:lnSpc>
                <a:spcPct val="100000"/>
              </a:lnSpc>
              <a:spcBef>
                <a:spcPts val="60"/>
              </a:spcBef>
              <a:buAutoNum type="romanLcPeriod"/>
              <a:tabLst>
                <a:tab pos="151130" algn="l"/>
              </a:tabLst>
            </a:pPr>
            <a:r>
              <a:rPr dirty="0" sz="1400" spc="-5">
                <a:solidFill>
                  <a:srgbClr val="3C4042"/>
                </a:solidFill>
                <a:latin typeface="Arial"/>
                <a:cs typeface="Arial"/>
              </a:rPr>
              <a:t>CALL Delete All the transaction(Only</a:t>
            </a:r>
            <a:r>
              <a:rPr dirty="0" sz="1400" spc="-235">
                <a:solidFill>
                  <a:srgbClr val="3C4042"/>
                </a:solidFill>
                <a:latin typeface="Arial"/>
                <a:cs typeface="Arial"/>
              </a:rPr>
              <a:t> </a:t>
            </a:r>
            <a:r>
              <a:rPr dirty="0" sz="1400" spc="-5">
                <a:solidFill>
                  <a:srgbClr val="3C4042"/>
                </a:solidFill>
                <a:latin typeface="Arial"/>
                <a:cs typeface="Arial"/>
              </a:rPr>
              <a:t>Admin)</a:t>
            </a:r>
            <a:endParaRPr sz="1400">
              <a:latin typeface="Arial"/>
              <a:cs typeface="Arial"/>
            </a:endParaRPr>
          </a:p>
          <a:p>
            <a:pPr lvl="1" marL="12700" marR="2128520">
              <a:lnSpc>
                <a:spcPct val="103400"/>
              </a:lnSpc>
              <a:buAutoNum type="romanLcPeriod"/>
              <a:tabLst>
                <a:tab pos="190500" algn="l"/>
              </a:tabLst>
            </a:pPr>
            <a:r>
              <a:rPr dirty="0" sz="1400" spc="-5">
                <a:solidFill>
                  <a:srgbClr val="3C4042"/>
                </a:solidFill>
                <a:latin typeface="Arial"/>
                <a:cs typeface="Arial"/>
              </a:rPr>
              <a:t>Login for Admin  If(Password==Correct</a:t>
            </a:r>
            <a:r>
              <a:rPr dirty="0" sz="1400">
                <a:solidFill>
                  <a:srgbClr val="3C4042"/>
                </a:solidFill>
                <a:latin typeface="Arial"/>
                <a:cs typeface="Arial"/>
              </a:rPr>
              <a:t>)</a:t>
            </a:r>
            <a:endParaRPr sz="1400">
              <a:latin typeface="Arial"/>
              <a:cs typeface="Arial"/>
            </a:endParaRPr>
          </a:p>
          <a:p>
            <a:pPr marL="207010" indent="-194945">
              <a:lnSpc>
                <a:spcPct val="100000"/>
              </a:lnSpc>
              <a:spcBef>
                <a:spcPts val="55"/>
              </a:spcBef>
              <a:buAutoNum type="alphaLcPeriod"/>
              <a:tabLst>
                <a:tab pos="207645" algn="l"/>
              </a:tabLst>
            </a:pPr>
            <a:r>
              <a:rPr dirty="0" sz="1400" spc="-5">
                <a:solidFill>
                  <a:srgbClr val="3C4042"/>
                </a:solidFill>
                <a:latin typeface="Arial"/>
                <a:cs typeface="Arial"/>
              </a:rPr>
              <a:t>Then move</a:t>
            </a:r>
            <a:r>
              <a:rPr dirty="0" sz="1400" spc="-10">
                <a:solidFill>
                  <a:srgbClr val="3C4042"/>
                </a:solidFill>
                <a:latin typeface="Arial"/>
                <a:cs typeface="Arial"/>
              </a:rPr>
              <a:t> </a:t>
            </a:r>
            <a:r>
              <a:rPr dirty="0" sz="1400" spc="-5">
                <a:solidFill>
                  <a:srgbClr val="3C4042"/>
                </a:solidFill>
                <a:latin typeface="Arial"/>
                <a:cs typeface="Arial"/>
              </a:rPr>
              <a:t>forward</a:t>
            </a:r>
            <a:endParaRPr sz="1400">
              <a:latin typeface="Arial"/>
              <a:cs typeface="Arial"/>
            </a:endParaRPr>
          </a:p>
          <a:p>
            <a:pPr marL="12700" marR="5080">
              <a:lnSpc>
                <a:spcPct val="103400"/>
              </a:lnSpc>
              <a:buAutoNum type="alphaLcPeriod"/>
              <a:tabLst>
                <a:tab pos="200660" algn="l"/>
              </a:tabLst>
            </a:pPr>
            <a:r>
              <a:rPr dirty="0" sz="1400" spc="-5">
                <a:solidFill>
                  <a:srgbClr val="3C4042"/>
                </a:solidFill>
                <a:latin typeface="Arial"/>
                <a:cs typeface="Arial"/>
              </a:rPr>
              <a:t>Admin can DELETE the transaction information  Else</a:t>
            </a:r>
            <a:endParaRPr sz="1400">
              <a:latin typeface="Arial"/>
              <a:cs typeface="Arial"/>
            </a:endParaRPr>
          </a:p>
          <a:p>
            <a:pPr marL="12700" marR="3293745">
              <a:lnSpc>
                <a:spcPct val="103400"/>
              </a:lnSpc>
            </a:pPr>
            <a:r>
              <a:rPr dirty="0" sz="1400" spc="-5">
                <a:solidFill>
                  <a:srgbClr val="3C4042"/>
                </a:solidFill>
                <a:latin typeface="Arial"/>
                <a:cs typeface="Arial"/>
              </a:rPr>
              <a:t>Exit  iii.END  10.EN</a:t>
            </a:r>
            <a:r>
              <a:rPr dirty="0" sz="1400">
                <a:solidFill>
                  <a:srgbClr val="3C4042"/>
                </a:solidFill>
                <a:latin typeface="Arial"/>
                <a:cs typeface="Arial"/>
              </a:rPr>
              <a:t>D</a:t>
            </a:r>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6497" y="1632702"/>
            <a:ext cx="5269949" cy="607547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0615"/>
            <a:ext cx="3314700" cy="764540"/>
          </a:xfrm>
          <a:prstGeom prst="rect">
            <a:avLst/>
          </a:prstGeom>
        </p:spPr>
        <p:txBody>
          <a:bodyPr wrap="square" lIns="0" tIns="12700" rIns="0" bIns="0" rtlCol="0" vert="horz">
            <a:spAutoFit/>
          </a:bodyPr>
          <a:lstStyle/>
          <a:p>
            <a:pPr marL="12700">
              <a:lnSpc>
                <a:spcPct val="100000"/>
              </a:lnSpc>
              <a:spcBef>
                <a:spcPts val="100"/>
              </a:spcBef>
            </a:pPr>
            <a:r>
              <a:rPr dirty="0" u="heavy" sz="2000" spc="-500">
                <a:uFill>
                  <a:solidFill>
                    <a:srgbClr val="000000"/>
                  </a:solidFill>
                </a:uFill>
                <a:latin typeface="Times New Roman"/>
                <a:cs typeface="Times New Roman"/>
              </a:rPr>
              <a:t> </a:t>
            </a:r>
            <a:r>
              <a:rPr dirty="0" u="heavy" sz="2000" spc="-5" b="1">
                <a:uFill>
                  <a:solidFill>
                    <a:srgbClr val="000000"/>
                  </a:solidFill>
                </a:uFill>
                <a:latin typeface="Georgia"/>
                <a:cs typeface="Georgia"/>
              </a:rPr>
              <a:t>OUTPUT SCREENSHOT</a:t>
            </a:r>
            <a:r>
              <a:rPr dirty="0" u="heavy" sz="2000" spc="-85" b="1">
                <a:uFill>
                  <a:solidFill>
                    <a:srgbClr val="000000"/>
                  </a:solidFill>
                </a:uFill>
                <a:latin typeface="Georgia"/>
                <a:cs typeface="Georgia"/>
              </a:rPr>
              <a:t> </a:t>
            </a:r>
            <a:r>
              <a:rPr dirty="0" u="heavy" sz="2000" spc="25" b="1">
                <a:uFill>
                  <a:solidFill>
                    <a:srgbClr val="000000"/>
                  </a:solidFill>
                </a:uFill>
                <a:latin typeface="Georgia"/>
                <a:cs typeface="Georgia"/>
              </a:rPr>
              <a:t>:</a:t>
            </a:r>
            <a:endParaRPr sz="2000">
              <a:latin typeface="Georgia"/>
              <a:cs typeface="Georgia"/>
            </a:endParaRPr>
          </a:p>
          <a:p>
            <a:pPr marL="12700">
              <a:lnSpc>
                <a:spcPct val="100000"/>
              </a:lnSpc>
              <a:spcBef>
                <a:spcPts val="1614"/>
              </a:spcBef>
            </a:pPr>
            <a:r>
              <a:rPr dirty="0" u="sng" sz="1500" spc="-375">
                <a:uFill>
                  <a:solidFill>
                    <a:srgbClr val="000000"/>
                  </a:solidFill>
                </a:uFill>
                <a:latin typeface="Times New Roman"/>
                <a:cs typeface="Times New Roman"/>
              </a:rPr>
              <a:t> </a:t>
            </a:r>
            <a:r>
              <a:rPr dirty="0" u="sng" sz="1500">
                <a:uFill>
                  <a:solidFill>
                    <a:srgbClr val="000000"/>
                  </a:solidFill>
                </a:uFill>
                <a:latin typeface="Georgia"/>
                <a:cs typeface="Georgia"/>
              </a:rPr>
              <a:t>MAIN</a:t>
            </a:r>
            <a:r>
              <a:rPr dirty="0" u="sng" sz="1500" spc="-5">
                <a:uFill>
                  <a:solidFill>
                    <a:srgbClr val="000000"/>
                  </a:solidFill>
                </a:uFill>
                <a:latin typeface="Georgia"/>
                <a:cs typeface="Georgia"/>
              </a:rPr>
              <a:t> </a:t>
            </a:r>
            <a:r>
              <a:rPr dirty="0" u="sng" sz="1500">
                <a:uFill>
                  <a:solidFill>
                    <a:srgbClr val="000000"/>
                  </a:solidFill>
                </a:uFill>
                <a:latin typeface="Georgia"/>
                <a:cs typeface="Georgia"/>
              </a:rPr>
              <a:t>MENU:</a:t>
            </a:r>
            <a:endParaRPr sz="1500">
              <a:latin typeface="Georgia"/>
              <a:cs typeface="Georgia"/>
            </a:endParaRPr>
          </a:p>
        </p:txBody>
      </p:sp>
      <p:sp>
        <p:nvSpPr>
          <p:cNvPr id="3" name="object 3"/>
          <p:cNvSpPr txBox="1"/>
          <p:nvPr/>
        </p:nvSpPr>
        <p:spPr>
          <a:xfrm>
            <a:off x="901700" y="5624878"/>
            <a:ext cx="1574800" cy="299720"/>
          </a:xfrm>
          <a:prstGeom prst="rect">
            <a:avLst/>
          </a:prstGeom>
        </p:spPr>
        <p:txBody>
          <a:bodyPr wrap="square" lIns="0" tIns="12700" rIns="0" bIns="0" rtlCol="0" vert="horz">
            <a:spAutoFit/>
          </a:bodyPr>
          <a:lstStyle/>
          <a:p>
            <a:pPr marL="12700">
              <a:lnSpc>
                <a:spcPct val="100000"/>
              </a:lnSpc>
              <a:spcBef>
                <a:spcPts val="100"/>
              </a:spcBef>
            </a:pPr>
            <a:r>
              <a:rPr dirty="0" u="heavy" sz="1800" spc="-450">
                <a:uFill>
                  <a:solidFill>
                    <a:srgbClr val="000000"/>
                  </a:solidFill>
                </a:uFill>
                <a:latin typeface="Times New Roman"/>
                <a:cs typeface="Times New Roman"/>
              </a:rPr>
              <a:t> </a:t>
            </a:r>
            <a:r>
              <a:rPr dirty="0" u="heavy" sz="1800">
                <a:uFill>
                  <a:solidFill>
                    <a:srgbClr val="000000"/>
                  </a:solidFill>
                </a:uFill>
                <a:latin typeface="Georgia"/>
                <a:cs typeface="Georgia"/>
              </a:rPr>
              <a:t>BOOKTICKET</a:t>
            </a:r>
            <a:r>
              <a:rPr dirty="0" u="heavy" sz="1800" spc="20">
                <a:uFill>
                  <a:solidFill>
                    <a:srgbClr val="000000"/>
                  </a:solidFill>
                </a:uFill>
                <a:latin typeface="Georgia"/>
                <a:cs typeface="Georgia"/>
              </a:rPr>
              <a:t>:</a:t>
            </a:r>
            <a:endParaRPr sz="1800">
              <a:latin typeface="Georgia"/>
              <a:cs typeface="Georgia"/>
            </a:endParaRPr>
          </a:p>
        </p:txBody>
      </p:sp>
      <p:sp>
        <p:nvSpPr>
          <p:cNvPr id="4" name="object 4"/>
          <p:cNvSpPr/>
          <p:nvPr/>
        </p:nvSpPr>
        <p:spPr>
          <a:xfrm>
            <a:off x="933450" y="1654962"/>
            <a:ext cx="5734050" cy="368617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33450" y="5935357"/>
            <a:ext cx="4724400" cy="3752850"/>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PPS_Mini project_Report</dc:title>
  <dcterms:created xsi:type="dcterms:W3CDTF">2022-06-27T08:59:27Z</dcterms:created>
  <dcterms:modified xsi:type="dcterms:W3CDTF">2022-06-27T08:59:27Z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2022-06-27T00:00:00Z</vt:filetime>
  </property>
</Properties>
</file>