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DB7DDA-D40F-4465-ADFA-C939363525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440D35-5C9C-425A-A2BC-9F392468C4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7C8749-2769-4C01-B18E-ED0304E23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5E38A7-79E1-4E10-9CCA-E2228341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5082C-6EEE-4367-852C-2DFEE0EC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7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31E7D1-985B-493C-95D3-D0A4C203B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DCB4A4-040D-499C-8735-CEE55BD107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EE589F-97AE-4CC2-95AF-97ED5FC42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7B10C-D33F-48B1-B42C-AF3F4523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360BB8-4313-46E3-A008-A48B95FB7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86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94E8F9-A6D9-41B8-95DC-936DF5C93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7755CD-7F6B-4CD2-876B-623E2144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93415D-F0EC-413A-AA41-33D3AC57D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A6EEB5-ECA6-423C-8407-99BCF285D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F1D172-39BC-435B-9421-623E225F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6457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7F763-E817-47EA-813D-62D2EA31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9D7149-3EE3-4618-BD6B-7DA128006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49940A-6B58-4135-8BDC-9154D266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67D0BB-72A1-4BE8-AC23-18E7758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FF3F2-20C4-440E-9769-284A42295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766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3EA18D-BD3C-4C49-839D-0FE733163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097080C-CE4C-4FE0-877F-5DE5FD3A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E55CF1F-E8F3-4519-961C-E2846AA21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6E2E08-D15E-4B9E-B132-C1555DDE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4A49EF-9118-4DF2-BFAB-18ADA2B2B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286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226A1-8891-4030-9E4E-55D744CA8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6AEAE-E0FB-4DC2-9FDC-7851B9C5B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6D7DFF-F7C8-4441-9632-EC60AF40C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E43614-8181-4015-9282-460EDDC9D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5EAB8B-CBC3-4682-9438-23FEEEF92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0DAE82-4F05-4377-A6A2-1418BBC3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3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41E5D-418F-4613-8D6D-83D97D68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6E616B-55EA-4B7F-A6DE-896733C14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52915D-CB60-469D-B6D7-9884BE594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E8A1A8-A249-47A5-BCF2-35B131A28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A482D5-CFF0-44AF-AD4C-0FB3864A1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4424503-8469-4017-B915-E61CAB2A6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041ECB-31F4-4EC7-A42D-3321ADC86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071AF7-D711-4D54-BA91-D6740CA5E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7540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A29E4-2D5F-4CAA-9F4B-FCE8CBC6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A3421BF-6D82-4C72-8ECF-9F82D0FB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F0C4DA6-A2F6-413C-B7B5-48E4FC5C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BA6D24-3779-4B82-945E-810BCB94E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14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6B91080-0EE6-40F7-82ED-97F1509D6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0F12A12-B053-43BB-980E-88EBFC04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5DE010-1BF4-4E31-AA6D-967080D3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65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03694-7450-42A9-B9F9-68917551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A99A33-46DA-45AC-850C-E595FE85F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2E5361-A325-4A27-93D0-F756B2B56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06C62C-53C0-432F-8D95-F9EEE0688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A3985D-53DF-4A29-861F-205F5F76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330282-9483-411F-A480-4510C15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69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AEDEA-A689-43A0-862C-D74B61E4B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C1B31BA-728F-4915-9027-966ABD16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B56BD7-D9CC-4F87-A595-A0BC6DBC4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AFB267-F90E-4E06-B9FF-281EE52D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A51F9E-C062-4202-AF52-C9FC8342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FCA08F-A2EC-4F74-A880-D928E53E5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439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DB09D-2F87-4884-BF8D-FDBADFC74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0767DD-7FE9-457A-9D05-2489B90E0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D196A6-A4BA-4EFF-94DE-ED3C82CB5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283CA-8FE5-40D0-B3F9-EEA080503F82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E0E2AC-664B-437E-82DD-63A7362BDC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945985-B7D6-477A-B177-597005BD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74B1C-B02F-4F1F-8B24-B998A2185E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87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7679E7-E869-4ABF-8508-339A293D3D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3447"/>
            <a:ext cx="9144000" cy="29546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ru-RU" sz="3200" dirty="0">
                <a:latin typeface="Bahnschrift SemiLight" panose="020B0502040204020203" pitchFamily="34" charset="0"/>
              </a:rPr>
              <a:t>Информационная система </a:t>
            </a:r>
            <a:r>
              <a:rPr lang="ru-RU" sz="3200" dirty="0" err="1">
                <a:latin typeface="Bahnschrift SemiLight" panose="020B0502040204020203" pitchFamily="34" charset="0"/>
              </a:rPr>
              <a:t>учeта</a:t>
            </a:r>
            <a:r>
              <a:rPr lang="ru-RU" sz="3200" dirty="0">
                <a:latin typeface="Bahnschrift SemiLight" panose="020B0502040204020203" pitchFamily="34" charset="0"/>
              </a:rPr>
              <a:t> и 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приобретения инструмента. Разработка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модуля «Автоматизированное рабочее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место инженера по инструменту отдела </a:t>
            </a:r>
            <a:br>
              <a:rPr lang="ru-RU" sz="3200" dirty="0">
                <a:latin typeface="Bahnschrift SemiLight" panose="020B0502040204020203" pitchFamily="34" charset="0"/>
              </a:rPr>
            </a:br>
            <a:r>
              <a:rPr lang="ru-RU" sz="3200" dirty="0">
                <a:latin typeface="Bahnschrift SemiLight" panose="020B0502040204020203" pitchFamily="34" charset="0"/>
              </a:rPr>
              <a:t>подготовки производства»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E6DF3A-A04D-42CA-A606-5CC58DCC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358132"/>
            <a:ext cx="10413534" cy="1227225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Выполнил Д.Р. Хорошев</a:t>
            </a:r>
          </a:p>
          <a:p>
            <a:pPr algn="r">
              <a:lnSpc>
                <a:spcPct val="150000"/>
              </a:lnSpc>
            </a:pPr>
            <a:r>
              <a:rPr lang="ru-RU" sz="2000" dirty="0">
                <a:latin typeface="Bahnschrift Light" panose="020B0502040204020203" pitchFamily="34" charset="0"/>
              </a:rPr>
              <a:t>Руководитель дипломного проекта Э. Г. Сандова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B80D3D-C89A-4EB9-9CCC-9B05B9D21080}"/>
              </a:ext>
            </a:extLst>
          </p:cNvPr>
          <p:cNvSpPr txBox="1"/>
          <p:nvPr/>
        </p:nvSpPr>
        <p:spPr>
          <a:xfrm>
            <a:off x="3298971" y="178928"/>
            <a:ext cx="60946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Кировское областное государственное профессиональное</a:t>
            </a:r>
          </a:p>
          <a:p>
            <a:pPr algn="ctr"/>
            <a:r>
              <a:rPr lang="ru-RU" dirty="0"/>
              <a:t>образовательное бюджетное учреждение</a:t>
            </a:r>
          </a:p>
          <a:p>
            <a:pPr algn="ctr"/>
            <a:r>
              <a:rPr lang="ru-RU" dirty="0"/>
              <a:t> «Кировский авиационный техникум»</a:t>
            </a:r>
          </a:p>
          <a:p>
            <a:pPr algn="ctr"/>
            <a:r>
              <a:rPr lang="ru-RU" dirty="0"/>
              <a:t>(КОГПОБУ «Кировский авиационный техникум»)</a:t>
            </a:r>
          </a:p>
        </p:txBody>
      </p:sp>
    </p:spTree>
    <p:extLst>
      <p:ext uri="{BB962C8B-B14F-4D97-AF65-F5344CB8AC3E}">
        <p14:creationId xmlns:p14="http://schemas.microsoft.com/office/powerpoint/2010/main" val="1498366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Цель дипломного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Разработки программного модуля для автоматизации следующих процессов: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Ведения справочников номенклатуры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Формирования заявок на приобретение;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Учета поступлений и распределения инструмента;</a:t>
            </a:r>
          </a:p>
          <a:p>
            <a:pPr algn="just">
              <a:lnSpc>
                <a:spcPct val="150000"/>
              </a:lnSpc>
              <a:buFont typeface="Calibri" panose="020F0502020204030204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Интеграция с другим модулем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4050427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52F35B-B5D1-4D60-828D-1D04CDE6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Объект и предмет автоматизации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51BEB-365F-4E8A-8870-FBC61BC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11143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Объектом автоматизации является процесс учета и приобретения инструмента.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Предметом автоматизации является повышение эффективности управления инструментальным хозяйством предприятия, путем разработки программного модуля.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8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06C15-3133-4A2F-B000-513EA5BE0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«Вятское машиностроительное предприятие «АВИТЕК»»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ED10124-C50B-4ED6-B2C6-7AB589B61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527334" cy="4351338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АВИТЕК является частью оборонно-промышленного комплекса Российской Федерации и производит широкий спектр продукции по государственным оборонным заказам и ряд гражданских продуктов. Основной для завода является авиационная продукция. </a:t>
            </a:r>
          </a:p>
        </p:txBody>
      </p:sp>
      <p:pic>
        <p:nvPicPr>
          <p:cNvPr id="1028" name="Picture 4" descr="ВАПК - Предприятия-партнёры">
            <a:extLst>
              <a:ext uri="{FF2B5EF4-FFF2-40B4-BE49-F238E27FC236}">
                <a16:creationId xmlns:a16="http://schemas.microsoft.com/office/drawing/2014/main" id="{489C3952-8616-4D2F-B2F0-3A4554A3053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2851919"/>
            <a:ext cx="3581400" cy="11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443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Предметная область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936147"/>
            <a:ext cx="3381462" cy="3240816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Учёт инструмента: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Ведение номенклатурного справочника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Управление аналогами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остатков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Закупки: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Обработка заявок от цехов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Планирование поставок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2936147"/>
            <a:ext cx="3381462" cy="3240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Распределение: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Учёт поступлений</a:t>
            </a:r>
          </a:p>
          <a:p>
            <a:pPr algn="just">
              <a:lnSpc>
                <a:spcPct val="11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Контроль исполнения заказов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724657" y="1690688"/>
            <a:ext cx="51139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Процессы автоматизации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05269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181713" y="2936147"/>
            <a:ext cx="0" cy="3240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4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Входные данные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349" y="3232427"/>
            <a:ext cx="3381462" cy="2944536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Справочники:</a:t>
            </a:r>
            <a:endParaRPr lang="ru-RU" sz="2400" dirty="0">
              <a:latin typeface="Bahnschrift Light" panose="020B0502040204020203" pitchFamily="34" charset="0"/>
            </a:endParaRP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Номенклатуры инструмента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Аналогов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Поставщиков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8197093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630024" y="3232427"/>
            <a:ext cx="3420609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Производственные данные: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Заявки от цехов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Текущие остатки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421849" y="3232427"/>
            <a:ext cx="3381462" cy="294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lang="ru-RU" dirty="0">
                <a:latin typeface="Bahnschrift Light" panose="020B0502040204020203" pitchFamily="34" charset="0"/>
              </a:rPr>
              <a:t>Коммерческие документы:</a:t>
            </a:r>
          </a:p>
          <a:p>
            <a:pPr algn="just">
              <a:lnSpc>
                <a:spcPct val="120000"/>
              </a:lnSpc>
              <a:buFont typeface="Calibri" panose="020F0502020204030204" pitchFamily="34" charset="0"/>
              <a:buChar char="–"/>
            </a:pPr>
            <a:r>
              <a:rPr lang="ru-RU" sz="2400" dirty="0">
                <a:latin typeface="Bahnschrift Light" panose="020B0502040204020203" pitchFamily="34" charset="0"/>
              </a:rPr>
              <a:t>Товарные накладные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4B47B4-A8A8-43B9-89D3-7C4D2876BD65}"/>
              </a:ext>
            </a:extLst>
          </p:cNvPr>
          <p:cNvSpPr txBox="1"/>
          <p:nvPr/>
        </p:nvSpPr>
        <p:spPr>
          <a:xfrm>
            <a:off x="3910140" y="1690688"/>
            <a:ext cx="4782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>
                <a:latin typeface="Bahnschrift Light" panose="020B0502040204020203" pitchFamily="34" charset="0"/>
              </a:rPr>
              <a:t>Источники информации</a:t>
            </a: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4444418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6C6A2628-05CB-47EB-A6CE-2A934760EFFD}"/>
              </a:ext>
            </a:extLst>
          </p:cNvPr>
          <p:cNvCxnSpPr>
            <a:cxnSpLocks/>
          </p:cNvCxnSpPr>
          <p:nvPr/>
        </p:nvCxnSpPr>
        <p:spPr>
          <a:xfrm>
            <a:off x="8220862" y="3232427"/>
            <a:ext cx="0" cy="2944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613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F58CD9-FED5-4010-9D66-C3AC579F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Функционал разрабатываемого модуля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76702BC-704F-4ACC-837F-6EE9E2FA0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Формирование заявок на приобретение.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>
                <a:latin typeface="Bahnschrift Light" panose="020B0502040204020203" pitchFamily="34" charset="0"/>
              </a:rPr>
              <a:t>Учет поступлений инструмента.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>
                <a:latin typeface="Bahnschrift Light" panose="020B0502040204020203" pitchFamily="34" charset="0"/>
              </a:rPr>
              <a:t>Управление </a:t>
            </a:r>
            <a:r>
              <a:rPr lang="ru-RU" dirty="0">
                <a:latin typeface="Bahnschrift Light" panose="020B0502040204020203" pitchFamily="34" charset="0"/>
              </a:rPr>
              <a:t>справочником номенклатуры.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аналогов.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Управление справочником поставщиков.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Отчетность</a:t>
            </a:r>
          </a:p>
        </p:txBody>
      </p:sp>
    </p:spTree>
    <p:extLst>
      <p:ext uri="{BB962C8B-B14F-4D97-AF65-F5344CB8AC3E}">
        <p14:creationId xmlns:p14="http://schemas.microsoft.com/office/powerpoint/2010/main" val="1982902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F56FE-8CD5-4769-9678-6E2C241D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Выходные данные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180A81-3366-4302-A6F5-588A7DA7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Сформированные заявки на приобретение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Ведомости поставки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Актуальные данные об инструменте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История изменений справочника номенклатуры</a:t>
            </a:r>
          </a:p>
          <a:p>
            <a:pPr algn="just">
              <a:lnSpc>
                <a:spcPct val="150000"/>
              </a:lnSpc>
              <a:buFont typeface="Bahnschrift Light" panose="020B0502040204020203" pitchFamily="34" charset="0"/>
              <a:buChar char="–"/>
            </a:pPr>
            <a:r>
              <a:rPr lang="ru-RU" dirty="0">
                <a:latin typeface="Bahnschrift Light" panose="020B0502040204020203" pitchFamily="34" charset="0"/>
              </a:rPr>
              <a:t>Отчеты</a:t>
            </a:r>
          </a:p>
        </p:txBody>
      </p:sp>
    </p:spTree>
    <p:extLst>
      <p:ext uri="{BB962C8B-B14F-4D97-AF65-F5344CB8AC3E}">
        <p14:creationId xmlns:p14="http://schemas.microsoft.com/office/powerpoint/2010/main" val="664441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B00AC-7CFA-429B-8E67-D92DBE212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Light" panose="020B0502040204020203" pitchFamily="34" charset="0"/>
              </a:rPr>
              <a:t>Среда разработки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F519BE-70C5-4E1F-B833-C57434B80B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4068660"/>
            <a:ext cx="5000537" cy="242421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C#</a:t>
            </a:r>
            <a:r>
              <a:rPr lang="ru-RU" dirty="0">
                <a:latin typeface="Bahnschrift Light" panose="020B0502040204020203" pitchFamily="34" charset="0"/>
              </a:rPr>
              <a:t> – современный язык программирования от Microsoft, входящий в платформу .NET.</a:t>
            </a: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07DF3102-EBFE-448C-BA5C-927626063125}"/>
              </a:ext>
            </a:extLst>
          </p:cNvPr>
          <p:cNvSpPr txBox="1">
            <a:spLocks/>
          </p:cNvSpPr>
          <p:nvPr/>
        </p:nvSpPr>
        <p:spPr>
          <a:xfrm>
            <a:off x="4405269" y="1825625"/>
            <a:ext cx="33814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5F14230C-78E2-4C7C-AAEE-09D98527725C}"/>
              </a:ext>
            </a:extLst>
          </p:cNvPr>
          <p:cNvSpPr txBox="1">
            <a:spLocks/>
          </p:cNvSpPr>
          <p:nvPr/>
        </p:nvSpPr>
        <p:spPr>
          <a:xfrm>
            <a:off x="6434707" y="4062676"/>
            <a:ext cx="5298696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r>
              <a:rPr lang="en-US" dirty="0">
                <a:latin typeface="Bahnschrift Light" panose="020B0502040204020203" pitchFamily="34" charset="0"/>
              </a:rPr>
              <a:t>Microsoft SQL Server</a:t>
            </a:r>
            <a:r>
              <a:rPr lang="ru-RU" dirty="0">
                <a:latin typeface="Bahnschrift Light" panose="020B0502040204020203" pitchFamily="34" charset="0"/>
              </a:rPr>
              <a:t> – реляционная СУБД, используемая для хранения и обработки данных.</a:t>
            </a:r>
          </a:p>
        </p:txBody>
      </p:sp>
      <p:sp>
        <p:nvSpPr>
          <p:cNvPr id="11" name="Объект 3">
            <a:extLst>
              <a:ext uri="{FF2B5EF4-FFF2-40B4-BE49-F238E27FC236}">
                <a16:creationId xmlns:a16="http://schemas.microsoft.com/office/drawing/2014/main" id="{70DC996D-277E-403A-87A3-7F79B8E1EC9F}"/>
              </a:ext>
            </a:extLst>
          </p:cNvPr>
          <p:cNvSpPr txBox="1">
            <a:spLocks/>
          </p:cNvSpPr>
          <p:nvPr/>
        </p:nvSpPr>
        <p:spPr>
          <a:xfrm>
            <a:off x="4630024" y="4068661"/>
            <a:ext cx="3381462" cy="24242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  <a:buNone/>
            </a:pPr>
            <a:endParaRPr lang="ru-RU" sz="2400" dirty="0">
              <a:latin typeface="Bahnschrift Light" panose="020B0502040204020203" pitchFamily="34" charset="0"/>
            </a:endParaRP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14F52971-7A8F-4CF2-85CE-46BC2600A42E}"/>
              </a:ext>
            </a:extLst>
          </p:cNvPr>
          <p:cNvSpPr txBox="1">
            <a:spLocks/>
          </p:cNvSpPr>
          <p:nvPr/>
        </p:nvSpPr>
        <p:spPr>
          <a:xfrm>
            <a:off x="4590876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1E19B4F4-526D-48F9-B5C5-DCC0F6B8DD38}"/>
              </a:ext>
            </a:extLst>
          </p:cNvPr>
          <p:cNvSpPr txBox="1">
            <a:spLocks/>
          </p:cNvSpPr>
          <p:nvPr/>
        </p:nvSpPr>
        <p:spPr>
          <a:xfrm>
            <a:off x="8382700" y="1690688"/>
            <a:ext cx="3381462" cy="448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CFC3A8CD-D8F1-4B0F-8DBC-92EE360D0786}"/>
              </a:ext>
            </a:extLst>
          </p:cNvPr>
          <p:cNvCxnSpPr>
            <a:cxnSpLocks/>
          </p:cNvCxnSpPr>
          <p:nvPr/>
        </p:nvCxnSpPr>
        <p:spPr>
          <a:xfrm>
            <a:off x="6096000" y="1713479"/>
            <a:ext cx="0" cy="47734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Объект 3">
            <a:extLst>
              <a:ext uri="{FF2B5EF4-FFF2-40B4-BE49-F238E27FC236}">
                <a16:creationId xmlns:a16="http://schemas.microsoft.com/office/drawing/2014/main" id="{2889B81E-D074-4F93-B104-D7286AE3417C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3381462" cy="2108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ru-RU" dirty="0">
              <a:latin typeface="Bahnschrift Light" panose="020B0502040204020203" pitchFamily="34" charset="0"/>
            </a:endParaRPr>
          </a:p>
        </p:txBody>
      </p:sp>
      <p:sp>
        <p:nvSpPr>
          <p:cNvPr id="18" name="Объект 3">
            <a:extLst>
              <a:ext uri="{FF2B5EF4-FFF2-40B4-BE49-F238E27FC236}">
                <a16:creationId xmlns:a16="http://schemas.microsoft.com/office/drawing/2014/main" id="{D0BA40A5-5FBD-4C36-AB9D-2605A761D73A}"/>
              </a:ext>
            </a:extLst>
          </p:cNvPr>
          <p:cNvSpPr txBox="1">
            <a:spLocks/>
          </p:cNvSpPr>
          <p:nvPr/>
        </p:nvSpPr>
        <p:spPr>
          <a:xfrm>
            <a:off x="8197093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9" name="Объект 3">
            <a:extLst>
              <a:ext uri="{FF2B5EF4-FFF2-40B4-BE49-F238E27FC236}">
                <a16:creationId xmlns:a16="http://schemas.microsoft.com/office/drawing/2014/main" id="{CD6D8046-399D-46E1-A08F-1F71B36CD6B9}"/>
              </a:ext>
            </a:extLst>
          </p:cNvPr>
          <p:cNvSpPr txBox="1">
            <a:spLocks/>
          </p:cNvSpPr>
          <p:nvPr/>
        </p:nvSpPr>
        <p:spPr>
          <a:xfrm>
            <a:off x="4630024" y="1690688"/>
            <a:ext cx="3381462" cy="2108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264AA8C7-B9E6-4BF0-BEE1-4BF57732B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078" y="1249136"/>
            <a:ext cx="2547106" cy="2547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0F853BE-0DCB-49DC-8ADE-6805547EC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3829" y="1705406"/>
            <a:ext cx="2120362" cy="2120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113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279</Words>
  <Application>Microsoft Office PowerPoint</Application>
  <PresentationFormat>Широкоэкранный</PresentationFormat>
  <Paragraphs>57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Bahnschrift Light</vt:lpstr>
      <vt:lpstr>Bahnschrift SemiLight</vt:lpstr>
      <vt:lpstr>Calibri</vt:lpstr>
      <vt:lpstr>Calibri Light</vt:lpstr>
      <vt:lpstr>Тема Office</vt:lpstr>
      <vt:lpstr>Информационная система учeта и   приобретения инструмента. Разработка  модуля «Автоматизированное рабочее  место инженера по инструменту отдела  подготовки производства»</vt:lpstr>
      <vt:lpstr>Цель дипломного проекта</vt:lpstr>
      <vt:lpstr>Объект и предмет автоматизации</vt:lpstr>
      <vt:lpstr>«Вятское машиностроительное предприятие «АВИТЕК»»</vt:lpstr>
      <vt:lpstr>Предметная область</vt:lpstr>
      <vt:lpstr>Входные данные</vt:lpstr>
      <vt:lpstr>Функционал разрабатываемого модуля</vt:lpstr>
      <vt:lpstr>Выходные данные</vt:lpstr>
      <vt:lpstr>Среда разработки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модуля «Автоматизированное рабочее место инженера по инструменту»</dc:title>
  <dc:creator>Дмитрий Хорошев</dc:creator>
  <cp:lastModifiedBy>Дмитрий Хорошев</cp:lastModifiedBy>
  <cp:revision>26</cp:revision>
  <dcterms:created xsi:type="dcterms:W3CDTF">2025-04-16T17:10:35Z</dcterms:created>
  <dcterms:modified xsi:type="dcterms:W3CDTF">2025-06-13T10:36:28Z</dcterms:modified>
</cp:coreProperties>
</file>