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B7DDA-D40F-4465-ADFA-C93936352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440D35-5C9C-425A-A2BC-9F392468C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7C8749-2769-4C01-B18E-ED0304E2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5E38A7-79E1-4E10-9CCA-E2228341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65082C-6EEE-4367-852C-2DFEE0EC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87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1E7D1-985B-493C-95D3-D0A4C203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DCB4A4-040D-499C-8735-CEE55BD1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E589F-97AE-4CC2-95AF-97ED5FC4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7B10C-D33F-48B1-B42C-AF3F4523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360BB8-4313-46E3-A008-A48B95FB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61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94E8F9-A6D9-41B8-95DC-936DF5C93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7755CD-7F6B-4CD2-876B-623E2144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93415D-F0EC-413A-AA41-33D3AC57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A6EEB5-ECA6-423C-8407-99BCF285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F1D172-39BC-435B-9421-623E225F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4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7F763-E817-47EA-813D-62D2EA31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9D7149-3EE3-4618-BD6B-7DA12800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9940A-6B58-4135-8BDC-9154D26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67D0BB-72A1-4BE8-AC23-18E7758B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EFF3F2-20C4-440E-9769-284A4229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6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EA18D-BD3C-4C49-839D-0FE73316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97080C-CE4C-4FE0-877F-5DE5FD3A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55CF1F-E8F3-4519-961C-E2846AA2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6E2E08-D15E-4B9E-B132-C1555DDE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4A49EF-9118-4DF2-BFAB-18ADA2B2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28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226A1-8891-4030-9E4E-55D744CA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56AEAE-E0FB-4DC2-9FDC-7851B9C5B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6D7DFF-F7C8-4441-9632-EC60AF40C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E43614-8181-4015-9282-460EDDC9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5EAB8B-CBC3-4682-9438-23FEEEF9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0DAE82-4F05-4377-A6A2-1418BBC3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41E5D-418F-4613-8D6D-83D97D68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6E616B-55EA-4B7F-A6DE-896733C14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52915D-CB60-469D-B6D7-9884BE594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E8A1A8-A249-47A5-BCF2-35B131A28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A482D5-CFF0-44AF-AD4C-0FB3864A1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424503-8469-4017-B915-E61CAB2A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041ECB-31F4-4EC7-A42D-3321ADC8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071AF7-D711-4D54-BA91-D6740CA5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54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A29E4-2D5F-4CAA-9F4B-FCE8CBC6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3421BF-6D82-4C72-8ECF-9F82D0FB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0C4DA6-A2F6-413C-B7B5-48E4FC5C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BA6D24-3779-4B82-945E-810BCB94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14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B91080-0EE6-40F7-82ED-97F1509D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F12A12-B053-43BB-980E-88EBFC04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5DE010-1BF4-4E31-AA6D-967080D3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51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03694-7450-42A9-B9F9-68917551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A99A33-46DA-45AC-850C-E595FE85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2E5361-A325-4A27-93D0-F756B2B5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06C62C-53C0-432F-8D95-F9EEE068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A3985D-53DF-4A29-861F-205F5F76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330282-9483-411F-A480-4510C15C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AEDEA-A689-43A0-862C-D74B61E4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B31BA-728F-4915-9027-966ABD16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B56BD7-D9CC-4F87-A595-A0BC6DBC4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AFB267-F90E-4E06-B9FF-281EE52D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A51F9E-C062-4202-AF52-C9FC8342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FCA08F-A2EC-4F74-A880-D928E53E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43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DB09D-2F87-4884-BF8D-FDBADFC7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0767DD-7FE9-457A-9D05-2489B90E0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D196A6-A4BA-4EFF-94DE-ED3C82CB5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283CA-8FE5-40D0-B3F9-EEA080503F82}" type="datetimeFigureOut">
              <a:rPr lang="ru-RU" smtClean="0"/>
              <a:t>12.06.2025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0E2AC-664B-437E-82DD-63A7362BD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945985-B7D6-477A-B177-597005BDD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87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679E7-E869-4ABF-8508-339A293D3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9867"/>
            <a:ext cx="9144000" cy="29546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600" dirty="0">
                <a:latin typeface="Bahnschrift SemiLight" panose="020B0502040204020203" pitchFamily="34" charset="0"/>
              </a:rPr>
              <a:t>Информационная система </a:t>
            </a:r>
            <a:r>
              <a:rPr lang="ru-RU" sz="3600" dirty="0" err="1">
                <a:latin typeface="Bahnschrift SemiLight" panose="020B0502040204020203" pitchFamily="34" charset="0"/>
              </a:rPr>
              <a:t>учeта</a:t>
            </a:r>
            <a:r>
              <a:rPr lang="ru-RU" sz="3600" dirty="0">
                <a:latin typeface="Bahnschrift SemiLight" panose="020B0502040204020203" pitchFamily="34" charset="0"/>
              </a:rPr>
              <a:t> и  </a:t>
            </a:r>
            <a:br>
              <a:rPr lang="ru-RU" sz="3600" dirty="0">
                <a:latin typeface="Bahnschrift SemiLight" panose="020B0502040204020203" pitchFamily="34" charset="0"/>
              </a:rPr>
            </a:br>
            <a:r>
              <a:rPr lang="ru-RU" sz="3600" dirty="0">
                <a:latin typeface="Bahnschrift SemiLight" panose="020B0502040204020203" pitchFamily="34" charset="0"/>
              </a:rPr>
              <a:t>приобретения инструмента. Разработка </a:t>
            </a:r>
            <a:br>
              <a:rPr lang="ru-RU" sz="3600" dirty="0">
                <a:latin typeface="Bahnschrift SemiLight" panose="020B0502040204020203" pitchFamily="34" charset="0"/>
              </a:rPr>
            </a:br>
            <a:r>
              <a:rPr lang="ru-RU" sz="3600" dirty="0">
                <a:latin typeface="Bahnschrift SemiLight" panose="020B0502040204020203" pitchFamily="34" charset="0"/>
              </a:rPr>
              <a:t>модуля «Автоматизированное рабочее </a:t>
            </a:r>
            <a:br>
              <a:rPr lang="ru-RU" sz="3600" dirty="0">
                <a:latin typeface="Bahnschrift SemiLight" panose="020B0502040204020203" pitchFamily="34" charset="0"/>
              </a:rPr>
            </a:br>
            <a:r>
              <a:rPr lang="ru-RU" sz="3600" dirty="0">
                <a:latin typeface="Bahnschrift SemiLight" panose="020B0502040204020203" pitchFamily="34" charset="0"/>
              </a:rPr>
              <a:t>место инженера по инструменту отдела </a:t>
            </a:r>
            <a:br>
              <a:rPr lang="ru-RU" sz="3600" dirty="0">
                <a:latin typeface="Bahnschrift SemiLight" panose="020B0502040204020203" pitchFamily="34" charset="0"/>
              </a:rPr>
            </a:br>
            <a:r>
              <a:rPr lang="ru-RU" sz="3600" dirty="0">
                <a:latin typeface="Bahnschrift SemiLight" panose="020B0502040204020203" pitchFamily="34" charset="0"/>
              </a:rPr>
              <a:t>подготовки производства»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E6DF3A-A04D-42CA-A606-5CC58DCCD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5162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ru-RU" sz="2800" dirty="0">
              <a:latin typeface="Bahnschrift Ligh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4702F6-FD36-4075-BADB-0A1BBD5C5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358" y="4563611"/>
            <a:ext cx="2075284" cy="182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6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2F35B-B5D1-4D60-828D-1D04CDE6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Цель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51BEB-365F-4E8A-8870-FBC61BCD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11143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Автоматизация следующих процессов, путём разработки программного модуля: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Ведения справочников номенклатуры инструмента;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Формирования заявок на приобретение;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Учета поступлений и распределения инструмента;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Интеграция с другим модулем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405042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06C15-3133-4A2F-B000-513EA5BE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«Вятское машиностроительное предприятие «АВИТЕК»»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D10124-C50B-4ED6-B2C6-7AB589B61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27334" cy="43513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АВИТЕК является частью оборонно-промышленного комплекса Российской Федерации и производит широкий спектр продукции по государственным оборонным заказам и ряд гражданских продуктов. Основной для завода является авиационная продукция. </a:t>
            </a:r>
          </a:p>
        </p:txBody>
      </p:sp>
      <p:pic>
        <p:nvPicPr>
          <p:cNvPr id="1028" name="Picture 4" descr="ВАПК - Предприятия-партнёры">
            <a:extLst>
              <a:ext uri="{FF2B5EF4-FFF2-40B4-BE49-F238E27FC236}">
                <a16:creationId xmlns:a16="http://schemas.microsoft.com/office/drawing/2014/main" id="{489C3952-8616-4D2F-B2F0-3A4554A305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851919"/>
            <a:ext cx="3581400" cy="11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44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B00AC-7CFA-429B-8E67-D92DBE21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Предметная область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519BE-70C5-4E1F-B833-C57434B80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36147"/>
            <a:ext cx="3381462" cy="324081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Учёт инструмента: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Ведение номенклатурного справочника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Управление аналогами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Контроль остатков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07DF3102-EBFE-448C-BA5C-927626063125}"/>
              </a:ext>
            </a:extLst>
          </p:cNvPr>
          <p:cNvSpPr txBox="1">
            <a:spLocks/>
          </p:cNvSpPr>
          <p:nvPr/>
        </p:nvSpPr>
        <p:spPr>
          <a:xfrm>
            <a:off x="4405269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5F14230C-78E2-4C7C-AAEE-09D98527725C}"/>
              </a:ext>
            </a:extLst>
          </p:cNvPr>
          <p:cNvSpPr txBox="1">
            <a:spLocks/>
          </p:cNvSpPr>
          <p:nvPr/>
        </p:nvSpPr>
        <p:spPr>
          <a:xfrm>
            <a:off x="8197093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70DC996D-277E-403A-87A3-7F79B8E1EC9F}"/>
              </a:ext>
            </a:extLst>
          </p:cNvPr>
          <p:cNvSpPr txBox="1">
            <a:spLocks/>
          </p:cNvSpPr>
          <p:nvPr/>
        </p:nvSpPr>
        <p:spPr>
          <a:xfrm>
            <a:off x="4630024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14F52971-7A8F-4CF2-85CE-46BC2600A42E}"/>
              </a:ext>
            </a:extLst>
          </p:cNvPr>
          <p:cNvSpPr txBox="1">
            <a:spLocks/>
          </p:cNvSpPr>
          <p:nvPr/>
        </p:nvSpPr>
        <p:spPr>
          <a:xfrm>
            <a:off x="4590876" y="2936147"/>
            <a:ext cx="3381462" cy="324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Закупки: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Обработка заявок от цехов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Планирование поставок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1E19B4F4-526D-48F9-B5C5-DCC0F6B8DD38}"/>
              </a:ext>
            </a:extLst>
          </p:cNvPr>
          <p:cNvSpPr txBox="1">
            <a:spLocks/>
          </p:cNvSpPr>
          <p:nvPr/>
        </p:nvSpPr>
        <p:spPr>
          <a:xfrm>
            <a:off x="8382700" y="2936147"/>
            <a:ext cx="3381462" cy="324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Распределение: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Учёт поступлений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Контроль исполнения заказов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B47B4-A8A8-43B9-89D3-7C4D2876BD65}"/>
              </a:ext>
            </a:extLst>
          </p:cNvPr>
          <p:cNvSpPr txBox="1"/>
          <p:nvPr/>
        </p:nvSpPr>
        <p:spPr>
          <a:xfrm>
            <a:off x="3724657" y="1690688"/>
            <a:ext cx="5113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Bahnschrift Light" panose="020B0502040204020203" pitchFamily="34" charset="0"/>
              </a:rPr>
              <a:t>Процессы автоматизации</a:t>
            </a: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FC3A8CD-D8F1-4B0F-8DBC-92EE360D0786}"/>
              </a:ext>
            </a:extLst>
          </p:cNvPr>
          <p:cNvCxnSpPr>
            <a:cxnSpLocks/>
          </p:cNvCxnSpPr>
          <p:nvPr/>
        </p:nvCxnSpPr>
        <p:spPr>
          <a:xfrm>
            <a:off x="4405269" y="2936147"/>
            <a:ext cx="0" cy="3240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C6A2628-05CB-47EB-A6CE-2A934760EFFD}"/>
              </a:ext>
            </a:extLst>
          </p:cNvPr>
          <p:cNvCxnSpPr>
            <a:cxnSpLocks/>
          </p:cNvCxnSpPr>
          <p:nvPr/>
        </p:nvCxnSpPr>
        <p:spPr>
          <a:xfrm>
            <a:off x="8181713" y="2936147"/>
            <a:ext cx="0" cy="3240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45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B00AC-7CFA-429B-8E67-D92DBE21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Входные данные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519BE-70C5-4E1F-B833-C57434B80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349" y="3232427"/>
            <a:ext cx="3381462" cy="29445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Справочники:</a:t>
            </a:r>
            <a:endParaRPr lang="ru-RU" sz="2400" dirty="0">
              <a:latin typeface="Bahnschrift Light" panose="020B0502040204020203" pitchFamily="34" charset="0"/>
            </a:endParaRP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Номенклатуры инструмента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Аналогов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Поставщиков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07DF3102-EBFE-448C-BA5C-927626063125}"/>
              </a:ext>
            </a:extLst>
          </p:cNvPr>
          <p:cNvSpPr txBox="1">
            <a:spLocks/>
          </p:cNvSpPr>
          <p:nvPr/>
        </p:nvSpPr>
        <p:spPr>
          <a:xfrm>
            <a:off x="4405269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5F14230C-78E2-4C7C-AAEE-09D98527725C}"/>
              </a:ext>
            </a:extLst>
          </p:cNvPr>
          <p:cNvSpPr txBox="1">
            <a:spLocks/>
          </p:cNvSpPr>
          <p:nvPr/>
        </p:nvSpPr>
        <p:spPr>
          <a:xfrm>
            <a:off x="8197093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70DC996D-277E-403A-87A3-7F79B8E1EC9F}"/>
              </a:ext>
            </a:extLst>
          </p:cNvPr>
          <p:cNvSpPr txBox="1">
            <a:spLocks/>
          </p:cNvSpPr>
          <p:nvPr/>
        </p:nvSpPr>
        <p:spPr>
          <a:xfrm>
            <a:off x="4630024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14F52971-7A8F-4CF2-85CE-46BC2600A42E}"/>
              </a:ext>
            </a:extLst>
          </p:cNvPr>
          <p:cNvSpPr txBox="1">
            <a:spLocks/>
          </p:cNvSpPr>
          <p:nvPr/>
        </p:nvSpPr>
        <p:spPr>
          <a:xfrm>
            <a:off x="4630024" y="3232427"/>
            <a:ext cx="3420609" cy="294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Производственные данные: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Заявки от цехов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Текущие остатки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1E19B4F4-526D-48F9-B5C5-DCC0F6B8DD38}"/>
              </a:ext>
            </a:extLst>
          </p:cNvPr>
          <p:cNvSpPr txBox="1">
            <a:spLocks/>
          </p:cNvSpPr>
          <p:nvPr/>
        </p:nvSpPr>
        <p:spPr>
          <a:xfrm>
            <a:off x="8421849" y="3232427"/>
            <a:ext cx="3381462" cy="294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Коммерческие документы: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Товарные накладные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B47B4-A8A8-43B9-89D3-7C4D2876BD65}"/>
              </a:ext>
            </a:extLst>
          </p:cNvPr>
          <p:cNvSpPr txBox="1"/>
          <p:nvPr/>
        </p:nvSpPr>
        <p:spPr>
          <a:xfrm>
            <a:off x="3910140" y="1690688"/>
            <a:ext cx="4782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Bahnschrift Light" panose="020B0502040204020203" pitchFamily="34" charset="0"/>
              </a:rPr>
              <a:t>Источники информации</a:t>
            </a: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FC3A8CD-D8F1-4B0F-8DBC-92EE360D0786}"/>
              </a:ext>
            </a:extLst>
          </p:cNvPr>
          <p:cNvCxnSpPr>
            <a:cxnSpLocks/>
          </p:cNvCxnSpPr>
          <p:nvPr/>
        </p:nvCxnSpPr>
        <p:spPr>
          <a:xfrm>
            <a:off x="4444418" y="3232427"/>
            <a:ext cx="0" cy="2944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C6A2628-05CB-47EB-A6CE-2A934760EFFD}"/>
              </a:ext>
            </a:extLst>
          </p:cNvPr>
          <p:cNvCxnSpPr>
            <a:cxnSpLocks/>
          </p:cNvCxnSpPr>
          <p:nvPr/>
        </p:nvCxnSpPr>
        <p:spPr>
          <a:xfrm>
            <a:off x="8220862" y="3232427"/>
            <a:ext cx="0" cy="2944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61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58CD9-FED5-4010-9D66-C3AC579F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Функционал разрабатываемого модуля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76702BC-704F-4ACC-837F-6EE9E2FA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Управление справочником номенклатуры.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Управление справочником аналогов.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Управление справочником поставщиков.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Формирование заявок на приобретение.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Учет поступлений инструмента.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Отчетность</a:t>
            </a:r>
          </a:p>
        </p:txBody>
      </p:sp>
    </p:spTree>
    <p:extLst>
      <p:ext uri="{BB962C8B-B14F-4D97-AF65-F5344CB8AC3E}">
        <p14:creationId xmlns:p14="http://schemas.microsoft.com/office/powerpoint/2010/main" val="198290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F56FE-8CD5-4769-9678-6E2C241D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80A81-3366-4302-A6F5-588A7DA73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Актуальные справочники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История изменений справочника номенклатуры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Сформированные заявки на приобретение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Ведомости поставки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Отчеты</a:t>
            </a:r>
          </a:p>
        </p:txBody>
      </p:sp>
    </p:spTree>
    <p:extLst>
      <p:ext uri="{BB962C8B-B14F-4D97-AF65-F5344CB8AC3E}">
        <p14:creationId xmlns:p14="http://schemas.microsoft.com/office/powerpoint/2010/main" val="66444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B00AC-7CFA-429B-8E67-D92DBE21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Среда разработки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519BE-70C5-4E1F-B833-C57434B80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068660"/>
            <a:ext cx="3381462" cy="242421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Bahnschrift Light" panose="020B0502040204020203" pitchFamily="34" charset="0"/>
              </a:rPr>
              <a:t>C#</a:t>
            </a:r>
            <a:r>
              <a:rPr lang="ru-RU" sz="2400" dirty="0">
                <a:latin typeface="Bahnschrift Light" panose="020B0502040204020203" pitchFamily="34" charset="0"/>
              </a:rPr>
              <a:t> – современный язык программирования от Microsoft, входящий в платформу .NET.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07DF3102-EBFE-448C-BA5C-927626063125}"/>
              </a:ext>
            </a:extLst>
          </p:cNvPr>
          <p:cNvSpPr txBox="1">
            <a:spLocks/>
          </p:cNvSpPr>
          <p:nvPr/>
        </p:nvSpPr>
        <p:spPr>
          <a:xfrm>
            <a:off x="4405269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5F14230C-78E2-4C7C-AAEE-09D98527725C}"/>
              </a:ext>
            </a:extLst>
          </p:cNvPr>
          <p:cNvSpPr txBox="1">
            <a:spLocks/>
          </p:cNvSpPr>
          <p:nvPr/>
        </p:nvSpPr>
        <p:spPr>
          <a:xfrm>
            <a:off x="8351941" y="4062676"/>
            <a:ext cx="3381462" cy="2424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Bahnschrift Light" panose="020B0502040204020203" pitchFamily="34" charset="0"/>
              </a:rPr>
              <a:t>Microsoft SQL Server</a:t>
            </a:r>
            <a:r>
              <a:rPr lang="ru-RU" sz="2400" dirty="0">
                <a:latin typeface="Bahnschrift Light" panose="020B0502040204020203" pitchFamily="34" charset="0"/>
              </a:rPr>
              <a:t> – реляционная СУБД, используемая для хранения и обработки данных.</a:t>
            </a:r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70DC996D-277E-403A-87A3-7F79B8E1EC9F}"/>
              </a:ext>
            </a:extLst>
          </p:cNvPr>
          <p:cNvSpPr txBox="1">
            <a:spLocks/>
          </p:cNvSpPr>
          <p:nvPr/>
        </p:nvSpPr>
        <p:spPr>
          <a:xfrm>
            <a:off x="4630024" y="4068661"/>
            <a:ext cx="3381462" cy="2424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Bahnschrift Light" panose="020B0502040204020203" pitchFamily="34" charset="0"/>
              </a:rPr>
              <a:t>Windows Forms</a:t>
            </a:r>
            <a:r>
              <a:rPr lang="ru-RU" sz="2400" dirty="0">
                <a:latin typeface="Bahnschrift Light" panose="020B0502040204020203" pitchFamily="34" charset="0"/>
              </a:rPr>
              <a:t> – </a:t>
            </a:r>
            <a:r>
              <a:rPr lang="ru-RU" sz="2400" b="0" i="0" dirty="0">
                <a:effectLst/>
                <a:latin typeface="Bahnschrift Light" panose="020B0502040204020203" pitchFamily="34" charset="0"/>
              </a:rPr>
              <a:t>фреймворк для создания десктоп-приложений с графическим интерфейсом.</a:t>
            </a:r>
            <a:endParaRPr lang="ru-RU" sz="2400" dirty="0">
              <a:latin typeface="Bahnschrift Light" panose="020B0502040204020203" pitchFamily="34" charset="0"/>
            </a:endParaRP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14F52971-7A8F-4CF2-85CE-46BC2600A42E}"/>
              </a:ext>
            </a:extLst>
          </p:cNvPr>
          <p:cNvSpPr txBox="1">
            <a:spLocks/>
          </p:cNvSpPr>
          <p:nvPr/>
        </p:nvSpPr>
        <p:spPr>
          <a:xfrm>
            <a:off x="4590876" y="1690688"/>
            <a:ext cx="338146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1E19B4F4-526D-48F9-B5C5-DCC0F6B8DD38}"/>
              </a:ext>
            </a:extLst>
          </p:cNvPr>
          <p:cNvSpPr txBox="1">
            <a:spLocks/>
          </p:cNvSpPr>
          <p:nvPr/>
        </p:nvSpPr>
        <p:spPr>
          <a:xfrm>
            <a:off x="8382700" y="1690688"/>
            <a:ext cx="338146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FC3A8CD-D8F1-4B0F-8DBC-92EE360D0786}"/>
              </a:ext>
            </a:extLst>
          </p:cNvPr>
          <p:cNvCxnSpPr>
            <a:cxnSpLocks/>
          </p:cNvCxnSpPr>
          <p:nvPr/>
        </p:nvCxnSpPr>
        <p:spPr>
          <a:xfrm>
            <a:off x="4405269" y="1690688"/>
            <a:ext cx="0" cy="4773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C6A2628-05CB-47EB-A6CE-2A934760EFFD}"/>
              </a:ext>
            </a:extLst>
          </p:cNvPr>
          <p:cNvCxnSpPr>
            <a:cxnSpLocks/>
          </p:cNvCxnSpPr>
          <p:nvPr/>
        </p:nvCxnSpPr>
        <p:spPr>
          <a:xfrm>
            <a:off x="8181713" y="1690688"/>
            <a:ext cx="0" cy="4773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Объект 3">
            <a:extLst>
              <a:ext uri="{FF2B5EF4-FFF2-40B4-BE49-F238E27FC236}">
                <a16:creationId xmlns:a16="http://schemas.microsoft.com/office/drawing/2014/main" id="{2889B81E-D074-4F93-B104-D7286AE3417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3381462" cy="210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D0BA40A5-5FBD-4C36-AB9D-2605A761D73A}"/>
              </a:ext>
            </a:extLst>
          </p:cNvPr>
          <p:cNvSpPr txBox="1">
            <a:spLocks/>
          </p:cNvSpPr>
          <p:nvPr/>
        </p:nvSpPr>
        <p:spPr>
          <a:xfrm>
            <a:off x="8197093" y="1690688"/>
            <a:ext cx="3381462" cy="2108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CD6D8046-399D-46E1-A08F-1F71B36CD6B9}"/>
              </a:ext>
            </a:extLst>
          </p:cNvPr>
          <p:cNvSpPr txBox="1">
            <a:spLocks/>
          </p:cNvSpPr>
          <p:nvPr/>
        </p:nvSpPr>
        <p:spPr>
          <a:xfrm>
            <a:off x="4630024" y="1690688"/>
            <a:ext cx="3381462" cy="2108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64AA8C7-B9E6-4BF0-BEE1-4BF57732B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125" y="1303404"/>
            <a:ext cx="2547106" cy="254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2401C7-EA31-4B4A-AFF6-673883003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192" y="1640332"/>
            <a:ext cx="2143125" cy="21431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0F853BE-0DCB-49DC-8ADE-6805547EC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643" y="1640332"/>
            <a:ext cx="2120362" cy="21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113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227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Bahnschrift Light</vt:lpstr>
      <vt:lpstr>Bahnschrift SemiLight</vt:lpstr>
      <vt:lpstr>Calibri</vt:lpstr>
      <vt:lpstr>Calibri Light</vt:lpstr>
      <vt:lpstr>Тема Office</vt:lpstr>
      <vt:lpstr>Информационная система учeта и   приобретения инструмента. Разработка  модуля «Автоматизированное рабочее  место инженера по инструменту отдела  подготовки производства»</vt:lpstr>
      <vt:lpstr>Цель дипломного проекта</vt:lpstr>
      <vt:lpstr>«Вятское машиностроительное предприятие «АВИТЕК»»</vt:lpstr>
      <vt:lpstr>Предметная область</vt:lpstr>
      <vt:lpstr>Входные данные</vt:lpstr>
      <vt:lpstr>Функционал разрабатываемого модуля</vt:lpstr>
      <vt:lpstr>Выходные данные</vt:lpstr>
      <vt:lpstr>Среда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«Автоматизированное рабочее место инженера по инструменту»</dc:title>
  <dc:creator>Дмитрий Хорошев</dc:creator>
  <cp:lastModifiedBy>Дмитрий Хорошев</cp:lastModifiedBy>
  <cp:revision>21</cp:revision>
  <dcterms:created xsi:type="dcterms:W3CDTF">2025-04-16T17:10:35Z</dcterms:created>
  <dcterms:modified xsi:type="dcterms:W3CDTF">2025-06-12T18:56:29Z</dcterms:modified>
</cp:coreProperties>
</file>