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2"/>
  </p:notesMasterIdLst>
  <p:sldIdLst>
    <p:sldId id="256" r:id="rId2"/>
    <p:sldId id="259" r:id="rId3"/>
    <p:sldId id="274" r:id="rId4"/>
    <p:sldId id="275" r:id="rId5"/>
    <p:sldId id="276" r:id="rId6"/>
    <p:sldId id="277" r:id="rId7"/>
    <p:sldId id="267" r:id="rId8"/>
    <p:sldId id="278" r:id="rId9"/>
    <p:sldId id="26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92642-885D-4A6A-B052-FABA8218EF64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9FFAA-6A54-4A1C-A13D-E775F6FBB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9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3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0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2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6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06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0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9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17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0BAD24-5839-425A-BE6F-39E96582DBC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F98A-B5C3-4675-8631-048332DCB47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2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1764" y="482945"/>
            <a:ext cx="65679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Кировское областное государственное профессиональное </a:t>
            </a:r>
          </a:p>
          <a:p>
            <a:pPr algn="ctr"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образовательное бюджетное учреждение </a:t>
            </a:r>
          </a:p>
          <a:p>
            <a:pPr algn="ctr"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«Кировский авиационный техникум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2000" cap="al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когпобу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«Кировский авиационный техникум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»)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1695" y="1934936"/>
            <a:ext cx="96680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Дипломный проект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тему: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Информационная система учета и приобретения инструмента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модуля</a:t>
            </a:r>
          </a:p>
          <a:p>
            <a:pPr algn="ctr"/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Автоматизированное рабочее место кладовщика ЦИС, БИХ цеха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Специальность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09.02.07 Информационные системы и программирование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6927" y="57898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2025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87986"/>
              </p:ext>
            </p:extLst>
          </p:nvPr>
        </p:nvGraphicFramePr>
        <p:xfrm>
          <a:off x="2031741" y="4997371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Выполнил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М.М. Кутявин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+mn-lt"/>
                          <a:cs typeface="Times New Roman" panose="02020603050405020304" pitchFamily="18" charset="0"/>
                        </a:rPr>
                        <a:t>Руководитель ДП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>
                          <a:latin typeface="+mn-lt"/>
                          <a:cs typeface="Times New Roman" panose="02020603050405020304" pitchFamily="18" charset="0"/>
                        </a:rPr>
                        <a:t>Э.Г. Сандова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0000"/>
          </a:xfrm>
        </p:spPr>
        <p:txBody>
          <a:bodyPr>
            <a:normAutofit/>
          </a:bodyPr>
          <a:lstStyle/>
          <a:p>
            <a:pPr indent="360000" algn="ctr"/>
            <a:r>
              <a:rPr 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649" y="1689600"/>
            <a:ext cx="9872871" cy="4438934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В ходе выполнения дипломного проекта была разработана и предложена к внедрению информационная система учета и приобретения инструмента модуль </a:t>
            </a:r>
            <a:r>
              <a:rPr lang="ru-RU" sz="24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ru-RU" sz="2400" dirty="0">
                <a:solidFill>
                  <a:schemeClr val="tx1"/>
                </a:solidFill>
              </a:rPr>
              <a:t>Автоматизированного рабочего места кладовщика ЦИС, БИХ цеха</a:t>
            </a:r>
            <a:r>
              <a:rPr lang="ru-RU" sz="24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r>
              <a:rPr lang="ru-RU" sz="2400" dirty="0">
                <a:solidFill>
                  <a:schemeClr val="tx1"/>
                </a:solidFill>
              </a:rPr>
              <a:t> на предприятии АО “ВМП “</a:t>
            </a:r>
            <a:r>
              <a:rPr lang="ru-RU" sz="2400" dirty="0" err="1">
                <a:solidFill>
                  <a:schemeClr val="tx1"/>
                </a:solidFill>
              </a:rPr>
              <a:t>Авитек</a:t>
            </a:r>
            <a:r>
              <a:rPr lang="ru-RU" sz="2400" dirty="0">
                <a:solidFill>
                  <a:schemeClr val="tx1"/>
                </a:solidFill>
              </a:rPr>
              <a:t>”.</a:t>
            </a:r>
          </a:p>
          <a:p>
            <a:r>
              <a:rPr lang="ru-RU" sz="2400" dirty="0">
                <a:solidFill>
                  <a:schemeClr val="tx1"/>
                </a:solidFill>
              </a:rPr>
              <a:t>В дальнейшем система будет доработана в соответствии с особенностями складского учета внутри предприятия.</a:t>
            </a:r>
          </a:p>
        </p:txBody>
      </p:sp>
    </p:spTree>
    <p:extLst>
      <p:ext uri="{BB962C8B-B14F-4D97-AF65-F5344CB8AC3E}">
        <p14:creationId xmlns:p14="http://schemas.microsoft.com/office/powerpoint/2010/main" val="345999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0000"/>
          </a:xfrm>
        </p:spPr>
        <p:txBody>
          <a:bodyPr>
            <a:normAutofit/>
          </a:bodyPr>
          <a:lstStyle/>
          <a:p>
            <a:pPr indent="360000" algn="ctr"/>
            <a:r>
              <a:rPr 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 дипломного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9564" y="2015654"/>
            <a:ext cx="9872871" cy="4438934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Цель: Автоматизация процессов учета и приобретения инструмента для повышения эффективности управления инструментальным хозяйством предприятия путем разработки информационной системы учета и приобретения инструмента модуля "Кладовщика ЦИС, БИХ цеха".</a:t>
            </a: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D6F86-41FF-4C51-9F2E-0AD8E2F1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Объект и предмет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083B7-34C0-4FCE-BE72-0B695D5E9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Объектом автоматизации является процесс учета инструмента.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Предметом автоматизации является повышение эффективности управления инструментальным хозяйством предприятия, путем разработки программного модуля.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1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955F5-A850-4E90-8860-F8402FA2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Предприятие заказчик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F0533C-D9D2-4F66-AEC9-C9FCB070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15779" cy="4023360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Предприятием заказчиком является АО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ВМП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Авитек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Предприятие является частью оборонно-промышленного комплекса Российской федерации и производит широкий спектр продукции по государственным оборонным заказами, а также ряд гражданской продукции. </a:t>
            </a: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Предприятия обладает обширным количеством инструментов для самых различных видов работ, что предполагает требования в автоматизированном складском учете.</a:t>
            </a:r>
          </a:p>
        </p:txBody>
      </p:sp>
      <p:pic>
        <p:nvPicPr>
          <p:cNvPr id="4" name="Picture 4" descr="ВАПК - Предприятия-партнёры">
            <a:extLst>
              <a:ext uri="{FF2B5EF4-FFF2-40B4-BE49-F238E27FC236}">
                <a16:creationId xmlns:a16="http://schemas.microsoft.com/office/drawing/2014/main" id="{D549F28C-A4A3-4EAA-9D31-D32A2432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070" y="2851919"/>
            <a:ext cx="3581400" cy="11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98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55A45-2E52-49EF-9770-0C3DAD59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+mn-lt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BC0A5-6CE8-4FAE-A4B8-235DFA59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6126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ru-RU" sz="7400" dirty="0">
                <a:solidFill>
                  <a:schemeClr val="tx1"/>
                </a:solidFill>
                <a:ea typeface="Microsoft YaHei UI Light" panose="020B0502040204020203" pitchFamily="34" charset="-122"/>
              </a:rPr>
              <a:t>Автоматизация складского учёта инструмента в производственных цехах ООО «ВМП «</a:t>
            </a:r>
            <a:r>
              <a:rPr lang="ru-RU" sz="7400" dirty="0" err="1">
                <a:solidFill>
                  <a:schemeClr val="tx1"/>
                </a:solidFill>
                <a:ea typeface="Microsoft YaHei UI Light" panose="020B0502040204020203" pitchFamily="34" charset="-122"/>
              </a:rPr>
              <a:t>Авитек</a:t>
            </a:r>
            <a:r>
              <a:rPr lang="ru-RU" sz="7400" dirty="0">
                <a:solidFill>
                  <a:schemeClr val="tx1"/>
                </a:solidFill>
                <a:ea typeface="Microsoft YaHei UI Light" panose="020B0502040204020203" pitchFamily="34" charset="-122"/>
              </a:rPr>
              <a:t>».</a:t>
            </a:r>
          </a:p>
          <a:p>
            <a:pPr>
              <a:lnSpc>
                <a:spcPct val="150000"/>
              </a:lnSpc>
            </a:pPr>
            <a:r>
              <a:rPr lang="ru-RU" sz="7400" dirty="0">
                <a:solidFill>
                  <a:schemeClr val="tx1"/>
                </a:solidFill>
                <a:ea typeface="Microsoft YaHei UI Light" panose="020B0502040204020203" pitchFamily="34" charset="-122"/>
              </a:rPr>
              <a:t>В рамках предметной области рассматриваются процессы: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7400" dirty="0">
                <a:solidFill>
                  <a:schemeClr val="tx1"/>
                </a:solidFill>
                <a:ea typeface="Microsoft YaHei UI Light" panose="020B0502040204020203" pitchFamily="34" charset="-122"/>
              </a:rPr>
              <a:t>  учет поступления инструмента на склад;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7400" dirty="0">
                <a:solidFill>
                  <a:schemeClr val="tx1"/>
                </a:solidFill>
                <a:ea typeface="Microsoft YaHei UI Light" panose="020B0502040204020203" pitchFamily="34" charset="-122"/>
              </a:rPr>
              <a:t>  выдача инструмента в производство;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7400" dirty="0">
                <a:solidFill>
                  <a:schemeClr val="tx1"/>
                </a:solidFill>
                <a:ea typeface="Microsoft YaHei UI Light" panose="020B0502040204020203" pitchFamily="34" charset="-122"/>
              </a:rPr>
              <a:t>  списание инструмента по факту износа или выхода из строя;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7400" dirty="0">
                <a:solidFill>
                  <a:schemeClr val="tx1"/>
                </a:solidFill>
                <a:ea typeface="Microsoft YaHei UI Light" panose="020B0502040204020203" pitchFamily="34" charset="-122"/>
              </a:rPr>
              <a:t>  регистрация перемещений инструмента между складами</a:t>
            </a:r>
            <a:r>
              <a:rPr lang="en-US" sz="7400" dirty="0">
                <a:solidFill>
                  <a:schemeClr val="tx1"/>
                </a:solidFill>
                <a:ea typeface="Microsoft YaHei UI Light" panose="020B0502040204020203" pitchFamily="34" charset="-122"/>
              </a:rPr>
              <a:t>/</a:t>
            </a:r>
            <a:r>
              <a:rPr lang="ru-RU" sz="7400" dirty="0">
                <a:solidFill>
                  <a:schemeClr val="tx1"/>
                </a:solidFill>
                <a:ea typeface="Microsoft YaHei UI Light" panose="020B0502040204020203" pitchFamily="34" charset="-122"/>
              </a:rPr>
              <a:t>цехами.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9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11422-CD87-4523-B0BC-6219492D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+mn-lt"/>
              </a:rPr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6A549-E821-4694-9209-D7F5CD37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Справочник номенклатуры инструмента</a:t>
            </a:r>
            <a:r>
              <a:rPr lang="en-US" sz="2400" dirty="0"/>
              <a:t>;</a:t>
            </a:r>
            <a:endParaRPr lang="ru-RU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Справочник цехов</a:t>
            </a:r>
            <a:r>
              <a:rPr lang="en-US" sz="2400" dirty="0"/>
              <a:t>;</a:t>
            </a:r>
            <a:endParaRPr lang="ru-RU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Справочник складов</a:t>
            </a:r>
            <a:r>
              <a:rPr lang="en-US" sz="2400" dirty="0"/>
              <a:t>;</a:t>
            </a:r>
            <a:endParaRPr lang="ru-RU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Остатки инструментов.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30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0000"/>
          </a:xfrm>
        </p:spPr>
        <p:txBody>
          <a:bodyPr>
            <a:normAutofit/>
          </a:bodyPr>
          <a:lstStyle/>
          <a:p>
            <a:pPr indent="360000" algn="ctr"/>
            <a:r>
              <a:rPr 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Функции программного модуля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938281"/>
            <a:ext cx="9872871" cy="4779439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Формирование заявок на выдачу инструмента цехам;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Учет движений инструмента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Создание дефектных ведомостей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Фиксация остатков.</a:t>
            </a:r>
          </a:p>
        </p:txBody>
      </p:sp>
    </p:spTree>
    <p:extLst>
      <p:ext uri="{BB962C8B-B14F-4D97-AF65-F5344CB8AC3E}">
        <p14:creationId xmlns:p14="http://schemas.microsoft.com/office/powerpoint/2010/main" val="58666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C1D83-6EEA-4970-A307-125DCEF5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+mn-lt"/>
              </a:rPr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C4780-587F-401E-98EF-7ADAE5C6D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751" y="1899522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Отчеты по остаткам инструмента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Заявки на получение инструмента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Отчеты по движениям инструментов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Отчеты по составленным дефектным ведомостям.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6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80000"/>
          </a:xfrm>
        </p:spPr>
        <p:txBody>
          <a:bodyPr>
            <a:normAutofit/>
          </a:bodyPr>
          <a:lstStyle/>
          <a:p>
            <a:pPr indent="360000" algn="ctr"/>
            <a:r>
              <a:rPr 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Выбор СУБД и среды разработки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1715FBF1-829C-41B8-96F8-98FB4B485449}"/>
              </a:ext>
            </a:extLst>
          </p:cNvPr>
          <p:cNvSpPr txBox="1">
            <a:spLocks/>
          </p:cNvSpPr>
          <p:nvPr/>
        </p:nvSpPr>
        <p:spPr>
          <a:xfrm>
            <a:off x="676714" y="4059751"/>
            <a:ext cx="5000537" cy="24242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Font typeface="Calibri" panose="020F050202020403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современный язык программирования от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входящий в платформу .NET.</a:t>
            </a:r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97CE266C-F013-41E2-96A0-4AB6E61A9E4F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2F24853B-C62A-4821-B34F-4837BD6C181C}"/>
              </a:ext>
            </a:extLst>
          </p:cNvPr>
          <p:cNvSpPr txBox="1">
            <a:spLocks/>
          </p:cNvSpPr>
          <p:nvPr/>
        </p:nvSpPr>
        <p:spPr>
          <a:xfrm>
            <a:off x="6434707" y="4062676"/>
            <a:ext cx="5298696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SQL Server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реляционная СУБД, используемая для хранения и обработки данных.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49BF46E6-C1CC-4E13-8547-CF89E5463773}"/>
              </a:ext>
            </a:extLst>
          </p:cNvPr>
          <p:cNvSpPr txBox="1">
            <a:spLocks/>
          </p:cNvSpPr>
          <p:nvPr/>
        </p:nvSpPr>
        <p:spPr>
          <a:xfrm>
            <a:off x="4630024" y="4068661"/>
            <a:ext cx="3381462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CF63AE27-EE2C-4F6C-B2D1-01714BC42971}"/>
              </a:ext>
            </a:extLst>
          </p:cNvPr>
          <p:cNvSpPr txBox="1">
            <a:spLocks/>
          </p:cNvSpPr>
          <p:nvPr/>
        </p:nvSpPr>
        <p:spPr>
          <a:xfrm>
            <a:off x="4590876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2C1EE743-D2B1-4FD9-9716-5BD9086844B9}"/>
              </a:ext>
            </a:extLst>
          </p:cNvPr>
          <p:cNvSpPr txBox="1">
            <a:spLocks/>
          </p:cNvSpPr>
          <p:nvPr/>
        </p:nvSpPr>
        <p:spPr>
          <a:xfrm>
            <a:off x="8382700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9B93C777-5FF8-4A9F-B579-91F57654941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381462" cy="210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2972462C-17C6-44DF-AFF2-C18C4CD81F31}"/>
              </a:ext>
            </a:extLst>
          </p:cNvPr>
          <p:cNvSpPr txBox="1">
            <a:spLocks/>
          </p:cNvSpPr>
          <p:nvPr/>
        </p:nvSpPr>
        <p:spPr>
          <a:xfrm>
            <a:off x="8197093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959FA4CF-CEDB-4CB9-AFAF-7281A70B098E}"/>
              </a:ext>
            </a:extLst>
          </p:cNvPr>
          <p:cNvSpPr txBox="1">
            <a:spLocks/>
          </p:cNvSpPr>
          <p:nvPr/>
        </p:nvSpPr>
        <p:spPr>
          <a:xfrm>
            <a:off x="4630024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2DC3F8F-D654-4014-90FD-CDE1D4A2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63" y="1503736"/>
            <a:ext cx="2547106" cy="254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4AA1BF0-4793-4643-A2EA-1CC5000D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945" y="1735143"/>
            <a:ext cx="2120362" cy="21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975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</TotalTime>
  <Words>348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Microsoft YaHei UI Light</vt:lpstr>
      <vt:lpstr>Arial</vt:lpstr>
      <vt:lpstr>Calibri</vt:lpstr>
      <vt:lpstr>Calibri Light</vt:lpstr>
      <vt:lpstr>Times New Roman</vt:lpstr>
      <vt:lpstr>Ретро</vt:lpstr>
      <vt:lpstr>Презентация PowerPoint</vt:lpstr>
      <vt:lpstr>Цель дипломного проекта</vt:lpstr>
      <vt:lpstr>Объект и предмет автоматизации</vt:lpstr>
      <vt:lpstr>Предприятие заказчик</vt:lpstr>
      <vt:lpstr>Предметная область</vt:lpstr>
      <vt:lpstr>Входные данные</vt:lpstr>
      <vt:lpstr>Функции программного модуля</vt:lpstr>
      <vt:lpstr>Выходные данные</vt:lpstr>
      <vt:lpstr>Выбор СУБД и среды разработки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</dc:creator>
  <cp:lastModifiedBy>Михаил Кутявин</cp:lastModifiedBy>
  <cp:revision>41</cp:revision>
  <dcterms:created xsi:type="dcterms:W3CDTF">2022-03-28T13:34:28Z</dcterms:created>
  <dcterms:modified xsi:type="dcterms:W3CDTF">2025-06-16T08:36:50Z</dcterms:modified>
</cp:coreProperties>
</file>