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ADC37E2-25C2-4631-9A61-16ADD13CF283}">
  <a:tblStyle styleId="{AADC37E2-25C2-4631-9A61-16ADD13CF2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8B7EE3-8B07-496A-BC60-F8BDB6FA3B2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118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2750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Inteligentes </a:t>
            </a:r>
            <a:b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b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baseados no conhecimento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Leandro Escobar, msc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l.escobar72@gmail.com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do conhecimento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semânticas: grafo direcionado no qual os vértices representam conceitos, e as arestas representam relações semânticas entre os conceitos</a:t>
            </a:r>
            <a:endParaRPr/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3" descr="https://upload.wikimedia.org/wikipedia/commons/thumb/b/b1/Rede_Sem%C3%A2ntica.png/250px-Rede_Sem%C3%A2ntic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3429000"/>
            <a:ext cx="5688632" cy="318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ao aprendizado de máquina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Leandro Escobar, msc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pt-B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“Área da Inteligência Artificial cujo objetivo é desenvolver técnicas computacionais sobre o aprendizado bom como a construção de sistemas capazes de adquirir conhecimento de forma automática”</a:t>
            </a:r>
            <a:r>
              <a:rPr lang="pt-BR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(Rezende, 2003)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pt-BR" sz="272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Indutor</a:t>
            </a:r>
            <a:r>
              <a:rPr lang="pt-B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algoritmo de aprendizado.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pt-BR" sz="272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dados</a:t>
            </a:r>
            <a:r>
              <a:rPr lang="pt-B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exemplos fornecidos para aprendizado, representados por um verto de características.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pt-BR" sz="272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pt-B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rótulo que determina a conclusão a ser aprendida ou induzida.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pt-BR" sz="272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pt-B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representação das condições que determinam uma classe.</a:t>
            </a:r>
            <a:endParaRPr/>
          </a:p>
          <a:p>
            <a:pPr marL="342900" marR="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pt-BR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125960" y="1052736"/>
            <a:ext cx="5544616" cy="3708412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1125960" y="4824772"/>
            <a:ext cx="5544616" cy="69246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-180528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537" y="1178768"/>
            <a:ext cx="5149015" cy="246625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/>
          <p:nvPr/>
        </p:nvSpPr>
        <p:spPr>
          <a:xfrm>
            <a:off x="1341984" y="3861048"/>
            <a:ext cx="4968552" cy="3600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INDUTOR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1341984" y="4581128"/>
            <a:ext cx="4968552" cy="36004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CONHECIMENTO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3430216" y="3645024"/>
            <a:ext cx="449828" cy="14401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3430216" y="4365104"/>
            <a:ext cx="449828" cy="14401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774032" y="5022801"/>
            <a:ext cx="1368152" cy="4056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Coletor de dados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3141821" y="5013176"/>
            <a:ext cx="1440523" cy="4056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de inferência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4582344" y="5013176"/>
            <a:ext cx="1368152" cy="4056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explicações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6876256" y="1052736"/>
            <a:ext cx="144016" cy="370841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6876256" y="4824772"/>
            <a:ext cx="144016" cy="69246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7051514" y="2722276"/>
            <a:ext cx="14233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6974711" y="4985418"/>
            <a:ext cx="1609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/ uso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707904" y="1412776"/>
            <a:ext cx="2016224" cy="86409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3707904" y="1486525"/>
            <a:ext cx="20291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INDUTIVO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5220072" y="2492896"/>
            <a:ext cx="2016224" cy="86409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220072" y="2566645"/>
            <a:ext cx="20291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não-supervisionado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2182769" y="2492896"/>
            <a:ext cx="2016224" cy="86409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2182769" y="2566645"/>
            <a:ext cx="20291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supervisionado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886625" y="3645024"/>
            <a:ext cx="2016224" cy="86409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886625" y="3923764"/>
            <a:ext cx="20291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3347864" y="3645024"/>
            <a:ext cx="2016224" cy="86409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3334734" y="3892406"/>
            <a:ext cx="20291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28"/>
          <p:cNvCxnSpPr>
            <a:stCxn id="217" idx="1"/>
            <a:endCxn id="220" idx="0"/>
          </p:cNvCxnSpPr>
          <p:nvPr/>
        </p:nvCxnSpPr>
        <p:spPr>
          <a:xfrm flipH="1">
            <a:off x="3191004" y="1809691"/>
            <a:ext cx="516900" cy="6831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7" name="Google Shape;227;p28"/>
          <p:cNvCxnSpPr>
            <a:stCxn id="221" idx="1"/>
            <a:endCxn id="222" idx="0"/>
          </p:cNvCxnSpPr>
          <p:nvPr/>
        </p:nvCxnSpPr>
        <p:spPr>
          <a:xfrm flipH="1">
            <a:off x="1894769" y="2889810"/>
            <a:ext cx="288000" cy="7551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8" name="Google Shape;228;p28"/>
          <p:cNvCxnSpPr>
            <a:stCxn id="221" idx="3"/>
            <a:endCxn id="224" idx="0"/>
          </p:cNvCxnSpPr>
          <p:nvPr/>
        </p:nvCxnSpPr>
        <p:spPr>
          <a:xfrm>
            <a:off x="4211960" y="2889810"/>
            <a:ext cx="144000" cy="7551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9" name="Google Shape;229;p28"/>
          <p:cNvCxnSpPr>
            <a:stCxn id="216" idx="3"/>
            <a:endCxn id="218" idx="0"/>
          </p:cNvCxnSpPr>
          <p:nvPr/>
        </p:nvCxnSpPr>
        <p:spPr>
          <a:xfrm>
            <a:off x="5724128" y="1844824"/>
            <a:ext cx="504000" cy="648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0" name="Google Shape;230;p28"/>
          <p:cNvSpPr txBox="1"/>
          <p:nvPr/>
        </p:nvSpPr>
        <p:spPr>
          <a:xfrm>
            <a:off x="899592" y="4221088"/>
            <a:ext cx="19575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 classes forem discretas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3406501" y="4221088"/>
            <a:ext cx="20074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 classes forem contínuas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691680" y="4725144"/>
            <a:ext cx="2718557" cy="52322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aprendizado supervisionado, os rótulos de classe são conhecidos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5976156" y="3417330"/>
            <a:ext cx="2988332" cy="95410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aprendizado não-supervisionado, os rótulos de classe não são conhecidos e o indutor tenta agrupar os exemplos de alguma maneira.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457200" y="56267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geral: Aprendizado de máquina</a:t>
            </a:r>
            <a:br>
              <a:rPr lang="pt-B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  <a:b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209600" y="2636912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362000" y="2789312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514400" y="2941712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666800" y="3094112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819200" y="3246512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971600" y="3398912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2602632" y="2667000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2755032" y="2819400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2907432" y="2971800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3059832" y="3124200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2907432" y="4932784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3059832" y="5085184"/>
            <a:ext cx="79208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29"/>
          <p:cNvCxnSpPr/>
          <p:nvPr/>
        </p:nvCxnSpPr>
        <p:spPr>
          <a:xfrm>
            <a:off x="1812427" y="3077344"/>
            <a:ext cx="639372" cy="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2" name="Google Shape;252;p29"/>
          <p:cNvCxnSpPr/>
          <p:nvPr/>
        </p:nvCxnSpPr>
        <p:spPr>
          <a:xfrm>
            <a:off x="1907704" y="3974976"/>
            <a:ext cx="936104" cy="957808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3" name="Google Shape;253;p29"/>
          <p:cNvSpPr/>
          <p:nvPr/>
        </p:nvSpPr>
        <p:spPr>
          <a:xfrm>
            <a:off x="6732240" y="2132856"/>
            <a:ext cx="1872208" cy="1800200"/>
          </a:xfrm>
          <a:prstGeom prst="cube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Modelo Classificador</a:t>
            </a:r>
            <a:endParaRPr sz="18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4139952" y="3060576"/>
            <a:ext cx="2448272" cy="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5" name="Google Shape;255;p29"/>
          <p:cNvCxnSpPr/>
          <p:nvPr/>
        </p:nvCxnSpPr>
        <p:spPr>
          <a:xfrm flipH="1">
            <a:off x="3851920" y="3645024"/>
            <a:ext cx="2808312" cy="128776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6" name="Google Shape;256;p29"/>
          <p:cNvCxnSpPr/>
          <p:nvPr/>
        </p:nvCxnSpPr>
        <p:spPr>
          <a:xfrm>
            <a:off x="3995936" y="5301208"/>
            <a:ext cx="2808312" cy="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7" name="Google Shape;257;p29"/>
          <p:cNvSpPr/>
          <p:nvPr/>
        </p:nvSpPr>
        <p:spPr>
          <a:xfrm>
            <a:off x="6884957" y="4587287"/>
            <a:ext cx="1278743" cy="923786"/>
          </a:xfrm>
          <a:prstGeom prst="cube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Acurácia</a:t>
            </a:r>
            <a:endParaRPr sz="18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6369874" y="1988840"/>
            <a:ext cx="2522606" cy="367240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-36512" y="2123564"/>
            <a:ext cx="17232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históricos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2056683" y="2123564"/>
            <a:ext cx="24589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para aprendizado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2627784" y="4294823"/>
            <a:ext cx="12956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para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796408" y="5013176"/>
            <a:ext cx="1368152" cy="5760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80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644008" y="2780928"/>
            <a:ext cx="1368152" cy="5760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 sz="180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Constatações relativas às classes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de classes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representa a frequência de cada classe no conjunto de aprendizado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Prevalência de classes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ocorre quando uma classe prevalece sobre outras por conta da distribuição desbalanceada e de um indutor insuficiente</a:t>
            </a:r>
            <a:endParaRPr/>
          </a:p>
          <a:p>
            <a: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" name="Google Shape;270;p30"/>
          <p:cNvGraphicFramePr/>
          <p:nvPr/>
        </p:nvGraphicFramePr>
        <p:xfrm>
          <a:off x="1547664" y="1988840"/>
          <a:ext cx="6096000" cy="1112550"/>
        </p:xfrm>
        <a:graphic>
          <a:graphicData uri="http://schemas.openxmlformats.org/drawingml/2006/table">
            <a:tbl>
              <a:tblPr firstRow="1" bandRow="1">
                <a:noFill/>
                <a:tableStyleId>{AADC37E2-25C2-4631-9A61-16ADD13CF283}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Classe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Contagem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Frequencia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0,25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0,15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71" name="Google Shape;271;p30"/>
          <p:cNvGraphicFramePr/>
          <p:nvPr/>
        </p:nvGraphicFramePr>
        <p:xfrm>
          <a:off x="1572344" y="4548728"/>
          <a:ext cx="6096000" cy="1112550"/>
        </p:xfrm>
        <a:graphic>
          <a:graphicData uri="http://schemas.openxmlformats.org/drawingml/2006/table">
            <a:tbl>
              <a:tblPr firstRow="1" bandRow="1">
                <a:noFill/>
                <a:tableStyleId>{AADC37E2-25C2-4631-9A61-16ADD13CF283}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Classe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Contagem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Frequencia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0,85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0,10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0,5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72" name="Google Shape;272;p30"/>
          <p:cNvSpPr txBox="1"/>
          <p:nvPr/>
        </p:nvSpPr>
        <p:spPr>
          <a:xfrm>
            <a:off x="179512" y="5805264"/>
            <a:ext cx="8839856" cy="9233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classe C3 pode ser absorvida pela C1 e o indutor ser incapaz de reconhecê-la.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é indesejado.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exemplo: C1 = Paciente saudável; C2 = Paciente gripado; C3 = Contaminado por Dengue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contingência (ou de confusão)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 o número de classificações corretas e de classificações preditas.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como base para a determinação dos indicadores de acurácia do modelo classificador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" name="Google Shape;279;p31"/>
          <p:cNvGraphicFramePr/>
          <p:nvPr/>
        </p:nvGraphicFramePr>
        <p:xfrm>
          <a:off x="1547664" y="2779764"/>
          <a:ext cx="5904700" cy="1920270"/>
        </p:xfrm>
        <a:graphic>
          <a:graphicData uri="http://schemas.openxmlformats.org/drawingml/2006/table">
            <a:tbl>
              <a:tblPr firstRow="1" bandRow="1">
                <a:noFill/>
                <a:tableStyleId>{AADC37E2-25C2-4631-9A61-16ADD13CF283}</a:tableStyleId>
              </a:tblPr>
              <a:tblGrid>
                <a:gridCol w="1476175"/>
                <a:gridCol w="1476175"/>
                <a:gridCol w="1476175"/>
                <a:gridCol w="1476175"/>
              </a:tblGrid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Classe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Predita C1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Predita C2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Tx Erro de Classe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Verdadeira C1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Nº VP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Nº FN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Verdadeira C2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Nº FP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Nº VN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80" name="Google Shape;280;p31"/>
          <p:cNvSpPr txBox="1"/>
          <p:nvPr/>
        </p:nvSpPr>
        <p:spPr>
          <a:xfrm>
            <a:off x="2843808" y="5116420"/>
            <a:ext cx="3456384" cy="6168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de modelos classificadores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-252536" y="980728"/>
            <a:ext cx="3456384" cy="6168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-468560" y="2067846"/>
            <a:ext cx="4608512" cy="6169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8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9" name="Google Shape;289;p32"/>
          <p:cNvSpPr txBox="1"/>
          <p:nvPr/>
        </p:nvSpPr>
        <p:spPr>
          <a:xfrm>
            <a:off x="-396552" y="3316092"/>
            <a:ext cx="4608512" cy="6169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8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-252536" y="4708354"/>
            <a:ext cx="4608512" cy="6648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4067945" y="980728"/>
            <a:ext cx="52565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global do algoritmo em relação à classe ou aos exemplos dos dados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4067944" y="2060848"/>
            <a:ext cx="52565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do modelo identificar verdadeiros positivos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4067944" y="3358733"/>
            <a:ext cx="52565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do modelo identificar verdadeiros negativos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4067944" y="4726885"/>
            <a:ext cx="52565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 ponderada das capacidades preditivas do algoritmo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de modelos classificadores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3"/>
          <p:cNvSpPr txBox="1">
            <a:spLocks noGrp="1"/>
          </p:cNvSpPr>
          <p:nvPr>
            <p:ph type="body" idx="1"/>
          </p:nvPr>
        </p:nvSpPr>
        <p:spPr>
          <a:xfrm>
            <a:off x="457200" y="727830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827584" y="692696"/>
            <a:ext cx="6498959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Kappa statistic.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 de acurácia utilizada para comparação entre classificadores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 a </a:t>
            </a:r>
            <a:r>
              <a:rPr lang="pt-BR" sz="18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observada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 </a:t>
            </a:r>
            <a:r>
              <a:rPr lang="pt-BR" sz="18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esperada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a matriz de contigencia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2" name="Google Shape;302;p33"/>
          <p:cNvGraphicFramePr/>
          <p:nvPr/>
        </p:nvGraphicFramePr>
        <p:xfrm>
          <a:off x="4139952" y="2102366"/>
          <a:ext cx="3024300" cy="750570"/>
        </p:xfrm>
        <a:graphic>
          <a:graphicData uri="http://schemas.openxmlformats.org/drawingml/2006/table">
            <a:tbl>
              <a:tblPr>
                <a:noFill/>
                <a:tableStyleId>{3B8B7EE3-8B07-496A-BC60-F8BDB6FA3B20}</a:tableStyleId>
              </a:tblPr>
              <a:tblGrid>
                <a:gridCol w="1008100"/>
                <a:gridCol w="1008100"/>
                <a:gridCol w="10081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Mulheres 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Homens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Mulheres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Homens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03" name="Google Shape;303;p33"/>
          <p:cNvSpPr txBox="1"/>
          <p:nvPr/>
        </p:nvSpPr>
        <p:spPr>
          <a:xfrm>
            <a:off x="5625077" y="1772816"/>
            <a:ext cx="110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Realidade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 rot="-5400000">
            <a:off x="3468293" y="2390398"/>
            <a:ext cx="973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1043609" y="3068960"/>
            <a:ext cx="7704856" cy="3682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94" t="-4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Habilidade para a resolução de problemas complexos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"O centro do comportamento inteligente humano está na habilidade para adaptar ou modificar o comportamento com base na racionalidade e empregar várias habilidades a uma dada situação“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de algoritmos classificadores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há algoritmo que apresente um melhor desempenho para todos os problemas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necessário utilizar uma metodologia que permita avaliar e comparar algoritmos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devem comparar as conclusões do classificador com as classes oriundas da base</a:t>
            </a:r>
            <a:endParaRPr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de algoritmos classificadores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6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Testes(1/2)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259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Resubstituição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Construir o classificador e testar seu desempenho no mesmo conjunto de exemplos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pt-B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 uma tendência otimista distorcida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pt-B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métodos de reamostragem em que os testes sejam realizados sobre exemplos diferentes daqueles utilizados na aprendizagem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259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 Out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Divide os exemplos em uma porcentagem fixa de exemplos </a:t>
            </a:r>
            <a:r>
              <a:rPr lang="pt-BR" sz="259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treinamento e (1-</a:t>
            </a:r>
            <a:r>
              <a:rPr lang="pt-BR" sz="259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para testes.</a:t>
            </a:r>
            <a:endParaRPr/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pt-B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Tipicamente: p=2/3 e (1-p) = 1/3, mas não há fundamento teórico que comprove a eficácia desta divisão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de algoritmos classificadores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pt-B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(2/2)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pt-BR" sz="238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os exemplos são divididos em </a:t>
            </a:r>
            <a:r>
              <a:rPr lang="pt-BR" sz="23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partições mutuamente excludentes e tamanho </a:t>
            </a:r>
            <a:r>
              <a:rPr lang="pt-BR" sz="23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23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pt-BR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exemplos nas (</a:t>
            </a:r>
            <a:r>
              <a:rPr lang="pt-BR" sz="20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 partições são utilizados para treinamento e a hipótese induzida é testada na partição remanescente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pt-BR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processo é repetido </a:t>
            </a:r>
            <a:r>
              <a:rPr lang="pt-BR" sz="20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vezes, considerando uma partição diferente para cada teste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pt-BR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acurácia é obtida com a média dos erros de todas as iterações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pt-BR" sz="238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Stratified Cross-Validation</a:t>
            </a: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Semelhante ao Cross-Validation. Porém, as distribuição de classes é mantida em cada uma das partições gerada.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pt-BR" sz="238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Leave-one-out</a:t>
            </a: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treinamento é realizado em um conjunto (</a:t>
            </a:r>
            <a:r>
              <a:rPr lang="pt-BR" sz="23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 exemplos e a hipótese induzida é testada no único exemplo remanescente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pt-BR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erro é obtido pela média dos erros (soma dos erros divida por </a:t>
            </a:r>
            <a:r>
              <a:rPr lang="pt-BR" sz="20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inteligentes</a:t>
            </a: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Emulam o comportamento inteligente humano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Habilidade para usar o conhecimento no desempenho de tarefas ou resolver problemas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para aproveitar as associações e inferências para trabalhar com problemas complexos (similares a realidade)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283968" y="5151383"/>
            <a:ext cx="4824536" cy="166199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substantivo feminino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ação ou efeito de inferir; conclusão, indução.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</a:t>
            </a:r>
            <a:r>
              <a:rPr lang="pt-BR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lógica)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operação intelectual por meio da qual se afirma a verdade de uma proposição em decorrência de sua ligação com outras já reconhecidas como verdadeiras.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baseados em conhecimeto</a:t>
            </a:r>
            <a:endParaRPr sz="27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Sistemas inteligentes cuja base de conhecimento está separada do código executável</a:t>
            </a:r>
            <a:endParaRPr/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Tudo o que se sabe sobre o problema está explicitamente representado em uma base de conhecimento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base de conhecimento é explorada por um agente capaz de interpretá-la = mecanismo de inferência (ou motor de inferência)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Habilidade para resolver problemas sobre os quais não é conhecido um procedimento determinístico</a:t>
            </a:r>
            <a:endParaRPr/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Razões para desenvolver um SBC</a:t>
            </a: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54693" y="1455909"/>
            <a:ext cx="2304256" cy="93610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39552" y="4797152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retenção do conhecimento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11560" y="1583268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Solucionar é altamente remunerativo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650060" y="2579162"/>
            <a:ext cx="2304256" cy="93610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92310" y="2564904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ausência de um especialista afeta a eficiência da tarefa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40435" y="3717032"/>
            <a:ext cx="2304256" cy="93610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11560" y="3729806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Especialistas são necessários em vários locais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11560" y="4869160"/>
            <a:ext cx="2304256" cy="93610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436096" y="3140968"/>
            <a:ext cx="2304256" cy="93610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364088" y="3286725"/>
            <a:ext cx="2527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JUSTIFICÁVEL DESENVOLVER UM SBC</a:t>
            </a:r>
            <a:endParaRPr sz="18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007792" y="3408984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E/OU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727872" y="3434710"/>
            <a:ext cx="864096" cy="31009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979712" y="1670840"/>
            <a:ext cx="2088232" cy="31983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18" y="2290"/>
                </a:moveTo>
                <a:lnTo>
                  <a:pt x="59318" y="2290"/>
                </a:lnTo>
                <a:cubicBezTo>
                  <a:pt x="86409" y="1956"/>
                  <a:pt x="109918" y="21313"/>
                  <a:pt x="115351" y="48425"/>
                </a:cubicBezTo>
                <a:lnTo>
                  <a:pt x="118838" y="48453"/>
                </a:lnTo>
                <a:lnTo>
                  <a:pt x="114690" y="60432"/>
                </a:lnTo>
                <a:lnTo>
                  <a:pt x="108221" y="48369"/>
                </a:lnTo>
                <a:lnTo>
                  <a:pt x="111708" y="48397"/>
                </a:lnTo>
                <a:cubicBezTo>
                  <a:pt x="106430" y="22626"/>
                  <a:pt x="84524" y="4325"/>
                  <a:pt x="59346" y="4651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051720" y="2750961"/>
            <a:ext cx="1872208" cy="132611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691" y="3502"/>
                </a:moveTo>
                <a:lnTo>
                  <a:pt x="59691" y="3502"/>
                </a:lnTo>
                <a:cubicBezTo>
                  <a:pt x="82231" y="3383"/>
                  <a:pt x="102764" y="16206"/>
                  <a:pt x="112217" y="36304"/>
                </a:cubicBezTo>
                <a:lnTo>
                  <a:pt x="114434" y="36342"/>
                </a:lnTo>
                <a:lnTo>
                  <a:pt x="116231" y="60961"/>
                </a:lnTo>
                <a:lnTo>
                  <a:pt x="106914" y="36214"/>
                </a:lnTo>
                <a:lnTo>
                  <a:pt x="109106" y="36251"/>
                </a:lnTo>
                <a:lnTo>
                  <a:pt x="109106" y="36251"/>
                </a:lnTo>
                <a:cubicBezTo>
                  <a:pt x="99729" y="18300"/>
                  <a:pt x="80591" y="7012"/>
                  <a:pt x="59711" y="7117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1835697" y="2276872"/>
            <a:ext cx="2232248" cy="31983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64" y="2447"/>
                </a:moveTo>
                <a:cubicBezTo>
                  <a:pt x="86139" y="2140"/>
                  <a:pt x="109449" y="21022"/>
                  <a:pt x="115187" y="47667"/>
                </a:cubicBezTo>
                <a:lnTo>
                  <a:pt x="118668" y="47696"/>
                </a:lnTo>
                <a:lnTo>
                  <a:pt x="114689" y="60462"/>
                </a:lnTo>
                <a:lnTo>
                  <a:pt x="108051" y="47606"/>
                </a:lnTo>
                <a:lnTo>
                  <a:pt x="111531" y="47636"/>
                </a:lnTo>
                <a:cubicBezTo>
                  <a:pt x="105947" y="22430"/>
                  <a:pt x="84247" y="4673"/>
                  <a:pt x="59392" y="4971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 flipH="1">
            <a:off x="1943708" y="3212976"/>
            <a:ext cx="1980220" cy="132611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708" y="3502"/>
                </a:moveTo>
                <a:lnTo>
                  <a:pt x="59708" y="3502"/>
                </a:lnTo>
                <a:cubicBezTo>
                  <a:pt x="81819" y="3392"/>
                  <a:pt x="102046" y="15683"/>
                  <a:pt x="111774" y="35140"/>
                </a:cubicBezTo>
                <a:lnTo>
                  <a:pt x="113817" y="35177"/>
                </a:lnTo>
                <a:lnTo>
                  <a:pt x="116435" y="61021"/>
                </a:lnTo>
                <a:lnTo>
                  <a:pt x="106707" y="35049"/>
                </a:lnTo>
                <a:lnTo>
                  <a:pt x="108720" y="35085"/>
                </a:lnTo>
                <a:lnTo>
                  <a:pt x="108720" y="35085"/>
                </a:lnTo>
                <a:cubicBezTo>
                  <a:pt x="99069" y="17785"/>
                  <a:pt x="80211" y="7020"/>
                  <a:pt x="59727" y="7117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716016" y="3523150"/>
            <a:ext cx="576064" cy="166749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Aplicações SBC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Interpretação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analisar dados para determinar seu significado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pt-BR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Tratamento de imagens e reconhecimento de voz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determinar um resultado a partir de um conjunto de valores obtidos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pt-BR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o melhor tratamento para pacientes;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pt-BR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falhas em sistemas;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pt-BR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eventos futuros.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observação contínua de sistemas a fim de realizar ações quando um determinado evento ocorre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pt-BR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 de usinas nucleares; de pacientes em UTI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determinar sequencia de ações para atingir uma meta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pt-BR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 de ações de robôs; experimentos em genética molecular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desenvolver especificações de objetos, de forma a satisfazer um conjunto de requisitos.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pt-BR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engenharia, circuitos impressos, projetos de areonaves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2339751" y="1403484"/>
            <a:ext cx="4464496" cy="1440160"/>
          </a:xfrm>
          <a:prstGeom prst="rect">
            <a:avLst/>
          </a:prstGeom>
          <a:solidFill>
            <a:srgbClr val="DDD9C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geral de um SBC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2483767" y="1413109"/>
            <a:ext cx="1368152" cy="9721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Coletor de dados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851556" y="1403484"/>
            <a:ext cx="1440523" cy="9721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de inferência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5292079" y="1403484"/>
            <a:ext cx="1368152" cy="9721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explicações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393679" y="2483604"/>
            <a:ext cx="2186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NÚCLEO DO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339752" y="2838678"/>
            <a:ext cx="1512530" cy="79208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 dados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852282" y="2843311"/>
            <a:ext cx="1439797" cy="79208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 de trabalho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292080" y="2847944"/>
            <a:ext cx="1512168" cy="78282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conhecimento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2339752" y="836712"/>
            <a:ext cx="4464495" cy="57639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de usuário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457017" y="3717032"/>
            <a:ext cx="82296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conhecimento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representação explícita e formal do conhecimento sobre um determinado domínio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dados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área para obtenção ou armazenamento de informações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 de trabalho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conclusões intermediárias obtidas durante o processamento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Coletor de dados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sensores ou áreas para entrada de dados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de inferência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responsável pelo raciocínio do SBC. Recebe os dados obtidos pelo coletor e percorre a base de conhecimento buscando conclusões para o problema em questão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explicações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justifica as conclusões obtidas.</a:t>
            </a:r>
            <a:endParaRPr/>
          </a:p>
          <a:p>
            <a:pPr marL="742950" marR="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que: explica porque o CD precisar de mais informações </a:t>
            </a:r>
            <a:endParaRPr/>
          </a:p>
          <a:p>
            <a:pPr marL="742950" marR="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Como: descreve a sequencia de raciocínios percorrida</a:t>
            </a:r>
            <a:endParaRPr/>
          </a:p>
          <a:p>
            <a:pPr marL="742950" marR="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se: permite a execução de raciocínios baseados em mudanças na entrada dos dados</a:t>
            </a:r>
            <a:endParaRPr/>
          </a:p>
          <a:p>
            <a:pPr marL="742950" marR="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que não: justifica porque determinadas conclusões não foram obtidas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do conhecimento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 que substitui o objeto ou fenômeno real, permitindo a uma entidade determinar as consequencias de uma condição pelo pensamento ao invés de sua realização </a:t>
            </a:r>
            <a:endParaRPr/>
          </a:p>
          <a:p>
            <a:pPr marL="0" marR="0" lvl="0" indent="0" algn="r" rtl="0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Font typeface="Arial"/>
              <a:buNone/>
            </a:pPr>
            <a:r>
              <a:rPr lang="pt-BR" sz="17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(Davis, Shorobe e Szolovits, 1993)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permitir sua interpretação por humanos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Abstrata ao funcionamento do motor de inferência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utilizada mesmo que não aborde todas as situações possíveis</a:t>
            </a:r>
            <a:endParaRPr/>
          </a:p>
          <a:p>
            <a:pPr marL="914400" marR="0" lvl="2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do conhecimento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de produção: relacionamentos lógicos ou equivalências para simular o raciocínio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então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raciocínios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Encadeamento para frente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deduz um novo estado a partir de fatos existentes: </a:t>
            </a: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pt-BR" sz="24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deduz </a:t>
            </a:r>
            <a:r>
              <a:rPr lang="pt-BR" sz="24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Encadeamento para trás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Avalia a consequência e verifica os precedentes: </a:t>
            </a:r>
            <a:r>
              <a:rPr lang="pt-BR" sz="24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é verdade? Então verificar </a:t>
            </a:r>
            <a:r>
              <a:rPr lang="pt-BR" sz="24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Microsoft Office PowerPoint</Application>
  <PresentationFormat>Apresentação na tela (4:3)</PresentationFormat>
  <Paragraphs>214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Sistemas Inteligentes  e Sistemas baseados no conhecimento</vt:lpstr>
      <vt:lpstr>Inteligência</vt:lpstr>
      <vt:lpstr>Sistemas inteligentes</vt:lpstr>
      <vt:lpstr>Sistemas baseados em conhecimeto</vt:lpstr>
      <vt:lpstr>Razões para desenvolver um SBC</vt:lpstr>
      <vt:lpstr>Aplicações SBC</vt:lpstr>
      <vt:lpstr>Estrutura geral de um SBC</vt:lpstr>
      <vt:lpstr>Representação do conhecimento</vt:lpstr>
      <vt:lpstr>Representação do conhecimento</vt:lpstr>
      <vt:lpstr>Representação do conhecimento</vt:lpstr>
      <vt:lpstr>Introdução ao aprendizado de máquina</vt:lpstr>
      <vt:lpstr>Aprendizado de máquina</vt:lpstr>
      <vt:lpstr>Aprendizado de máquina</vt:lpstr>
      <vt:lpstr>Aprendizado de máquina</vt:lpstr>
      <vt:lpstr> Processo geral: Aprendizado de máquina Classificação </vt:lpstr>
      <vt:lpstr>Constatações relativas às classes</vt:lpstr>
      <vt:lpstr>Matriz de contingência (ou de confusão)</vt:lpstr>
      <vt:lpstr>Acurácia de modelos classificadores</vt:lpstr>
      <vt:lpstr>Acurácia de modelos classificadores</vt:lpstr>
      <vt:lpstr>Avaliação de algoritmos classificadores</vt:lpstr>
      <vt:lpstr>Avaliação de algoritmos classificadores</vt:lpstr>
      <vt:lpstr>Avaliação de algoritmos classificadores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Inteligentes  e Sistemas baseados no conhecimento</dc:title>
  <dc:creator>Convexa</dc:creator>
  <cp:lastModifiedBy>Convexa</cp:lastModifiedBy>
  <cp:revision>1</cp:revision>
  <dcterms:modified xsi:type="dcterms:W3CDTF">2023-10-23T19:14:35Z</dcterms:modified>
</cp:coreProperties>
</file>