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456" y="-72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8242313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ítulo 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aime Silveira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2400" i="1"/>
            </a:lvl1pPr>
          </a:lstStyle>
          <a:p>
            <a:r>
              <a:t>–Jaime Silveira</a:t>
            </a:r>
          </a:p>
        </p:txBody>
      </p:sp>
      <p:sp>
        <p:nvSpPr>
          <p:cNvPr id="94" name="“Digite uma citação aqui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308599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“Digite uma citação aqui.” </a:t>
            </a:r>
          </a:p>
        </p:txBody>
      </p:sp>
      <p:sp>
        <p:nvSpPr>
          <p:cNvPr id="9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m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m"/>
          <p:cNvSpPr>
            <a:spLocks noGrp="1"/>
          </p:cNvSpPr>
          <p:nvPr>
            <p:ph type="pic" idx="13"/>
          </p:nvPr>
        </p:nvSpPr>
        <p:spPr>
          <a:xfrm>
            <a:off x="1619250" y="6731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exto do Título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22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2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- Ce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o do Título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m"/>
          <p:cNvSpPr>
            <a:spLocks noGrp="1"/>
          </p:cNvSpPr>
          <p:nvPr>
            <p:ph type="pic" sz="half" idx="13"/>
          </p:nvPr>
        </p:nvSpPr>
        <p:spPr>
          <a:xfrm>
            <a:off x="6718300" y="638919"/>
            <a:ext cx="5334001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exto do Título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Texto do Título</a:t>
            </a:r>
          </a:p>
        </p:txBody>
      </p:sp>
      <p:sp>
        <p:nvSpPr>
          <p:cNvPr id="40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- Superi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o do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9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e Marcado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o do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57" name="Nível de Corpo Um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58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, Marcadores e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m"/>
          <p:cNvSpPr>
            <a:spLocks noGrp="1"/>
          </p:cNvSpPr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exto do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67" name="Nível de Corpo Um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buClrTx/>
              <a:defRPr sz="2800"/>
            </a:lvl1pPr>
            <a:lvl2pPr marL="685800" indent="-342900">
              <a:spcBef>
                <a:spcPts val="3200"/>
              </a:spcBef>
              <a:buClrTx/>
              <a:defRPr sz="2800"/>
            </a:lvl2pPr>
            <a:lvl3pPr marL="1028700" indent="-342900">
              <a:spcBef>
                <a:spcPts val="3200"/>
              </a:spcBef>
              <a:buClrTx/>
              <a:defRPr sz="2800"/>
            </a:lvl3pPr>
            <a:lvl4pPr marL="1371600" indent="-342900">
              <a:spcBef>
                <a:spcPts val="3200"/>
              </a:spcBef>
              <a:buClrTx/>
              <a:defRPr sz="2800"/>
            </a:lvl4pPr>
            <a:lvl5pPr marL="1714500" indent="-342900">
              <a:spcBef>
                <a:spcPts val="3200"/>
              </a:spcBef>
              <a:buClrTx/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68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rcado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6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rês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m"/>
          <p:cNvSpPr>
            <a:spLocks noGrp="1"/>
          </p:cNvSpPr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m"/>
          <p:cNvSpPr>
            <a:spLocks noGrp="1"/>
          </p:cNvSpPr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m"/>
          <p:cNvSpPr>
            <a:spLocks noGrp="1"/>
          </p:cNvSpPr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Análise de Clusters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Análise de Clusters</a:t>
            </a:r>
          </a:p>
        </p:txBody>
      </p:sp>
      <p:sp>
        <p:nvSpPr>
          <p:cNvPr id="120" name="Machine Learning com Python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Machine Learning com Python</a:t>
            </a:r>
          </a:p>
        </p:txBody>
      </p:sp>
      <p:sp>
        <p:nvSpPr>
          <p:cNvPr id="121" name="Linha"/>
          <p:cNvSpPr/>
          <p:nvPr/>
        </p:nvSpPr>
        <p:spPr>
          <a:xfrm>
            <a:off x="1084398" y="3503066"/>
            <a:ext cx="11183406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2" name="Linha"/>
          <p:cNvSpPr/>
          <p:nvPr/>
        </p:nvSpPr>
        <p:spPr>
          <a:xfrm>
            <a:off x="1084398" y="6144666"/>
            <a:ext cx="11183406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lusters = agrupamento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750690"/>
          </a:xfrm>
          <a:prstGeom prst="rect">
            <a:avLst/>
          </a:prstGeom>
        </p:spPr>
        <p:txBody>
          <a:bodyPr anchor="t">
            <a:normAutofit fontScale="90000"/>
          </a:bodyPr>
          <a:lstStyle>
            <a:lvl1pPr algn="l" defTabSz="560831">
              <a:defRPr sz="4320"/>
            </a:lvl1pPr>
          </a:lstStyle>
          <a:p>
            <a:r>
              <a:t>Clusters = agrupamento</a:t>
            </a:r>
          </a:p>
        </p:txBody>
      </p:sp>
      <p:sp>
        <p:nvSpPr>
          <p:cNvPr id="125" name="Aprendizado não supervisionado…"/>
          <p:cNvSpPr txBox="1">
            <a:spLocks noGrp="1"/>
          </p:cNvSpPr>
          <p:nvPr>
            <p:ph type="body" idx="1"/>
          </p:nvPr>
        </p:nvSpPr>
        <p:spPr>
          <a:xfrm>
            <a:off x="952500" y="929952"/>
            <a:ext cx="11099800" cy="7893696"/>
          </a:xfrm>
          <a:prstGeom prst="rect">
            <a:avLst/>
          </a:prstGeom>
        </p:spPr>
        <p:txBody>
          <a:bodyPr anchor="t"/>
          <a:lstStyle/>
          <a:p>
            <a:pPr>
              <a:spcBef>
                <a:spcPts val="1200"/>
              </a:spcBef>
            </a:pPr>
            <a:r>
              <a:t>Aprendizado não supervisionado</a:t>
            </a:r>
          </a:p>
          <a:p>
            <a:pPr>
              <a:spcBef>
                <a:spcPts val="1200"/>
              </a:spcBef>
            </a:pPr>
            <a:r>
              <a:t>Tarefa de agrupamento por similaridade</a:t>
            </a:r>
          </a:p>
          <a:p>
            <a:pPr>
              <a:spcBef>
                <a:spcPts val="1200"/>
              </a:spcBef>
            </a:pPr>
            <a:endParaRPr/>
          </a:p>
          <a:p>
            <a:pPr marL="0" indent="0">
              <a:buSzTx/>
              <a:buNone/>
            </a:pPr>
            <a:endParaRPr/>
          </a:p>
          <a:p>
            <a:pPr lvl="1">
              <a:spcBef>
                <a:spcPts val="1400"/>
              </a:spcBef>
            </a:pPr>
            <a:endParaRPr/>
          </a:p>
          <a:p>
            <a:pPr lvl="1">
              <a:spcBef>
                <a:spcPts val="1400"/>
              </a:spcBef>
            </a:pPr>
            <a:endParaRPr/>
          </a:p>
          <a:p>
            <a:pPr lvl="1">
              <a:spcBef>
                <a:spcPts val="1400"/>
              </a:spcBef>
            </a:pPr>
            <a:endParaRPr/>
          </a:p>
          <a:p>
            <a:pPr lvl="1">
              <a:spcBef>
                <a:spcPts val="1400"/>
              </a:spcBef>
            </a:pPr>
            <a:r>
              <a:t>Segmentar clientes para campanhas de marketing</a:t>
            </a:r>
          </a:p>
          <a:p>
            <a:pPr lvl="1">
              <a:spcBef>
                <a:spcPts val="1400"/>
              </a:spcBef>
            </a:pPr>
            <a:r>
              <a:t>Agrupar produtos para facilitar o acesso</a:t>
            </a:r>
          </a:p>
          <a:p>
            <a:pPr lvl="1">
              <a:spcBef>
                <a:spcPts val="1400"/>
              </a:spcBef>
            </a:pPr>
            <a:r>
              <a:t>Diferenciar pacientes de acordo com sintomas</a:t>
            </a:r>
          </a:p>
        </p:txBody>
      </p:sp>
      <p:sp>
        <p:nvSpPr>
          <p:cNvPr id="126" name="Linha"/>
          <p:cNvSpPr/>
          <p:nvPr/>
        </p:nvSpPr>
        <p:spPr>
          <a:xfrm flipV="1">
            <a:off x="2743200" y="2197100"/>
            <a:ext cx="1" cy="3450203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7" name="Linha"/>
          <p:cNvSpPr/>
          <p:nvPr/>
        </p:nvSpPr>
        <p:spPr>
          <a:xfrm>
            <a:off x="2730400" y="5644505"/>
            <a:ext cx="7850433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8" name="Círculo"/>
          <p:cNvSpPr/>
          <p:nvPr/>
        </p:nvSpPr>
        <p:spPr>
          <a:xfrm>
            <a:off x="3771900" y="4000500"/>
            <a:ext cx="181372" cy="181372"/>
          </a:xfrm>
          <a:prstGeom prst="ellipse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9" name="Círculo"/>
          <p:cNvSpPr/>
          <p:nvPr/>
        </p:nvSpPr>
        <p:spPr>
          <a:xfrm>
            <a:off x="4165600" y="3733800"/>
            <a:ext cx="181372" cy="181372"/>
          </a:xfrm>
          <a:prstGeom prst="ellipse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0" name="Círculo"/>
          <p:cNvSpPr/>
          <p:nvPr/>
        </p:nvSpPr>
        <p:spPr>
          <a:xfrm>
            <a:off x="3771900" y="4445000"/>
            <a:ext cx="181372" cy="181372"/>
          </a:xfrm>
          <a:prstGeom prst="ellipse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1" name="Círculo"/>
          <p:cNvSpPr/>
          <p:nvPr/>
        </p:nvSpPr>
        <p:spPr>
          <a:xfrm>
            <a:off x="4787900" y="4343400"/>
            <a:ext cx="181372" cy="181372"/>
          </a:xfrm>
          <a:prstGeom prst="ellipse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2" name="Círculo"/>
          <p:cNvSpPr/>
          <p:nvPr/>
        </p:nvSpPr>
        <p:spPr>
          <a:xfrm>
            <a:off x="4318000" y="4343400"/>
            <a:ext cx="181372" cy="181372"/>
          </a:xfrm>
          <a:prstGeom prst="ellipse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3" name="Círculo"/>
          <p:cNvSpPr/>
          <p:nvPr/>
        </p:nvSpPr>
        <p:spPr>
          <a:xfrm>
            <a:off x="4787900" y="3880494"/>
            <a:ext cx="181372" cy="181373"/>
          </a:xfrm>
          <a:prstGeom prst="ellipse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4" name="Círculo"/>
          <p:cNvSpPr/>
          <p:nvPr/>
        </p:nvSpPr>
        <p:spPr>
          <a:xfrm>
            <a:off x="4165600" y="4800600"/>
            <a:ext cx="181372" cy="181372"/>
          </a:xfrm>
          <a:prstGeom prst="ellipse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5" name="Círculo"/>
          <p:cNvSpPr/>
          <p:nvPr/>
        </p:nvSpPr>
        <p:spPr>
          <a:xfrm>
            <a:off x="3539728" y="3733800"/>
            <a:ext cx="181372" cy="181372"/>
          </a:xfrm>
          <a:prstGeom prst="ellipse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6" name="Círculo"/>
          <p:cNvSpPr/>
          <p:nvPr/>
        </p:nvSpPr>
        <p:spPr>
          <a:xfrm>
            <a:off x="4965700" y="4660900"/>
            <a:ext cx="181372" cy="181372"/>
          </a:xfrm>
          <a:prstGeom prst="ellipse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7" name="Círculo"/>
          <p:cNvSpPr/>
          <p:nvPr/>
        </p:nvSpPr>
        <p:spPr>
          <a:xfrm>
            <a:off x="5118100" y="4102100"/>
            <a:ext cx="181372" cy="181372"/>
          </a:xfrm>
          <a:prstGeom prst="ellipse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8" name="Círculo"/>
          <p:cNvSpPr/>
          <p:nvPr/>
        </p:nvSpPr>
        <p:spPr>
          <a:xfrm>
            <a:off x="4660900" y="5041900"/>
            <a:ext cx="181372" cy="181372"/>
          </a:xfrm>
          <a:prstGeom prst="ellipse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9" name="Círculo"/>
          <p:cNvSpPr/>
          <p:nvPr/>
        </p:nvSpPr>
        <p:spPr>
          <a:xfrm>
            <a:off x="4965700" y="3595861"/>
            <a:ext cx="181372" cy="181372"/>
          </a:xfrm>
          <a:prstGeom prst="ellipse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0" name="Círculo"/>
          <p:cNvSpPr/>
          <p:nvPr/>
        </p:nvSpPr>
        <p:spPr>
          <a:xfrm>
            <a:off x="7712471" y="2729619"/>
            <a:ext cx="181373" cy="18137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1" name="Círculo"/>
          <p:cNvSpPr/>
          <p:nvPr/>
        </p:nvSpPr>
        <p:spPr>
          <a:xfrm>
            <a:off x="8029971" y="2475619"/>
            <a:ext cx="181373" cy="18137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2" name="Círculo"/>
          <p:cNvSpPr/>
          <p:nvPr/>
        </p:nvSpPr>
        <p:spPr>
          <a:xfrm>
            <a:off x="7610871" y="3220094"/>
            <a:ext cx="181373" cy="18137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3" name="Círculo"/>
          <p:cNvSpPr/>
          <p:nvPr/>
        </p:nvSpPr>
        <p:spPr>
          <a:xfrm>
            <a:off x="9147571" y="3097919"/>
            <a:ext cx="181373" cy="18137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4" name="Círculo"/>
          <p:cNvSpPr/>
          <p:nvPr/>
        </p:nvSpPr>
        <p:spPr>
          <a:xfrm>
            <a:off x="8550671" y="3220094"/>
            <a:ext cx="181373" cy="18137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5" name="Círculo"/>
          <p:cNvSpPr/>
          <p:nvPr/>
        </p:nvSpPr>
        <p:spPr>
          <a:xfrm>
            <a:off x="8550671" y="2729619"/>
            <a:ext cx="181373" cy="18137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6" name="Círculo"/>
          <p:cNvSpPr/>
          <p:nvPr/>
        </p:nvSpPr>
        <p:spPr>
          <a:xfrm>
            <a:off x="8029971" y="3683000"/>
            <a:ext cx="181373" cy="181372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7" name="Círculo"/>
          <p:cNvSpPr/>
          <p:nvPr/>
        </p:nvSpPr>
        <p:spPr>
          <a:xfrm>
            <a:off x="8029971" y="2856619"/>
            <a:ext cx="181373" cy="18137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8" name="Círculo"/>
          <p:cNvSpPr/>
          <p:nvPr/>
        </p:nvSpPr>
        <p:spPr>
          <a:xfrm>
            <a:off x="9325371" y="3415419"/>
            <a:ext cx="181373" cy="18137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9" name="Círculo"/>
          <p:cNvSpPr/>
          <p:nvPr/>
        </p:nvSpPr>
        <p:spPr>
          <a:xfrm>
            <a:off x="9020571" y="2589919"/>
            <a:ext cx="181373" cy="18137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50" name="Círculo"/>
          <p:cNvSpPr/>
          <p:nvPr/>
        </p:nvSpPr>
        <p:spPr>
          <a:xfrm>
            <a:off x="8652271" y="3965971"/>
            <a:ext cx="181373" cy="18137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51" name="Círculo"/>
          <p:cNvSpPr/>
          <p:nvPr/>
        </p:nvSpPr>
        <p:spPr>
          <a:xfrm>
            <a:off x="8550671" y="2245022"/>
            <a:ext cx="181373" cy="18137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152" name="Oval" descr="Oval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35850" y="2026555"/>
            <a:ext cx="2411016" cy="2324101"/>
          </a:xfrm>
          <a:prstGeom prst="rect">
            <a:avLst/>
          </a:prstGeom>
        </p:spPr>
      </p:pic>
      <p:pic>
        <p:nvPicPr>
          <p:cNvPr id="154" name="Oval" descr="Oval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08349" y="3182255"/>
            <a:ext cx="2411017" cy="2324101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K-Mean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750690"/>
          </a:xfrm>
          <a:prstGeom prst="rect">
            <a:avLst/>
          </a:prstGeom>
        </p:spPr>
        <p:txBody>
          <a:bodyPr anchor="t">
            <a:normAutofit fontScale="90000"/>
          </a:bodyPr>
          <a:lstStyle>
            <a:lvl1pPr algn="l" defTabSz="560831">
              <a:defRPr sz="4320"/>
            </a:lvl1pPr>
          </a:lstStyle>
          <a:p>
            <a:r>
              <a:t>K-Means</a:t>
            </a:r>
          </a:p>
        </p:txBody>
      </p:sp>
      <p:sp>
        <p:nvSpPr>
          <p:cNvPr id="158" name="Algoritmo para clusters…"/>
          <p:cNvSpPr txBox="1">
            <a:spLocks noGrp="1"/>
          </p:cNvSpPr>
          <p:nvPr>
            <p:ph type="body" idx="1"/>
          </p:nvPr>
        </p:nvSpPr>
        <p:spPr>
          <a:xfrm>
            <a:off x="952500" y="929952"/>
            <a:ext cx="11099800" cy="7893696"/>
          </a:xfrm>
          <a:prstGeom prst="rect">
            <a:avLst/>
          </a:prstGeom>
        </p:spPr>
        <p:txBody>
          <a:bodyPr anchor="t"/>
          <a:lstStyle/>
          <a:p>
            <a:pPr marL="444499" indent="-444499">
              <a:spcBef>
                <a:spcPts val="1200"/>
              </a:spcBef>
              <a:defRPr sz="2300"/>
            </a:pPr>
            <a:r>
              <a:t>Algoritmo para clusters</a:t>
            </a:r>
          </a:p>
          <a:p>
            <a:pPr lvl="1">
              <a:spcBef>
                <a:spcPts val="1200"/>
              </a:spcBef>
              <a:defRPr sz="2300"/>
            </a:pPr>
            <a:r>
              <a:t>Agrupa os registros por similaridade </a:t>
            </a:r>
          </a:p>
          <a:p>
            <a:pPr lvl="2">
              <a:spcBef>
                <a:spcPts val="1200"/>
              </a:spcBef>
              <a:defRPr sz="2300"/>
            </a:pPr>
            <a:r>
              <a:t>A medida Euclidiana é a mais comum</a:t>
            </a:r>
          </a:p>
          <a:p>
            <a:pPr lvl="1">
              <a:spcBef>
                <a:spcPts val="1400"/>
              </a:spcBef>
              <a:defRPr sz="2300"/>
            </a:pPr>
            <a:r>
              <a:t>Agrupa os registros conforme o número de clusters </a:t>
            </a:r>
            <a:r>
              <a:rPr i="1"/>
              <a:t>k</a:t>
            </a:r>
            <a:r>
              <a:t> </a:t>
            </a:r>
          </a:p>
          <a:p>
            <a:pPr lvl="2">
              <a:spcBef>
                <a:spcPts val="1400"/>
              </a:spcBef>
              <a:defRPr sz="2300"/>
            </a:pPr>
            <a:r>
              <a:t>Definir </a:t>
            </a:r>
            <a:r>
              <a:rPr i="1"/>
              <a:t>k</a:t>
            </a:r>
            <a:r>
              <a:t> é o ponto crítico do K-Means</a:t>
            </a:r>
          </a:p>
          <a:p>
            <a:pPr lvl="1">
              <a:spcBef>
                <a:spcPts val="1400"/>
              </a:spcBef>
              <a:defRPr sz="2300"/>
            </a:pPr>
            <a:r>
              <a:t>Etapas:</a:t>
            </a:r>
          </a:p>
          <a:p>
            <a:pPr lvl="2">
              <a:spcBef>
                <a:spcPts val="1400"/>
              </a:spcBef>
              <a:defRPr sz="2300"/>
            </a:pPr>
            <a:r>
              <a:rPr u="sng"/>
              <a:t>Iniciação</a:t>
            </a:r>
            <a:r>
              <a:t>: Determinação de k centroides aleatórios</a:t>
            </a:r>
          </a:p>
          <a:p>
            <a:pPr lvl="2">
              <a:spcBef>
                <a:spcPts val="1400"/>
              </a:spcBef>
              <a:defRPr sz="2300"/>
            </a:pPr>
            <a:r>
              <a:rPr u="sng"/>
              <a:t>Atribuição</a:t>
            </a:r>
            <a:r>
              <a:t>: As distâncias dos atributos da base são calculadas e os registros são atribuídos a u centroide</a:t>
            </a:r>
          </a:p>
          <a:p>
            <a:pPr lvl="2">
              <a:spcBef>
                <a:spcPts val="1400"/>
              </a:spcBef>
              <a:defRPr sz="2300"/>
            </a:pPr>
            <a:r>
              <a:rPr u="sng"/>
              <a:t>Movimentação dos centroides</a:t>
            </a:r>
            <a:r>
              <a:t>: calcula-se a média dos pontos atribuídos a cada centroide. O centroide é movimentado assumindo esse valor</a:t>
            </a:r>
          </a:p>
          <a:p>
            <a:pPr lvl="2">
              <a:spcBef>
                <a:spcPts val="1400"/>
              </a:spcBef>
              <a:defRPr sz="2300"/>
            </a:pPr>
            <a:r>
              <a:rPr u="sng"/>
              <a:t>Otimização das K-Médias</a:t>
            </a:r>
            <a:r>
              <a:t>: A atribuição e a Movimentação são repetidas até que nenhum ponto nos dados altere os centroides = centroides estáticos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K-Means - determinação de k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750690"/>
          </a:xfrm>
          <a:prstGeom prst="rect">
            <a:avLst/>
          </a:prstGeom>
        </p:spPr>
        <p:txBody>
          <a:bodyPr anchor="t">
            <a:normAutofit fontScale="90000"/>
          </a:bodyPr>
          <a:lstStyle/>
          <a:p>
            <a:pPr algn="l" defTabSz="560831">
              <a:defRPr sz="4320"/>
            </a:pPr>
            <a:r>
              <a:t>K-Means - determinação de </a:t>
            </a:r>
            <a:r>
              <a:rPr i="1">
                <a:latin typeface="Helvetica Neue"/>
                <a:ea typeface="Helvetica Neue"/>
                <a:cs typeface="Helvetica Neue"/>
                <a:sym typeface="Helvetica Neue"/>
              </a:rPr>
              <a:t>k</a:t>
            </a:r>
          </a:p>
        </p:txBody>
      </p:sp>
      <p:sp>
        <p:nvSpPr>
          <p:cNvPr id="161" name="K = número de centroides…"/>
          <p:cNvSpPr txBox="1">
            <a:spLocks noGrp="1"/>
          </p:cNvSpPr>
          <p:nvPr>
            <p:ph type="body" idx="1"/>
          </p:nvPr>
        </p:nvSpPr>
        <p:spPr>
          <a:xfrm>
            <a:off x="952500" y="929952"/>
            <a:ext cx="11099800" cy="7893696"/>
          </a:xfrm>
          <a:prstGeom prst="rect">
            <a:avLst/>
          </a:prstGeom>
        </p:spPr>
        <p:txBody>
          <a:bodyPr anchor="t"/>
          <a:lstStyle/>
          <a:p>
            <a:pPr marL="444499" indent="-444499">
              <a:spcBef>
                <a:spcPts val="1200"/>
              </a:spcBef>
              <a:defRPr sz="2300"/>
            </a:pPr>
            <a:r>
              <a:rPr i="1"/>
              <a:t>K</a:t>
            </a:r>
            <a:r>
              <a:t> = número de centroides</a:t>
            </a:r>
          </a:p>
          <a:p>
            <a:pPr lvl="2">
              <a:spcBef>
                <a:spcPts val="1400"/>
              </a:spcBef>
              <a:defRPr sz="2300"/>
            </a:pPr>
            <a:r>
              <a:t>O </a:t>
            </a:r>
            <a:r>
              <a:rPr u="sng"/>
              <a:t>contexto</a:t>
            </a:r>
            <a:r>
              <a:t> pode informar </a:t>
            </a:r>
            <a:r>
              <a:rPr i="1"/>
              <a:t>k</a:t>
            </a:r>
            <a:r>
              <a:t>, por exemplo:</a:t>
            </a:r>
          </a:p>
          <a:p>
            <a:pPr lvl="3">
              <a:spcBef>
                <a:spcPts val="1400"/>
              </a:spcBef>
              <a:defRPr sz="2300"/>
            </a:pPr>
            <a:r>
              <a:t>Deseja-se determinar as características que diferenciam os grupos de alunos que fazem especialização de Data Science dos demais alunos</a:t>
            </a:r>
          </a:p>
          <a:p>
            <a:pPr lvl="4">
              <a:spcBef>
                <a:spcPts val="1400"/>
              </a:spcBef>
              <a:defRPr sz="2300"/>
            </a:pPr>
            <a:r>
              <a:rPr i="1"/>
              <a:t>k</a:t>
            </a:r>
            <a:r>
              <a:t> = 2</a:t>
            </a:r>
          </a:p>
          <a:p>
            <a:pPr lvl="2">
              <a:spcBef>
                <a:spcPts val="1400"/>
              </a:spcBef>
              <a:defRPr sz="2300"/>
            </a:pPr>
            <a:r>
              <a:rPr u="sng"/>
              <a:t>Método ELBOW</a:t>
            </a:r>
          </a:p>
          <a:p>
            <a:pPr lvl="3">
              <a:spcBef>
                <a:spcPts val="1400"/>
              </a:spcBef>
              <a:defRPr sz="2300"/>
            </a:pPr>
            <a:r>
              <a:t>Cálculo do ganho do número de clusters:</a:t>
            </a:r>
          </a:p>
          <a:p>
            <a:pPr lvl="3">
              <a:spcBef>
                <a:spcPts val="1400"/>
              </a:spcBef>
              <a:defRPr sz="2300"/>
            </a:pPr>
            <a:r>
              <a:t>Determinar qual é o valor de k a partir do qual não há mais ganho ou o ganho da representação dos dados é baixo.</a:t>
            </a:r>
          </a:p>
          <a:p>
            <a:pPr lvl="3">
              <a:spcBef>
                <a:spcPts val="1400"/>
              </a:spcBef>
              <a:defRPr sz="2300"/>
            </a:pPr>
            <a:r>
              <a:t>Usa-se o valor de k a partir do qual o aumento do ganho não é mais significativo</a:t>
            </a:r>
          </a:p>
        </p:txBody>
      </p:sp>
      <p:pic>
        <p:nvPicPr>
          <p:cNvPr id="162" name="Imagem" descr="Imagem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04855" y="6184918"/>
            <a:ext cx="4180275" cy="33337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K-Means - determinação de k pela distorção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750690"/>
          </a:xfrm>
          <a:prstGeom prst="rect">
            <a:avLst/>
          </a:prstGeom>
        </p:spPr>
        <p:txBody>
          <a:bodyPr anchor="t"/>
          <a:lstStyle/>
          <a:p>
            <a:pPr algn="l" defTabSz="543305">
              <a:defRPr sz="4185"/>
            </a:pPr>
            <a:r>
              <a:t>K-Means - determinação de </a:t>
            </a:r>
            <a:r>
              <a:rPr i="1">
                <a:latin typeface="Helvetica Neue"/>
                <a:ea typeface="Helvetica Neue"/>
                <a:cs typeface="Helvetica Neue"/>
                <a:sym typeface="Helvetica Neue"/>
              </a:rPr>
              <a:t>k pela distorção</a:t>
            </a:r>
          </a:p>
        </p:txBody>
      </p:sp>
      <p:sp>
        <p:nvSpPr>
          <p:cNvPr id="165" name="#ELBOW METHOD FOR DEFINING K CLUSTERS USING DISTORTIONS…"/>
          <p:cNvSpPr txBox="1">
            <a:spLocks noGrp="1"/>
          </p:cNvSpPr>
          <p:nvPr>
            <p:ph type="body" idx="1"/>
          </p:nvPr>
        </p:nvSpPr>
        <p:spPr>
          <a:xfrm>
            <a:off x="952500" y="929952"/>
            <a:ext cx="11099800" cy="7893696"/>
          </a:xfrm>
          <a:prstGeom prst="rect">
            <a:avLst/>
          </a:prstGeom>
        </p:spPr>
        <p:txBody>
          <a:bodyPr anchor="t"/>
          <a:lstStyle/>
          <a:p>
            <a:pPr marL="0" indent="0" defTabSz="457200">
              <a:spcBef>
                <a:spcPts val="0"/>
              </a:spcBef>
              <a:buSzTx/>
              <a:buNone/>
              <a:defRPr sz="1200" i="1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#ELBOW METHOD FOR DEFINING K CLUSTERS USING DISTORTIONS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1200" i="1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#Adapted from https://pythonprogramminglanguage.com/kmeans-elbow-method/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1200" i="1"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 marL="0" indent="0" defTabSz="457200">
              <a:spcBef>
                <a:spcPts val="0"/>
              </a:spcBef>
              <a:buSzTx/>
              <a:buNone/>
              <a:defRPr sz="1200" b="1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import </a:t>
            </a:r>
            <a:r>
              <a:rPr b="0" dirty="0"/>
              <a:t>pandas </a:t>
            </a:r>
            <a:r>
              <a:rPr dirty="0"/>
              <a:t>as </a:t>
            </a:r>
            <a:r>
              <a:rPr b="0" dirty="0" err="1"/>
              <a:t>pd</a:t>
            </a:r>
            <a:endParaRPr b="0" dirty="0"/>
          </a:p>
          <a:p>
            <a:pPr marL="0" indent="0" defTabSz="457200">
              <a:spcBef>
                <a:spcPts val="0"/>
              </a:spcBef>
              <a:buSzTx/>
              <a:buNone/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b="1" dirty="0"/>
              <a:t>import </a:t>
            </a:r>
            <a:r>
              <a:rPr dirty="0" err="1"/>
              <a:t>matplotlib</a:t>
            </a:r>
            <a:endParaRPr dirty="0"/>
          </a:p>
          <a:p>
            <a:pPr marL="0" indent="0" defTabSz="457200">
              <a:spcBef>
                <a:spcPts val="0"/>
              </a:spcBef>
              <a:buSzTx/>
              <a:buNone/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b="1" dirty="0"/>
              <a:t>import </a:t>
            </a:r>
            <a:r>
              <a:rPr dirty="0" err="1"/>
              <a:t>matplotlib.pyplot</a:t>
            </a:r>
            <a:r>
              <a:rPr dirty="0"/>
              <a:t> </a:t>
            </a:r>
            <a:r>
              <a:rPr b="1" dirty="0"/>
              <a:t>as </a:t>
            </a:r>
            <a:r>
              <a:rPr dirty="0" err="1"/>
              <a:t>plt</a:t>
            </a:r>
            <a:endParaRPr dirty="0"/>
          </a:p>
          <a:p>
            <a:pPr marL="0" indent="0" defTabSz="457200">
              <a:spcBef>
                <a:spcPts val="0"/>
              </a:spcBef>
              <a:buSzTx/>
              <a:buNone/>
              <a:defRPr sz="1200" b="1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import </a:t>
            </a:r>
            <a:r>
              <a:rPr b="0" dirty="0" err="1"/>
              <a:t>numpy</a:t>
            </a:r>
            <a:r>
              <a:rPr b="0" dirty="0"/>
              <a:t> </a:t>
            </a:r>
            <a:r>
              <a:rPr dirty="0"/>
              <a:t>as </a:t>
            </a:r>
            <a:r>
              <a:rPr b="0" dirty="0"/>
              <a:t>np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b="1" dirty="0"/>
              <a:t>from </a:t>
            </a:r>
            <a:r>
              <a:rPr dirty="0" err="1"/>
              <a:t>sklearn.cluster</a:t>
            </a:r>
            <a:r>
              <a:rPr dirty="0"/>
              <a:t> </a:t>
            </a:r>
            <a:r>
              <a:rPr b="1" dirty="0"/>
              <a:t>import </a:t>
            </a:r>
            <a:r>
              <a:rPr dirty="0" err="1"/>
              <a:t>KMeans</a:t>
            </a:r>
            <a:endParaRPr dirty="0"/>
          </a:p>
          <a:p>
            <a:pPr marL="0" indent="0" defTabSz="457200">
              <a:spcBef>
                <a:spcPts val="0"/>
              </a:spcBef>
              <a:buSzTx/>
              <a:buNone/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b="1" dirty="0"/>
              <a:t>from </a:t>
            </a:r>
            <a:r>
              <a:rPr dirty="0" err="1"/>
              <a:t>sklearn</a:t>
            </a:r>
            <a:r>
              <a:rPr dirty="0"/>
              <a:t> </a:t>
            </a:r>
            <a:r>
              <a:rPr b="1" dirty="0"/>
              <a:t>import </a:t>
            </a:r>
            <a:r>
              <a:rPr dirty="0"/>
              <a:t>metrics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b="1" dirty="0"/>
              <a:t>from </a:t>
            </a:r>
            <a:r>
              <a:rPr dirty="0" err="1"/>
              <a:t>scipy.spatial.distance</a:t>
            </a:r>
            <a:r>
              <a:rPr dirty="0"/>
              <a:t> </a:t>
            </a:r>
            <a:r>
              <a:rPr b="1" dirty="0"/>
              <a:t>import </a:t>
            </a:r>
            <a:r>
              <a:rPr dirty="0" err="1"/>
              <a:t>cdist</a:t>
            </a:r>
            <a:endParaRPr dirty="0"/>
          </a:p>
          <a:p>
            <a:pPr marL="0" indent="0" defTabSz="457200">
              <a:spcBef>
                <a:spcPts val="0"/>
              </a:spcBef>
              <a:buSzTx/>
              <a:buNone/>
              <a:defRPr sz="1200"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 marL="0" indent="0" defTabSz="457200">
              <a:spcBef>
                <a:spcPts val="0"/>
              </a:spcBef>
              <a:buSzTx/>
              <a:buNone/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iris = </a:t>
            </a:r>
            <a:r>
              <a:rPr dirty="0" err="1"/>
              <a:t>pd.read_csv</a:t>
            </a:r>
            <a:r>
              <a:rPr dirty="0"/>
              <a:t>(</a:t>
            </a:r>
            <a:r>
              <a:rPr b="1" dirty="0"/>
              <a:t>"files/iris.csv"</a:t>
            </a:r>
            <a:r>
              <a:rPr dirty="0"/>
              <a:t>)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1200"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 marL="0" indent="0" defTabSz="457200">
              <a:spcBef>
                <a:spcPts val="0"/>
              </a:spcBef>
              <a:buSzTx/>
              <a:buNone/>
              <a:defRPr sz="1200" i="1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# Dados para </a:t>
            </a:r>
            <a:r>
              <a:rPr dirty="0" err="1"/>
              <a:t>plotagem</a:t>
            </a:r>
            <a:endParaRPr dirty="0"/>
          </a:p>
          <a:p>
            <a:pPr marL="0" indent="0" defTabSz="457200">
              <a:spcBef>
                <a:spcPts val="0"/>
              </a:spcBef>
              <a:buSzTx/>
              <a:buNone/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x0=</a:t>
            </a:r>
            <a:r>
              <a:rPr dirty="0" err="1"/>
              <a:t>iris.iloc</a:t>
            </a:r>
            <a:r>
              <a:rPr dirty="0"/>
              <a:t>[:,0]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x1=</a:t>
            </a:r>
            <a:r>
              <a:rPr dirty="0" err="1"/>
              <a:t>iris.iloc</a:t>
            </a:r>
            <a:r>
              <a:rPr dirty="0"/>
              <a:t>[:,1]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x2=</a:t>
            </a:r>
            <a:r>
              <a:rPr dirty="0" err="1"/>
              <a:t>iris.iloc</a:t>
            </a:r>
            <a:r>
              <a:rPr dirty="0"/>
              <a:t>[:,2]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x3=</a:t>
            </a:r>
            <a:r>
              <a:rPr dirty="0" err="1"/>
              <a:t>iris.iloc</a:t>
            </a:r>
            <a:r>
              <a:rPr dirty="0"/>
              <a:t>[:,3]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fig, ax = </a:t>
            </a:r>
            <a:r>
              <a:rPr dirty="0" err="1"/>
              <a:t>plt.subplots</a:t>
            </a:r>
            <a:r>
              <a:rPr dirty="0"/>
              <a:t>()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X = </a:t>
            </a:r>
            <a:r>
              <a:rPr dirty="0" err="1"/>
              <a:t>np.array</a:t>
            </a:r>
            <a:r>
              <a:rPr dirty="0"/>
              <a:t>(list(zip(x0,x1, x2,x3))).reshape(</a:t>
            </a:r>
            <a:r>
              <a:rPr dirty="0" err="1"/>
              <a:t>len</a:t>
            </a:r>
            <a:r>
              <a:rPr dirty="0"/>
              <a:t>(x0), 4)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print(X)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1200"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 marL="0" indent="0" defTabSz="457200">
              <a:spcBef>
                <a:spcPts val="0"/>
              </a:spcBef>
              <a:buSzTx/>
              <a:buNone/>
              <a:defRPr sz="1200" i="1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#</a:t>
            </a:r>
            <a:r>
              <a:rPr dirty="0" err="1"/>
              <a:t>Calculo</a:t>
            </a:r>
            <a:r>
              <a:rPr dirty="0"/>
              <a:t> da </a:t>
            </a:r>
            <a:r>
              <a:rPr dirty="0" err="1"/>
              <a:t>variação</a:t>
            </a:r>
            <a:r>
              <a:rPr dirty="0"/>
              <a:t> / </a:t>
            </a:r>
            <a:r>
              <a:rPr dirty="0" err="1"/>
              <a:t>distorção</a:t>
            </a:r>
            <a:endParaRPr dirty="0"/>
          </a:p>
          <a:p>
            <a:pPr marL="0" indent="0" defTabSz="457200">
              <a:spcBef>
                <a:spcPts val="0"/>
              </a:spcBef>
              <a:buSzTx/>
              <a:buNone/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distortions = []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K = range(1,10)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1200" b="1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for </a:t>
            </a:r>
            <a:r>
              <a:rPr b="0" dirty="0"/>
              <a:t>k </a:t>
            </a:r>
            <a:r>
              <a:rPr dirty="0"/>
              <a:t>in </a:t>
            </a:r>
            <a:r>
              <a:rPr b="0" dirty="0"/>
              <a:t>K: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</a:t>
            </a:r>
            <a:r>
              <a:rPr dirty="0" err="1"/>
              <a:t>kmeanModel</a:t>
            </a:r>
            <a:r>
              <a:rPr dirty="0"/>
              <a:t> = </a:t>
            </a:r>
            <a:r>
              <a:rPr dirty="0" err="1"/>
              <a:t>KMeans</a:t>
            </a:r>
            <a:r>
              <a:rPr dirty="0"/>
              <a:t>(</a:t>
            </a:r>
            <a:r>
              <a:rPr dirty="0" err="1"/>
              <a:t>n_clusters</a:t>
            </a:r>
            <a:r>
              <a:rPr dirty="0"/>
              <a:t>=k).fit(X)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</a:t>
            </a:r>
            <a:r>
              <a:rPr dirty="0" err="1"/>
              <a:t>kmeanModel.fit</a:t>
            </a:r>
            <a:r>
              <a:rPr dirty="0"/>
              <a:t>(X)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</a:t>
            </a:r>
            <a:r>
              <a:rPr dirty="0" err="1"/>
              <a:t>distortions.append</a:t>
            </a:r>
            <a:r>
              <a:rPr dirty="0"/>
              <a:t>(sum(</a:t>
            </a:r>
            <a:r>
              <a:rPr dirty="0" err="1"/>
              <a:t>np.min</a:t>
            </a:r>
            <a:r>
              <a:rPr dirty="0"/>
              <a:t>(</a:t>
            </a:r>
            <a:r>
              <a:rPr dirty="0" err="1"/>
              <a:t>cdist</a:t>
            </a:r>
            <a:r>
              <a:rPr dirty="0"/>
              <a:t>(X, </a:t>
            </a:r>
            <a:r>
              <a:rPr dirty="0" err="1"/>
              <a:t>kmeanModel.cluster_centers</a:t>
            </a:r>
            <a:r>
              <a:rPr dirty="0"/>
              <a:t>_, </a:t>
            </a:r>
            <a:r>
              <a:rPr b="1" dirty="0"/>
              <a:t>'</a:t>
            </a:r>
            <a:r>
              <a:rPr b="1" dirty="0" err="1"/>
              <a:t>euclidean</a:t>
            </a:r>
            <a:r>
              <a:rPr b="1" dirty="0"/>
              <a:t>'</a:t>
            </a:r>
            <a:r>
              <a:rPr dirty="0"/>
              <a:t>), axis=1)) / </a:t>
            </a:r>
            <a:r>
              <a:rPr dirty="0" err="1"/>
              <a:t>X.shape</a:t>
            </a:r>
            <a:r>
              <a:rPr dirty="0"/>
              <a:t>[0])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1200"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 marL="0" indent="0" defTabSz="457200">
              <a:spcBef>
                <a:spcPts val="0"/>
              </a:spcBef>
              <a:buSzTx/>
              <a:buNone/>
              <a:defRPr sz="1200" i="1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# Setup e </a:t>
            </a:r>
            <a:r>
              <a:rPr dirty="0" err="1"/>
              <a:t>impressão</a:t>
            </a:r>
            <a:r>
              <a:rPr dirty="0"/>
              <a:t> do </a:t>
            </a:r>
            <a:r>
              <a:rPr dirty="0" err="1"/>
              <a:t>gráfico</a:t>
            </a:r>
            <a:r>
              <a:rPr dirty="0"/>
              <a:t> Elbow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dirty="0" err="1"/>
              <a:t>ax.plot</a:t>
            </a:r>
            <a:r>
              <a:rPr dirty="0"/>
              <a:t>(K, distortions)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dirty="0" err="1"/>
              <a:t>ax.set</a:t>
            </a:r>
            <a:r>
              <a:rPr dirty="0"/>
              <a:t>(</a:t>
            </a:r>
            <a:r>
              <a:rPr dirty="0" err="1"/>
              <a:t>xlabel</a:t>
            </a:r>
            <a:r>
              <a:rPr dirty="0"/>
              <a:t>=</a:t>
            </a:r>
            <a:r>
              <a:rPr b="1" dirty="0"/>
              <a:t>'Clusters'</a:t>
            </a:r>
            <a:r>
              <a:rPr dirty="0"/>
              <a:t>, </a:t>
            </a:r>
            <a:r>
              <a:rPr dirty="0" err="1"/>
              <a:t>ylabel</a:t>
            </a:r>
            <a:r>
              <a:rPr dirty="0"/>
              <a:t>=</a:t>
            </a:r>
            <a:r>
              <a:rPr b="1" dirty="0"/>
              <a:t>'Distortion'</a:t>
            </a:r>
            <a:r>
              <a:rPr dirty="0"/>
              <a:t>,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1200" b="1">
                <a:latin typeface="Menlo"/>
                <a:ea typeface="Menlo"/>
                <a:cs typeface="Menlo"/>
                <a:sym typeface="Menlo"/>
              </a:defRPr>
            </a:pPr>
            <a:r>
              <a:rPr b="0" dirty="0"/>
              <a:t>       title=</a:t>
            </a:r>
            <a:r>
              <a:rPr dirty="0"/>
              <a:t>'Elbow method'</a:t>
            </a:r>
            <a:r>
              <a:rPr b="0" dirty="0"/>
              <a:t>)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dirty="0" err="1"/>
              <a:t>ax.grid</a:t>
            </a:r>
            <a:r>
              <a:rPr dirty="0"/>
              <a:t>()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dirty="0" err="1"/>
              <a:t>fig.savefig</a:t>
            </a:r>
            <a:r>
              <a:rPr dirty="0"/>
              <a:t>(</a:t>
            </a:r>
            <a:r>
              <a:rPr b="1" dirty="0"/>
              <a:t>"elbow.png"</a:t>
            </a:r>
            <a:r>
              <a:rPr dirty="0"/>
              <a:t>)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dirty="0" err="1"/>
              <a:t>plt.show</a:t>
            </a:r>
            <a:r>
              <a:rPr dirty="0"/>
              <a:t>()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K-Means - determinação de k pela inércia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750690"/>
          </a:xfrm>
          <a:prstGeom prst="rect">
            <a:avLst/>
          </a:prstGeom>
        </p:spPr>
        <p:txBody>
          <a:bodyPr anchor="t">
            <a:normAutofit fontScale="90000"/>
          </a:bodyPr>
          <a:lstStyle/>
          <a:p>
            <a:pPr algn="l" defTabSz="560831">
              <a:defRPr sz="4320"/>
            </a:pPr>
            <a:r>
              <a:t>K-Means - determinação de </a:t>
            </a:r>
            <a:r>
              <a:rPr i="1">
                <a:latin typeface="Helvetica Neue"/>
                <a:ea typeface="Helvetica Neue"/>
                <a:cs typeface="Helvetica Neue"/>
                <a:sym typeface="Helvetica Neue"/>
              </a:rPr>
              <a:t>k pela inércia</a:t>
            </a:r>
          </a:p>
        </p:txBody>
      </p:sp>
      <p:sp>
        <p:nvSpPr>
          <p:cNvPr id="168" name="#ELBOW METHOD FOR DEFINING K CLUSTERS USING - Within Cluster sum os Squares…"/>
          <p:cNvSpPr txBox="1">
            <a:spLocks noGrp="1"/>
          </p:cNvSpPr>
          <p:nvPr>
            <p:ph type="body" idx="1"/>
          </p:nvPr>
        </p:nvSpPr>
        <p:spPr>
          <a:xfrm>
            <a:off x="952500" y="929952"/>
            <a:ext cx="11099800" cy="7893696"/>
          </a:xfrm>
          <a:prstGeom prst="rect">
            <a:avLst/>
          </a:prstGeom>
        </p:spPr>
        <p:txBody>
          <a:bodyPr anchor="t"/>
          <a:lstStyle/>
          <a:p>
            <a:pPr marL="0" indent="0" defTabSz="457200">
              <a:spcBef>
                <a:spcPts val="0"/>
              </a:spcBef>
              <a:buSzTx/>
              <a:buNone/>
              <a:defRPr sz="1200" i="1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#ELBOW METHOD FOR DEFINING K CLUSTERS USING - Within Cluster sum </a:t>
            </a:r>
            <a:r>
              <a:rPr dirty="0" smtClean="0"/>
              <a:t>o</a:t>
            </a:r>
            <a:r>
              <a:rPr lang="pt-BR" dirty="0" smtClean="0"/>
              <a:t>f</a:t>
            </a:r>
            <a:r>
              <a:rPr dirty="0" smtClean="0"/>
              <a:t> </a:t>
            </a:r>
            <a:r>
              <a:rPr dirty="0"/>
              <a:t>Squares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1200" i="1"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 marL="0" indent="0" defTabSz="457200">
              <a:spcBef>
                <a:spcPts val="0"/>
              </a:spcBef>
              <a:buSzTx/>
              <a:buNone/>
              <a:defRPr sz="1200" i="1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#Adapted from https://pythonprogramminglanguage.com/kmeans-elbow-method/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1200" i="1"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 marL="0" indent="0" defTabSz="457200">
              <a:spcBef>
                <a:spcPts val="0"/>
              </a:spcBef>
              <a:buSzTx/>
              <a:buNone/>
              <a:defRPr sz="1200" b="1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import </a:t>
            </a:r>
            <a:r>
              <a:rPr b="0" dirty="0"/>
              <a:t>pandas </a:t>
            </a:r>
            <a:r>
              <a:rPr dirty="0"/>
              <a:t>as </a:t>
            </a:r>
            <a:r>
              <a:rPr b="0" dirty="0" err="1"/>
              <a:t>pd</a:t>
            </a:r>
            <a:endParaRPr b="0" dirty="0"/>
          </a:p>
          <a:p>
            <a:pPr marL="0" indent="0" defTabSz="457200">
              <a:spcBef>
                <a:spcPts val="0"/>
              </a:spcBef>
              <a:buSzTx/>
              <a:buNone/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b="1" dirty="0"/>
              <a:t>import </a:t>
            </a:r>
            <a:r>
              <a:rPr dirty="0" err="1"/>
              <a:t>matplotlib</a:t>
            </a:r>
            <a:endParaRPr dirty="0"/>
          </a:p>
          <a:p>
            <a:pPr marL="0" indent="0" defTabSz="457200">
              <a:spcBef>
                <a:spcPts val="0"/>
              </a:spcBef>
              <a:buSzTx/>
              <a:buNone/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b="1" dirty="0"/>
              <a:t>import </a:t>
            </a:r>
            <a:r>
              <a:rPr dirty="0" err="1"/>
              <a:t>matplotlib.pyplot</a:t>
            </a:r>
            <a:r>
              <a:rPr dirty="0"/>
              <a:t> </a:t>
            </a:r>
            <a:r>
              <a:rPr b="1" dirty="0"/>
              <a:t>as </a:t>
            </a:r>
            <a:r>
              <a:rPr dirty="0" err="1"/>
              <a:t>plt</a:t>
            </a:r>
            <a:endParaRPr dirty="0"/>
          </a:p>
          <a:p>
            <a:pPr marL="0" indent="0" defTabSz="457200">
              <a:spcBef>
                <a:spcPts val="0"/>
              </a:spcBef>
              <a:buSzTx/>
              <a:buNone/>
              <a:defRPr sz="1200" b="1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import </a:t>
            </a:r>
            <a:r>
              <a:rPr b="0" dirty="0" err="1"/>
              <a:t>numpy</a:t>
            </a:r>
            <a:r>
              <a:rPr b="0" dirty="0"/>
              <a:t> </a:t>
            </a:r>
            <a:r>
              <a:rPr dirty="0"/>
              <a:t>as </a:t>
            </a:r>
            <a:r>
              <a:rPr b="0" dirty="0"/>
              <a:t>np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b="1" dirty="0"/>
              <a:t>from </a:t>
            </a:r>
            <a:r>
              <a:rPr dirty="0" err="1"/>
              <a:t>sklearn.cluster</a:t>
            </a:r>
            <a:r>
              <a:rPr dirty="0"/>
              <a:t> </a:t>
            </a:r>
            <a:r>
              <a:rPr b="1" dirty="0"/>
              <a:t>import </a:t>
            </a:r>
            <a:r>
              <a:rPr dirty="0" err="1"/>
              <a:t>KMeans</a:t>
            </a:r>
            <a:endParaRPr dirty="0"/>
          </a:p>
          <a:p>
            <a:pPr marL="0" indent="0" defTabSz="457200">
              <a:spcBef>
                <a:spcPts val="0"/>
              </a:spcBef>
              <a:buSzTx/>
              <a:buNone/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b="1" dirty="0"/>
              <a:t>from </a:t>
            </a:r>
            <a:r>
              <a:rPr dirty="0" err="1"/>
              <a:t>sklearn</a:t>
            </a:r>
            <a:r>
              <a:rPr dirty="0"/>
              <a:t> </a:t>
            </a:r>
            <a:r>
              <a:rPr b="1" dirty="0"/>
              <a:t>import </a:t>
            </a:r>
            <a:r>
              <a:rPr dirty="0"/>
              <a:t>metrics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b="1" dirty="0"/>
              <a:t>from </a:t>
            </a:r>
            <a:r>
              <a:rPr dirty="0" err="1"/>
              <a:t>scipy.spatial.distance</a:t>
            </a:r>
            <a:r>
              <a:rPr dirty="0"/>
              <a:t> </a:t>
            </a:r>
            <a:r>
              <a:rPr b="1" dirty="0"/>
              <a:t>import </a:t>
            </a:r>
            <a:r>
              <a:rPr dirty="0" err="1"/>
              <a:t>cdist</a:t>
            </a:r>
            <a:endParaRPr dirty="0"/>
          </a:p>
          <a:p>
            <a:pPr marL="0" indent="0" defTabSz="457200">
              <a:spcBef>
                <a:spcPts val="0"/>
              </a:spcBef>
              <a:buSzTx/>
              <a:buNone/>
              <a:defRPr sz="1200"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 marL="0" indent="0" defTabSz="457200">
              <a:spcBef>
                <a:spcPts val="0"/>
              </a:spcBef>
              <a:buSzTx/>
              <a:buNone/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iris = </a:t>
            </a:r>
            <a:r>
              <a:rPr dirty="0" err="1"/>
              <a:t>pd.read_csv</a:t>
            </a:r>
            <a:r>
              <a:rPr dirty="0"/>
              <a:t>(</a:t>
            </a:r>
            <a:r>
              <a:rPr b="1" dirty="0"/>
              <a:t>"files/iris.csv"</a:t>
            </a:r>
            <a:r>
              <a:rPr dirty="0"/>
              <a:t>)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1200"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 marL="0" indent="0" defTabSz="457200">
              <a:spcBef>
                <a:spcPts val="0"/>
              </a:spcBef>
              <a:buSzTx/>
              <a:buNone/>
              <a:defRPr sz="1200" i="1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# Dados para </a:t>
            </a:r>
            <a:r>
              <a:rPr dirty="0" err="1"/>
              <a:t>plotagem</a:t>
            </a:r>
            <a:endParaRPr dirty="0"/>
          </a:p>
          <a:p>
            <a:pPr marL="0" indent="0" defTabSz="457200">
              <a:spcBef>
                <a:spcPts val="0"/>
              </a:spcBef>
              <a:buSzTx/>
              <a:buNone/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X=</a:t>
            </a:r>
            <a:r>
              <a:rPr dirty="0" err="1"/>
              <a:t>iris.iloc</a:t>
            </a:r>
            <a:r>
              <a:rPr dirty="0"/>
              <a:t>[:,0:4].values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1200"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 marL="0" indent="0" defTabSz="457200">
              <a:spcBef>
                <a:spcPts val="0"/>
              </a:spcBef>
              <a:buSzTx/>
              <a:buNone/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fig, ax = </a:t>
            </a:r>
            <a:r>
              <a:rPr dirty="0" err="1"/>
              <a:t>plt.subplots</a:t>
            </a:r>
            <a:r>
              <a:rPr dirty="0"/>
              <a:t>()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1200"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 marL="0" indent="0" defTabSz="457200">
              <a:spcBef>
                <a:spcPts val="0"/>
              </a:spcBef>
              <a:buSzTx/>
              <a:buNone/>
              <a:defRPr sz="1200"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 marL="0" indent="0" defTabSz="457200">
              <a:spcBef>
                <a:spcPts val="0"/>
              </a:spcBef>
              <a:buSzTx/>
              <a:buNone/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dirty="0" err="1"/>
              <a:t>wcss</a:t>
            </a:r>
            <a:r>
              <a:rPr dirty="0"/>
              <a:t> = []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1200"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 marL="0" indent="0" defTabSz="457200">
              <a:spcBef>
                <a:spcPts val="0"/>
              </a:spcBef>
              <a:buSzTx/>
              <a:buNone/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b="1" dirty="0"/>
              <a:t>for </a:t>
            </a:r>
            <a:r>
              <a:rPr dirty="0" err="1"/>
              <a:t>i</a:t>
            </a:r>
            <a:r>
              <a:rPr dirty="0"/>
              <a:t> </a:t>
            </a:r>
            <a:r>
              <a:rPr b="1" dirty="0"/>
              <a:t>in </a:t>
            </a:r>
            <a:r>
              <a:rPr dirty="0"/>
              <a:t>range(1, 11):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</a:t>
            </a:r>
            <a:r>
              <a:rPr dirty="0" err="1"/>
              <a:t>kmeans</a:t>
            </a:r>
            <a:r>
              <a:rPr dirty="0"/>
              <a:t> = </a:t>
            </a:r>
            <a:r>
              <a:rPr dirty="0" err="1"/>
              <a:t>KMeans</a:t>
            </a:r>
            <a:r>
              <a:rPr dirty="0"/>
              <a:t>(</a:t>
            </a:r>
            <a:r>
              <a:rPr dirty="0" err="1"/>
              <a:t>n_clusters</a:t>
            </a:r>
            <a:r>
              <a:rPr dirty="0"/>
              <a:t>=</a:t>
            </a:r>
            <a:r>
              <a:rPr dirty="0" err="1"/>
              <a:t>i</a:t>
            </a:r>
            <a:r>
              <a:rPr dirty="0"/>
              <a:t>, </a:t>
            </a:r>
            <a:r>
              <a:rPr dirty="0" err="1"/>
              <a:t>init</a:t>
            </a:r>
            <a:r>
              <a:rPr dirty="0"/>
              <a:t>=</a:t>
            </a:r>
            <a:r>
              <a:rPr b="1" dirty="0"/>
              <a:t>'random'</a:t>
            </a:r>
            <a:r>
              <a:rPr dirty="0"/>
              <a:t>)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</a:t>
            </a:r>
            <a:r>
              <a:rPr dirty="0" err="1"/>
              <a:t>kmeans.fit</a:t>
            </a:r>
            <a:r>
              <a:rPr dirty="0"/>
              <a:t>(X)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print(</a:t>
            </a:r>
            <a:r>
              <a:rPr dirty="0" err="1"/>
              <a:t>i</a:t>
            </a:r>
            <a:r>
              <a:rPr dirty="0"/>
              <a:t>, </a:t>
            </a:r>
            <a:r>
              <a:rPr dirty="0" err="1"/>
              <a:t>kmeans.inertia</a:t>
            </a:r>
            <a:r>
              <a:rPr dirty="0"/>
              <a:t>_)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</a:t>
            </a:r>
            <a:r>
              <a:rPr dirty="0" err="1"/>
              <a:t>wcss.append</a:t>
            </a:r>
            <a:r>
              <a:rPr dirty="0"/>
              <a:t>(</a:t>
            </a:r>
            <a:r>
              <a:rPr dirty="0" err="1"/>
              <a:t>kmeans.inertia</a:t>
            </a:r>
            <a:r>
              <a:rPr dirty="0"/>
              <a:t>_)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dirty="0" err="1"/>
              <a:t>plt.plot</a:t>
            </a:r>
            <a:r>
              <a:rPr dirty="0"/>
              <a:t>(range(1, 11), </a:t>
            </a:r>
            <a:r>
              <a:rPr dirty="0" err="1"/>
              <a:t>wcss</a:t>
            </a:r>
            <a:r>
              <a:rPr dirty="0"/>
              <a:t>)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1200" b="1">
                <a:latin typeface="Menlo"/>
                <a:ea typeface="Menlo"/>
                <a:cs typeface="Menlo"/>
                <a:sym typeface="Menlo"/>
              </a:defRPr>
            </a:pPr>
            <a:r>
              <a:rPr b="0" dirty="0" err="1"/>
              <a:t>plt.title</a:t>
            </a:r>
            <a:r>
              <a:rPr b="0" dirty="0"/>
              <a:t>(</a:t>
            </a:r>
            <a:r>
              <a:rPr dirty="0"/>
              <a:t>'O </a:t>
            </a:r>
            <a:r>
              <a:rPr dirty="0" err="1"/>
              <a:t>Metodo</a:t>
            </a:r>
            <a:r>
              <a:rPr dirty="0"/>
              <a:t> Elbow'</a:t>
            </a:r>
            <a:r>
              <a:rPr b="0" dirty="0"/>
              <a:t>)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1200" b="1">
                <a:latin typeface="Menlo"/>
                <a:ea typeface="Menlo"/>
                <a:cs typeface="Menlo"/>
                <a:sym typeface="Menlo"/>
              </a:defRPr>
            </a:pPr>
            <a:r>
              <a:rPr b="0" dirty="0" err="1"/>
              <a:t>plt.xlabel</a:t>
            </a:r>
            <a:r>
              <a:rPr b="0" dirty="0"/>
              <a:t>(</a:t>
            </a:r>
            <a:r>
              <a:rPr dirty="0"/>
              <a:t>'</a:t>
            </a:r>
            <a:r>
              <a:rPr dirty="0" err="1"/>
              <a:t>Numero</a:t>
            </a:r>
            <a:r>
              <a:rPr dirty="0"/>
              <a:t> de Clusters'</a:t>
            </a:r>
            <a:r>
              <a:rPr b="0" dirty="0"/>
              <a:t>)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1200" i="1">
                <a:latin typeface="Menlo"/>
                <a:ea typeface="Menlo"/>
                <a:cs typeface="Menlo"/>
                <a:sym typeface="Menlo"/>
              </a:defRPr>
            </a:pPr>
            <a:r>
              <a:rPr i="0" dirty="0" err="1"/>
              <a:t>plt.ylabel</a:t>
            </a:r>
            <a:r>
              <a:rPr i="0" dirty="0"/>
              <a:t>(</a:t>
            </a:r>
            <a:r>
              <a:rPr b="1" i="0" dirty="0"/>
              <a:t>'WSS'</a:t>
            </a:r>
            <a:r>
              <a:rPr i="0" dirty="0"/>
              <a:t>)  </a:t>
            </a:r>
            <a:r>
              <a:rPr dirty="0"/>
              <a:t># within cluster sum of squares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1200" i="1"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 marL="0" indent="0" defTabSz="457200">
              <a:spcBef>
                <a:spcPts val="0"/>
              </a:spcBef>
              <a:buSzTx/>
              <a:buNone/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dirty="0" err="1"/>
              <a:t>ax.set</a:t>
            </a:r>
            <a:r>
              <a:rPr dirty="0"/>
              <a:t>(</a:t>
            </a:r>
            <a:r>
              <a:rPr dirty="0" err="1"/>
              <a:t>xlabel</a:t>
            </a:r>
            <a:r>
              <a:rPr dirty="0"/>
              <a:t>=</a:t>
            </a:r>
            <a:r>
              <a:rPr b="1" dirty="0"/>
              <a:t>'Clusters'</a:t>
            </a:r>
            <a:r>
              <a:rPr dirty="0"/>
              <a:t>, </a:t>
            </a:r>
            <a:r>
              <a:rPr dirty="0" err="1"/>
              <a:t>ylabel</a:t>
            </a:r>
            <a:r>
              <a:rPr dirty="0"/>
              <a:t>=</a:t>
            </a:r>
            <a:r>
              <a:rPr b="1" dirty="0"/>
              <a:t>'</a:t>
            </a:r>
            <a:r>
              <a:rPr b="1" dirty="0" err="1"/>
              <a:t>Inercia</a:t>
            </a:r>
            <a:r>
              <a:rPr b="1" dirty="0"/>
              <a:t>'</a:t>
            </a:r>
            <a:r>
              <a:rPr dirty="0"/>
              <a:t>,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1200" b="1">
                <a:latin typeface="Menlo"/>
                <a:ea typeface="Menlo"/>
                <a:cs typeface="Menlo"/>
                <a:sym typeface="Menlo"/>
              </a:defRPr>
            </a:pPr>
            <a:r>
              <a:rPr b="0" dirty="0"/>
              <a:t>       title=</a:t>
            </a:r>
            <a:r>
              <a:rPr dirty="0"/>
              <a:t>'Elbow method: INERCIA'</a:t>
            </a:r>
            <a:r>
              <a:rPr b="0" dirty="0"/>
              <a:t>)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dirty="0" err="1"/>
              <a:t>ax.grid</a:t>
            </a:r>
            <a:r>
              <a:rPr dirty="0"/>
              <a:t>()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1200" b="1">
                <a:latin typeface="Menlo"/>
                <a:ea typeface="Menlo"/>
                <a:cs typeface="Menlo"/>
                <a:sym typeface="Menlo"/>
              </a:defRPr>
            </a:pPr>
            <a:r>
              <a:rPr b="0" dirty="0" err="1"/>
              <a:t>fig.savefig</a:t>
            </a:r>
            <a:r>
              <a:rPr b="0" dirty="0"/>
              <a:t>(</a:t>
            </a:r>
            <a:r>
              <a:rPr dirty="0"/>
              <a:t>"elbow-wcss.png"</a:t>
            </a:r>
            <a:r>
              <a:rPr b="0" dirty="0"/>
              <a:t>)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dirty="0" err="1"/>
              <a:t>plt.show</a:t>
            </a:r>
            <a:r>
              <a:rPr dirty="0"/>
              <a:t>()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dirty="0" err="1"/>
              <a:t>plt.show</a:t>
            </a:r>
            <a:r>
              <a:rPr dirty="0"/>
              <a:t>()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K-Means - determinação dos cluster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750690"/>
          </a:xfrm>
          <a:prstGeom prst="rect">
            <a:avLst/>
          </a:prstGeom>
        </p:spPr>
        <p:txBody>
          <a:bodyPr anchor="t">
            <a:normAutofit fontScale="90000"/>
          </a:bodyPr>
          <a:lstStyle>
            <a:lvl1pPr algn="l" defTabSz="560831">
              <a:defRPr sz="4320"/>
            </a:lvl1pPr>
          </a:lstStyle>
          <a:p>
            <a:r>
              <a:t>K-Means - determinação dos clusters</a:t>
            </a:r>
          </a:p>
        </p:txBody>
      </p:sp>
      <p:sp>
        <p:nvSpPr>
          <p:cNvPr id="171" name="#Criação de clusters com k-Menas…"/>
          <p:cNvSpPr txBox="1">
            <a:spLocks noGrp="1"/>
          </p:cNvSpPr>
          <p:nvPr>
            <p:ph type="body" idx="1"/>
          </p:nvPr>
        </p:nvSpPr>
        <p:spPr>
          <a:xfrm>
            <a:off x="952500" y="929952"/>
            <a:ext cx="11099800" cy="8709076"/>
          </a:xfrm>
          <a:prstGeom prst="rect">
            <a:avLst/>
          </a:prstGeom>
        </p:spPr>
        <p:txBody>
          <a:bodyPr anchor="t">
            <a:normAutofit lnSpcReduction="10000"/>
          </a:bodyPr>
          <a:lstStyle/>
          <a:p>
            <a:pPr marL="0" indent="0" defTabSz="429768">
              <a:spcBef>
                <a:spcPts val="0"/>
              </a:spcBef>
              <a:buSzTx/>
              <a:buNone/>
              <a:defRPr sz="1128" b="1">
                <a:latin typeface="Menlo"/>
                <a:ea typeface="Menlo"/>
                <a:cs typeface="Menlo"/>
                <a:sym typeface="Menlo"/>
              </a:defRPr>
            </a:pPr>
            <a:r>
              <a:t>#Criação de clusters com k-Menas</a:t>
            </a:r>
          </a:p>
          <a:p>
            <a:pPr marL="0" indent="0" defTabSz="429768">
              <a:spcBef>
                <a:spcPts val="0"/>
              </a:spcBef>
              <a:buSzTx/>
              <a:buNone/>
              <a:defRPr sz="1128" b="1">
                <a:latin typeface="Menlo"/>
                <a:ea typeface="Menlo"/>
                <a:cs typeface="Menlo"/>
                <a:sym typeface="Menlo"/>
              </a:defRPr>
            </a:pPr>
            <a:r>
              <a:t>#Escobar - Julho/2018</a:t>
            </a:r>
          </a:p>
          <a:p>
            <a:pPr marL="0" indent="0" defTabSz="429768">
              <a:spcBef>
                <a:spcPts val="0"/>
              </a:spcBef>
              <a:buSzTx/>
              <a:buNone/>
              <a:defRPr sz="1128" b="1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marL="0" indent="0" defTabSz="429768">
              <a:spcBef>
                <a:spcPts val="0"/>
              </a:spcBef>
              <a:buSzTx/>
              <a:buNone/>
              <a:defRPr sz="1128" b="1">
                <a:latin typeface="Menlo"/>
                <a:ea typeface="Menlo"/>
                <a:cs typeface="Menlo"/>
                <a:sym typeface="Menlo"/>
              </a:defRPr>
            </a:pPr>
            <a:r>
              <a:t>import </a:t>
            </a:r>
            <a:r>
              <a:rPr b="0"/>
              <a:t>pandas </a:t>
            </a:r>
            <a:r>
              <a:t>as </a:t>
            </a:r>
            <a:r>
              <a:rPr b="0"/>
              <a:t>pd</a:t>
            </a:r>
          </a:p>
          <a:p>
            <a:pPr marL="0" indent="0" defTabSz="429768">
              <a:spcBef>
                <a:spcPts val="0"/>
              </a:spcBef>
              <a:buSzTx/>
              <a:buNone/>
              <a:defRPr sz="1128">
                <a:latin typeface="Menlo"/>
                <a:ea typeface="Menlo"/>
                <a:cs typeface="Menlo"/>
                <a:sym typeface="Menlo"/>
              </a:defRPr>
            </a:pPr>
            <a:r>
              <a:rPr b="1"/>
              <a:t>from </a:t>
            </a:r>
            <a:r>
              <a:t>sklearn.cluster </a:t>
            </a:r>
            <a:r>
              <a:rPr b="1"/>
              <a:t>import </a:t>
            </a:r>
            <a:r>
              <a:t>KMeans</a:t>
            </a:r>
          </a:p>
          <a:p>
            <a:pPr marL="0" indent="0" defTabSz="429768">
              <a:spcBef>
                <a:spcPts val="0"/>
              </a:spcBef>
              <a:buSzTx/>
              <a:buNone/>
              <a:defRPr sz="1128">
                <a:latin typeface="Menlo"/>
                <a:ea typeface="Menlo"/>
                <a:cs typeface="Menlo"/>
                <a:sym typeface="Menlo"/>
              </a:defRPr>
            </a:pPr>
            <a:r>
              <a:rPr b="1"/>
              <a:t>from </a:t>
            </a:r>
            <a:r>
              <a:t>sklearn.externals </a:t>
            </a:r>
            <a:r>
              <a:rPr b="1"/>
              <a:t>import </a:t>
            </a:r>
            <a:r>
              <a:t>joblib</a:t>
            </a:r>
          </a:p>
          <a:p>
            <a:pPr marL="0" indent="0" defTabSz="429768">
              <a:spcBef>
                <a:spcPts val="0"/>
              </a:spcBef>
              <a:buSzTx/>
              <a:buNone/>
              <a:defRPr sz="1128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marL="0" indent="0" defTabSz="429768">
              <a:spcBef>
                <a:spcPts val="0"/>
              </a:spcBef>
              <a:buSzTx/>
              <a:buNone/>
              <a:defRPr sz="1128">
                <a:latin typeface="Menlo"/>
                <a:ea typeface="Menlo"/>
                <a:cs typeface="Menlo"/>
                <a:sym typeface="Menlo"/>
              </a:defRPr>
            </a:pPr>
            <a:r>
              <a:t>iris = pd.read_csv(</a:t>
            </a:r>
            <a:r>
              <a:rPr b="1"/>
              <a:t>"files/iris.csv"</a:t>
            </a:r>
            <a:r>
              <a:t>)</a:t>
            </a:r>
          </a:p>
          <a:p>
            <a:pPr marL="0" indent="0" defTabSz="429768">
              <a:spcBef>
                <a:spcPts val="0"/>
              </a:spcBef>
              <a:buSzTx/>
              <a:buNone/>
              <a:defRPr sz="1128">
                <a:latin typeface="Menlo"/>
                <a:ea typeface="Menlo"/>
                <a:cs typeface="Menlo"/>
                <a:sym typeface="Menlo"/>
              </a:defRPr>
            </a:pPr>
            <a:r>
              <a:t>print(iris.head())</a:t>
            </a:r>
          </a:p>
          <a:p>
            <a:pPr marL="0" indent="0" defTabSz="429768">
              <a:spcBef>
                <a:spcPts val="0"/>
              </a:spcBef>
              <a:buSzTx/>
              <a:buNone/>
              <a:defRPr sz="1128">
                <a:latin typeface="Menlo"/>
                <a:ea typeface="Menlo"/>
                <a:cs typeface="Menlo"/>
                <a:sym typeface="Menlo"/>
              </a:defRPr>
            </a:pPr>
            <a:r>
              <a:t>print(iris.columns)</a:t>
            </a:r>
          </a:p>
          <a:p>
            <a:pPr marL="0" indent="0" defTabSz="429768">
              <a:spcBef>
                <a:spcPts val="0"/>
              </a:spcBef>
              <a:buSzTx/>
              <a:buNone/>
              <a:defRPr sz="1128">
                <a:latin typeface="Menlo"/>
                <a:ea typeface="Menlo"/>
                <a:cs typeface="Menlo"/>
                <a:sym typeface="Menlo"/>
              </a:defRPr>
            </a:pPr>
            <a:r>
              <a:t>X=iris.iloc[:,0:4].values</a:t>
            </a:r>
          </a:p>
          <a:p>
            <a:pPr marL="0" indent="0" defTabSz="429768">
              <a:spcBef>
                <a:spcPts val="0"/>
              </a:spcBef>
              <a:buSzTx/>
              <a:buNone/>
              <a:defRPr sz="1128" i="1">
                <a:latin typeface="Menlo"/>
                <a:ea typeface="Menlo"/>
                <a:cs typeface="Menlo"/>
                <a:sym typeface="Menlo"/>
              </a:defRPr>
            </a:pPr>
            <a:r>
              <a:t># Valores de X</a:t>
            </a:r>
          </a:p>
          <a:p>
            <a:pPr marL="0" indent="0" defTabSz="429768">
              <a:spcBef>
                <a:spcPts val="0"/>
              </a:spcBef>
              <a:buSzTx/>
              <a:buNone/>
              <a:defRPr sz="1128" b="1">
                <a:latin typeface="Menlo"/>
                <a:ea typeface="Menlo"/>
                <a:cs typeface="Menlo"/>
                <a:sym typeface="Menlo"/>
              </a:defRPr>
            </a:pPr>
            <a:r>
              <a:rPr b="0"/>
              <a:t>print(</a:t>
            </a:r>
            <a:r>
              <a:t>'Valores de X'</a:t>
            </a:r>
            <a:r>
              <a:rPr b="0"/>
              <a:t>)</a:t>
            </a:r>
          </a:p>
          <a:p>
            <a:pPr marL="0" indent="0" defTabSz="429768">
              <a:spcBef>
                <a:spcPts val="0"/>
              </a:spcBef>
              <a:buSzTx/>
              <a:buNone/>
              <a:defRPr sz="1128">
                <a:latin typeface="Menlo"/>
                <a:ea typeface="Menlo"/>
                <a:cs typeface="Menlo"/>
                <a:sym typeface="Menlo"/>
              </a:defRPr>
            </a:pPr>
            <a:r>
              <a:t>print(X)</a:t>
            </a:r>
          </a:p>
          <a:p>
            <a:pPr marL="0" indent="0" defTabSz="429768">
              <a:spcBef>
                <a:spcPts val="0"/>
              </a:spcBef>
              <a:buSzTx/>
              <a:buNone/>
              <a:defRPr sz="1128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marL="0" indent="0" defTabSz="429768">
              <a:spcBef>
                <a:spcPts val="0"/>
              </a:spcBef>
              <a:buSzTx/>
              <a:buNone/>
              <a:defRPr sz="1128" i="1">
                <a:latin typeface="Menlo"/>
                <a:ea typeface="Menlo"/>
                <a:cs typeface="Menlo"/>
                <a:sym typeface="Menlo"/>
              </a:defRPr>
            </a:pPr>
            <a:r>
              <a:t># Parametros do k-Means</a:t>
            </a:r>
          </a:p>
          <a:p>
            <a:pPr marL="0" indent="0" defTabSz="429768">
              <a:spcBef>
                <a:spcPts val="0"/>
              </a:spcBef>
              <a:buSzTx/>
              <a:buNone/>
              <a:defRPr sz="1128">
                <a:latin typeface="Menlo"/>
                <a:ea typeface="Menlo"/>
                <a:cs typeface="Menlo"/>
                <a:sym typeface="Menlo"/>
              </a:defRPr>
            </a:pPr>
            <a:r>
              <a:t>kmeans = KMeans(n_clusters=3, init = </a:t>
            </a:r>
            <a:r>
              <a:rPr b="1"/>
              <a:t>'random'</a:t>
            </a:r>
            <a:r>
              <a:t>)</a:t>
            </a:r>
          </a:p>
          <a:p>
            <a:pPr marL="0" indent="0" defTabSz="429768">
              <a:spcBef>
                <a:spcPts val="0"/>
              </a:spcBef>
              <a:buSzTx/>
              <a:buNone/>
              <a:defRPr sz="1128" i="1">
                <a:latin typeface="Menlo"/>
                <a:ea typeface="Menlo"/>
                <a:cs typeface="Menlo"/>
                <a:sym typeface="Menlo"/>
              </a:defRPr>
            </a:pPr>
            <a:r>
              <a:t># init = 'random': os centroides iniciais são definidos a partir de uma amostra aleatória dos dados</a:t>
            </a:r>
          </a:p>
          <a:p>
            <a:pPr marL="0" indent="0" defTabSz="429768">
              <a:spcBef>
                <a:spcPts val="0"/>
              </a:spcBef>
              <a:buSzTx/>
              <a:buNone/>
              <a:defRPr sz="1128" i="1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marL="0" indent="0" defTabSz="429768">
              <a:spcBef>
                <a:spcPts val="0"/>
              </a:spcBef>
              <a:buSzTx/>
              <a:buNone/>
              <a:defRPr sz="1128" i="1">
                <a:latin typeface="Menlo"/>
                <a:ea typeface="Menlo"/>
                <a:cs typeface="Menlo"/>
                <a:sym typeface="Menlo"/>
              </a:defRPr>
            </a:pPr>
            <a:r>
              <a:t># Parâmetros do K-Means</a:t>
            </a:r>
          </a:p>
          <a:p>
            <a:pPr marL="0" indent="0" defTabSz="429768">
              <a:spcBef>
                <a:spcPts val="0"/>
              </a:spcBef>
              <a:buSzTx/>
              <a:buNone/>
              <a:defRPr sz="1128" b="1">
                <a:latin typeface="Menlo"/>
                <a:ea typeface="Menlo"/>
                <a:cs typeface="Menlo"/>
                <a:sym typeface="Menlo"/>
              </a:defRPr>
            </a:pPr>
            <a:r>
              <a:rPr b="0"/>
              <a:t>print(</a:t>
            </a:r>
            <a:r>
              <a:t>'Resultado k-Means'</a:t>
            </a:r>
            <a:r>
              <a:rPr b="0"/>
              <a:t>)</a:t>
            </a:r>
          </a:p>
          <a:p>
            <a:pPr marL="0" indent="0" defTabSz="429768">
              <a:spcBef>
                <a:spcPts val="0"/>
              </a:spcBef>
              <a:buSzTx/>
              <a:buNone/>
              <a:defRPr sz="1128">
                <a:latin typeface="Menlo"/>
                <a:ea typeface="Menlo"/>
                <a:cs typeface="Menlo"/>
                <a:sym typeface="Menlo"/>
              </a:defRPr>
            </a:pPr>
            <a:r>
              <a:t>print(kmeans.fit(X))</a:t>
            </a:r>
          </a:p>
          <a:p>
            <a:pPr marL="0" indent="0" defTabSz="429768">
              <a:spcBef>
                <a:spcPts val="0"/>
              </a:spcBef>
              <a:buSzTx/>
              <a:buNone/>
              <a:defRPr sz="1128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marL="0" indent="0" defTabSz="429768">
              <a:spcBef>
                <a:spcPts val="0"/>
              </a:spcBef>
              <a:buSzTx/>
              <a:buNone/>
              <a:defRPr sz="1128" i="1">
                <a:latin typeface="Menlo"/>
                <a:ea typeface="Menlo"/>
                <a:cs typeface="Menlo"/>
                <a:sym typeface="Menlo"/>
              </a:defRPr>
            </a:pPr>
            <a:r>
              <a:t># Centroides</a:t>
            </a:r>
          </a:p>
          <a:p>
            <a:pPr marL="0" indent="0" defTabSz="429768">
              <a:spcBef>
                <a:spcPts val="0"/>
              </a:spcBef>
              <a:buSzTx/>
              <a:buNone/>
              <a:defRPr sz="1128" b="1">
                <a:latin typeface="Menlo"/>
                <a:ea typeface="Menlo"/>
                <a:cs typeface="Menlo"/>
                <a:sym typeface="Menlo"/>
              </a:defRPr>
            </a:pPr>
            <a:r>
              <a:rPr b="0"/>
              <a:t>print(</a:t>
            </a:r>
            <a:r>
              <a:t>"Controides k-Means"</a:t>
            </a:r>
            <a:r>
              <a:rPr b="0"/>
              <a:t>)</a:t>
            </a:r>
          </a:p>
          <a:p>
            <a:pPr marL="0" indent="0" defTabSz="429768">
              <a:spcBef>
                <a:spcPts val="0"/>
              </a:spcBef>
              <a:buSzTx/>
              <a:buNone/>
              <a:defRPr sz="1128">
                <a:latin typeface="Menlo"/>
                <a:ea typeface="Menlo"/>
                <a:cs typeface="Menlo"/>
                <a:sym typeface="Menlo"/>
              </a:defRPr>
            </a:pPr>
            <a:r>
              <a:t>print(kmeans.cluster_centers_)</a:t>
            </a:r>
          </a:p>
          <a:p>
            <a:pPr marL="0" indent="0" defTabSz="429768">
              <a:spcBef>
                <a:spcPts val="0"/>
              </a:spcBef>
              <a:buSzTx/>
              <a:buNone/>
              <a:defRPr sz="1128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marL="0" indent="0" defTabSz="429768">
              <a:spcBef>
                <a:spcPts val="0"/>
              </a:spcBef>
              <a:buSzTx/>
              <a:buNone/>
              <a:defRPr sz="1128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marL="0" indent="0" defTabSz="429768">
              <a:spcBef>
                <a:spcPts val="0"/>
              </a:spcBef>
              <a:buSzTx/>
              <a:buNone/>
              <a:defRPr sz="1128" i="1">
                <a:latin typeface="Menlo"/>
                <a:ea typeface="Menlo"/>
                <a:cs typeface="Menlo"/>
                <a:sym typeface="Menlo"/>
              </a:defRPr>
            </a:pPr>
            <a:r>
              <a:t># Distâncias</a:t>
            </a:r>
          </a:p>
          <a:p>
            <a:pPr marL="0" indent="0" defTabSz="429768">
              <a:spcBef>
                <a:spcPts val="0"/>
              </a:spcBef>
              <a:buSzTx/>
              <a:buNone/>
              <a:defRPr sz="1128" b="1">
                <a:latin typeface="Menlo"/>
                <a:ea typeface="Menlo"/>
                <a:cs typeface="Menlo"/>
                <a:sym typeface="Menlo"/>
              </a:defRPr>
            </a:pPr>
            <a:r>
              <a:rPr b="0"/>
              <a:t>print(</a:t>
            </a:r>
            <a:r>
              <a:t>'Distâncias de cada instância em relação a cada cluster'</a:t>
            </a:r>
            <a:r>
              <a:rPr b="0"/>
              <a:t>)</a:t>
            </a:r>
          </a:p>
          <a:p>
            <a:pPr marL="0" indent="0" defTabSz="429768">
              <a:spcBef>
                <a:spcPts val="0"/>
              </a:spcBef>
              <a:buSzTx/>
              <a:buNone/>
              <a:defRPr sz="1128">
                <a:latin typeface="Menlo"/>
                <a:ea typeface="Menlo"/>
                <a:cs typeface="Menlo"/>
                <a:sym typeface="Menlo"/>
              </a:defRPr>
            </a:pPr>
            <a:r>
              <a:t>distances = kmeans.fit_transform(X)</a:t>
            </a:r>
          </a:p>
          <a:p>
            <a:pPr marL="0" indent="0" defTabSz="429768">
              <a:spcBef>
                <a:spcPts val="0"/>
              </a:spcBef>
              <a:buSzTx/>
              <a:buNone/>
              <a:defRPr sz="1128">
                <a:latin typeface="Menlo"/>
                <a:ea typeface="Menlo"/>
                <a:cs typeface="Menlo"/>
                <a:sym typeface="Menlo"/>
              </a:defRPr>
            </a:pPr>
            <a:r>
              <a:t>print(distances)</a:t>
            </a:r>
          </a:p>
          <a:p>
            <a:pPr marL="0" indent="0" defTabSz="429768">
              <a:spcBef>
                <a:spcPts val="0"/>
              </a:spcBef>
              <a:buSzTx/>
              <a:buNone/>
              <a:defRPr sz="1128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marL="0" indent="0" defTabSz="429768">
              <a:spcBef>
                <a:spcPts val="0"/>
              </a:spcBef>
              <a:buSzTx/>
              <a:buNone/>
              <a:defRPr sz="1128" i="1">
                <a:latin typeface="Menlo"/>
                <a:ea typeface="Menlo"/>
                <a:cs typeface="Menlo"/>
                <a:sym typeface="Menlo"/>
              </a:defRPr>
            </a:pPr>
            <a:r>
              <a:t># Labels: Atribuir os rótulos de cluster para cada instância da base de dados</a:t>
            </a:r>
          </a:p>
          <a:p>
            <a:pPr marL="0" indent="0" defTabSz="429768">
              <a:spcBef>
                <a:spcPts val="0"/>
              </a:spcBef>
              <a:buSzTx/>
              <a:buNone/>
              <a:defRPr sz="1128">
                <a:latin typeface="Menlo"/>
                <a:ea typeface="Menlo"/>
                <a:cs typeface="Menlo"/>
                <a:sym typeface="Menlo"/>
              </a:defRPr>
            </a:pPr>
            <a:r>
              <a:t>labels = kmeans.labels_</a:t>
            </a:r>
          </a:p>
          <a:p>
            <a:pPr marL="0" indent="0" defTabSz="429768">
              <a:spcBef>
                <a:spcPts val="0"/>
              </a:spcBef>
              <a:buSzTx/>
              <a:buNone/>
              <a:defRPr sz="1128">
                <a:latin typeface="Menlo"/>
                <a:ea typeface="Menlo"/>
                <a:cs typeface="Menlo"/>
                <a:sym typeface="Menlo"/>
              </a:defRPr>
            </a:pPr>
            <a:r>
              <a:t>print(labels)</a:t>
            </a:r>
          </a:p>
          <a:p>
            <a:pPr marL="0" indent="0" defTabSz="429768">
              <a:spcBef>
                <a:spcPts val="0"/>
              </a:spcBef>
              <a:buSzTx/>
              <a:buNone/>
              <a:defRPr sz="1128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marL="0" indent="0" defTabSz="429768">
              <a:spcBef>
                <a:spcPts val="0"/>
              </a:spcBef>
              <a:buSzTx/>
              <a:buNone/>
              <a:defRPr sz="1128" i="1">
                <a:latin typeface="Menlo"/>
                <a:ea typeface="Menlo"/>
                <a:cs typeface="Menlo"/>
                <a:sym typeface="Menlo"/>
              </a:defRPr>
            </a:pPr>
            <a:r>
              <a:t># Imprimir os elementos do vetor labels</a:t>
            </a:r>
          </a:p>
          <a:p>
            <a:pPr marL="0" indent="0" defTabSz="429768">
              <a:spcBef>
                <a:spcPts val="0"/>
              </a:spcBef>
              <a:buSzTx/>
              <a:buNone/>
              <a:defRPr sz="1128">
                <a:latin typeface="Menlo"/>
                <a:ea typeface="Menlo"/>
                <a:cs typeface="Menlo"/>
                <a:sym typeface="Menlo"/>
              </a:defRPr>
            </a:pPr>
            <a:r>
              <a:rPr b="1"/>
              <a:t>for </a:t>
            </a:r>
            <a:r>
              <a:t>idx, val </a:t>
            </a:r>
            <a:r>
              <a:rPr b="1"/>
              <a:t>in </a:t>
            </a:r>
            <a:r>
              <a:t>enumerate(labels):</a:t>
            </a:r>
          </a:p>
          <a:p>
            <a:pPr marL="0" indent="0" defTabSz="429768">
              <a:spcBef>
                <a:spcPts val="0"/>
              </a:spcBef>
              <a:buSzTx/>
              <a:buNone/>
              <a:defRPr sz="1128">
                <a:latin typeface="Menlo"/>
                <a:ea typeface="Menlo"/>
                <a:cs typeface="Menlo"/>
                <a:sym typeface="Menlo"/>
              </a:defRPr>
            </a:pPr>
            <a:r>
              <a:t>    print(idx, val)</a:t>
            </a:r>
          </a:p>
          <a:p>
            <a:pPr marL="0" indent="0" defTabSz="429768">
              <a:spcBef>
                <a:spcPts val="0"/>
              </a:spcBef>
              <a:buSzTx/>
              <a:buNone/>
              <a:defRPr sz="1128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marL="0" indent="0" defTabSz="429768">
              <a:spcBef>
                <a:spcPts val="0"/>
              </a:spcBef>
              <a:buSzTx/>
              <a:buNone/>
              <a:defRPr sz="1128" i="1">
                <a:latin typeface="Menlo"/>
                <a:ea typeface="Menlo"/>
                <a:cs typeface="Menlo"/>
                <a:sym typeface="Menlo"/>
              </a:defRPr>
            </a:pPr>
            <a:r>
              <a:t># Determinar a qual cluster uma nova instância pertence</a:t>
            </a:r>
          </a:p>
          <a:p>
            <a:pPr marL="0" indent="0" defTabSz="429768">
              <a:spcBef>
                <a:spcPts val="0"/>
              </a:spcBef>
              <a:buSzTx/>
              <a:buNone/>
              <a:defRPr sz="1128">
                <a:latin typeface="Menlo"/>
                <a:ea typeface="Menlo"/>
                <a:cs typeface="Menlo"/>
                <a:sym typeface="Menlo"/>
              </a:defRPr>
            </a:pPr>
            <a:r>
              <a:t>nova_instancia=[[4.12, 3.4, 1.6, 0.7]]</a:t>
            </a:r>
          </a:p>
          <a:p>
            <a:pPr marL="0" indent="0" defTabSz="429768">
              <a:spcBef>
                <a:spcPts val="0"/>
              </a:spcBef>
              <a:buSzTx/>
              <a:buNone/>
              <a:defRPr sz="1128">
                <a:latin typeface="Menlo"/>
                <a:ea typeface="Menlo"/>
                <a:cs typeface="Menlo"/>
                <a:sym typeface="Menlo"/>
              </a:defRPr>
            </a:pPr>
            <a:r>
              <a:t>print(kmeans.predict(nova_instancia))</a:t>
            </a:r>
          </a:p>
          <a:p>
            <a:pPr marL="0" indent="0" defTabSz="429768">
              <a:spcBef>
                <a:spcPts val="0"/>
              </a:spcBef>
              <a:buSzTx/>
              <a:buNone/>
              <a:defRPr sz="1128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marL="0" indent="0" defTabSz="429768">
              <a:spcBef>
                <a:spcPts val="0"/>
              </a:spcBef>
              <a:buSzTx/>
              <a:buNone/>
              <a:defRPr sz="1128" i="1">
                <a:latin typeface="Menlo"/>
                <a:ea typeface="Menlo"/>
                <a:cs typeface="Menlo"/>
                <a:sym typeface="Menlo"/>
              </a:defRPr>
            </a:pPr>
            <a:r>
              <a:t># Salvar o modelo para uso posterior</a:t>
            </a:r>
          </a:p>
          <a:p>
            <a:pPr marL="0" indent="0" defTabSz="429768">
              <a:spcBef>
                <a:spcPts val="0"/>
              </a:spcBef>
              <a:buSzTx/>
              <a:buNone/>
              <a:defRPr sz="1128">
                <a:latin typeface="Menlo"/>
                <a:ea typeface="Menlo"/>
                <a:cs typeface="Menlo"/>
                <a:sym typeface="Menlo"/>
              </a:defRPr>
            </a:pPr>
            <a:r>
              <a:t>joblib.dump(kmeans, </a:t>
            </a:r>
            <a:r>
              <a:rPr b="1"/>
              <a:t>'kmeans.joblib'</a:t>
            </a:r>
            <a:r>
              <a:t>)</a:t>
            </a:r>
          </a:p>
          <a:p>
            <a:pPr marL="0" indent="0" defTabSz="429768">
              <a:spcBef>
                <a:spcPts val="0"/>
              </a:spcBef>
              <a:buSzTx/>
              <a:buNone/>
              <a:defRPr sz="1128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marL="0" indent="0" defTabSz="429768">
              <a:spcBef>
                <a:spcPts val="0"/>
              </a:spcBef>
              <a:buSzTx/>
              <a:buNone/>
              <a:defRPr sz="1128">
                <a:latin typeface="Menlo"/>
                <a:ea typeface="Menlo"/>
                <a:cs typeface="Menlo"/>
                <a:sym typeface="Menlo"/>
              </a:defRPr>
            </a:pPr>
            <a:r>
              <a:t># Utilizar o modelo salvo</a:t>
            </a:r>
          </a:p>
          <a:p>
            <a:pPr marL="0" indent="0" defTabSz="429768">
              <a:spcBef>
                <a:spcPts val="0"/>
              </a:spcBef>
              <a:buSzTx/>
              <a:buNone/>
              <a:defRPr sz="1128">
                <a:latin typeface="Menlo"/>
                <a:ea typeface="Menlo"/>
                <a:cs typeface="Menlo"/>
                <a:sym typeface="Menlo"/>
              </a:defRPr>
            </a:pPr>
            <a:r>
              <a:t>kmeans = joblib.load(</a:t>
            </a:r>
            <a:r>
              <a:rPr b="1"/>
              <a:t>'kmeans.joblib'</a:t>
            </a:r>
            <a:r>
              <a:t>)</a:t>
            </a:r>
          </a:p>
          <a:p>
            <a:pPr marL="0" indent="0" defTabSz="429768">
              <a:spcBef>
                <a:spcPts val="0"/>
              </a:spcBef>
              <a:buSzTx/>
              <a:buNone/>
              <a:defRPr sz="1128">
                <a:latin typeface="Menlo"/>
                <a:ea typeface="Menlo"/>
                <a:cs typeface="Menlo"/>
                <a:sym typeface="Menlo"/>
              </a:defRPr>
            </a:pPr>
            <a:r>
              <a:t>nova_instancia=[[5.2, 5.8, 5.2, 6.7]]</a:t>
            </a:r>
          </a:p>
          <a:p>
            <a:pPr marL="0" indent="0" defTabSz="429768">
              <a:spcBef>
                <a:spcPts val="0"/>
              </a:spcBef>
              <a:buSzTx/>
              <a:buNone/>
              <a:defRPr sz="1128">
                <a:latin typeface="Menlo"/>
                <a:ea typeface="Menlo"/>
                <a:cs typeface="Menlo"/>
                <a:sym typeface="Menlo"/>
              </a:defRPr>
            </a:pPr>
            <a:r>
              <a:t>print(</a:t>
            </a:r>
            <a:r>
              <a:rPr b="1"/>
              <a:t>"Com o modelo salvo: “</a:t>
            </a:r>
            <a:r>
              <a:t>,kmeans.predict(nova_instancia))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Exercício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750690"/>
          </a:xfrm>
          <a:prstGeom prst="rect">
            <a:avLst/>
          </a:prstGeom>
        </p:spPr>
        <p:txBody>
          <a:bodyPr anchor="t">
            <a:normAutofit fontScale="90000"/>
          </a:bodyPr>
          <a:lstStyle>
            <a:lvl1pPr algn="l" defTabSz="560831">
              <a:defRPr sz="4320"/>
            </a:lvl1pPr>
          </a:lstStyle>
          <a:p>
            <a:r>
              <a:t>Exercício</a:t>
            </a:r>
          </a:p>
        </p:txBody>
      </p:sp>
      <p:sp>
        <p:nvSpPr>
          <p:cNvPr id="174" name="Atividade em equipe (ao menos um desenvolvedor na equipe)…"/>
          <p:cNvSpPr txBox="1">
            <a:spLocks noGrp="1"/>
          </p:cNvSpPr>
          <p:nvPr>
            <p:ph type="body" idx="1"/>
          </p:nvPr>
        </p:nvSpPr>
        <p:spPr>
          <a:xfrm>
            <a:off x="952500" y="929952"/>
            <a:ext cx="11099800" cy="7893696"/>
          </a:xfrm>
          <a:prstGeom prst="rect">
            <a:avLst/>
          </a:prstGeom>
        </p:spPr>
        <p:txBody>
          <a:bodyPr anchor="t"/>
          <a:lstStyle/>
          <a:p>
            <a:pPr marL="0" indent="0" defTabSz="457200">
              <a:spcBef>
                <a:spcPts val="0"/>
              </a:spcBef>
              <a:buSzTx/>
              <a:buNone/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Atividade em equipe (ao menos um desenvolvedor na equipe)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150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marL="0" indent="0" defTabSz="457200">
              <a:spcBef>
                <a:spcPts val="0"/>
              </a:spcBef>
              <a:buSzTx/>
              <a:buNone/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1. Construa um sistema com aprendizado de máquina para segmentar instancias de acordo com dados obtidos em sensores de movimento colocado no peito de um conjunto de indivíduos.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150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marL="0" indent="0" defTabSz="457200">
              <a:spcBef>
                <a:spcPts val="0"/>
              </a:spcBef>
              <a:buSzTx/>
              <a:buNone/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Deve-se desenvolver uma aplicação, uma para cada conjunto de dados, conforme o link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- Activity Recognition from Single Chest-Mounted Accelerometer Data Set 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(https://archive.ics.uci.edu/ml/datasets/Activity+Recognition+from+Single+Chest-Mounted+Accelerometer)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150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marL="0" indent="0" defTabSz="457200">
              <a:spcBef>
                <a:spcPts val="0"/>
              </a:spcBef>
              <a:buSzTx/>
              <a:buNone/>
              <a:defRPr sz="150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marL="0" indent="0" defTabSz="457200">
              <a:spcBef>
                <a:spcPts val="0"/>
              </a:spcBef>
              <a:buSzTx/>
              <a:buNone/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A sua aplicação deve: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a) Construir, avaliar e salvar o modelo em disco. 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b) Receber dados relativos a novas instâncias (do usuário ou de arquivo previamente gravado) e utilizar o modelo salvo para determinar a qual cluster tais instâncias pertencem.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c) O resultado da previsão de clusters deve ser mostrado em tela, para cada nova instância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 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150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marL="0" indent="0" defTabSz="457200">
              <a:spcBef>
                <a:spcPts val="0"/>
              </a:spcBef>
              <a:buSzTx/>
              <a:buNone/>
              <a:defRPr sz="150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marL="0" indent="0" defTabSz="457200">
              <a:spcBef>
                <a:spcPts val="0"/>
              </a:spcBef>
              <a:buSzTx/>
              <a:buNone/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2. Selecione um arquivo do repositório UCI e desenvolva um sistema para segmentação para esse arquivo utilizando Clusters. Siga a mesma arquitetura desenvolvida na questão 1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1200" i="1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marL="0" indent="0" defTabSz="457200">
              <a:spcBef>
                <a:spcPts val="0"/>
              </a:spcBef>
              <a:buSzTx/>
              <a:buNone/>
              <a:defRPr sz="120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marL="0" indent="0" defTabSz="457200">
              <a:spcBef>
                <a:spcPts val="0"/>
              </a:spcBef>
              <a:buSzTx/>
              <a:buNone/>
              <a:defRPr sz="1200" i="1">
                <a:latin typeface="Menlo"/>
                <a:ea typeface="Menlo"/>
                <a:cs typeface="Menlo"/>
                <a:sym typeface="Menlo"/>
              </a:defRPr>
            </a:pPr>
            <a:r>
              <a:t> 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1200" i="1">
                <a:latin typeface="Menlo"/>
                <a:ea typeface="Menlo"/>
                <a:cs typeface="Menlo"/>
                <a:sym typeface="Menlo"/>
              </a:defRPr>
            </a:pPr>
            <a:r>
              <a:t> 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954</Words>
  <Application>Microsoft Office PowerPoint</Application>
  <PresentationFormat>Personalizar</PresentationFormat>
  <Paragraphs>185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Black</vt:lpstr>
      <vt:lpstr>Análise de Clusters</vt:lpstr>
      <vt:lpstr>Clusters = agrupamento</vt:lpstr>
      <vt:lpstr>K-Means</vt:lpstr>
      <vt:lpstr>K-Means - determinação de k</vt:lpstr>
      <vt:lpstr>K-Means - determinação de k pela distorção</vt:lpstr>
      <vt:lpstr>K-Means - determinação de k pela inércia</vt:lpstr>
      <vt:lpstr>K-Means - determinação dos clusters</vt:lpstr>
      <vt:lpstr>Exercício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de Clusters</dc:title>
  <dc:creator>Convexa</dc:creator>
  <cp:lastModifiedBy>Convexa</cp:lastModifiedBy>
  <cp:revision>4</cp:revision>
  <dcterms:modified xsi:type="dcterms:W3CDTF">2023-10-23T19:24:27Z</dcterms:modified>
</cp:coreProperties>
</file>