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99" r:id="rId6"/>
    <p:sldId id="300" r:id="rId7"/>
    <p:sldId id="260" r:id="rId8"/>
    <p:sldId id="261" r:id="rId9"/>
    <p:sldId id="262" r:id="rId10"/>
    <p:sldId id="30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7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41C4A2E-65B8-409F-9970-BAE2800B3946}">
  <a:tblStyle styleId="{541C4A2E-65B8-409F-9970-BAE2800B394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201533-F0A3-41AF-ACB3-8F9F1BEBD4E5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118F4A-AD34-470E-A7A5-C0D99515FEF0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130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94728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4138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487213"/>
            <a:ext cx="8229600" cy="575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0" y="-273273"/>
            <a:ext cx="8960024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Análise de Dados Aula1 – Análise monovariada</a:t>
            </a:r>
            <a:b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619672" y="6309320"/>
            <a:ext cx="6400800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lang="pt-BR" sz="272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Escobar | </a:t>
            </a:r>
            <a:r>
              <a:rPr lang="pt-BR" sz="2720" dirty="0" smtClean="0"/>
              <a:t>agosto</a:t>
            </a:r>
            <a:r>
              <a:rPr lang="pt-BR" sz="272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, 2021</a:t>
            </a:r>
            <a:endParaRPr sz="272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3" descr="Resultado de imagem para ANALYTIC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510" y="1003370"/>
            <a:ext cx="9144000" cy="523394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-58363" y="357039"/>
            <a:ext cx="513441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Concentração e Dispersão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41861" y="279664"/>
            <a:ext cx="5985934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Padrão comportamental (simulação</a:t>
            </a:r>
            <a:r>
              <a:rPr lang="pt-BR" sz="2800" dirty="0" smtClean="0"/>
              <a:t>)</a:t>
            </a:r>
          </a:p>
          <a:p>
            <a:endParaRPr lang="pt-BR" sz="2800" dirty="0"/>
          </a:p>
          <a:p>
            <a:r>
              <a:rPr lang="pt-BR" sz="2800" dirty="0" smtClean="0"/>
              <a:t>Solteiros</a:t>
            </a:r>
          </a:p>
          <a:p>
            <a:r>
              <a:rPr lang="pt-BR" sz="2800" dirty="0" smtClean="0"/>
              <a:t>Entre 20 e 30 anos</a:t>
            </a:r>
          </a:p>
          <a:p>
            <a:r>
              <a:rPr lang="pt-BR" sz="2800" dirty="0" smtClean="0"/>
              <a:t>Empregados</a:t>
            </a:r>
          </a:p>
          <a:p>
            <a:r>
              <a:rPr lang="pt-BR" sz="2800" dirty="0" smtClean="0"/>
              <a:t>Renda média alta</a:t>
            </a:r>
          </a:p>
          <a:p>
            <a:endParaRPr lang="pt-BR" sz="2800" dirty="0"/>
          </a:p>
          <a:p>
            <a:r>
              <a:rPr lang="pt-BR" sz="2800" dirty="0" smtClean="0"/>
              <a:t>Serviço de Streaming contratado: </a:t>
            </a:r>
          </a:p>
          <a:p>
            <a:r>
              <a:rPr lang="pt-BR" sz="2800" dirty="0"/>
              <a:t>	</a:t>
            </a:r>
            <a:r>
              <a:rPr lang="pt-BR" sz="2800" dirty="0" smtClean="0"/>
              <a:t>99% de chance</a:t>
            </a:r>
          </a:p>
          <a:p>
            <a:r>
              <a:rPr lang="pt-BR" sz="2800" dirty="0">
                <a:solidFill>
                  <a:srgbClr val="FF0000"/>
                </a:solidFill>
              </a:rPr>
              <a:t>	</a:t>
            </a:r>
            <a:r>
              <a:rPr lang="pt-BR" sz="2800" dirty="0" smtClean="0">
                <a:solidFill>
                  <a:srgbClr val="FF0000"/>
                </a:solidFill>
              </a:rPr>
              <a:t>?</a:t>
            </a:r>
            <a:r>
              <a:rPr lang="pt-BR" sz="2800" dirty="0" err="1" smtClean="0">
                <a:solidFill>
                  <a:srgbClr val="FF0000"/>
                </a:solidFill>
              </a:rPr>
              <a:t>Netflix</a:t>
            </a:r>
            <a:r>
              <a:rPr lang="pt-BR" sz="2800" dirty="0" smtClean="0">
                <a:solidFill>
                  <a:srgbClr val="FF0000"/>
                </a:solidFill>
              </a:rPr>
              <a:t> ou Prime</a:t>
            </a:r>
          </a:p>
        </p:txBody>
      </p:sp>
    </p:spTree>
    <p:extLst>
      <p:ext uri="{BB962C8B-B14F-4D97-AF65-F5344CB8AC3E}">
        <p14:creationId xmlns:p14="http://schemas.microsoft.com/office/powerpoint/2010/main" val="2023699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107504" y="116632"/>
            <a:ext cx="8928992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pt-BR"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monovariada: medidas de dispersão: Variância e Desvio Padrão</a:t>
            </a:r>
            <a:endParaRPr sz="21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457200" y="487213"/>
            <a:ext cx="8229600" cy="575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0" marR="0" lvl="2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3" name="Google Shape;163;p20"/>
          <p:cNvGraphicFramePr/>
          <p:nvPr/>
        </p:nvGraphicFramePr>
        <p:xfrm>
          <a:off x="-8533456" y="1844824"/>
          <a:ext cx="864100" cy="3744500"/>
        </p:xfrm>
        <a:graphic>
          <a:graphicData uri="http://schemas.openxmlformats.org/drawingml/2006/table">
            <a:tbl>
              <a:tblPr>
                <a:noFill/>
                <a:tableStyleId>{541C4A2E-65B8-409F-9970-BAE2800B3946}</a:tableStyleId>
              </a:tblPr>
              <a:tblGrid>
                <a:gridCol w="360050"/>
                <a:gridCol w="504050"/>
              </a:tblGrid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i="1" u="none" strike="noStrike" cap="none"/>
                        <a:t>dia</a:t>
                      </a:r>
                      <a:endParaRPr sz="16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i="1" u="none" strike="noStrike" cap="none"/>
                        <a:t>x</a:t>
                      </a:r>
                      <a:endParaRPr sz="16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58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2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16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3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25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4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10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5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33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6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47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7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21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8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38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9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5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164" name="Google Shape;164;p20"/>
          <p:cNvSpPr txBox="1"/>
          <p:nvPr/>
        </p:nvSpPr>
        <p:spPr>
          <a:xfrm>
            <a:off x="1778824" y="827420"/>
            <a:ext cx="8568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Distribução normal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-7453336" y="1815207"/>
            <a:ext cx="1584176" cy="4616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66" name="Google Shape;166;p20" descr="https://upload.wikimedia.org/wikipedia/commons/thumb/8/8c/Standard_deviation_diagram.svg/325px-Standard_deviation_diagram.sv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0226" y="1134036"/>
            <a:ext cx="4861994" cy="243847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 txBox="1"/>
          <p:nvPr/>
        </p:nvSpPr>
        <p:spPr>
          <a:xfrm>
            <a:off x="3492833" y="3438292"/>
            <a:ext cx="1584176" cy="4616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 rot="10800000">
            <a:off x="3996889" y="3458116"/>
            <a:ext cx="576064" cy="432048"/>
          </a:xfrm>
          <a:prstGeom prst="downArrow">
            <a:avLst>
              <a:gd name="adj1" fmla="val 50000"/>
              <a:gd name="adj2" fmla="val 50000"/>
            </a:avLst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0" descr="https://upload.wikimedia.org/wikipedia/commons/thumb/8/8c/Standard_deviation_diagram.svg/325px-Standard_deviation_diagram.sv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8810" y="4261197"/>
            <a:ext cx="4392488" cy="220300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0"/>
          <p:cNvSpPr txBox="1"/>
          <p:nvPr/>
        </p:nvSpPr>
        <p:spPr>
          <a:xfrm>
            <a:off x="251520" y="3995772"/>
            <a:ext cx="8568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Distribução normal à esquerda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5940152" y="4005064"/>
            <a:ext cx="8568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Distribução normal à direita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2" name="Google Shape;172;p20"/>
          <p:cNvGrpSpPr/>
          <p:nvPr/>
        </p:nvGrpSpPr>
        <p:grpSpPr>
          <a:xfrm>
            <a:off x="992867" y="4322562"/>
            <a:ext cx="7683589" cy="2469548"/>
            <a:chOff x="992867" y="4322562"/>
            <a:chExt cx="7683589" cy="2469548"/>
          </a:xfrm>
        </p:grpSpPr>
        <p:sp>
          <p:nvSpPr>
            <p:cNvPr id="173" name="Google Shape;173;p20"/>
            <p:cNvSpPr txBox="1"/>
            <p:nvPr/>
          </p:nvSpPr>
          <p:spPr>
            <a:xfrm>
              <a:off x="2054127" y="6316031"/>
              <a:ext cx="1584176" cy="46166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 rot="10800000">
              <a:off x="2558183" y="6335855"/>
              <a:ext cx="576064" cy="432048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0"/>
            <p:cNvSpPr txBox="1"/>
            <p:nvPr/>
          </p:nvSpPr>
          <p:spPr>
            <a:xfrm>
              <a:off x="2343888" y="5229200"/>
              <a:ext cx="427789" cy="276999"/>
            </a:xfrm>
            <a:prstGeom prst="rect">
              <a:avLst/>
            </a:prstGeom>
            <a:solidFill>
              <a:srgbClr val="335A8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68,2%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0"/>
            <p:cNvSpPr txBox="1"/>
            <p:nvPr/>
          </p:nvSpPr>
          <p:spPr>
            <a:xfrm>
              <a:off x="1862142" y="5834440"/>
              <a:ext cx="388899" cy="208114"/>
            </a:xfrm>
            <a:prstGeom prst="rect">
              <a:avLst/>
            </a:prstGeom>
            <a:solidFill>
              <a:srgbClr val="328FC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27,2%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0"/>
            <p:cNvSpPr txBox="1"/>
            <p:nvPr/>
          </p:nvSpPr>
          <p:spPr>
            <a:xfrm>
              <a:off x="1443574" y="5650615"/>
              <a:ext cx="335250" cy="20811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4,2%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0"/>
            <p:cNvSpPr txBox="1"/>
            <p:nvPr/>
          </p:nvSpPr>
          <p:spPr>
            <a:xfrm>
              <a:off x="992867" y="5754522"/>
              <a:ext cx="368775" cy="2289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0,2%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2896956" y="4365104"/>
              <a:ext cx="2035084" cy="19509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0" name="Google Shape;180;p20" descr="https://upload.wikimedia.org/wikipedia/commons/thumb/8/8c/Standard_deviation_diagram.svg/325px-Standard_deviation_diagram.sv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27984" y="4322562"/>
              <a:ext cx="4248472" cy="2130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20"/>
            <p:cNvSpPr txBox="1"/>
            <p:nvPr/>
          </p:nvSpPr>
          <p:spPr>
            <a:xfrm>
              <a:off x="5870551" y="6330445"/>
              <a:ext cx="1584176" cy="461665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82" name="Google Shape;182;p20"/>
            <p:cNvSpPr txBox="1"/>
            <p:nvPr/>
          </p:nvSpPr>
          <p:spPr>
            <a:xfrm>
              <a:off x="6715233" y="5212700"/>
              <a:ext cx="427789" cy="276999"/>
            </a:xfrm>
            <a:prstGeom prst="rect">
              <a:avLst/>
            </a:prstGeom>
            <a:solidFill>
              <a:srgbClr val="335A8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68,2%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0"/>
            <p:cNvSpPr txBox="1"/>
            <p:nvPr/>
          </p:nvSpPr>
          <p:spPr>
            <a:xfrm>
              <a:off x="7190063" y="5832601"/>
              <a:ext cx="388899" cy="208114"/>
            </a:xfrm>
            <a:prstGeom prst="rect">
              <a:avLst/>
            </a:prstGeom>
            <a:solidFill>
              <a:srgbClr val="328FC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27,2%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0"/>
            <p:cNvSpPr txBox="1"/>
            <p:nvPr/>
          </p:nvSpPr>
          <p:spPr>
            <a:xfrm>
              <a:off x="7689610" y="5661248"/>
              <a:ext cx="335250" cy="20811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4,2%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0"/>
            <p:cNvSpPr txBox="1"/>
            <p:nvPr/>
          </p:nvSpPr>
          <p:spPr>
            <a:xfrm>
              <a:off x="8163665" y="5733256"/>
              <a:ext cx="368775" cy="2289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0,2%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4283968" y="4437112"/>
              <a:ext cx="2376264" cy="19509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0"/>
            <p:cNvSpPr/>
            <p:nvPr/>
          </p:nvSpPr>
          <p:spPr>
            <a:xfrm rot="10800000">
              <a:off x="6374607" y="6350269"/>
              <a:ext cx="576064" cy="432048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8" name="Google Shape;188;p2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269707" y="4437112"/>
              <a:ext cx="390525" cy="17637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9" name="Google Shape;189;p20"/>
          <p:cNvSpPr txBox="1"/>
          <p:nvPr/>
        </p:nvSpPr>
        <p:spPr>
          <a:xfrm>
            <a:off x="3134246" y="4751035"/>
            <a:ext cx="307507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Há casos em que a natureza dos dados não permite valores negativos ou valores positivos.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>
            <a:spLocks noGrp="1"/>
          </p:cNvSpPr>
          <p:nvPr>
            <p:ph type="title"/>
          </p:nvPr>
        </p:nvSpPr>
        <p:spPr>
          <a:xfrm>
            <a:off x="107504" y="116632"/>
            <a:ext cx="8928992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pt-BR" sz="21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</a:t>
            </a:r>
            <a:r>
              <a:rPr lang="pt-BR" sz="21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monovariada</a:t>
            </a:r>
            <a:r>
              <a:rPr lang="pt-BR" sz="21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medidas de dispersão: Variância e Desvio Padrão</a:t>
            </a:r>
            <a:endParaRPr sz="21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1"/>
          <p:cNvSpPr txBox="1">
            <a:spLocks noGrp="1"/>
          </p:cNvSpPr>
          <p:nvPr>
            <p:ph type="body" idx="1"/>
          </p:nvPr>
        </p:nvSpPr>
        <p:spPr>
          <a:xfrm>
            <a:off x="457200" y="487213"/>
            <a:ext cx="8229600" cy="575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0" marR="0" lvl="2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6" name="Google Shape;196;p21"/>
          <p:cNvGraphicFramePr/>
          <p:nvPr/>
        </p:nvGraphicFramePr>
        <p:xfrm>
          <a:off x="467544" y="1844824"/>
          <a:ext cx="864100" cy="3744500"/>
        </p:xfrm>
        <a:graphic>
          <a:graphicData uri="http://schemas.openxmlformats.org/drawingml/2006/table">
            <a:tbl>
              <a:tblPr>
                <a:noFill/>
                <a:tableStyleId>{541C4A2E-65B8-409F-9970-BAE2800B3946}</a:tableStyleId>
              </a:tblPr>
              <a:tblGrid>
                <a:gridCol w="360050"/>
                <a:gridCol w="504050"/>
              </a:tblGrid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i="1" u="none" strike="noStrike" cap="none" dirty="0"/>
                        <a:t>dia</a:t>
                      </a:r>
                      <a:endParaRPr sz="16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i="1" u="none" strike="noStrike" cap="none"/>
                        <a:t>x</a:t>
                      </a:r>
                      <a:endParaRPr sz="16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 dirty="0"/>
                        <a:t>58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2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 dirty="0"/>
                        <a:t>16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3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25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4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10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5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33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6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47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7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21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8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38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9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5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197" name="Google Shape;197;p21"/>
          <p:cNvSpPr txBox="1"/>
          <p:nvPr/>
        </p:nvSpPr>
        <p:spPr>
          <a:xfrm>
            <a:off x="251520" y="764704"/>
            <a:ext cx="856895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Exemplo: 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diretor de fabricação deseja estimar a capacidade de uma linha de produção. Para tanto, ele levanta a quantidade de peças fabricadas durante 9 dias consecutivos e determina a sua média.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1547664" y="1815207"/>
            <a:ext cx="1584176" cy="4616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9" name="Google Shape;199;p21"/>
          <p:cNvSpPr txBox="1"/>
          <p:nvPr/>
        </p:nvSpPr>
        <p:spPr>
          <a:xfrm>
            <a:off x="1547664" y="2492896"/>
            <a:ext cx="7200800" cy="343190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761" t="-887" r="-16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107504" y="116632"/>
            <a:ext cx="8928992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pt-BR"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monovariada: Medidas de concentração: Variância e Desvio Padrão</a:t>
            </a:r>
            <a:endParaRPr sz="21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457200" y="487213"/>
            <a:ext cx="8229600" cy="575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0" marR="0" lvl="2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6" name="Google Shape;206;p22"/>
          <p:cNvGraphicFramePr/>
          <p:nvPr/>
        </p:nvGraphicFramePr>
        <p:xfrm>
          <a:off x="323528" y="980728"/>
          <a:ext cx="2016225" cy="3744500"/>
        </p:xfrm>
        <a:graphic>
          <a:graphicData uri="http://schemas.openxmlformats.org/drawingml/2006/table">
            <a:tbl>
              <a:tblPr>
                <a:noFill/>
                <a:tableStyleId>{541C4A2E-65B8-409F-9970-BAE2800B3946}</a:tableStyleId>
              </a:tblPr>
              <a:tblGrid>
                <a:gridCol w="454800"/>
                <a:gridCol w="636700"/>
                <a:gridCol w="924725"/>
              </a:tblGrid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 i="1" u="none" strike="noStrike" cap="none" dirty="0"/>
                        <a:t>Dia</a:t>
                      </a:r>
                      <a:endParaRPr sz="1600" b="1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 i="1" u="none" strike="noStrike" cap="none"/>
                        <a:t>x</a:t>
                      </a:r>
                      <a:endParaRPr sz="1600" b="1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58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893,35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2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dirty="0"/>
                        <a:t>16</a:t>
                      </a: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146,68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3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25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9,68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4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10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328,01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5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33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23,90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6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47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356,79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7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21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50,57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8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38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97,79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9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5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534,12</a:t>
                      </a:r>
                      <a:endParaRPr/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207" name="Google Shape;207;p22"/>
          <p:cNvSpPr txBox="1"/>
          <p:nvPr/>
        </p:nvSpPr>
        <p:spPr>
          <a:xfrm>
            <a:off x="251520" y="476672"/>
            <a:ext cx="8568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Calculando a variância e o desvio padrão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2"/>
          <p:cNvSpPr txBox="1"/>
          <p:nvPr/>
        </p:nvSpPr>
        <p:spPr>
          <a:xfrm>
            <a:off x="2555776" y="980728"/>
            <a:ext cx="1584176" cy="4001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5076056" y="1571890"/>
            <a:ext cx="1612493" cy="40011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2611483" y="1412776"/>
            <a:ext cx="2173415" cy="71833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1" name="Google Shape;211;p22"/>
          <p:cNvSpPr txBox="1"/>
          <p:nvPr/>
        </p:nvSpPr>
        <p:spPr>
          <a:xfrm>
            <a:off x="2699792" y="2388450"/>
            <a:ext cx="6120680" cy="44274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793" t="-548" b="-1097"/>
            </a:stretch>
          </a:blip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/>
              <p:cNvSpPr txBox="1"/>
              <p:nvPr/>
            </p:nvSpPr>
            <p:spPr>
              <a:xfrm>
                <a:off x="-2082524" y="1412776"/>
                <a:ext cx="1317990" cy="1017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6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6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𝟐𝟖</m:t>
                          </m:r>
                        </m:e>
                      </m:acc>
                    </m:oMath>
                  </m:oMathPara>
                </a14:m>
                <a:endParaRPr lang="pt-BR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82524" y="1412776"/>
                <a:ext cx="1317990" cy="101771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/>
          <p:cNvSpPr/>
          <p:nvPr/>
        </p:nvSpPr>
        <p:spPr>
          <a:xfrm>
            <a:off x="-2565779" y="2430491"/>
            <a:ext cx="2347415" cy="35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64,8% DE PROB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-2634018" y="280591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12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-601802" y="278414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45</a:t>
            </a: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>
            <a:off x="-1650514" y="3091920"/>
            <a:ext cx="453970" cy="1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-1650514" y="395785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Drift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>
            <a:spLocks noGrp="1"/>
          </p:cNvSpPr>
          <p:nvPr>
            <p:ph type="title"/>
          </p:nvPr>
        </p:nvSpPr>
        <p:spPr>
          <a:xfrm>
            <a:off x="107504" y="116632"/>
            <a:ext cx="8928992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pt-BR"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monovariada: Medidas de concentração: Variância e Desvio Padrão</a:t>
            </a:r>
            <a:endParaRPr sz="21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3"/>
          <p:cNvSpPr txBox="1">
            <a:spLocks noGrp="1"/>
          </p:cNvSpPr>
          <p:nvPr>
            <p:ph type="body" idx="1"/>
          </p:nvPr>
        </p:nvSpPr>
        <p:spPr>
          <a:xfrm>
            <a:off x="457200" y="487213"/>
            <a:ext cx="8229600" cy="575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0" marR="0" lvl="2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8" name="Google Shape;218;p23"/>
          <p:cNvGraphicFramePr/>
          <p:nvPr/>
        </p:nvGraphicFramePr>
        <p:xfrm>
          <a:off x="323528" y="980728"/>
          <a:ext cx="2016225" cy="3744500"/>
        </p:xfrm>
        <a:graphic>
          <a:graphicData uri="http://schemas.openxmlformats.org/drawingml/2006/table">
            <a:tbl>
              <a:tblPr>
                <a:noFill/>
                <a:tableStyleId>{541C4A2E-65B8-409F-9970-BAE2800B3946}</a:tableStyleId>
              </a:tblPr>
              <a:tblGrid>
                <a:gridCol w="454800"/>
                <a:gridCol w="636700"/>
                <a:gridCol w="924725"/>
              </a:tblGrid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 i="1" u="none" strike="noStrike"/>
                        <a:t>Dia</a:t>
                      </a:r>
                      <a:endParaRPr sz="1600" b="1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 i="1" u="none" strike="noStrike"/>
                        <a:t>x</a:t>
                      </a:r>
                      <a:endParaRPr sz="1600" b="1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58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893,35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2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16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146,68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3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25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9,68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4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10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328,01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5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33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23,90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6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47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356,79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7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21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50,57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8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38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97,79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9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5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534,12</a:t>
                      </a:r>
                      <a:endParaRPr/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219" name="Google Shape;219;p23"/>
          <p:cNvSpPr txBox="1"/>
          <p:nvPr/>
        </p:nvSpPr>
        <p:spPr>
          <a:xfrm>
            <a:off x="251520" y="476672"/>
            <a:ext cx="8568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Calculando a variância e o desvio padrão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2555776" y="980728"/>
            <a:ext cx="1584176" cy="4001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1" name="Google Shape;221;p23"/>
          <p:cNvSpPr/>
          <p:nvPr/>
        </p:nvSpPr>
        <p:spPr>
          <a:xfrm>
            <a:off x="5076056" y="1571890"/>
            <a:ext cx="1612493" cy="40011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2611483" y="1412776"/>
            <a:ext cx="2173415" cy="71833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3" name="Google Shape;223;p23"/>
          <p:cNvSpPr txBox="1"/>
          <p:nvPr/>
        </p:nvSpPr>
        <p:spPr>
          <a:xfrm>
            <a:off x="2555776" y="2564904"/>
            <a:ext cx="6480720" cy="403187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2. Outra conclusão a ser adotada: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 substituirmos qualquer um dos dias, o valor deve ser 28,11 ± 16,47  unidades. Determinando, assim, a AMPLITUDE ‘mais provável’ para a produção.</a:t>
            </a:r>
            <a:endParaRPr sz="1600" b="0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3. Tomando cada um dos dias, pode-se avaliar o seu comportamento: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Com essas informações, já é possível (entre outras coisas)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alibri"/>
              <a:buAutoNum type="alphaLcParenR"/>
            </a:pPr>
            <a:r>
              <a:rPr lang="pt-BR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Avaliar a estabilidade da produção (</a:t>
            </a:r>
            <a:r>
              <a:rPr lang="pt-BR" sz="16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dos 9 dias, 4 estão fora de controle</a:t>
            </a:r>
            <a:r>
              <a:rPr lang="pt-BR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alibri"/>
              <a:buAutoNum type="alphaLcParenR"/>
            </a:pPr>
            <a:r>
              <a:rPr lang="pt-BR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Determinar metas para aumento ou redução das quantidades</a:t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>
            <a:off x="2627784" y="2060848"/>
            <a:ext cx="1142942" cy="43774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>
            <a:off x="5111841" y="2065150"/>
            <a:ext cx="2453684" cy="42774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26" name="Google Shape;226;p2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598308" y="3933056"/>
            <a:ext cx="6416873" cy="18398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have direita 1"/>
          <p:cNvSpPr/>
          <p:nvPr/>
        </p:nvSpPr>
        <p:spPr>
          <a:xfrm>
            <a:off x="7806518" y="4435522"/>
            <a:ext cx="286603" cy="832514"/>
          </a:xfrm>
          <a:prstGeom prst="righ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9280478" y="4194666"/>
            <a:ext cx="22813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Está preparado para 95% das ocasiões</a:t>
            </a:r>
          </a:p>
          <a:p>
            <a:endParaRPr lang="pt-BR" dirty="0"/>
          </a:p>
          <a:p>
            <a:r>
              <a:rPr lang="pt-BR" dirty="0" err="1" smtClean="0"/>
              <a:t>Inf</a:t>
            </a:r>
            <a:r>
              <a:rPr lang="pt-BR" dirty="0" smtClean="0"/>
              <a:t> 28 – (2*16)= -4</a:t>
            </a:r>
          </a:p>
          <a:p>
            <a:r>
              <a:rPr lang="pt-BR" dirty="0" err="1" smtClean="0"/>
              <a:t>Sup</a:t>
            </a:r>
            <a:r>
              <a:rPr lang="pt-BR" dirty="0" smtClean="0"/>
              <a:t> 28 + 32 = 60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 txBox="1">
            <a:spLocks noGrp="1"/>
          </p:cNvSpPr>
          <p:nvPr>
            <p:ph type="title"/>
          </p:nvPr>
        </p:nvSpPr>
        <p:spPr>
          <a:xfrm>
            <a:off x="107504" y="116632"/>
            <a:ext cx="8928992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pt-BR"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monovariada: Quartis</a:t>
            </a:r>
            <a:endParaRPr sz="21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4"/>
          <p:cNvSpPr txBox="1">
            <a:spLocks noGrp="1"/>
          </p:cNvSpPr>
          <p:nvPr>
            <p:ph type="body" idx="1"/>
          </p:nvPr>
        </p:nvSpPr>
        <p:spPr>
          <a:xfrm>
            <a:off x="457200" y="487213"/>
            <a:ext cx="8229600" cy="575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0" marR="0" lvl="2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251520" y="476672"/>
            <a:ext cx="856895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Quartis: valores que dividem a amostra de dados em quatro conjuntos com o mesmo número de elementos. Úteis para a definição de classes ou grupos.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exemplo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Determinar as notas altas, moderadamente altas, moderadamente baixas  e baixas de uma turma em relação a uma determinada disciplina.</a:t>
            </a:r>
            <a:endParaRPr/>
          </a:p>
        </p:txBody>
      </p:sp>
      <p:graphicFrame>
        <p:nvGraphicFramePr>
          <p:cNvPr id="234" name="Google Shape;234;p24"/>
          <p:cNvGraphicFramePr/>
          <p:nvPr/>
        </p:nvGraphicFramePr>
        <p:xfrm>
          <a:off x="395536" y="2060848"/>
          <a:ext cx="1167175" cy="4320400"/>
        </p:xfrm>
        <a:graphic>
          <a:graphicData uri="http://schemas.openxmlformats.org/drawingml/2006/table">
            <a:tbl>
              <a:tblPr>
                <a:noFill/>
                <a:tableStyleId>{541C4A2E-65B8-409F-9970-BAE2800B3946}</a:tableStyleId>
              </a:tblPr>
              <a:tblGrid>
                <a:gridCol w="588950"/>
                <a:gridCol w="578225"/>
              </a:tblGrid>
              <a:tr h="30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aluno</a:t>
                      </a:r>
                      <a:endParaRPr sz="18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notas</a:t>
                      </a:r>
                      <a:endParaRPr sz="18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1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7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2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2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3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8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4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6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5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10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6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8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7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5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8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8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9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5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10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4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11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8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12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5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13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9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235" name="Google Shape;235;p24"/>
          <p:cNvGraphicFramePr/>
          <p:nvPr/>
        </p:nvGraphicFramePr>
        <p:xfrm>
          <a:off x="1763688" y="2060852"/>
          <a:ext cx="1219200" cy="4267200"/>
        </p:xfrm>
        <a:graphic>
          <a:graphicData uri="http://schemas.openxmlformats.org/drawingml/2006/table">
            <a:tbl>
              <a:tblPr>
                <a:noFill/>
                <a:tableStyleId>{541C4A2E-65B8-409F-9970-BAE2800B3946}</a:tableStyleId>
              </a:tblPr>
              <a:tblGrid>
                <a:gridCol w="609600"/>
                <a:gridCol w="609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aluno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notas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2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2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10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4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7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5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9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5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12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5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4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6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1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7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3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8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6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8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8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8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11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8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13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9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5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10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236" name="Google Shape;236;p24"/>
          <p:cNvSpPr txBox="1"/>
          <p:nvPr/>
        </p:nvSpPr>
        <p:spPr>
          <a:xfrm>
            <a:off x="3088927" y="4149084"/>
            <a:ext cx="13532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Mediana = 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4"/>
          <p:cNvSpPr/>
          <p:nvPr/>
        </p:nvSpPr>
        <p:spPr>
          <a:xfrm>
            <a:off x="3088927" y="2348884"/>
            <a:ext cx="258937" cy="1800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4"/>
          <p:cNvSpPr/>
          <p:nvPr/>
        </p:nvSpPr>
        <p:spPr>
          <a:xfrm>
            <a:off x="3059832" y="4509124"/>
            <a:ext cx="258937" cy="1800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4"/>
          <p:cNvSpPr txBox="1"/>
          <p:nvPr/>
        </p:nvSpPr>
        <p:spPr>
          <a:xfrm>
            <a:off x="3268947" y="3068964"/>
            <a:ext cx="9845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Superior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4"/>
          <p:cNvSpPr txBox="1"/>
          <p:nvPr/>
        </p:nvSpPr>
        <p:spPr>
          <a:xfrm>
            <a:off x="3275856" y="5219912"/>
            <a:ext cx="8780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Inferior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1" name="Google Shape;241;p24"/>
          <p:cNvGraphicFramePr/>
          <p:nvPr/>
        </p:nvGraphicFramePr>
        <p:xfrm>
          <a:off x="4447816" y="1988840"/>
          <a:ext cx="1219200" cy="2109470"/>
        </p:xfrm>
        <a:graphic>
          <a:graphicData uri="http://schemas.openxmlformats.org/drawingml/2006/table">
            <a:tbl>
              <a:tblPr>
                <a:noFill/>
                <a:tableStyleId>{541C4A2E-65B8-409F-9970-BAE2800B3946}</a:tableStyleId>
              </a:tblPr>
              <a:tblGrid>
                <a:gridCol w="609600"/>
                <a:gridCol w="609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aluno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notas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2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2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10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4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7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5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9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5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12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5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4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6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242" name="Google Shape;242;p24"/>
          <p:cNvGraphicFramePr/>
          <p:nvPr/>
        </p:nvGraphicFramePr>
        <p:xfrm>
          <a:off x="4442880" y="4607768"/>
          <a:ext cx="1219200" cy="2133600"/>
        </p:xfrm>
        <a:graphic>
          <a:graphicData uri="http://schemas.openxmlformats.org/drawingml/2006/table">
            <a:tbl>
              <a:tblPr>
                <a:noFill/>
                <a:tableStyleId>{541C4A2E-65B8-409F-9970-BAE2800B3946}</a:tableStyleId>
              </a:tblPr>
              <a:tblGrid>
                <a:gridCol w="609600"/>
                <a:gridCol w="609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aluno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notas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3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8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6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8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8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8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11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8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13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9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5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10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243" name="Google Shape;243;p24"/>
          <p:cNvSpPr txBox="1"/>
          <p:nvPr/>
        </p:nvSpPr>
        <p:spPr>
          <a:xfrm>
            <a:off x="5595008" y="2987660"/>
            <a:ext cx="13532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Mediana =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4"/>
          <p:cNvSpPr txBox="1"/>
          <p:nvPr/>
        </p:nvSpPr>
        <p:spPr>
          <a:xfrm>
            <a:off x="5595008" y="5651956"/>
            <a:ext cx="13532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Mediana =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4"/>
          <p:cNvSpPr txBox="1"/>
          <p:nvPr/>
        </p:nvSpPr>
        <p:spPr>
          <a:xfrm>
            <a:off x="1691680" y="1484784"/>
            <a:ext cx="124072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classificada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4"/>
          <p:cNvSpPr txBox="1"/>
          <p:nvPr/>
        </p:nvSpPr>
        <p:spPr>
          <a:xfrm>
            <a:off x="7668344" y="2649686"/>
            <a:ext cx="89479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pt-BR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1/4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pt-BR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2/4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pt-BR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3/4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8</a:t>
            </a:r>
            <a:endParaRPr/>
          </a:p>
        </p:txBody>
      </p:sp>
      <p:sp>
        <p:nvSpPr>
          <p:cNvPr id="247" name="Google Shape;247;p24"/>
          <p:cNvSpPr txBox="1"/>
          <p:nvPr/>
        </p:nvSpPr>
        <p:spPr>
          <a:xfrm>
            <a:off x="7668344" y="2321227"/>
            <a:ext cx="8723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Quartis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4"/>
          <p:cNvSpPr txBox="1"/>
          <p:nvPr/>
        </p:nvSpPr>
        <p:spPr>
          <a:xfrm>
            <a:off x="7395082" y="4189507"/>
            <a:ext cx="142539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pt-BR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0&lt;x&lt;= 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pt-BR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5&lt;x&lt;=  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pt-BR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7&lt;x&lt;=  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pt-BR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8&lt;x&lt;=10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4"/>
          <p:cNvSpPr txBox="1"/>
          <p:nvPr/>
        </p:nvSpPr>
        <p:spPr>
          <a:xfrm>
            <a:off x="7395082" y="3861048"/>
            <a:ext cx="12797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Quadrantes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4"/>
          <p:cNvSpPr/>
          <p:nvPr/>
        </p:nvSpPr>
        <p:spPr>
          <a:xfrm>
            <a:off x="7164288" y="2276872"/>
            <a:ext cx="1800200" cy="3132352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 txBox="1">
            <a:spLocks noGrp="1"/>
          </p:cNvSpPr>
          <p:nvPr>
            <p:ph type="title"/>
          </p:nvPr>
        </p:nvSpPr>
        <p:spPr>
          <a:xfrm>
            <a:off x="107504" y="116632"/>
            <a:ext cx="8928992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pt-BR"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monovariada: Quartis</a:t>
            </a:r>
            <a:endParaRPr sz="21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5"/>
          <p:cNvSpPr txBox="1">
            <a:spLocks noGrp="1"/>
          </p:cNvSpPr>
          <p:nvPr>
            <p:ph type="body" idx="1"/>
          </p:nvPr>
        </p:nvSpPr>
        <p:spPr>
          <a:xfrm>
            <a:off x="457200" y="487213"/>
            <a:ext cx="8229600" cy="575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0" marR="0" lvl="2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5"/>
          <p:cNvSpPr txBox="1"/>
          <p:nvPr/>
        </p:nvSpPr>
        <p:spPr>
          <a:xfrm>
            <a:off x="251520" y="476672"/>
            <a:ext cx="856895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Quartis: intervalos dos dados. Úteis para a definição de classes ou grupos.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exemplo: Determinar as notas altas, moderadamente altas, moderadamente baixas  e baixas de uma turma em relação a uma determinada disciplina.</a:t>
            </a:r>
            <a:endParaRPr dirty="0"/>
          </a:p>
        </p:txBody>
      </p:sp>
      <p:graphicFrame>
        <p:nvGraphicFramePr>
          <p:cNvPr id="258" name="Google Shape;258;p25"/>
          <p:cNvGraphicFramePr/>
          <p:nvPr/>
        </p:nvGraphicFramePr>
        <p:xfrm>
          <a:off x="2439196" y="2060848"/>
          <a:ext cx="1167175" cy="4320400"/>
        </p:xfrm>
        <a:graphic>
          <a:graphicData uri="http://schemas.openxmlformats.org/drawingml/2006/table">
            <a:tbl>
              <a:tblPr>
                <a:noFill/>
                <a:tableStyleId>{541C4A2E-65B8-409F-9970-BAE2800B3946}</a:tableStyleId>
              </a:tblPr>
              <a:tblGrid>
                <a:gridCol w="588950"/>
                <a:gridCol w="578225"/>
              </a:tblGrid>
              <a:tr h="30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aluno</a:t>
                      </a:r>
                      <a:endParaRPr sz="18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notas</a:t>
                      </a:r>
                      <a:endParaRPr sz="18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1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7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2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2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3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8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4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6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5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10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6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8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7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5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8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8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9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5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10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4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11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8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12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5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0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13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9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259" name="Google Shape;259;p25"/>
          <p:cNvSpPr txBox="1"/>
          <p:nvPr/>
        </p:nvSpPr>
        <p:spPr>
          <a:xfrm>
            <a:off x="3951364" y="2419370"/>
            <a:ext cx="147508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= 0&lt;x&lt;= 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 = 5&lt;x&lt;=  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 = 7&lt;x&lt;=  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Q4 = 8&lt;x&lt;=10</a:t>
            </a:r>
            <a:endParaRPr/>
          </a:p>
        </p:txBody>
      </p:sp>
      <p:sp>
        <p:nvSpPr>
          <p:cNvPr id="260" name="Google Shape;260;p25"/>
          <p:cNvSpPr txBox="1"/>
          <p:nvPr/>
        </p:nvSpPr>
        <p:spPr>
          <a:xfrm>
            <a:off x="3951364" y="3639096"/>
            <a:ext cx="371698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Resposta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Baixas, de 0 a 5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Moderadamente baixas, de 5,1 a 7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Moderadamente altas, de 7,1 a 8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Altas, de 8,1 a 10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5"/>
          <p:cNvSpPr txBox="1"/>
          <p:nvPr/>
        </p:nvSpPr>
        <p:spPr>
          <a:xfrm>
            <a:off x="3951364" y="2090911"/>
            <a:ext cx="12797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Quadrantes</a:t>
            </a: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016" y="5971491"/>
            <a:ext cx="1309688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>
            <a:spLocks noGrp="1"/>
          </p:cNvSpPr>
          <p:nvPr>
            <p:ph type="title"/>
          </p:nvPr>
        </p:nvSpPr>
        <p:spPr>
          <a:xfrm>
            <a:off x="107504" y="116632"/>
            <a:ext cx="8928992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pt-BR"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monovariada: Medidas de concentração: Exercícios</a:t>
            </a:r>
            <a:endParaRPr sz="21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6"/>
          <p:cNvSpPr txBox="1"/>
          <p:nvPr/>
        </p:nvSpPr>
        <p:spPr>
          <a:xfrm>
            <a:off x="323528" y="548680"/>
            <a:ext cx="8512683" cy="618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– O diretor clínico de um hospital está interessado em entender a capacidade de atendimento de quatro médicos do ambulatório. Para tanto, ele levantou a quantidade de atendimentos de cada médico realizados durante cinco dias: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Utilize o arquivo Atendimetos_médicos.xlsx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Pede-se: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Elabore um modelo de análise de dados para apoio à decisão que aponte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variação de cada médico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 médico é mais estável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 médico é menos estável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Quais médicos estão fora do controle de atendimentos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os quadrantes para a classificação da capacidade de cada médico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Classifique os médicos de acordo com os quadrantes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alibri"/>
              <a:buChar char="-"/>
            </a:pPr>
            <a:r>
              <a:rPr lang="pt-BR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Elabore as mesmas analises, mas tendo os dias como base para a investigação</a:t>
            </a:r>
            <a:endParaRPr sz="180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8" name="Google Shape;268;p26"/>
          <p:cNvGraphicFramePr/>
          <p:nvPr/>
        </p:nvGraphicFramePr>
        <p:xfrm>
          <a:off x="1547664" y="1484784"/>
          <a:ext cx="5717225" cy="1688960"/>
        </p:xfrm>
        <a:graphic>
          <a:graphicData uri="http://schemas.openxmlformats.org/drawingml/2006/table">
            <a:tbl>
              <a:tblPr>
                <a:noFill/>
                <a:tableStyleId>{9D201533-F0A3-41AF-ACB3-8F9F1BEBD4E5}</a:tableStyleId>
              </a:tblPr>
              <a:tblGrid>
                <a:gridCol w="1319350"/>
                <a:gridCol w="879575"/>
                <a:gridCol w="879575"/>
                <a:gridCol w="879575"/>
                <a:gridCol w="879575"/>
                <a:gridCol w="879575"/>
              </a:tblGrid>
              <a:tr h="3441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Médico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Atendimentos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441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01/03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02/03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03/03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04/03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05/03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7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A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10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9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11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12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8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3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B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15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12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16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10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11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0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C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11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10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8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11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12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3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D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8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12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15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9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11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69" name="Google Shape;269;p26"/>
          <p:cNvSpPr txBox="1"/>
          <p:nvPr/>
        </p:nvSpPr>
        <p:spPr>
          <a:xfrm>
            <a:off x="683568" y="6356365"/>
            <a:ext cx="7807587" cy="369332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Atenção: a demonstração de sua análise deve ser baseada em gráficos e números.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"/>
          <p:cNvSpPr txBox="1">
            <a:spLocks noGrp="1"/>
          </p:cNvSpPr>
          <p:nvPr>
            <p:ph type="title"/>
          </p:nvPr>
        </p:nvSpPr>
        <p:spPr>
          <a:xfrm>
            <a:off x="107504" y="116632"/>
            <a:ext cx="8928992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pt-BR"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monovariada: Medidas de concentração: Exercícios</a:t>
            </a:r>
            <a:endParaRPr sz="21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7"/>
          <p:cNvSpPr txBox="1"/>
          <p:nvPr/>
        </p:nvSpPr>
        <p:spPr>
          <a:xfrm>
            <a:off x="323528" y="908720"/>
            <a:ext cx="8512683" cy="535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– Os dados a seguir foram obtidos em indivíduos contaminados pelo veneno de um certo tipo de inseto e submetidos a tratamento com diferentes substâncias. A variável de interesse </a:t>
            </a:r>
            <a:r>
              <a:rPr lang="pt-B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Recup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definida como o tempo (em horas) entre a administração do tratamento e a recuperação do indivíduo. Os valores de </a:t>
            </a:r>
            <a:r>
              <a:rPr lang="pt-B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Recup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(para cada medicamento)  são os seguintes: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Pede-se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um sistema de análise dessas informações com uma sugestão de gráfico de controle</a:t>
            </a:r>
            <a:r>
              <a:rPr lang="pt-B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(DEFINA O INTERVALO DE CONTROLE)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os medicamentos com efeito muito lento, lento, rápido e muito </a:t>
            </a:r>
            <a:r>
              <a:rPr lang="pt-B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rápido (QUARTIS)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7"/>
          <p:cNvSpPr txBox="1"/>
          <p:nvPr/>
        </p:nvSpPr>
        <p:spPr>
          <a:xfrm>
            <a:off x="683568" y="6356365"/>
            <a:ext cx="7807587" cy="369332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Atenção: a demonstração de sua análise deve ser baseada em gráficos e números.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7" name="Google Shape;277;p27"/>
          <p:cNvGraphicFramePr/>
          <p:nvPr/>
        </p:nvGraphicFramePr>
        <p:xfrm>
          <a:off x="395536" y="2420888"/>
          <a:ext cx="7978225" cy="500380"/>
        </p:xfrm>
        <a:graphic>
          <a:graphicData uri="http://schemas.openxmlformats.org/drawingml/2006/table">
            <a:tbl>
              <a:tblPr>
                <a:noFill/>
                <a:tableStyleId>{541C4A2E-65B8-409F-9970-BAE2800B3946}</a:tableStyleId>
              </a:tblPr>
              <a:tblGrid>
                <a:gridCol w="1208850"/>
                <a:gridCol w="203200"/>
                <a:gridCol w="265125"/>
                <a:gridCol w="265125"/>
                <a:gridCol w="265100"/>
                <a:gridCol w="203200"/>
                <a:gridCol w="265125"/>
                <a:gridCol w="265125"/>
                <a:gridCol w="265125"/>
                <a:gridCol w="265125"/>
                <a:gridCol w="265125"/>
                <a:gridCol w="265125"/>
                <a:gridCol w="265125"/>
                <a:gridCol w="265125"/>
                <a:gridCol w="265125"/>
                <a:gridCol w="265125"/>
                <a:gridCol w="265125"/>
                <a:gridCol w="265125"/>
                <a:gridCol w="265125"/>
                <a:gridCol w="265125"/>
                <a:gridCol w="265125"/>
                <a:gridCol w="265125"/>
                <a:gridCol w="265125"/>
                <a:gridCol w="265125"/>
                <a:gridCol w="265125"/>
                <a:gridCol w="265125"/>
                <a:gridCol w="265125"/>
              </a:tblGrid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dirty="0"/>
                        <a:t>Medicamento</a:t>
                      </a: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dirty="0"/>
                        <a:t>1</a:t>
                      </a: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dirty="0"/>
                        <a:t>2</a:t>
                      </a: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dirty="0"/>
                        <a:t>3</a:t>
                      </a: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dirty="0"/>
                        <a:t>4</a:t>
                      </a: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5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6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7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8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9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dirty="0"/>
                        <a:t>10</a:t>
                      </a: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11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12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13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14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15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16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17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18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19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20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21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22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23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24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25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26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dirty="0" err="1"/>
                        <a:t>Recup</a:t>
                      </a: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dirty="0"/>
                        <a:t>3</a:t>
                      </a: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dirty="0"/>
                        <a:t>90</a:t>
                      </a: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dirty="0"/>
                        <a:t>23</a:t>
                      </a: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dirty="0"/>
                        <a:t>46</a:t>
                      </a: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2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42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47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37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12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51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11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3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3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45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3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4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11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2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8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56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39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22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16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5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dirty="0"/>
                        <a:t>52</a:t>
                      </a: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>
            <a:spLocks noGrp="1"/>
          </p:cNvSpPr>
          <p:nvPr>
            <p:ph type="title"/>
          </p:nvPr>
        </p:nvSpPr>
        <p:spPr>
          <a:xfrm>
            <a:off x="107504" y="116632"/>
            <a:ext cx="8928992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pt-BR"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monovariada: Medidas de concentração: Exercícios</a:t>
            </a:r>
            <a:endParaRPr sz="21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8"/>
          <p:cNvSpPr txBox="1"/>
          <p:nvPr/>
        </p:nvSpPr>
        <p:spPr>
          <a:xfrm>
            <a:off x="323528" y="908720"/>
            <a:ext cx="8512683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– Um órgão do governo do estado está interessado em determinar padrões sobre o investimento em educação, por habitante, realizado pelas prefeituras. De um levantamento de dez cidades, foram obtidos os valores (x 10.000) da tabela abaixo: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Cidade                          A     B     C     D     E      F     G      H    I       J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Investimento  ($)       25   16   14   10   19   15   19    16   19   18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assessor sugeriu a criação de um programa especial para as cidades com valores de investimento inferiores à média menos duas vezes o desvio padrão. Alguma cidade receberá o programa?  Quais?</a:t>
            </a:r>
            <a:endParaRPr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Classifique as cidades em quatro classes de investimento, designando as classes de forma sugestiva.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8"/>
          <p:cNvSpPr txBox="1"/>
          <p:nvPr/>
        </p:nvSpPr>
        <p:spPr>
          <a:xfrm>
            <a:off x="652774" y="4653136"/>
            <a:ext cx="7306552" cy="369332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Atenção: a suas análises devem ser demonstradas numérica e graficamente.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pt-BR" sz="216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Contrato di</a:t>
            </a:r>
            <a:r>
              <a:rPr lang="pt-BR" sz="2160" dirty="0" smtClean="0"/>
              <a:t>dático</a:t>
            </a:r>
            <a:endParaRPr sz="21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457200" y="487213"/>
            <a:ext cx="7355160" cy="575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Trabalho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pt-BR" sz="1400" b="0" i="0" u="none" strike="noStrike" cap="none" dirty="0">
                <a:solidFill>
                  <a:schemeClr val="dk1"/>
                </a:solidFill>
                <a:sym typeface="Calibri"/>
              </a:rPr>
              <a:t>Apresentação dos conceitos e técnicas</a:t>
            </a:r>
            <a:endParaRPr sz="1400" dirty="0"/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pt-BR" sz="1400" b="0" i="0" u="none" strike="noStrike" cap="none" dirty="0">
                <a:solidFill>
                  <a:schemeClr val="dk1"/>
                </a:solidFill>
                <a:sym typeface="Calibri"/>
              </a:rPr>
              <a:t>Prática supervisionada</a:t>
            </a:r>
            <a:endParaRPr sz="1400" dirty="0"/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pt-BR" sz="1400" b="0" i="0" u="none" strike="noStrike" cap="none" dirty="0">
                <a:solidFill>
                  <a:schemeClr val="dk1"/>
                </a:solidFill>
                <a:sym typeface="Calibri"/>
              </a:rPr>
              <a:t>Discussão com a turma</a:t>
            </a:r>
            <a:endParaRPr sz="1400" dirty="0"/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pt-BR" sz="1400" b="0" i="0" u="none" strike="noStrike" cap="none" dirty="0">
                <a:solidFill>
                  <a:schemeClr val="dk1"/>
                </a:solidFill>
                <a:sym typeface="Calibri"/>
              </a:rPr>
              <a:t>Exercícios Práticos</a:t>
            </a:r>
            <a:endParaRPr sz="1400" dirty="0"/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pt-BR" sz="1800" b="0" i="0" u="none" strike="noStrike" cap="none" dirty="0">
                <a:solidFill>
                  <a:schemeClr val="dk1"/>
                </a:solidFill>
                <a:sym typeface="Calibri"/>
              </a:rPr>
              <a:t>Organização do módulo</a:t>
            </a:r>
            <a:endParaRPr sz="1800" dirty="0"/>
          </a:p>
          <a:p>
            <a:pPr marL="685800" lvl="1" indent="-228600">
              <a:lnSpc>
                <a:spcPct val="90000"/>
              </a:lnSpc>
              <a:spcBef>
                <a:spcPts val="444"/>
              </a:spcBef>
              <a:buSzPts val="2220"/>
              <a:buFont typeface="Arial"/>
              <a:buChar char="•"/>
            </a:pPr>
            <a:r>
              <a:rPr lang="pt-BR" sz="1400" b="0" i="0" u="none" strike="noStrike" cap="none" dirty="0" smtClean="0">
                <a:solidFill>
                  <a:schemeClr val="dk1"/>
                </a:solidFill>
                <a:sym typeface="Calibri"/>
              </a:rPr>
              <a:t>Fase 1: </a:t>
            </a:r>
            <a:r>
              <a:rPr lang="pt-BR" sz="1400" dirty="0"/>
              <a:t>Visualização dos </a:t>
            </a:r>
            <a:r>
              <a:rPr lang="pt-BR" sz="1400" dirty="0" smtClean="0"/>
              <a:t>dados, </a:t>
            </a:r>
            <a:r>
              <a:rPr lang="pt-BR" sz="1400" b="0" i="0" u="none" strike="noStrike" cap="none" dirty="0" smtClean="0">
                <a:solidFill>
                  <a:schemeClr val="dk1"/>
                </a:solidFill>
                <a:sym typeface="Calibri"/>
              </a:rPr>
              <a:t>Dispersão </a:t>
            </a:r>
            <a:r>
              <a:rPr lang="pt-BR" sz="1400" b="0" i="0" u="none" strike="noStrike" cap="none" dirty="0">
                <a:solidFill>
                  <a:schemeClr val="dk1"/>
                </a:solidFill>
                <a:sym typeface="Calibri"/>
              </a:rPr>
              <a:t>e concentração, Hipóteses, </a:t>
            </a:r>
            <a:r>
              <a:rPr lang="pt-BR" sz="1400" b="0" i="0" u="none" strike="noStrike" cap="none" dirty="0" err="1">
                <a:solidFill>
                  <a:schemeClr val="dk1"/>
                </a:solidFill>
                <a:sym typeface="Calibri"/>
              </a:rPr>
              <a:t>Forecasting</a:t>
            </a:r>
            <a:r>
              <a:rPr lang="pt-BR" sz="1400" b="0" i="0" u="none" strike="noStrike" cap="none" dirty="0">
                <a:solidFill>
                  <a:schemeClr val="dk1"/>
                </a:solidFill>
                <a:sym typeface="Calibri"/>
              </a:rPr>
              <a:t>, Correlação, Regressão </a:t>
            </a:r>
            <a:r>
              <a:rPr lang="pt-BR" sz="1400" b="0" i="0" u="none" strike="noStrike" cap="none" dirty="0" smtClean="0">
                <a:solidFill>
                  <a:schemeClr val="dk1"/>
                </a:solidFill>
                <a:sym typeface="Calibri"/>
              </a:rPr>
              <a:t>Linear;</a:t>
            </a:r>
          </a:p>
          <a:p>
            <a:pPr marL="685800" lvl="1" indent="-228600">
              <a:lnSpc>
                <a:spcPct val="90000"/>
              </a:lnSpc>
              <a:spcBef>
                <a:spcPts val="444"/>
              </a:spcBef>
              <a:buSzPts val="2220"/>
              <a:buFont typeface="Arial"/>
              <a:buChar char="•"/>
            </a:pPr>
            <a:r>
              <a:rPr lang="pt-BR" sz="1400" b="0" i="0" u="none" strike="noStrike" cap="none" dirty="0" smtClean="0">
                <a:solidFill>
                  <a:schemeClr val="dk1"/>
                </a:solidFill>
                <a:sym typeface="Calibri"/>
              </a:rPr>
              <a:t>Fase </a:t>
            </a:r>
            <a:r>
              <a:rPr lang="pt-BR" sz="1400" b="0" i="0" u="none" strike="noStrike" cap="none" dirty="0">
                <a:solidFill>
                  <a:schemeClr val="dk1"/>
                </a:solidFill>
                <a:sym typeface="Calibri"/>
              </a:rPr>
              <a:t>2</a:t>
            </a:r>
            <a:r>
              <a:rPr lang="pt-BR" sz="1400" b="0" i="0" u="none" strike="noStrike" cap="none" dirty="0" smtClean="0">
                <a:solidFill>
                  <a:schemeClr val="dk1"/>
                </a:solidFill>
                <a:sym typeface="Calibri"/>
              </a:rPr>
              <a:t>: </a:t>
            </a:r>
            <a:r>
              <a:rPr lang="pt-BR" sz="1400" b="0" i="0" u="none" strike="noStrike" cap="none" dirty="0" err="1" smtClean="0">
                <a:solidFill>
                  <a:schemeClr val="dk1"/>
                </a:solidFill>
                <a:sym typeface="Calibri"/>
              </a:rPr>
              <a:t>Machine</a:t>
            </a:r>
            <a:r>
              <a:rPr lang="pt-BR" sz="1400" b="0" i="0" u="none" strike="noStrike" cap="none" dirty="0" smtClean="0">
                <a:solidFill>
                  <a:schemeClr val="dk1"/>
                </a:solidFill>
                <a:sym typeface="Calibri"/>
              </a:rPr>
              <a:t> Learning (Preparação de dados, Cluster, Classificadores, Redes Neurais – Tensores);</a:t>
            </a:r>
          </a:p>
          <a:p>
            <a:pPr marL="685800" lvl="1" indent="-228600">
              <a:lnSpc>
                <a:spcPct val="90000"/>
              </a:lnSpc>
              <a:spcBef>
                <a:spcPts val="444"/>
              </a:spcBef>
              <a:buSzPts val="2220"/>
              <a:buFont typeface="Arial"/>
              <a:buChar char="•"/>
            </a:pPr>
            <a:r>
              <a:rPr lang="pt-BR" sz="1400" dirty="0"/>
              <a:t>Fase 3: Data </a:t>
            </a:r>
            <a:r>
              <a:rPr lang="pt-BR" sz="1400" dirty="0" err="1"/>
              <a:t>warehouse</a:t>
            </a:r>
            <a:r>
              <a:rPr lang="pt-BR" sz="1400" dirty="0"/>
              <a:t> (BI</a:t>
            </a:r>
            <a:r>
              <a:rPr lang="pt-BR" sz="1400" dirty="0" smtClean="0"/>
              <a:t>++).</a:t>
            </a:r>
            <a:endParaRPr lang="pt-BR" sz="1400" dirty="0"/>
          </a:p>
          <a:p>
            <a:r>
              <a:rPr lang="pt-BR" sz="1800" dirty="0" smtClean="0"/>
              <a:t>Aulas </a:t>
            </a:r>
            <a:r>
              <a:rPr lang="pt-BR" sz="1800" dirty="0"/>
              <a:t>das 19h00 às 21h40</a:t>
            </a:r>
          </a:p>
          <a:p>
            <a:r>
              <a:rPr lang="pt-BR" sz="1800" dirty="0"/>
              <a:t>Avaliação bimestral:</a:t>
            </a:r>
          </a:p>
          <a:p>
            <a:pPr lvl="1"/>
            <a:r>
              <a:rPr lang="pt-BR" sz="1600" dirty="0"/>
              <a:t>Atividades práticas: 2,5 pontos</a:t>
            </a:r>
          </a:p>
          <a:p>
            <a:pPr lvl="1"/>
            <a:r>
              <a:rPr lang="pt-BR" sz="1600" dirty="0"/>
              <a:t>Atividade prática final: 2,5 pontos </a:t>
            </a:r>
          </a:p>
          <a:p>
            <a:r>
              <a:rPr lang="pt-BR" sz="1800" dirty="0"/>
              <a:t>A chamada está suspensa no primeiro bimestre. </a:t>
            </a:r>
            <a:br>
              <a:rPr lang="pt-BR" sz="1800" dirty="0"/>
            </a:br>
            <a:r>
              <a:rPr lang="pt-BR" sz="1800" dirty="0"/>
              <a:t>	A chamada do segundo bimestre ainda será definida pela </a:t>
            </a:r>
            <a:r>
              <a:rPr lang="pt-BR" sz="1800" dirty="0" smtClean="0"/>
              <a:t>reitoria</a:t>
            </a:r>
          </a:p>
          <a:p>
            <a:r>
              <a:rPr lang="pt-BR" sz="1800" dirty="0" smtClean="0"/>
              <a:t>Orientação tecnológica:</a:t>
            </a:r>
          </a:p>
          <a:p>
            <a:pPr lvl="1"/>
            <a:r>
              <a:rPr lang="pt-BR" sz="1400" dirty="0" smtClean="0"/>
              <a:t>Python para todos os modelos quantitativos</a:t>
            </a:r>
          </a:p>
          <a:p>
            <a:pPr lvl="1"/>
            <a:r>
              <a:rPr lang="pt-BR" sz="1400" dirty="0" err="1" smtClean="0"/>
              <a:t>Pentaho</a:t>
            </a:r>
            <a:r>
              <a:rPr lang="pt-BR" sz="1400" dirty="0" smtClean="0"/>
              <a:t> Data </a:t>
            </a:r>
            <a:r>
              <a:rPr lang="pt-BR" sz="1400" dirty="0" err="1" smtClean="0"/>
              <a:t>Integration</a:t>
            </a:r>
            <a:r>
              <a:rPr lang="pt-BR" sz="1400" dirty="0" smtClean="0"/>
              <a:t> para o Data </a:t>
            </a:r>
            <a:r>
              <a:rPr lang="pt-BR" sz="1400" dirty="0" err="1" smtClean="0"/>
              <a:t>Warehouse</a:t>
            </a:r>
            <a:endParaRPr lang="pt-BR" sz="1400" dirty="0" smtClean="0"/>
          </a:p>
          <a:p>
            <a:pPr lvl="1"/>
            <a:r>
              <a:rPr lang="pt-BR" sz="1400" dirty="0" smtClean="0"/>
              <a:t>Os códigos serão disponibilizados como exemplos</a:t>
            </a:r>
            <a:endParaRPr lang="pt-BR" sz="1400" dirty="0"/>
          </a:p>
          <a:p>
            <a:pPr marL="285750" indent="-285750">
              <a:lnSpc>
                <a:spcPct val="90000"/>
              </a:lnSpc>
              <a:spcBef>
                <a:spcPts val="518"/>
              </a:spcBef>
              <a:buSzPts val="2590"/>
              <a:buFont typeface="Arial"/>
              <a:buChar char="–"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>
            <a:spLocks noGrp="1"/>
          </p:cNvSpPr>
          <p:nvPr>
            <p:ph type="ctrTitle"/>
          </p:nvPr>
        </p:nvSpPr>
        <p:spPr>
          <a:xfrm>
            <a:off x="0" y="-273273"/>
            <a:ext cx="8960024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Análise de Dados Aula1 – Análise monovariada</a:t>
            </a:r>
            <a:b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9"/>
          <p:cNvSpPr txBox="1">
            <a:spLocks noGrp="1"/>
          </p:cNvSpPr>
          <p:nvPr>
            <p:ph type="subTitle" idx="1"/>
          </p:nvPr>
        </p:nvSpPr>
        <p:spPr>
          <a:xfrm>
            <a:off x="1619672" y="6309320"/>
            <a:ext cx="6400800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lang="pt-BR" sz="27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Prof Escobar | </a:t>
            </a:r>
            <a:r>
              <a:rPr lang="pt-BR" sz="2720"/>
              <a:t>novembro</a:t>
            </a:r>
            <a:r>
              <a:rPr lang="pt-BR" sz="27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, 201</a:t>
            </a:r>
            <a:r>
              <a:rPr lang="pt-BR" sz="2720"/>
              <a:t>9</a:t>
            </a:r>
            <a:endParaRPr sz="272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9"/>
          <p:cNvSpPr txBox="1"/>
          <p:nvPr/>
        </p:nvSpPr>
        <p:spPr>
          <a:xfrm>
            <a:off x="-58363" y="357039"/>
            <a:ext cx="287270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FORECASTING</a:t>
            </a:r>
            <a:endParaRPr sz="3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29" descr="http://www.dhpconsulting.co.uk/wp-content/uploads/2015/02/operational-forecasting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29" y="1343382"/>
            <a:ext cx="9128771" cy="4858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pt-BR"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monovariada: Análise de Tendências: Forecasting</a:t>
            </a:r>
            <a:endParaRPr sz="21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0"/>
          <p:cNvSpPr txBox="1">
            <a:spLocks noGrp="1"/>
          </p:cNvSpPr>
          <p:nvPr>
            <p:ph type="body" idx="1"/>
          </p:nvPr>
        </p:nvSpPr>
        <p:spPr>
          <a:xfrm>
            <a:off x="457200" y="487213"/>
            <a:ext cx="8229600" cy="575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FORECASTING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Emprego de modelos quantitativos para estimação da tendência de um determinado valor futuro, com base e um histórico de observações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Perguntas que o </a:t>
            </a:r>
            <a:r>
              <a:rPr lang="pt-BR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forecasting</a:t>
            </a: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pode responder:</a:t>
            </a:r>
            <a:endParaRPr/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vendas devem aumentar ou diminuir no próximo período?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 deve ser o comportamento dos custos nos próximos períodos?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 deve ser a variação no preço de um produto no próximo período?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5616" y="3068960"/>
            <a:ext cx="6740199" cy="3313931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0"/>
          <p:cNvSpPr txBox="1"/>
          <p:nvPr/>
        </p:nvSpPr>
        <p:spPr>
          <a:xfrm>
            <a:off x="4001876" y="6382891"/>
            <a:ext cx="385393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http://www.sdart.co.uk/forecasting_and_prediction_algorithms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pt-BR"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Forecasting:</a:t>
            </a:r>
            <a:endParaRPr sz="21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1"/>
          <p:cNvSpPr txBox="1">
            <a:spLocks noGrp="1"/>
          </p:cNvSpPr>
          <p:nvPr>
            <p:ph type="body" idx="1"/>
          </p:nvPr>
        </p:nvSpPr>
        <p:spPr>
          <a:xfrm>
            <a:off x="457200" y="487213"/>
            <a:ext cx="8229600" cy="575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0" marR="0" lvl="2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7" name="Google Shape;307;p31"/>
          <p:cNvGraphicFramePr/>
          <p:nvPr/>
        </p:nvGraphicFramePr>
        <p:xfrm>
          <a:off x="2106087" y="1497451"/>
          <a:ext cx="864100" cy="4118950"/>
        </p:xfrm>
        <a:graphic>
          <a:graphicData uri="http://schemas.openxmlformats.org/drawingml/2006/table">
            <a:tbl>
              <a:tblPr>
                <a:noFill/>
                <a:tableStyleId>{541C4A2E-65B8-409F-9970-BAE2800B3946}</a:tableStyleId>
              </a:tblPr>
              <a:tblGrid>
                <a:gridCol w="360050"/>
                <a:gridCol w="504050"/>
              </a:tblGrid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1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16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i="1" u="none" strike="noStrike"/>
                        <a:t>y</a:t>
                      </a:r>
                      <a:endParaRPr sz="16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58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2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16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3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25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4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10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5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33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6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47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7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21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8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38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9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5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 i="0" u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??</a:t>
                      </a:r>
                      <a:endParaRPr sz="1600" b="1" i="0" u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308" name="Google Shape;308;p31"/>
          <p:cNvSpPr/>
          <p:nvPr/>
        </p:nvSpPr>
        <p:spPr>
          <a:xfrm>
            <a:off x="3333496" y="5142822"/>
            <a:ext cx="4385942" cy="541006"/>
          </a:xfrm>
          <a:prstGeom prst="leftArrow">
            <a:avLst>
              <a:gd name="adj1" fmla="val 50000"/>
              <a:gd name="adj2" fmla="val 50000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1"/>
          <p:cNvSpPr txBox="1"/>
          <p:nvPr/>
        </p:nvSpPr>
        <p:spPr>
          <a:xfrm>
            <a:off x="3545808" y="5230015"/>
            <a:ext cx="43385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 é o valor estimado para o 10º período?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1"/>
          <p:cNvSpPr txBox="1"/>
          <p:nvPr/>
        </p:nvSpPr>
        <p:spPr>
          <a:xfrm>
            <a:off x="463193" y="332656"/>
            <a:ext cx="82026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Estimar a tendência de um valor futuro de acordo com o comportamento observado.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5976" y="3284984"/>
            <a:ext cx="4584700" cy="179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/>
          <p:nvPr/>
        </p:nvSpPr>
        <p:spPr>
          <a:xfrm>
            <a:off x="1619672" y="2987660"/>
            <a:ext cx="1549352" cy="668223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2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pt-BR"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Forecasting:</a:t>
            </a:r>
            <a:endParaRPr sz="21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2"/>
          <p:cNvSpPr txBox="1">
            <a:spLocks noGrp="1"/>
          </p:cNvSpPr>
          <p:nvPr>
            <p:ph type="body" idx="1"/>
          </p:nvPr>
        </p:nvSpPr>
        <p:spPr>
          <a:xfrm>
            <a:off x="457200" y="487213"/>
            <a:ext cx="8229600" cy="575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Média móvel</a:t>
            </a:r>
            <a:endParaRPr/>
          </a:p>
          <a:p>
            <a: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9" name="Google Shape;319;p32"/>
          <p:cNvGraphicFramePr/>
          <p:nvPr/>
        </p:nvGraphicFramePr>
        <p:xfrm>
          <a:off x="611560" y="2132856"/>
          <a:ext cx="864100" cy="4118950"/>
        </p:xfrm>
        <a:graphic>
          <a:graphicData uri="http://schemas.openxmlformats.org/drawingml/2006/table">
            <a:tbl>
              <a:tblPr>
                <a:noFill/>
                <a:tableStyleId>{541C4A2E-65B8-409F-9970-BAE2800B3946}</a:tableStyleId>
              </a:tblPr>
              <a:tblGrid>
                <a:gridCol w="227400"/>
                <a:gridCol w="318350"/>
                <a:gridCol w="318350"/>
              </a:tblGrid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1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16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i="1" u="none" strike="noStrike"/>
                        <a:t>y</a:t>
                      </a:r>
                      <a:endParaRPr sz="16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1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16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58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8D8D8"/>
                    </a:solidFill>
                  </a:tcPr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2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16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8D8D8"/>
                    </a:solidFill>
                  </a:tcPr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3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25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4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10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5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33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6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47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7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21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8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38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9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5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 i="0" u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??</a:t>
                      </a:r>
                      <a:endParaRPr sz="1600" b="1" i="0" u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i="0" u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320" name="Google Shape;320;p32"/>
          <p:cNvSpPr txBox="1"/>
          <p:nvPr/>
        </p:nvSpPr>
        <p:spPr>
          <a:xfrm>
            <a:off x="3726267" y="2405787"/>
            <a:ext cx="1781257" cy="8098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1" name="Google Shape;321;p32"/>
          <p:cNvSpPr/>
          <p:nvPr/>
        </p:nvSpPr>
        <p:spPr>
          <a:xfrm>
            <a:off x="1533296" y="5778227"/>
            <a:ext cx="4385942" cy="541006"/>
          </a:xfrm>
          <a:prstGeom prst="leftArrow">
            <a:avLst>
              <a:gd name="adj1" fmla="val 50000"/>
              <a:gd name="adj2" fmla="val 50000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2"/>
          <p:cNvSpPr txBox="1"/>
          <p:nvPr/>
        </p:nvSpPr>
        <p:spPr>
          <a:xfrm>
            <a:off x="1745608" y="5865420"/>
            <a:ext cx="43385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 é o valor estimado para o 10º período?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2"/>
          <p:cNvSpPr txBox="1"/>
          <p:nvPr/>
        </p:nvSpPr>
        <p:spPr>
          <a:xfrm>
            <a:off x="1529153" y="3286551"/>
            <a:ext cx="1711879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116380" r="-27401" b="-17539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4" name="Google Shape;324;p32"/>
          <p:cNvSpPr/>
          <p:nvPr/>
        </p:nvSpPr>
        <p:spPr>
          <a:xfrm>
            <a:off x="1868470" y="520268"/>
            <a:ext cx="728122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Média aritmética de um certo número (n) das observações mais recentes. Na medida em que se realizam novas observações, abandona-se as observações mais antigas.</a:t>
            </a:r>
            <a:endParaRPr/>
          </a:p>
        </p:txBody>
      </p:sp>
      <p:cxnSp>
        <p:nvCxnSpPr>
          <p:cNvPr id="325" name="Google Shape;325;p32"/>
          <p:cNvCxnSpPr/>
          <p:nvPr/>
        </p:nvCxnSpPr>
        <p:spPr>
          <a:xfrm>
            <a:off x="3563888" y="2014692"/>
            <a:ext cx="0" cy="325229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6" name="Google Shape;326;p32"/>
          <p:cNvSpPr txBox="1"/>
          <p:nvPr/>
        </p:nvSpPr>
        <p:spPr>
          <a:xfrm>
            <a:off x="3739732" y="1916832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MMS-n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2"/>
          <p:cNvSpPr txBox="1"/>
          <p:nvPr/>
        </p:nvSpPr>
        <p:spPr>
          <a:xfrm>
            <a:off x="2038653" y="2987660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MMS-2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67944" y="4012977"/>
            <a:ext cx="4584700" cy="1792287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2"/>
          <p:cNvSpPr txBox="1"/>
          <p:nvPr/>
        </p:nvSpPr>
        <p:spPr>
          <a:xfrm>
            <a:off x="5620613" y="2348880"/>
            <a:ext cx="3672408" cy="203132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1328" t="-149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pt-BR"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Forecasting:</a:t>
            </a:r>
            <a:endParaRPr sz="21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3"/>
          <p:cNvSpPr txBox="1">
            <a:spLocks noGrp="1"/>
          </p:cNvSpPr>
          <p:nvPr>
            <p:ph type="body" idx="1"/>
          </p:nvPr>
        </p:nvSpPr>
        <p:spPr>
          <a:xfrm>
            <a:off x="457200" y="487213"/>
            <a:ext cx="8229600" cy="575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Média móvel</a:t>
            </a:r>
            <a:endParaRPr/>
          </a:p>
          <a:p>
            <a: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3"/>
          <p:cNvSpPr txBox="1"/>
          <p:nvPr/>
        </p:nvSpPr>
        <p:spPr>
          <a:xfrm>
            <a:off x="9468544" y="1268760"/>
            <a:ext cx="388843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Mediana</a:t>
            </a:r>
            <a:endParaRPr/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que divide a amostra dos dados em dois conjunto equivalentes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7" name="Google Shape;337;p33"/>
          <p:cNvGraphicFramePr/>
          <p:nvPr/>
        </p:nvGraphicFramePr>
        <p:xfrm>
          <a:off x="971600" y="1497451"/>
          <a:ext cx="1296150" cy="4118950"/>
        </p:xfrm>
        <a:graphic>
          <a:graphicData uri="http://schemas.openxmlformats.org/drawingml/2006/table">
            <a:tbl>
              <a:tblPr>
                <a:noFill/>
                <a:tableStyleId>{541C4A2E-65B8-409F-9970-BAE2800B3946}</a:tableStyleId>
              </a:tblPr>
              <a:tblGrid>
                <a:gridCol w="341100"/>
                <a:gridCol w="477525"/>
                <a:gridCol w="477525"/>
              </a:tblGrid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1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16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i="1" u="none" strike="noStrike"/>
                        <a:t>y</a:t>
                      </a:r>
                      <a:endParaRPr sz="16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1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16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58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8D8D8"/>
                    </a:solidFill>
                  </a:tcPr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2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16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8D8D8"/>
                    </a:solidFill>
                  </a:tcPr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3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25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4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10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20,5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5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33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17,5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6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47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21,5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7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21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8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38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9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5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29,5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 i="0" u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??</a:t>
                      </a:r>
                      <a:endParaRPr sz="1600" b="1" i="0" u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21,5</a:t>
                      </a:r>
                      <a:endParaRPr/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338" name="Google Shape;338;p33"/>
          <p:cNvSpPr txBox="1"/>
          <p:nvPr/>
        </p:nvSpPr>
        <p:spPr>
          <a:xfrm>
            <a:off x="5076056" y="343289"/>
            <a:ext cx="3672408" cy="23083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493" t="-13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9" name="Google Shape;339;p33"/>
          <p:cNvSpPr txBox="1"/>
          <p:nvPr/>
        </p:nvSpPr>
        <p:spPr>
          <a:xfrm>
            <a:off x="3167845" y="343289"/>
            <a:ext cx="1781257" cy="80983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0" name="Google Shape;340;p33"/>
          <p:cNvSpPr/>
          <p:nvPr/>
        </p:nvSpPr>
        <p:spPr>
          <a:xfrm>
            <a:off x="2325384" y="5192250"/>
            <a:ext cx="4385942" cy="541006"/>
          </a:xfrm>
          <a:prstGeom prst="leftArrow">
            <a:avLst>
              <a:gd name="adj1" fmla="val 50000"/>
              <a:gd name="adj2" fmla="val 50000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3"/>
          <p:cNvSpPr txBox="1"/>
          <p:nvPr/>
        </p:nvSpPr>
        <p:spPr>
          <a:xfrm>
            <a:off x="2537696" y="5279443"/>
            <a:ext cx="43385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 é o valor estimado para o 10º período?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2" name="Google Shape;342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92601" y="3140968"/>
            <a:ext cx="4584700" cy="1811337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3"/>
          <p:cNvSpPr txBox="1"/>
          <p:nvPr/>
        </p:nvSpPr>
        <p:spPr>
          <a:xfrm>
            <a:off x="2483768" y="2564904"/>
            <a:ext cx="3700052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Os valores estimados possuem ERRO!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4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pt-BR"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Forecasting:</a:t>
            </a:r>
            <a:endParaRPr sz="21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4"/>
          <p:cNvSpPr txBox="1">
            <a:spLocks noGrp="1"/>
          </p:cNvSpPr>
          <p:nvPr>
            <p:ph type="body" idx="1"/>
          </p:nvPr>
        </p:nvSpPr>
        <p:spPr>
          <a:xfrm>
            <a:off x="457200" y="487213"/>
            <a:ext cx="8229600" cy="575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Média móvel</a:t>
            </a:r>
            <a:endParaRPr/>
          </a:p>
          <a:p>
            <a: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0" name="Google Shape;350;p34"/>
          <p:cNvGraphicFramePr/>
          <p:nvPr/>
        </p:nvGraphicFramePr>
        <p:xfrm>
          <a:off x="971600" y="14974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{541C4A2E-65B8-409F-9970-BAE2800B3946}</a:tableStyleId>
              </a:tblPr>
              <a:tblGrid>
                <a:gridCol w="229125"/>
                <a:gridCol w="320775"/>
                <a:gridCol w="419100"/>
                <a:gridCol w="522300"/>
                <a:gridCol w="514350"/>
              </a:tblGrid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1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16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i="1" u="none" strike="noStrike"/>
                        <a:t>y</a:t>
                      </a:r>
                      <a:endParaRPr sz="16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1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16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1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16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1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e%</a:t>
                      </a:r>
                      <a:endParaRPr sz="16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58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8D8D8"/>
                    </a:solidFill>
                  </a:tcPr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2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16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8D8D8"/>
                    </a:solidFill>
                  </a:tcPr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3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25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12,00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48%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4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10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20,5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10,50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105%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5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33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17,5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15,50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47%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6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47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21,5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25,50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54%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7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21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19,00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90%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8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38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4,00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11%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9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5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29,5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24,50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490%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 i="0" u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??</a:t>
                      </a:r>
                      <a:endParaRPr sz="1600" b="1" i="0" u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21,5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15,86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121%</a:t>
                      </a:r>
                      <a:endParaRPr/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351" name="Google Shape;351;p34"/>
          <p:cNvSpPr txBox="1"/>
          <p:nvPr/>
        </p:nvSpPr>
        <p:spPr>
          <a:xfrm>
            <a:off x="5211600" y="629350"/>
            <a:ext cx="1843200" cy="677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493" t="-100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52" name="Google Shape;352;p34"/>
          <p:cNvSpPr txBox="1"/>
          <p:nvPr/>
        </p:nvSpPr>
        <p:spPr>
          <a:xfrm>
            <a:off x="3059825" y="225050"/>
            <a:ext cx="1889400" cy="1385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53" name="Google Shape;353;p34"/>
          <p:cNvSpPr/>
          <p:nvPr/>
        </p:nvSpPr>
        <p:spPr>
          <a:xfrm>
            <a:off x="3059832" y="5192250"/>
            <a:ext cx="4385942" cy="541006"/>
          </a:xfrm>
          <a:prstGeom prst="leftArrow">
            <a:avLst>
              <a:gd name="adj1" fmla="val 50000"/>
              <a:gd name="adj2" fmla="val 50000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4"/>
          <p:cNvSpPr txBox="1"/>
          <p:nvPr/>
        </p:nvSpPr>
        <p:spPr>
          <a:xfrm>
            <a:off x="3419872" y="5250527"/>
            <a:ext cx="5616624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Estimativa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Valor  : 21,5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MAE   : 15,86 : Median Absolute Error (média dos erros)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MAPE : 121% : Median Absolute Percentage Error (média dos erros percentuais)</a:t>
            </a:r>
            <a:endParaRPr/>
          </a:p>
        </p:txBody>
      </p:sp>
      <p:pic>
        <p:nvPicPr>
          <p:cNvPr id="355" name="Google Shape;355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71426" y="2995243"/>
            <a:ext cx="4584700" cy="1811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5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pt-BR"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Forecasting:</a:t>
            </a:r>
            <a:endParaRPr sz="21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5"/>
          <p:cNvSpPr txBox="1">
            <a:spLocks noGrp="1"/>
          </p:cNvSpPr>
          <p:nvPr>
            <p:ph type="body" idx="1"/>
          </p:nvPr>
        </p:nvSpPr>
        <p:spPr>
          <a:xfrm>
            <a:off x="457200" y="487213"/>
            <a:ext cx="8229600" cy="57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Média móvel</a:t>
            </a:r>
            <a:endParaRPr/>
          </a:p>
          <a:p>
            <a: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2" name="Google Shape;362;p35"/>
          <p:cNvGraphicFramePr/>
          <p:nvPr/>
        </p:nvGraphicFramePr>
        <p:xfrm>
          <a:off x="971600" y="14974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{541C4A2E-65B8-409F-9970-BAE2800B3946}</a:tableStyleId>
              </a:tblPr>
              <a:tblGrid>
                <a:gridCol w="229125"/>
                <a:gridCol w="320775"/>
                <a:gridCol w="419100"/>
                <a:gridCol w="522300"/>
                <a:gridCol w="514350"/>
              </a:tblGrid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1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16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i="1" u="none" strike="noStrike"/>
                        <a:t>y</a:t>
                      </a:r>
                      <a:endParaRPr sz="16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1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16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1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16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1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e%</a:t>
                      </a:r>
                      <a:endParaRPr sz="16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58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8D8D8"/>
                    </a:solidFill>
                  </a:tcPr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2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16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8D8D8"/>
                    </a:solidFill>
                  </a:tcPr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3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25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12,00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48%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4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10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20,5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10,50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105%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5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33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17,5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15,50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47%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6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47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21,5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25,50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54%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7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21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19,00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90%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8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38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4,00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11%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9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5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29,5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24,50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490%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 i="0" u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??</a:t>
                      </a:r>
                      <a:endParaRPr sz="1600" b="1" i="0" u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21,5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15,86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121%</a:t>
                      </a:r>
                      <a:endParaRPr/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363" name="Google Shape;363;p35"/>
          <p:cNvSpPr txBox="1"/>
          <p:nvPr/>
        </p:nvSpPr>
        <p:spPr>
          <a:xfrm>
            <a:off x="5087875" y="568350"/>
            <a:ext cx="1568700" cy="604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493" t="-100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4" name="Google Shape;364;p35"/>
          <p:cNvSpPr txBox="1"/>
          <p:nvPr/>
        </p:nvSpPr>
        <p:spPr>
          <a:xfrm>
            <a:off x="3167850" y="343300"/>
            <a:ext cx="1781400" cy="1154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5" name="Google Shape;365;p35"/>
          <p:cNvSpPr/>
          <p:nvPr/>
        </p:nvSpPr>
        <p:spPr>
          <a:xfrm>
            <a:off x="3059832" y="5192250"/>
            <a:ext cx="4385942" cy="541006"/>
          </a:xfrm>
          <a:prstGeom prst="leftArrow">
            <a:avLst>
              <a:gd name="adj1" fmla="val 50000"/>
              <a:gd name="adj2" fmla="val 50000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5"/>
          <p:cNvSpPr txBox="1"/>
          <p:nvPr/>
        </p:nvSpPr>
        <p:spPr>
          <a:xfrm>
            <a:off x="3419872" y="5250527"/>
            <a:ext cx="56166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Estimativa</a:t>
            </a:r>
            <a:endParaRPr/>
          </a:p>
        </p:txBody>
      </p:sp>
      <p:pic>
        <p:nvPicPr>
          <p:cNvPr id="367" name="Google Shape;367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92601" y="3140968"/>
            <a:ext cx="4584700" cy="1811337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5"/>
          <p:cNvSpPr txBox="1"/>
          <p:nvPr/>
        </p:nvSpPr>
        <p:spPr>
          <a:xfrm>
            <a:off x="107504" y="5877272"/>
            <a:ext cx="892899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Exercitando: Qual poderia ser uma forma para reduzir o erro do modelo apresentado?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6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pt-BR"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Forecasting:</a:t>
            </a:r>
            <a:endParaRPr sz="21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6"/>
          <p:cNvSpPr txBox="1">
            <a:spLocks noGrp="1"/>
          </p:cNvSpPr>
          <p:nvPr>
            <p:ph type="body" idx="1"/>
          </p:nvPr>
        </p:nvSpPr>
        <p:spPr>
          <a:xfrm>
            <a:off x="457200" y="487213"/>
            <a:ext cx="8229600" cy="575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Holt linear</a:t>
            </a:r>
            <a:endParaRPr/>
          </a:p>
          <a:p>
            <a: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6"/>
          <p:cNvSpPr txBox="1"/>
          <p:nvPr/>
        </p:nvSpPr>
        <p:spPr>
          <a:xfrm>
            <a:off x="3311685" y="519199"/>
            <a:ext cx="2355966" cy="4616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57" b="-1710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76" name="Google Shape;376;p36"/>
          <p:cNvSpPr/>
          <p:nvPr/>
        </p:nvSpPr>
        <p:spPr>
          <a:xfrm>
            <a:off x="2202282" y="6200362"/>
            <a:ext cx="5754094" cy="541006"/>
          </a:xfrm>
          <a:prstGeom prst="leftArrow">
            <a:avLst>
              <a:gd name="adj1" fmla="val 50000"/>
              <a:gd name="adj2" fmla="val 50000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6"/>
          <p:cNvSpPr txBox="1"/>
          <p:nvPr/>
        </p:nvSpPr>
        <p:spPr>
          <a:xfrm>
            <a:off x="3206682" y="6277913"/>
            <a:ext cx="51097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 é o valor estimado para o 10º período?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6"/>
          <p:cNvSpPr txBox="1"/>
          <p:nvPr/>
        </p:nvSpPr>
        <p:spPr>
          <a:xfrm>
            <a:off x="5667651" y="519199"/>
            <a:ext cx="4104456" cy="320857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336" t="-94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379" name="Google Shape;379;p36"/>
          <p:cNvGraphicFramePr/>
          <p:nvPr/>
        </p:nvGraphicFramePr>
        <p:xfrm>
          <a:off x="333400" y="35083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{541C4A2E-65B8-409F-9970-BAE2800B3946}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27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1" i="1" u="none" strike="noStrike"/>
                        <a:t>i</a:t>
                      </a:r>
                      <a:endParaRPr sz="1800" b="1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1" i="1" u="none" strike="noStrike"/>
                        <a:t>y</a:t>
                      </a:r>
                      <a:endParaRPr sz="1800" b="1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1" i="1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1800" b="1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1" i="1" u="none" strike="noStrike"/>
                        <a:t>e</a:t>
                      </a:r>
                      <a:endParaRPr sz="1800" b="1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1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739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>
                          <a:solidFill>
                            <a:schemeClr val="accent1"/>
                          </a:solidFill>
                        </a:rPr>
                        <a:t>739</a:t>
                      </a:r>
                      <a:endParaRPr sz="1800" b="0" i="0" u="none" strike="noStrike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>
                          <a:solidFill>
                            <a:schemeClr val="accent1"/>
                          </a:solidFill>
                        </a:rPr>
                        <a:t>0</a:t>
                      </a:r>
                      <a:endParaRPr sz="1800" b="0" i="0" u="none" strike="noStrike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2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742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739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3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3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738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4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747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5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751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6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752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7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756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8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768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9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766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10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 </a:t>
                      </a:r>
                      <a:endParaRPr sz="1800" b="0" i="0" u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380" name="Google Shape;380;p36"/>
          <p:cNvSpPr txBox="1"/>
          <p:nvPr/>
        </p:nvSpPr>
        <p:spPr>
          <a:xfrm>
            <a:off x="2774070" y="3724393"/>
            <a:ext cx="51097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 1º valor estimado é copiado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6"/>
          <p:cNvSpPr txBox="1"/>
          <p:nvPr/>
        </p:nvSpPr>
        <p:spPr>
          <a:xfrm>
            <a:off x="2771800" y="3995772"/>
            <a:ext cx="510973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 partir do 2º valor estimado segue o modelo Holt linear.</a:t>
            </a:r>
            <a:endParaRPr/>
          </a:p>
        </p:txBody>
      </p:sp>
      <p:graphicFrame>
        <p:nvGraphicFramePr>
          <p:cNvPr id="382" name="Google Shape;382;p36"/>
          <p:cNvGraphicFramePr/>
          <p:nvPr/>
        </p:nvGraphicFramePr>
        <p:xfrm>
          <a:off x="323528" y="29249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{541C4A2E-65B8-409F-9970-BAE2800B3946}</a:tableStyleId>
              </a:tblPr>
              <a:tblGrid>
                <a:gridCol w="609600"/>
                <a:gridCol w="609600"/>
              </a:tblGrid>
              <a:tr h="27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α=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383" name="Google Shape;383;p36"/>
          <p:cNvSpPr txBox="1"/>
          <p:nvPr/>
        </p:nvSpPr>
        <p:spPr>
          <a:xfrm>
            <a:off x="1475656" y="2852936"/>
            <a:ext cx="386447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α = 100%, significa que todo o erro será absorvido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pt-BR"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Forecasting:</a:t>
            </a:r>
            <a:endParaRPr sz="21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7"/>
          <p:cNvSpPr txBox="1">
            <a:spLocks noGrp="1"/>
          </p:cNvSpPr>
          <p:nvPr>
            <p:ph type="body" idx="1"/>
          </p:nvPr>
        </p:nvSpPr>
        <p:spPr>
          <a:xfrm>
            <a:off x="457200" y="487213"/>
            <a:ext cx="8229600" cy="575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Holt linear</a:t>
            </a:r>
            <a:endParaRPr/>
          </a:p>
          <a:p>
            <a: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7"/>
          <p:cNvSpPr txBox="1"/>
          <p:nvPr/>
        </p:nvSpPr>
        <p:spPr>
          <a:xfrm>
            <a:off x="2771800" y="519063"/>
            <a:ext cx="2355966" cy="4616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17" b="-1710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91" name="Google Shape;391;p37"/>
          <p:cNvSpPr/>
          <p:nvPr/>
        </p:nvSpPr>
        <p:spPr>
          <a:xfrm>
            <a:off x="2274290" y="6200362"/>
            <a:ext cx="5754094" cy="541006"/>
          </a:xfrm>
          <a:prstGeom prst="leftArrow">
            <a:avLst>
              <a:gd name="adj1" fmla="val 50000"/>
              <a:gd name="adj2" fmla="val 50000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37"/>
          <p:cNvSpPr txBox="1"/>
          <p:nvPr/>
        </p:nvSpPr>
        <p:spPr>
          <a:xfrm>
            <a:off x="3278690" y="6277913"/>
            <a:ext cx="43536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estimado para o 10º período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7"/>
          <p:cNvSpPr txBox="1"/>
          <p:nvPr/>
        </p:nvSpPr>
        <p:spPr>
          <a:xfrm>
            <a:off x="5340134" y="560595"/>
            <a:ext cx="4104456" cy="320857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188" t="-95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394" name="Google Shape;394;p37"/>
          <p:cNvGraphicFramePr/>
          <p:nvPr/>
        </p:nvGraphicFramePr>
        <p:xfrm>
          <a:off x="333400" y="35083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{541C4A2E-65B8-409F-9970-BAE2800B3946}</a:tableStyleId>
              </a:tblPr>
              <a:tblGrid>
                <a:gridCol w="487675"/>
                <a:gridCol w="487675"/>
                <a:gridCol w="487675"/>
                <a:gridCol w="487675"/>
                <a:gridCol w="487675"/>
              </a:tblGrid>
              <a:tr h="27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1" i="1" u="none" strike="noStrike"/>
                        <a:t>i</a:t>
                      </a:r>
                      <a:endParaRPr sz="1800" b="1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1" i="1" u="none" strike="noStrike"/>
                        <a:t>y</a:t>
                      </a:r>
                      <a:endParaRPr sz="1800" b="1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1" i="1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1800" b="1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1" i="1" u="none" strike="noStrike"/>
                        <a:t>e%</a:t>
                      </a:r>
                      <a:endParaRPr sz="1800" b="1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1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739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>
                          <a:solidFill>
                            <a:schemeClr val="accent1"/>
                          </a:solidFill>
                        </a:rPr>
                        <a:t>739</a:t>
                      </a:r>
                      <a:endParaRPr sz="1800" b="0" i="0" u="none" strike="noStrike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>
                          <a:solidFill>
                            <a:schemeClr val="accent1"/>
                          </a:solidFill>
                        </a:rPr>
                        <a:t>0</a:t>
                      </a:r>
                      <a:endParaRPr sz="1800" b="0" i="0" u="none" strike="noStrike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2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742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>
                          <a:solidFill>
                            <a:schemeClr val="accent1"/>
                          </a:solidFill>
                        </a:rPr>
                        <a:t>739</a:t>
                      </a:r>
                      <a:endParaRPr sz="1800" b="0" i="0" u="none" strike="noStrike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>
                          <a:solidFill>
                            <a:schemeClr val="accent1"/>
                          </a:solidFill>
                        </a:rPr>
                        <a:t>3</a:t>
                      </a:r>
                      <a:endParaRPr sz="1800" b="0" i="0" u="none" strike="noStrike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3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738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745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1%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4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747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745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0%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5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751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749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0%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6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752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753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0%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7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756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753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0%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8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768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759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1%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58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9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766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777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1%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10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 </a:t>
                      </a:r>
                      <a:endParaRPr sz="1800" b="0" i="0" u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>
                          <a:solidFill>
                            <a:srgbClr val="FF0000"/>
                          </a:solidFill>
                        </a:rPr>
                        <a:t> 777</a:t>
                      </a:r>
                      <a:endParaRPr sz="1800" b="0" i="0" u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395" name="Google Shape;395;p37"/>
          <p:cNvSpPr txBox="1"/>
          <p:nvPr/>
        </p:nvSpPr>
        <p:spPr>
          <a:xfrm>
            <a:off x="2774070" y="3724393"/>
            <a:ext cx="51097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 1º valor estimado é copiado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7"/>
          <p:cNvSpPr txBox="1"/>
          <p:nvPr/>
        </p:nvSpPr>
        <p:spPr>
          <a:xfrm>
            <a:off x="2771800" y="3995772"/>
            <a:ext cx="510973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 partir do 2º valor estimado segue o modelo Holt linear.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7" name="Google Shape;397;p37"/>
          <p:cNvGraphicFramePr/>
          <p:nvPr/>
        </p:nvGraphicFramePr>
        <p:xfrm>
          <a:off x="323528" y="29249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{541C4A2E-65B8-409F-9970-BAE2800B3946}</a:tableStyleId>
              </a:tblPr>
              <a:tblGrid>
                <a:gridCol w="609600"/>
                <a:gridCol w="609600"/>
              </a:tblGrid>
              <a:tr h="27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α=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1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398" name="Google Shape;398;p37"/>
          <p:cNvSpPr txBox="1"/>
          <p:nvPr/>
        </p:nvSpPr>
        <p:spPr>
          <a:xfrm>
            <a:off x="1475656" y="2852936"/>
            <a:ext cx="386447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α = 100%, significa que todo o erro será absorvido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9" name="Google Shape;399;p37"/>
          <p:cNvGraphicFramePr/>
          <p:nvPr/>
        </p:nvGraphicFramePr>
        <p:xfrm>
          <a:off x="3574067" y="53012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{541C4A2E-65B8-409F-9970-BAE2800B3946}</a:tableStyleId>
              </a:tblPr>
              <a:tblGrid>
                <a:gridCol w="609600"/>
                <a:gridCol w="1143000"/>
              </a:tblGrid>
              <a:tr h="27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ME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4,2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MAPE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/>
                        <a:t>0,6%</a:t>
                      </a:r>
                      <a:endParaRPr sz="18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pt-BR"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Forecasting:</a:t>
            </a:r>
            <a:endParaRPr sz="21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8"/>
          <p:cNvSpPr txBox="1">
            <a:spLocks noGrp="1"/>
          </p:cNvSpPr>
          <p:nvPr>
            <p:ph type="body" idx="1"/>
          </p:nvPr>
        </p:nvSpPr>
        <p:spPr>
          <a:xfrm>
            <a:off x="457200" y="487213"/>
            <a:ext cx="8229600" cy="575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Entretanto, o Holt linear é otimizado para retas com pouca ou nenhuma variação.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permitir a previsão de dados com uma tendência, Holt propõe a suavização exponencial simples (Holt Exponencial Simples)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8"/>
          <p:cNvSpPr txBox="1"/>
          <p:nvPr/>
        </p:nvSpPr>
        <p:spPr>
          <a:xfrm>
            <a:off x="1403648" y="3068960"/>
            <a:ext cx="6264696" cy="431656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776" t="-704" r="-29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07" name="Google Shape;407;p38"/>
          <p:cNvSpPr txBox="1"/>
          <p:nvPr/>
        </p:nvSpPr>
        <p:spPr>
          <a:xfrm>
            <a:off x="1259632" y="1844824"/>
            <a:ext cx="6264696" cy="136815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pt-BR"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monovariada</a:t>
            </a:r>
            <a:endParaRPr sz="21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457200" y="487213"/>
            <a:ext cx="8229600" cy="575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pt-BR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Emprego de modelos quantitativos para descrição de amostras de dados relativos a um único atributo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pt-BR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Perguntas que a análise </a:t>
            </a:r>
            <a:r>
              <a:rPr lang="pt-BR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monovariada</a:t>
            </a:r>
            <a:r>
              <a:rPr lang="pt-BR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pode responder:</a:t>
            </a:r>
            <a:endParaRPr dirty="0"/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pt-BR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 é o  comportamento de um determinado fenômeno?</a:t>
            </a:r>
            <a:endParaRPr dirty="0"/>
          </a:p>
          <a:p>
            <a:pPr marL="1143000" marR="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lang="pt-BR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diretor de um hospital precisa determinar qual é a quantidade de atendimentos realizados no ambulatório, de maneira a avaliar a capacidade de atendimento instalada</a:t>
            </a:r>
            <a:endParaRPr dirty="0"/>
          </a:p>
          <a:p>
            <a:pPr marL="1143000" marR="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lang="pt-BR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gerente de qualidade de uma fábrica de artefatos plásticos deseja verificar se a resistência plástica dos produtos é estável (está sob controle)</a:t>
            </a:r>
            <a:endParaRPr dirty="0"/>
          </a:p>
          <a:p>
            <a:pPr marL="1143000" marR="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lang="pt-BR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coordenador de um curso deseja verificar se o desempenho de uma determinada turma está dentro das metas esperadas 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9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pt-BR"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Forecasting: Holt exponencial simples: Exemplo</a:t>
            </a:r>
            <a:endParaRPr sz="21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9"/>
          <p:cNvSpPr txBox="1">
            <a:spLocks noGrp="1"/>
          </p:cNvSpPr>
          <p:nvPr>
            <p:ph type="body" idx="1"/>
          </p:nvPr>
        </p:nvSpPr>
        <p:spPr>
          <a:xfrm>
            <a:off x="457200" y="487213"/>
            <a:ext cx="8229600" cy="575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14" name="Google Shape;414;p39"/>
          <p:cNvGraphicFramePr/>
          <p:nvPr/>
        </p:nvGraphicFramePr>
        <p:xfrm>
          <a:off x="435819" y="548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{541C4A2E-65B8-409F-9970-BAE2800B3946}</a:tableStyleId>
              </a:tblPr>
              <a:tblGrid>
                <a:gridCol w="609600"/>
                <a:gridCol w="609600"/>
              </a:tblGrid>
              <a:tr h="27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α=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0,8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415" name="Google Shape;415;p39"/>
          <p:cNvSpPr txBox="1"/>
          <p:nvPr/>
        </p:nvSpPr>
        <p:spPr>
          <a:xfrm>
            <a:off x="1587946" y="476672"/>
            <a:ext cx="66564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(Coeficiente de suavização do nível)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16" name="Google Shape;416;p39"/>
          <p:cNvGraphicFramePr/>
          <p:nvPr/>
        </p:nvGraphicFramePr>
        <p:xfrm>
          <a:off x="435728" y="9087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{541C4A2E-65B8-409F-9970-BAE2800B3946}</a:tableStyleId>
              </a:tblPr>
              <a:tblGrid>
                <a:gridCol w="609600"/>
                <a:gridCol w="609600"/>
              </a:tblGrid>
              <a:tr h="27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𝛽</a:t>
                      </a:r>
                      <a:r>
                        <a:rPr lang="pt-BR" sz="1600" u="none" strike="noStrike"/>
                        <a:t>=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417" name="Google Shape;417;p39"/>
          <p:cNvSpPr txBox="1"/>
          <p:nvPr/>
        </p:nvSpPr>
        <p:spPr>
          <a:xfrm>
            <a:off x="1597903" y="836712"/>
            <a:ext cx="66564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(Coeficiente de suavização da tendência)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18" name="Google Shape;418;p39"/>
          <p:cNvGraphicFramePr/>
          <p:nvPr/>
        </p:nvGraphicFramePr>
        <p:xfrm>
          <a:off x="467544" y="1340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{6A118F4A-AD34-470E-A7A5-C0D99515FEF0}</a:tableStyleId>
              </a:tblPr>
              <a:tblGrid>
                <a:gridCol w="609600"/>
                <a:gridCol w="912800"/>
                <a:gridCol w="99787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t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Data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incidentes (*100)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07/03/2012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9,75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18/04/2012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30/05/2012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8,5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4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11/07/2012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29/08/2012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6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10/10/2012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7,25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28/11/2012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7,25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16/01/2013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7,25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06/03/2013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7,25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17/04/2013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29/05/2013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10/07/2013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8,5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28/08/2013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14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09/10/2013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9,5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27/11/2013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16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15/01/2014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10,5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17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26/02/2014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10,75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02/04/2014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pt-BR"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Forecasting: Holt exponencial simples: Exemplo</a:t>
            </a:r>
            <a:endParaRPr sz="21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40"/>
          <p:cNvSpPr txBox="1">
            <a:spLocks noGrp="1"/>
          </p:cNvSpPr>
          <p:nvPr>
            <p:ph type="body" idx="1"/>
          </p:nvPr>
        </p:nvSpPr>
        <p:spPr>
          <a:xfrm>
            <a:off x="457200" y="487213"/>
            <a:ext cx="8229600" cy="575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5" name="Google Shape;425;p40"/>
          <p:cNvGraphicFramePr/>
          <p:nvPr/>
        </p:nvGraphicFramePr>
        <p:xfrm>
          <a:off x="435819" y="4766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{541C4A2E-65B8-409F-9970-BAE2800B3946}</a:tableStyleId>
              </a:tblPr>
              <a:tblGrid>
                <a:gridCol w="609600"/>
                <a:gridCol w="609600"/>
              </a:tblGrid>
              <a:tr h="27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α=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0,8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426" name="Google Shape;426;p40"/>
          <p:cNvSpPr txBox="1"/>
          <p:nvPr/>
        </p:nvSpPr>
        <p:spPr>
          <a:xfrm>
            <a:off x="1587946" y="404664"/>
            <a:ext cx="66564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(Coeficiente de suavização do nível)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7" name="Google Shape;427;p40"/>
          <p:cNvGraphicFramePr/>
          <p:nvPr/>
        </p:nvGraphicFramePr>
        <p:xfrm>
          <a:off x="435728" y="8367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{541C4A2E-65B8-409F-9970-BAE2800B3946}</a:tableStyleId>
              </a:tblPr>
              <a:tblGrid>
                <a:gridCol w="609600"/>
                <a:gridCol w="609600"/>
              </a:tblGrid>
              <a:tr h="27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𝛽</a:t>
                      </a:r>
                      <a:r>
                        <a:rPr lang="pt-BR" sz="1600" u="none" strike="noStrike"/>
                        <a:t>=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428" name="Google Shape;428;p40"/>
          <p:cNvSpPr txBox="1"/>
          <p:nvPr/>
        </p:nvSpPr>
        <p:spPr>
          <a:xfrm>
            <a:off x="1597903" y="764704"/>
            <a:ext cx="66564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(Coeficiente de suavização da tendência)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9" name="Google Shape;429;p40"/>
          <p:cNvGraphicFramePr/>
          <p:nvPr/>
        </p:nvGraphicFramePr>
        <p:xfrm>
          <a:off x="471116" y="11967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{6A118F4A-AD34-470E-A7A5-C0D99515FEF0}</a:tableStyleId>
              </a:tblPr>
              <a:tblGrid>
                <a:gridCol w="518125"/>
                <a:gridCol w="912800"/>
                <a:gridCol w="869750"/>
                <a:gridCol w="368300"/>
                <a:gridCol w="422275"/>
                <a:gridCol w="51812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t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Data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incidentes (*100)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l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b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y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9,75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-0,75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07/03/2012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9,75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18/04/2012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3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30/05/2012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8,5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4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11/07/2012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5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29/08/2012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7,5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6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10/10/2012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7,25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28/11/2012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7,25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16/01/2013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7,25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06/03/2013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7,25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17/04/2013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7,5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11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29/05/2013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12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10/07/2013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8,5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13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28/08/2013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14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09/10/2013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9,5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15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27/11/2013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16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15/01/2014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10,5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17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26/02/2014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10,75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18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02/04/2014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11</a:t>
                      </a: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430" name="Google Shape;430;p40"/>
          <p:cNvSpPr txBox="1"/>
          <p:nvPr/>
        </p:nvSpPr>
        <p:spPr>
          <a:xfrm>
            <a:off x="4139952" y="1628800"/>
            <a:ext cx="665646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1º acrescenta-se uma linha para o setup do modelo;</a:t>
            </a:r>
            <a:endParaRPr/>
          </a:p>
          <a:p>
            <a:pPr marL="712788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i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pt-BR" sz="1800" i="1" baseline="-25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pt-BR" sz="1800" i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= y</a:t>
            </a:r>
            <a:r>
              <a:rPr lang="pt-BR" sz="1800" i="1" baseline="-25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i="1" baseline="-25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12788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i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pt-BR" sz="1800" i="1" baseline="-25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pt-BR" sz="1800" i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= y</a:t>
            </a:r>
            <a:r>
              <a:rPr lang="pt-BR" sz="1800" i="1" baseline="-25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pt-BR" sz="1800" i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-y</a:t>
            </a:r>
            <a:r>
              <a:rPr lang="pt-BR" sz="1800" i="1" baseline="-25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pt-B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1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pt-BR"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Forecasting: Holt exponencial simples: Exemplo</a:t>
            </a:r>
            <a:endParaRPr sz="21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41"/>
          <p:cNvSpPr txBox="1">
            <a:spLocks noGrp="1"/>
          </p:cNvSpPr>
          <p:nvPr>
            <p:ph type="body" idx="1"/>
          </p:nvPr>
        </p:nvSpPr>
        <p:spPr>
          <a:xfrm>
            <a:off x="457200" y="487213"/>
            <a:ext cx="8229600" cy="575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7" name="Google Shape;437;p41"/>
          <p:cNvGraphicFramePr/>
          <p:nvPr/>
        </p:nvGraphicFramePr>
        <p:xfrm>
          <a:off x="435819" y="4046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{541C4A2E-65B8-409F-9970-BAE2800B3946}</a:tableStyleId>
              </a:tblPr>
              <a:tblGrid>
                <a:gridCol w="609600"/>
                <a:gridCol w="609600"/>
              </a:tblGrid>
              <a:tr h="27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α=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0,8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438" name="Google Shape;438;p41"/>
          <p:cNvSpPr txBox="1"/>
          <p:nvPr/>
        </p:nvSpPr>
        <p:spPr>
          <a:xfrm>
            <a:off x="1587946" y="332656"/>
            <a:ext cx="66564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(Coeficiente de suavização do nível)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9" name="Google Shape;439;p41"/>
          <p:cNvGraphicFramePr/>
          <p:nvPr/>
        </p:nvGraphicFramePr>
        <p:xfrm>
          <a:off x="435728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{541C4A2E-65B8-409F-9970-BAE2800B3946}</a:tableStyleId>
              </a:tblPr>
              <a:tblGrid>
                <a:gridCol w="609600"/>
                <a:gridCol w="609600"/>
              </a:tblGrid>
              <a:tr h="27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𝛽</a:t>
                      </a:r>
                      <a:r>
                        <a:rPr lang="pt-BR" sz="1600" u="none" strike="noStrike"/>
                        <a:t>=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440" name="Google Shape;440;p41"/>
          <p:cNvSpPr txBox="1"/>
          <p:nvPr/>
        </p:nvSpPr>
        <p:spPr>
          <a:xfrm>
            <a:off x="1597903" y="692696"/>
            <a:ext cx="66564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(Coeficiente de suavização da tendência)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1"/>
          <p:cNvSpPr txBox="1"/>
          <p:nvPr/>
        </p:nvSpPr>
        <p:spPr>
          <a:xfrm>
            <a:off x="4572000" y="1692868"/>
            <a:ext cx="457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2º as fórmulas são aplicadas a partir da linha 1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2" name="Google Shape;442;p41"/>
          <p:cNvGraphicFramePr/>
          <p:nvPr/>
        </p:nvGraphicFramePr>
        <p:xfrm>
          <a:off x="467544" y="11247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{6A118F4A-AD34-470E-A7A5-C0D99515FEF0}</a:tableStyleId>
              </a:tblPr>
              <a:tblGrid>
                <a:gridCol w="609600"/>
                <a:gridCol w="900100"/>
                <a:gridCol w="793425"/>
                <a:gridCol w="527375"/>
                <a:gridCol w="609600"/>
                <a:gridCol w="6096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t</a:t>
                      </a:r>
                      <a:endParaRPr sz="14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Data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incidentes (*100)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l</a:t>
                      </a:r>
                      <a:endParaRPr sz="14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b</a:t>
                      </a:r>
                      <a:endParaRPr sz="14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y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9,750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-0,750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07/03/2012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9,75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9,525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-0,450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9,000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18/04/2012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9,023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-0,270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9,075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30/05/2012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8,5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8,576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-0,162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8,753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4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11/07/2012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8,124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-0,097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8,414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29/08/2012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7,658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-0,058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8,027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6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10/10/2012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7,25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7,355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-0,035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7,600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28/11/2012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7,25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7,271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-0,021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7,320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16/01/2013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7,25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7,250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-0,013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7,250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06/03/2013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7,25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7,246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-0,008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7,237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17/04/2013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7,422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-0,005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7,239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29/05/2013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7,825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-0,003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7,417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10/07/2013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8,5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8,297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-0,002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7,822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28/08/2013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8,789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-0,001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8,295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14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09/10/2013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9,5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9,286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-0,001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8,788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27/11/2013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9,786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0,000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9,286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16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15/01/2014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10,5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10,286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0,000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9,785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17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26/02/2014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10,75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10,611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0,000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10,285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02/04/2014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10,883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0,000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10,610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443" name="Google Shape;443;p41"/>
          <p:cNvSpPr txBox="1"/>
          <p:nvPr/>
        </p:nvSpPr>
        <p:spPr>
          <a:xfrm>
            <a:off x="4788024" y="2276872"/>
            <a:ext cx="6264696" cy="13681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9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2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pt-BR"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Forecasting: Holt exponencial simples: Exemplo</a:t>
            </a:r>
            <a:endParaRPr sz="21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42"/>
          <p:cNvSpPr txBox="1">
            <a:spLocks noGrp="1"/>
          </p:cNvSpPr>
          <p:nvPr>
            <p:ph type="body" idx="1"/>
          </p:nvPr>
        </p:nvSpPr>
        <p:spPr>
          <a:xfrm>
            <a:off x="457200" y="487213"/>
            <a:ext cx="8229600" cy="575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0" name="Google Shape;450;p42"/>
          <p:cNvGraphicFramePr/>
          <p:nvPr/>
        </p:nvGraphicFramePr>
        <p:xfrm>
          <a:off x="435819" y="4046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{541C4A2E-65B8-409F-9970-BAE2800B3946}</a:tableStyleId>
              </a:tblPr>
              <a:tblGrid>
                <a:gridCol w="609600"/>
                <a:gridCol w="609600"/>
              </a:tblGrid>
              <a:tr h="27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α=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0,8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451" name="Google Shape;451;p42"/>
          <p:cNvSpPr txBox="1"/>
          <p:nvPr/>
        </p:nvSpPr>
        <p:spPr>
          <a:xfrm>
            <a:off x="1587946" y="332656"/>
            <a:ext cx="66564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(Coeficiente de suavização do nível)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2" name="Google Shape;452;p42"/>
          <p:cNvGraphicFramePr/>
          <p:nvPr/>
        </p:nvGraphicFramePr>
        <p:xfrm>
          <a:off x="435728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{541C4A2E-65B8-409F-9970-BAE2800B3946}</a:tableStyleId>
              </a:tblPr>
              <a:tblGrid>
                <a:gridCol w="609600"/>
                <a:gridCol w="609600"/>
              </a:tblGrid>
              <a:tr h="27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𝛽</a:t>
                      </a:r>
                      <a:r>
                        <a:rPr lang="pt-BR" sz="1600" u="none" strike="noStrike"/>
                        <a:t>=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453" name="Google Shape;453;p42"/>
          <p:cNvSpPr txBox="1"/>
          <p:nvPr/>
        </p:nvSpPr>
        <p:spPr>
          <a:xfrm>
            <a:off x="1597903" y="692696"/>
            <a:ext cx="66564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(Coeficiente de suavização da tendência)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42"/>
          <p:cNvSpPr txBox="1"/>
          <p:nvPr/>
        </p:nvSpPr>
        <p:spPr>
          <a:xfrm>
            <a:off x="5076056" y="2052321"/>
            <a:ext cx="457199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3º calculam-se os erros</a:t>
            </a:r>
            <a:endParaRPr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5" name="Google Shape;455;p42"/>
          <p:cNvGraphicFramePr/>
          <p:nvPr/>
        </p:nvGraphicFramePr>
        <p:xfrm>
          <a:off x="467544" y="11247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{6A118F4A-AD34-470E-A7A5-C0D99515FEF0}</a:tableStyleId>
              </a:tblPr>
              <a:tblGrid>
                <a:gridCol w="470075"/>
                <a:gridCol w="900100"/>
                <a:gridCol w="611825"/>
                <a:gridCol w="536575"/>
                <a:gridCol w="470075"/>
                <a:gridCol w="536575"/>
                <a:gridCol w="470075"/>
                <a:gridCol w="47007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t</a:t>
                      </a:r>
                      <a:endParaRPr sz="14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Data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incidentes (*100)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l</a:t>
                      </a:r>
                      <a:endParaRPr sz="14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b</a:t>
                      </a:r>
                      <a:endParaRPr sz="14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y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e%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9,750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-0,750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0,750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7,69%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07/03/2012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9,75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9,525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-0,450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9,000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0,000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0,00%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18/04/2012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9,023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-0,270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9,075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0,133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1,56%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30/05/2012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8,5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8,576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-0,162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8,753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0,283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3,53%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4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11/07/2012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8,124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-0,097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8,414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0,405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5,40%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29/08/2012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7,658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-0,058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8,027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0,245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3,38%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6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10/10/2012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7,25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7,355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-0,035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7,600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0,015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0,20%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28/11/2012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7,25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7,271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-0,021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7,320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0,066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0,91%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16/01/2013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7,25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7,250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-0,013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7,250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0,063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0,87%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06/03/2013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7,25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7,246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-0,008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7,237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0,299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3,99%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17/04/2013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7,422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-0,005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7,239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0,611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7,64%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29/05/2013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7,825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-0,003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7,417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0,698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8,21%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10/07/2013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8,5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8,297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-0,002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7,822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0,720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8,00%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28/08/2013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8,789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-0,001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8,295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0,723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7,61%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14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09/10/2013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9,5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9,286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-0,001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8,788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0,722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7,22%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27/11/2013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9,786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0,000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9,286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0,720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6,86%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16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15/01/2014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10,5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10,286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0,000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9,785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0,469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4,36%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17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26/02/2014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10,75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10,611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0,000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10,285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0,392</a:t>
                      </a:r>
                      <a:endParaRPr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3,57%</a:t>
                      </a:r>
                      <a:endParaRPr/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02/04/2014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10,883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0,000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10,610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456" name="Google Shape;456;p42"/>
          <p:cNvSpPr txBox="1"/>
          <p:nvPr/>
        </p:nvSpPr>
        <p:spPr>
          <a:xfrm>
            <a:off x="5220072" y="2420888"/>
            <a:ext cx="6264696" cy="13681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004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457" name="Google Shape;457;p42"/>
          <p:cNvGraphicFramePr/>
          <p:nvPr/>
        </p:nvGraphicFramePr>
        <p:xfrm>
          <a:off x="5018207" y="11247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{6A118F4A-AD34-470E-A7A5-C0D99515FEF0}</a:tableStyleId>
              </a:tblPr>
              <a:tblGrid>
                <a:gridCol w="609600"/>
                <a:gridCol w="609600"/>
              </a:tblGrid>
              <a:tr h="20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MAE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0,406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MAPE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4,50%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3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pt-BR"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Forecasting: Holt exponencial simples: Exemplo</a:t>
            </a:r>
            <a:endParaRPr sz="21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43"/>
          <p:cNvSpPr txBox="1">
            <a:spLocks noGrp="1"/>
          </p:cNvSpPr>
          <p:nvPr>
            <p:ph type="body" idx="1"/>
          </p:nvPr>
        </p:nvSpPr>
        <p:spPr>
          <a:xfrm>
            <a:off x="457200" y="487213"/>
            <a:ext cx="8229600" cy="575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64" name="Google Shape;464;p43"/>
          <p:cNvGraphicFramePr/>
          <p:nvPr/>
        </p:nvGraphicFramePr>
        <p:xfrm>
          <a:off x="435819" y="4046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{541C4A2E-65B8-409F-9970-BAE2800B3946}</a:tableStyleId>
              </a:tblPr>
              <a:tblGrid>
                <a:gridCol w="609600"/>
                <a:gridCol w="609600"/>
              </a:tblGrid>
              <a:tr h="27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α=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/>
                        <a:t>0,8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465" name="Google Shape;465;p43"/>
          <p:cNvSpPr txBox="1"/>
          <p:nvPr/>
        </p:nvSpPr>
        <p:spPr>
          <a:xfrm>
            <a:off x="1587946" y="332656"/>
            <a:ext cx="66564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(Coeficiente de suavização do nível)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66" name="Google Shape;466;p43"/>
          <p:cNvGraphicFramePr/>
          <p:nvPr/>
        </p:nvGraphicFramePr>
        <p:xfrm>
          <a:off x="435728" y="6926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{541C4A2E-65B8-409F-9970-BAE2800B3946}</a:tableStyleId>
              </a:tblPr>
              <a:tblGrid>
                <a:gridCol w="609600"/>
                <a:gridCol w="609600"/>
              </a:tblGrid>
              <a:tr h="27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𝛽</a:t>
                      </a:r>
                      <a:r>
                        <a:rPr lang="pt-BR" sz="1600" u="none" strike="noStrike"/>
                        <a:t>=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467" name="Google Shape;467;p43"/>
          <p:cNvSpPr txBox="1"/>
          <p:nvPr/>
        </p:nvSpPr>
        <p:spPr>
          <a:xfrm>
            <a:off x="1597903" y="692696"/>
            <a:ext cx="66564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(Coeficiente de suavização da tendência)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43"/>
          <p:cNvSpPr txBox="1"/>
          <p:nvPr/>
        </p:nvSpPr>
        <p:spPr>
          <a:xfrm>
            <a:off x="5346340" y="5540650"/>
            <a:ext cx="457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3º as previsões são determinadas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43"/>
          <p:cNvSpPr txBox="1"/>
          <p:nvPr/>
        </p:nvSpPr>
        <p:spPr>
          <a:xfrm>
            <a:off x="5436096" y="5959953"/>
            <a:ext cx="6264696" cy="5040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91" b="-12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470" name="Google Shape;470;p43"/>
          <p:cNvGraphicFramePr/>
          <p:nvPr/>
        </p:nvGraphicFramePr>
        <p:xfrm>
          <a:off x="5297016" y="10527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{6A118F4A-AD34-470E-A7A5-C0D99515FEF0}</a:tableStyleId>
              </a:tblPr>
              <a:tblGrid>
                <a:gridCol w="609600"/>
                <a:gridCol w="609600"/>
              </a:tblGrid>
              <a:tr h="20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MAE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0,406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MAPE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4,50%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471" name="Google Shape;471;p43"/>
          <p:cNvGraphicFramePr/>
          <p:nvPr/>
        </p:nvGraphicFramePr>
        <p:xfrm>
          <a:off x="395536" y="10562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{6A118F4A-AD34-470E-A7A5-C0D99515FEF0}</a:tableStyleId>
              </a:tblPr>
              <a:tblGrid>
                <a:gridCol w="552075"/>
                <a:gridCol w="900100"/>
                <a:gridCol w="780050"/>
                <a:gridCol w="536575"/>
                <a:gridCol w="500075"/>
                <a:gridCol w="547550"/>
                <a:gridCol w="435125"/>
                <a:gridCol w="482600"/>
              </a:tblGrid>
              <a:tr h="333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t</a:t>
                      </a:r>
                      <a:endParaRPr sz="14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Data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incidentes (*100)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l</a:t>
                      </a:r>
                      <a:endParaRPr sz="14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b</a:t>
                      </a:r>
                      <a:endParaRPr sz="14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y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e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e%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</a:tr>
              <a:tr h="18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9,750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-0,750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</a:tr>
              <a:tr h="166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07/03/2012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9,75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9,525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-0,525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9,000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0,750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7,69%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</a:tr>
              <a:tr h="166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18/04/2012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9,000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-0,368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9,000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0,000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0,00%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</a:tr>
              <a:tr h="166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30/05/2012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8,5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8,540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-0,257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8,633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0,133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1,56%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</a:tr>
              <a:tr h="166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4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11/07/2012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8,085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-0,180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8,283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0,283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3,53%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</a:tr>
              <a:tr h="166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29/08/2012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7,621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-0,126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7,905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0,405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5,40%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</a:tr>
              <a:tr h="166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6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10/10/2012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7,25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7,324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-0,088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7,495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0,245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3,38%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</a:tr>
              <a:tr h="166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28/11/2012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7,25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7,246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-0,062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7,235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0,015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0,20%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</a:tr>
              <a:tr h="166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16/01/2013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7,25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7,230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-0,043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7,184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0,066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0,91%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</a:tr>
              <a:tr h="166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06/03/2013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7,25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7,231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-0,030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7,187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0,063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0,87%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</a:tr>
              <a:tr h="166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17/04/2013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7,410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-0,021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7,201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0,299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3,99%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</a:tr>
              <a:tr h="166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29/05/2013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7,817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-0,015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7,389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0,611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7,64%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</a:tr>
              <a:tr h="166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10/07/2013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8,5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8,291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-0,010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7,802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0,698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8,21%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</a:tr>
              <a:tr h="166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28/08/2013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8,784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-0,007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8,280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0,720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8,00%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</a:tr>
              <a:tr h="166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14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09/10/2013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9,5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9,283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-0,005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8,777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0,723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7,61%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</a:tr>
              <a:tr h="166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27/11/2013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9,783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-0,004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9,278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0,722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7,22%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</a:tr>
              <a:tr h="166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16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15/01/2014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10,5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10,284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-0,002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9,780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0,720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6,86%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</a:tr>
              <a:tr h="166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17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26/02/2014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10,75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10,609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-0,002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10,281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0,469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4,36%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</a:tr>
              <a:tr h="166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02/04/2014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10,882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-0,001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10,608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0,392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3,57%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/>
                </a:tc>
              </a:tr>
              <a:tr h="166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/>
                        <a:t>h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solidFill>
                      <a:srgbClr val="FABF8E"/>
                    </a:solidFill>
                  </a:tcPr>
                </a:tc>
              </a:tr>
              <a:tr h="166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10,881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solidFill>
                      <a:srgbClr val="FABF8E"/>
                    </a:solidFill>
                  </a:tcPr>
                </a:tc>
              </a:tr>
              <a:tr h="166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10,880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solidFill>
                      <a:srgbClr val="FABF8E"/>
                    </a:solidFill>
                  </a:tcPr>
                </a:tc>
              </a:tr>
              <a:tr h="166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10,879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b">
                    <a:solidFill>
                      <a:srgbClr val="FABF8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4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pt-BR"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Forecasting</a:t>
            </a:r>
            <a:endParaRPr sz="21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4"/>
          <p:cNvSpPr txBox="1">
            <a:spLocks noGrp="1"/>
          </p:cNvSpPr>
          <p:nvPr>
            <p:ph type="body" idx="1"/>
          </p:nvPr>
        </p:nvSpPr>
        <p:spPr>
          <a:xfrm>
            <a:off x="457200" y="487213"/>
            <a:ext cx="8229600" cy="575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Exercício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arquivo passageiros.csv contem de dados relativos ao número (em milhares) de de passageiros em uma empresa aérea. Utilize o Holt Exponencial Simples para estimar a quantidade de passageiros pelos próximos 5 anos: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5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pt-BR"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Forecasting: HOLT-WINTERS (seasonal forecasting) = séries temporais</a:t>
            </a:r>
            <a:endParaRPr sz="21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3" name="Google Shape;48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9592" y="1552978"/>
            <a:ext cx="7244602" cy="374823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45"/>
          <p:cNvSpPr txBox="1"/>
          <p:nvPr/>
        </p:nvSpPr>
        <p:spPr>
          <a:xfrm>
            <a:off x="926236" y="5445224"/>
            <a:ext cx="554461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série possui um comportamento variável, incluindo o período (s),  o nível (L), a tendência (b) e o componente temporal (S – coeficiente sazonal).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45"/>
          <p:cNvSpPr/>
          <p:nvPr/>
        </p:nvSpPr>
        <p:spPr>
          <a:xfrm>
            <a:off x="899592" y="692696"/>
            <a:ext cx="724460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Holt Winters considera as variações (para cima ou para baixo) do comportamento da série, do forma distribuída no tempo.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6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pt-BR"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Forecasting – HOLT WINTERS</a:t>
            </a:r>
            <a:endParaRPr sz="21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1" name="Google Shape;491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584" y="1700808"/>
            <a:ext cx="7244602" cy="37482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2" name="Google Shape;492;p46"/>
          <p:cNvGrpSpPr/>
          <p:nvPr/>
        </p:nvGrpSpPr>
        <p:grpSpPr>
          <a:xfrm>
            <a:off x="1475656" y="2564904"/>
            <a:ext cx="5688632" cy="3384376"/>
            <a:chOff x="1475656" y="2276872"/>
            <a:chExt cx="5688632" cy="3384376"/>
          </a:xfrm>
        </p:grpSpPr>
        <p:grpSp>
          <p:nvGrpSpPr>
            <p:cNvPr id="493" name="Google Shape;493;p46"/>
            <p:cNvGrpSpPr/>
            <p:nvPr/>
          </p:nvGrpSpPr>
          <p:grpSpPr>
            <a:xfrm>
              <a:off x="1475656" y="2276872"/>
              <a:ext cx="5040560" cy="3384376"/>
              <a:chOff x="1475656" y="2276872"/>
              <a:chExt cx="5040560" cy="3384376"/>
            </a:xfrm>
          </p:grpSpPr>
          <p:cxnSp>
            <p:nvCxnSpPr>
              <p:cNvPr id="494" name="Google Shape;494;p46"/>
              <p:cNvCxnSpPr/>
              <p:nvPr/>
            </p:nvCxnSpPr>
            <p:spPr>
              <a:xfrm rot="10800000">
                <a:off x="1475656" y="2276872"/>
                <a:ext cx="0" cy="3384376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5" name="Google Shape;495;p46"/>
              <p:cNvCxnSpPr/>
              <p:nvPr/>
            </p:nvCxnSpPr>
            <p:spPr>
              <a:xfrm rot="10800000">
                <a:off x="2123728" y="2276872"/>
                <a:ext cx="0" cy="3384376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6" name="Google Shape;496;p46"/>
              <p:cNvCxnSpPr/>
              <p:nvPr/>
            </p:nvCxnSpPr>
            <p:spPr>
              <a:xfrm rot="10800000">
                <a:off x="2771800" y="2276872"/>
                <a:ext cx="0" cy="3384376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7" name="Google Shape;497;p46"/>
              <p:cNvCxnSpPr/>
              <p:nvPr/>
            </p:nvCxnSpPr>
            <p:spPr>
              <a:xfrm rot="10800000">
                <a:off x="3635896" y="2276872"/>
                <a:ext cx="0" cy="3384376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8" name="Google Shape;498;p46"/>
              <p:cNvCxnSpPr/>
              <p:nvPr/>
            </p:nvCxnSpPr>
            <p:spPr>
              <a:xfrm rot="10800000" flipH="1">
                <a:off x="4427984" y="2276872"/>
                <a:ext cx="21901" cy="3384376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9" name="Google Shape;499;p46"/>
              <p:cNvCxnSpPr/>
              <p:nvPr/>
            </p:nvCxnSpPr>
            <p:spPr>
              <a:xfrm rot="10800000">
                <a:off x="5148064" y="2276872"/>
                <a:ext cx="0" cy="3384376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0" name="Google Shape;500;p46"/>
              <p:cNvCxnSpPr/>
              <p:nvPr/>
            </p:nvCxnSpPr>
            <p:spPr>
              <a:xfrm rot="10800000">
                <a:off x="5868144" y="2276872"/>
                <a:ext cx="0" cy="3384376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1" name="Google Shape;501;p46"/>
              <p:cNvCxnSpPr/>
              <p:nvPr/>
            </p:nvCxnSpPr>
            <p:spPr>
              <a:xfrm rot="10800000">
                <a:off x="6516216" y="2276872"/>
                <a:ext cx="0" cy="3384376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502" name="Google Shape;502;p46"/>
            <p:cNvCxnSpPr/>
            <p:nvPr/>
          </p:nvCxnSpPr>
          <p:spPr>
            <a:xfrm rot="10800000">
              <a:off x="7164288" y="2276872"/>
              <a:ext cx="0" cy="3384376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03" name="Google Shape;503;p46"/>
          <p:cNvSpPr txBox="1"/>
          <p:nvPr/>
        </p:nvSpPr>
        <p:spPr>
          <a:xfrm>
            <a:off x="1619672" y="5877272"/>
            <a:ext cx="2744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  <p:sp>
        <p:nvSpPr>
          <p:cNvPr id="504" name="Google Shape;504;p46"/>
          <p:cNvSpPr txBox="1"/>
          <p:nvPr/>
        </p:nvSpPr>
        <p:spPr>
          <a:xfrm>
            <a:off x="2218663" y="5878613"/>
            <a:ext cx="2744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46"/>
          <p:cNvSpPr txBox="1"/>
          <p:nvPr/>
        </p:nvSpPr>
        <p:spPr>
          <a:xfrm>
            <a:off x="2906844" y="5877272"/>
            <a:ext cx="2744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46"/>
          <p:cNvSpPr txBox="1"/>
          <p:nvPr/>
        </p:nvSpPr>
        <p:spPr>
          <a:xfrm>
            <a:off x="3770940" y="5881295"/>
            <a:ext cx="2744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46"/>
          <p:cNvSpPr txBox="1"/>
          <p:nvPr/>
        </p:nvSpPr>
        <p:spPr>
          <a:xfrm>
            <a:off x="4572000" y="5872003"/>
            <a:ext cx="2744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46"/>
          <p:cNvSpPr txBox="1"/>
          <p:nvPr/>
        </p:nvSpPr>
        <p:spPr>
          <a:xfrm>
            <a:off x="5292080" y="5862711"/>
            <a:ext cx="2744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46"/>
          <p:cNvSpPr txBox="1"/>
          <p:nvPr/>
        </p:nvSpPr>
        <p:spPr>
          <a:xfrm>
            <a:off x="6012160" y="5853419"/>
            <a:ext cx="2744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46"/>
          <p:cNvSpPr txBox="1"/>
          <p:nvPr/>
        </p:nvSpPr>
        <p:spPr>
          <a:xfrm>
            <a:off x="6660232" y="5854760"/>
            <a:ext cx="2744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46"/>
          <p:cNvSpPr txBox="1"/>
          <p:nvPr/>
        </p:nvSpPr>
        <p:spPr>
          <a:xfrm>
            <a:off x="495266" y="548680"/>
            <a:ext cx="554461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série possui um comportamento variável, incluindo o período (s),  o nível (L), a tendência (b) e o componente temporal (S – coeficiente sazonal).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7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pt-BR"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Forecasting – HOLT WINTERS</a:t>
            </a:r>
            <a:endParaRPr sz="21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7" name="Google Shape;51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584" y="1700808"/>
            <a:ext cx="7244602" cy="37482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8" name="Google Shape;518;p47"/>
          <p:cNvCxnSpPr/>
          <p:nvPr/>
        </p:nvCxnSpPr>
        <p:spPr>
          <a:xfrm>
            <a:off x="395536" y="4653136"/>
            <a:ext cx="3096344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19" name="Google Shape;519;p47"/>
          <p:cNvCxnSpPr/>
          <p:nvPr/>
        </p:nvCxnSpPr>
        <p:spPr>
          <a:xfrm>
            <a:off x="395536" y="3933056"/>
            <a:ext cx="3096344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20" name="Google Shape;520;p47"/>
          <p:cNvSpPr txBox="1"/>
          <p:nvPr/>
        </p:nvSpPr>
        <p:spPr>
          <a:xfrm>
            <a:off x="397667" y="4139788"/>
            <a:ext cx="2824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47"/>
          <p:cNvSpPr txBox="1"/>
          <p:nvPr/>
        </p:nvSpPr>
        <p:spPr>
          <a:xfrm>
            <a:off x="495266" y="548680"/>
            <a:ext cx="554461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série possui um comportamento variável, incluindo o período (s),  o nível (L), a tendência (b) e o componente temporal (S – coeficiente sazonal).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8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pt-BR"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Forecasting – HOLT WINTERS</a:t>
            </a:r>
            <a:endParaRPr sz="21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7" name="Google Shape;527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584" y="1700808"/>
            <a:ext cx="7244602" cy="37482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8" name="Google Shape;528;p48"/>
          <p:cNvCxnSpPr/>
          <p:nvPr/>
        </p:nvCxnSpPr>
        <p:spPr>
          <a:xfrm>
            <a:off x="538892" y="2420888"/>
            <a:ext cx="2552458" cy="2376264"/>
          </a:xfrm>
          <a:prstGeom prst="straightConnector1">
            <a:avLst/>
          </a:prstGeom>
          <a:noFill/>
          <a:ln w="38100" cap="flat" cmpd="sng">
            <a:solidFill>
              <a:srgbClr val="E36C09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29" name="Google Shape;529;p48"/>
          <p:cNvCxnSpPr/>
          <p:nvPr/>
        </p:nvCxnSpPr>
        <p:spPr>
          <a:xfrm flipH="1">
            <a:off x="469675" y="3717032"/>
            <a:ext cx="3670277" cy="3024336"/>
          </a:xfrm>
          <a:prstGeom prst="straightConnector1">
            <a:avLst/>
          </a:prstGeom>
          <a:noFill/>
          <a:ln w="38100" cap="flat" cmpd="sng">
            <a:solidFill>
              <a:srgbClr val="E36C09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30" name="Google Shape;530;p48"/>
          <p:cNvCxnSpPr/>
          <p:nvPr/>
        </p:nvCxnSpPr>
        <p:spPr>
          <a:xfrm>
            <a:off x="1619672" y="1412776"/>
            <a:ext cx="3024336" cy="2808312"/>
          </a:xfrm>
          <a:prstGeom prst="straightConnector1">
            <a:avLst/>
          </a:prstGeom>
          <a:noFill/>
          <a:ln w="38100" cap="flat" cmpd="sng">
            <a:solidFill>
              <a:srgbClr val="E36C09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31" name="Google Shape;531;p48"/>
          <p:cNvCxnSpPr/>
          <p:nvPr/>
        </p:nvCxnSpPr>
        <p:spPr>
          <a:xfrm flipH="1">
            <a:off x="1619672" y="2564904"/>
            <a:ext cx="4822406" cy="4032448"/>
          </a:xfrm>
          <a:prstGeom prst="straightConnector1">
            <a:avLst/>
          </a:prstGeom>
          <a:noFill/>
          <a:ln w="38100" cap="flat" cmpd="sng">
            <a:solidFill>
              <a:srgbClr val="E36C09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32" name="Google Shape;532;p48"/>
          <p:cNvSpPr txBox="1"/>
          <p:nvPr/>
        </p:nvSpPr>
        <p:spPr>
          <a:xfrm>
            <a:off x="548783" y="2195572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48"/>
          <p:cNvSpPr txBox="1"/>
          <p:nvPr/>
        </p:nvSpPr>
        <p:spPr>
          <a:xfrm>
            <a:off x="1907704" y="1412776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48"/>
          <p:cNvSpPr txBox="1"/>
          <p:nvPr/>
        </p:nvSpPr>
        <p:spPr>
          <a:xfrm>
            <a:off x="1403648" y="6300028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48"/>
          <p:cNvSpPr txBox="1"/>
          <p:nvPr/>
        </p:nvSpPr>
        <p:spPr>
          <a:xfrm>
            <a:off x="467544" y="6228020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48"/>
          <p:cNvSpPr txBox="1"/>
          <p:nvPr/>
        </p:nvSpPr>
        <p:spPr>
          <a:xfrm>
            <a:off x="495266" y="548680"/>
            <a:ext cx="554461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série possui um comportamento variável, incluindo o período (s),  o nível (L), a tendência (b) e o componente temporal (S – coeficiente sazonal).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pt-BR"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monovariada: medidas de concentração:mediana</a:t>
            </a:r>
            <a:endParaRPr sz="21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57200" y="487213"/>
            <a:ext cx="8229600" cy="575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0" marR="0" lvl="2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6" name="Google Shape;106;p16"/>
          <p:cNvGraphicFramePr/>
          <p:nvPr/>
        </p:nvGraphicFramePr>
        <p:xfrm>
          <a:off x="4067944" y="2060848"/>
          <a:ext cx="792100" cy="3708500"/>
        </p:xfrm>
        <a:graphic>
          <a:graphicData uri="http://schemas.openxmlformats.org/drawingml/2006/table">
            <a:tbl>
              <a:tblPr firstRow="1" bandRow="1">
                <a:noFill/>
                <a:tableStyleId>{541C4A2E-65B8-409F-9970-BAE2800B3946}</a:tableStyleId>
              </a:tblPr>
              <a:tblGrid>
                <a:gridCol w="432050"/>
                <a:gridCol w="36005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i="1" u="none" strike="noStrike" cap="none" dirty="0"/>
                        <a:t>i</a:t>
                      </a:r>
                      <a:endParaRPr sz="1600" i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i="1" u="none" strike="noStrike" cap="none"/>
                        <a:t>x</a:t>
                      </a:r>
                      <a:endParaRPr sz="1600" i="1" u="none" strike="noStrike" cap="none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dirty="0"/>
                    </a:p>
                  </a:txBody>
                  <a:tcPr marL="6350" marR="6350" marT="6350" marB="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dirty="0"/>
                    </a:p>
                  </a:txBody>
                  <a:tcPr marL="6350" marR="6350" marT="6350" marB="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dirty="0"/>
                    </a:p>
                  </a:txBody>
                  <a:tcPr marL="6350" marR="6350" marT="6350" marB="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 dirty="0"/>
                    </a:p>
                  </a:txBody>
                  <a:tcPr marL="6350" marR="6350" marT="6350" marB="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endParaRPr dirty="0"/>
                    </a:p>
                  </a:txBody>
                  <a:tcPr marL="6350" marR="6350" marT="6350" marB="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dirty="0"/>
                    </a:p>
                  </a:txBody>
                  <a:tcPr marL="6350" marR="6350" marT="6350" marB="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</a:t>
                      </a:r>
                      <a:endParaRPr dirty="0"/>
                    </a:p>
                  </a:txBody>
                  <a:tcPr marL="6350" marR="6350" marT="6350" marB="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</a:t>
                      </a:r>
                      <a:endParaRPr dirty="0"/>
                    </a:p>
                  </a:txBody>
                  <a:tcPr marL="6350" marR="6350" marT="6350" marB="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</a:t>
                      </a:r>
                      <a:endParaRPr dirty="0"/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107" name="Google Shape;107;p16"/>
          <p:cNvSpPr txBox="1"/>
          <p:nvPr/>
        </p:nvSpPr>
        <p:spPr>
          <a:xfrm>
            <a:off x="323528" y="980728"/>
            <a:ext cx="3888432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Mediana</a:t>
            </a:r>
            <a:endParaRPr/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que divide a amostra dos dados em dois conjunto equivalentes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4860032" y="3717032"/>
            <a:ext cx="2664296" cy="720080"/>
          </a:xfrm>
          <a:prstGeom prst="leftArrow">
            <a:avLst>
              <a:gd name="adj1" fmla="val 50000"/>
              <a:gd name="adj2" fmla="val 50000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Mediana = 25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5220072" y="2228671"/>
            <a:ext cx="230425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Atenção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 mediana exige que os valores observados sejam ordenados.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107504" y="6128429"/>
            <a:ext cx="54330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População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conjunto de todos os valores observados (N)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Amostra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Parte representativa retirada da população (n)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2478250" y="2965053"/>
            <a:ext cx="13440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elementos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2406242" y="4817336"/>
            <a:ext cx="13440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elementos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3774394" y="2420888"/>
            <a:ext cx="288032" cy="144016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3702386" y="4293096"/>
            <a:ext cx="288032" cy="144016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9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pt-BR"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Forecasting: HOLT WINTERS</a:t>
            </a:r>
            <a:endParaRPr sz="21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49"/>
          <p:cNvSpPr txBox="1">
            <a:spLocks noGrp="1"/>
          </p:cNvSpPr>
          <p:nvPr>
            <p:ph type="body" idx="1"/>
          </p:nvPr>
        </p:nvSpPr>
        <p:spPr>
          <a:xfrm>
            <a:off x="457200" y="487213"/>
            <a:ext cx="8229600" cy="575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0" marR="0" lvl="2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49"/>
          <p:cNvSpPr txBox="1"/>
          <p:nvPr/>
        </p:nvSpPr>
        <p:spPr>
          <a:xfrm>
            <a:off x="463193" y="332656"/>
            <a:ext cx="868080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Holt Winters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Dada a demanda de transporte de equipamentos de uma empresa, considere a observação de 18 meses e determine a tendência para o próximo semestre (19º ao 24º mês).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44" name="Google Shape;544;p49"/>
          <p:cNvGraphicFramePr/>
          <p:nvPr/>
        </p:nvGraphicFramePr>
        <p:xfrm>
          <a:off x="463193" y="1268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{541C4A2E-65B8-409F-9970-BAE2800B3946}</a:tableStyleId>
              </a:tblPr>
              <a:tblGrid>
                <a:gridCol w="233150"/>
                <a:gridCol w="363325"/>
                <a:gridCol w="750675"/>
              </a:tblGrid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/>
                        <a:t>t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/>
                        <a:t>Mês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/>
                        <a:t>Demanda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jan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118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>
                    <a:solidFill>
                      <a:srgbClr val="93B3D7"/>
                    </a:solidFill>
                  </a:tcPr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fev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>
                    <a:solidFill>
                      <a:srgbClr val="93B3D7"/>
                    </a:solidFill>
                  </a:tcPr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mar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153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>
                    <a:solidFill>
                      <a:srgbClr val="93B3D7"/>
                    </a:solidFill>
                  </a:tcPr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4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abr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125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>
                    <a:solidFill>
                      <a:srgbClr val="C5D8F1"/>
                    </a:solidFill>
                  </a:tcPr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mai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>
                    <a:solidFill>
                      <a:srgbClr val="C5D8F1"/>
                    </a:solidFill>
                  </a:tcPr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6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jun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141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>
                    <a:solidFill>
                      <a:srgbClr val="C5D8F1"/>
                    </a:solidFill>
                  </a:tcPr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jul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ago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99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set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180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out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162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nov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122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dez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181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jan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170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14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fev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143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mar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185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16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abr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195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17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mai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162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jun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205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19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jul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sz="1400" b="0" i="0" u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ago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sz="1400" b="0" i="0" u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set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sz="1400" b="0" i="0" u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</a:tbl>
          </a:graphicData>
        </a:graphic>
      </p:graphicFrame>
      <p:sp>
        <p:nvSpPr>
          <p:cNvPr id="545" name="Google Shape;545;p49"/>
          <p:cNvSpPr txBox="1"/>
          <p:nvPr/>
        </p:nvSpPr>
        <p:spPr>
          <a:xfrm>
            <a:off x="2123728" y="1283520"/>
            <a:ext cx="432048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 análise dos dados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gráfico de linhas pode demonstrar o comportamento geral dos dados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6" name="Google Shape;546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5736" y="2204864"/>
            <a:ext cx="4018954" cy="2591076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9"/>
          <p:cNvSpPr txBox="1"/>
          <p:nvPr/>
        </p:nvSpPr>
        <p:spPr>
          <a:xfrm>
            <a:off x="6444208" y="2204864"/>
            <a:ext cx="2699792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Constatações: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Há um tendência global de aumento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Há uma variação a cada 3 meses, aproximadamente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Então, os três primeiros meses serão utilizados para iniciar o modelo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Ainda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3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0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pt-BR"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Forecasting: HOLT WINTERS</a:t>
            </a:r>
            <a:endParaRPr sz="21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50"/>
          <p:cNvSpPr txBox="1">
            <a:spLocks noGrp="1"/>
          </p:cNvSpPr>
          <p:nvPr>
            <p:ph type="body" idx="1"/>
          </p:nvPr>
        </p:nvSpPr>
        <p:spPr>
          <a:xfrm>
            <a:off x="457200" y="487213"/>
            <a:ext cx="8229600" cy="575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0" marR="0" lvl="2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50"/>
          <p:cNvSpPr txBox="1"/>
          <p:nvPr/>
        </p:nvSpPr>
        <p:spPr>
          <a:xfrm>
            <a:off x="463193" y="332656"/>
            <a:ext cx="868080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Holt Winters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Dada a demanda de transporte de equipamentos de uma empresa, considere a observação de 18 meses e determine a tendência para o próximo semestre (19º ao 24º mês).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55" name="Google Shape;555;p50"/>
          <p:cNvGraphicFramePr/>
          <p:nvPr/>
        </p:nvGraphicFramePr>
        <p:xfrm>
          <a:off x="539552" y="1268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{541C4A2E-65B8-409F-9970-BAE2800B3946}</a:tableStyleId>
              </a:tblPr>
              <a:tblGrid>
                <a:gridCol w="267475"/>
                <a:gridCol w="416800"/>
                <a:gridCol w="861150"/>
                <a:gridCol w="687500"/>
                <a:gridCol w="687500"/>
                <a:gridCol w="473850"/>
                <a:gridCol w="371375"/>
                <a:gridCol w="371375"/>
                <a:gridCol w="687500"/>
              </a:tblGrid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/>
                        <a:t>t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/>
                        <a:t>Mês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/>
                        <a:t>Demanda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/>
                        <a:t>L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/>
                        <a:t>b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/>
                        <a:t>S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/>
                        <a:t>e %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jan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118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0,97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538C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fev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0,766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538C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mar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153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121 ,333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>
                    <a:solidFill>
                      <a:srgbClr val="538C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0,333 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>
                    <a:solidFill>
                      <a:srgbClr val="538C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1,261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538C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4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abr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125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mai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6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jun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141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jul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ago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99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set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180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out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162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nov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122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dez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181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jan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170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14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fev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143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mar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185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16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abr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195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17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mai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162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jun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205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19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jul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sz="1400" b="0" i="0" u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ago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sz="1400" b="0" i="0" u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set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sz="1400" b="0" i="0" u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</a:tbl>
          </a:graphicData>
        </a:graphic>
      </p:graphicFrame>
      <p:sp>
        <p:nvSpPr>
          <p:cNvPr id="556" name="Google Shape;556;p50"/>
          <p:cNvSpPr txBox="1"/>
          <p:nvPr/>
        </p:nvSpPr>
        <p:spPr>
          <a:xfrm>
            <a:off x="5576498" y="2564904"/>
            <a:ext cx="3168352" cy="4678204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FF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determina um coeficiente de incidência da mudança de valores entre dois pontos.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representa um coeficiente da tendência, para cima ou para baixo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representa um coeficiente relativo ao tamanho do período para mudança de tendência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coeficiente de suavização do nível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β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coeficiente de suavização da tendência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γ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coeficiente de suavização do período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57" name="Google Shape;557;p50"/>
          <p:cNvGraphicFramePr/>
          <p:nvPr/>
        </p:nvGraphicFramePr>
        <p:xfrm>
          <a:off x="6829989" y="15561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{541C4A2E-65B8-409F-9970-BAE2800B3946}</a:tableStyleId>
              </a:tblPr>
              <a:tblGrid>
                <a:gridCol w="237450"/>
                <a:gridCol w="482625"/>
              </a:tblGrid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α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0,3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β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0,3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γ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0,3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558" name="Google Shape;558;p50"/>
          <p:cNvSpPr txBox="1"/>
          <p:nvPr/>
        </p:nvSpPr>
        <p:spPr>
          <a:xfrm>
            <a:off x="5965892" y="1196752"/>
            <a:ext cx="238956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Coeficientes de suavização</a:t>
            </a: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1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pt-BR"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Forecasting: HOLT WINTERS</a:t>
            </a:r>
            <a:endParaRPr sz="21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51"/>
          <p:cNvSpPr txBox="1">
            <a:spLocks noGrp="1"/>
          </p:cNvSpPr>
          <p:nvPr>
            <p:ph type="body" idx="1"/>
          </p:nvPr>
        </p:nvSpPr>
        <p:spPr>
          <a:xfrm>
            <a:off x="457200" y="487213"/>
            <a:ext cx="8229600" cy="575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0" marR="0" lvl="2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51"/>
          <p:cNvSpPr txBox="1"/>
          <p:nvPr/>
        </p:nvSpPr>
        <p:spPr>
          <a:xfrm>
            <a:off x="463193" y="332656"/>
            <a:ext cx="868080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Holt Winters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Dada a demanda de transporte de equipamentos de uma empresa, considere a observação de 18 meses e determine a tendência para o próximo semestre (19º ao 24º mês).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66" name="Google Shape;566;p51"/>
          <p:cNvGraphicFramePr/>
          <p:nvPr/>
        </p:nvGraphicFramePr>
        <p:xfrm>
          <a:off x="539552" y="1268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{541C4A2E-65B8-409F-9970-BAE2800B3946}</a:tableStyleId>
              </a:tblPr>
              <a:tblGrid>
                <a:gridCol w="267475"/>
                <a:gridCol w="416800"/>
                <a:gridCol w="861150"/>
                <a:gridCol w="687500"/>
                <a:gridCol w="687500"/>
                <a:gridCol w="473850"/>
                <a:gridCol w="371375"/>
                <a:gridCol w="371375"/>
                <a:gridCol w="687500"/>
              </a:tblGrid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/>
                        <a:t>t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/>
                        <a:t>Mês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/>
                        <a:t>Demanda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/>
                        <a:t>L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/>
                        <a:t>b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/>
                        <a:t>S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/>
                        <a:t>e %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jan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118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0,97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538C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fev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0,766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538C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mar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153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121 ,333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>
                    <a:solidFill>
                      <a:srgbClr val="538C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0,333 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>
                    <a:solidFill>
                      <a:srgbClr val="538C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1,261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538C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4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abr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125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mai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6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jun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141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jul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ago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99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set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180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out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162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nov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122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dez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181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jan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170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14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fev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143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mar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185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16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abr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195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17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mai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162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jun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205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19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jul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sz="1400" b="0" i="0" u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ago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sz="1400" b="0" i="0" u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set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sz="1400" b="0" i="0" u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</a:tbl>
          </a:graphicData>
        </a:graphic>
      </p:graphicFrame>
      <p:graphicFrame>
        <p:nvGraphicFramePr>
          <p:cNvPr id="567" name="Google Shape;567;p51"/>
          <p:cNvGraphicFramePr/>
          <p:nvPr/>
        </p:nvGraphicFramePr>
        <p:xfrm>
          <a:off x="6829989" y="15561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{541C4A2E-65B8-409F-9970-BAE2800B3946}</a:tableStyleId>
              </a:tblPr>
              <a:tblGrid>
                <a:gridCol w="237450"/>
                <a:gridCol w="482625"/>
              </a:tblGrid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α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0,3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β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0,3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γ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0,3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568" name="Google Shape;568;p51"/>
          <p:cNvSpPr txBox="1"/>
          <p:nvPr/>
        </p:nvSpPr>
        <p:spPr>
          <a:xfrm>
            <a:off x="5965892" y="1196752"/>
            <a:ext cx="238956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Coeficientes de suavização</a:t>
            </a: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51"/>
          <p:cNvSpPr txBox="1"/>
          <p:nvPr/>
        </p:nvSpPr>
        <p:spPr>
          <a:xfrm>
            <a:off x="5626175" y="3284650"/>
            <a:ext cx="3411300" cy="2811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Calibri"/>
                <a:ea typeface="Calibri"/>
                <a:cs typeface="Calibri"/>
                <a:sym typeface="Calibri"/>
              </a:rPr>
              <a:t>Passo 1: Setup do modelo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1.1 L = Média das 3 primeiras observações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1.2 b = Média dos extremos (3 pares):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[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  (jan+abr)/2 +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  (fev+mai)/2+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  (mar+jun)/2</a:t>
            </a:r>
            <a:br>
              <a:rPr lang="pt-BR">
                <a:latin typeface="Calibri"/>
                <a:ea typeface="Calibri"/>
                <a:cs typeface="Calibri"/>
                <a:sym typeface="Calibri"/>
              </a:rPr>
            </a:br>
            <a:r>
              <a:rPr lang="pt-BR">
                <a:latin typeface="Calibri"/>
                <a:ea typeface="Calibri"/>
                <a:cs typeface="Calibri"/>
                <a:sym typeface="Calibri"/>
              </a:rPr>
              <a:t>]/6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1.3 S = Proporção da demanda em relação a primeiro nível</a:t>
            </a:r>
            <a:br>
              <a:rPr lang="pt-BR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2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pt-BR"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Forecasting: HOLT WINTERS</a:t>
            </a:r>
            <a:endParaRPr sz="21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52"/>
          <p:cNvSpPr txBox="1">
            <a:spLocks noGrp="1"/>
          </p:cNvSpPr>
          <p:nvPr>
            <p:ph type="body" idx="1"/>
          </p:nvPr>
        </p:nvSpPr>
        <p:spPr>
          <a:xfrm>
            <a:off x="457200" y="487213"/>
            <a:ext cx="8229600" cy="575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0" marR="0" lvl="2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52"/>
          <p:cNvSpPr txBox="1"/>
          <p:nvPr/>
        </p:nvSpPr>
        <p:spPr>
          <a:xfrm>
            <a:off x="463193" y="332656"/>
            <a:ext cx="868080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Holt Winters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Dada a demanda de transporte de equipamentos de uma empresa, considere a observação de 18 meses e determine a tendência para o próximo semestre (19º ao 24º mês).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77" name="Google Shape;577;p52"/>
          <p:cNvGraphicFramePr/>
          <p:nvPr/>
        </p:nvGraphicFramePr>
        <p:xfrm>
          <a:off x="539552" y="12617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{541C4A2E-65B8-409F-9970-BAE2800B3946}</a:tableStyleId>
              </a:tblPr>
              <a:tblGrid>
                <a:gridCol w="267475"/>
                <a:gridCol w="416800"/>
                <a:gridCol w="861150"/>
                <a:gridCol w="687500"/>
                <a:gridCol w="687500"/>
                <a:gridCol w="473850"/>
                <a:gridCol w="371375"/>
                <a:gridCol w="371375"/>
                <a:gridCol w="687500"/>
              </a:tblGrid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/>
                        <a:t>t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/>
                        <a:t>Mês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/>
                        <a:t>Demanda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/>
                        <a:t>L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/>
                        <a:t>b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/>
                        <a:t>S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/>
                        <a:t>e %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jan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118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0,97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538C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fev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0,766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538C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mar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153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121 ,333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>
                    <a:solidFill>
                      <a:srgbClr val="538C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0,3334 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>
                    <a:solidFill>
                      <a:srgbClr val="538C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1,261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538C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4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abr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125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mai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6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jun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141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jul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ago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99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set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180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out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162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nov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122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dez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181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jan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170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14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fev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143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mar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185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16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abr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195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17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mai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162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jun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205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19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jul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sz="1400" b="0" i="0" u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ago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sz="1400" b="0" i="0" u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set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sz="1400" b="0" i="0" u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</a:tbl>
          </a:graphicData>
        </a:graphic>
      </p:graphicFrame>
      <p:sp>
        <p:nvSpPr>
          <p:cNvPr id="578" name="Google Shape;578;p52"/>
          <p:cNvSpPr txBox="1"/>
          <p:nvPr/>
        </p:nvSpPr>
        <p:spPr>
          <a:xfrm>
            <a:off x="5452271" y="1261697"/>
            <a:ext cx="3573300" cy="5145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535" t="-591" b="-142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79" name="Google Shape;579;p52"/>
          <p:cNvSpPr txBox="1"/>
          <p:nvPr/>
        </p:nvSpPr>
        <p:spPr>
          <a:xfrm>
            <a:off x="4512700" y="7116800"/>
            <a:ext cx="7336800" cy="8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52"/>
          <p:cNvSpPr txBox="1"/>
          <p:nvPr/>
        </p:nvSpPr>
        <p:spPr>
          <a:xfrm>
            <a:off x="5364075" y="3809250"/>
            <a:ext cx="38217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F</a:t>
            </a:r>
            <a:r>
              <a:rPr lang="pt-BR" sz="2200" baseline="-25000"/>
              <a:t>t|t+m</a:t>
            </a:r>
            <a:r>
              <a:rPr lang="pt-BR" sz="2200"/>
              <a:t> = (L</a:t>
            </a:r>
            <a:r>
              <a:rPr lang="pt-BR" sz="2200" baseline="-25000"/>
              <a:t>t</a:t>
            </a:r>
            <a:r>
              <a:rPr lang="pt-BR" sz="2200"/>
              <a:t> + b</a:t>
            </a:r>
            <a:r>
              <a:rPr lang="pt-BR" sz="2200" baseline="-25000"/>
              <a:t>t</a:t>
            </a:r>
            <a:r>
              <a:rPr lang="pt-BR" sz="2200"/>
              <a:t> | mb</a:t>
            </a:r>
            <a:r>
              <a:rPr lang="pt-BR" sz="2200" baseline="-25000"/>
              <a:t>t</a:t>
            </a:r>
            <a:r>
              <a:rPr lang="pt-BR" sz="2200"/>
              <a:t>)S</a:t>
            </a:r>
            <a:r>
              <a:rPr lang="pt-BR" sz="2200" baseline="-25000"/>
              <a:t>t-s|t+m-s</a:t>
            </a:r>
            <a:endParaRPr sz="2200" baseline="-25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3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pt-BR"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Forecasting: HOLT WINTERS</a:t>
            </a:r>
            <a:endParaRPr sz="21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53"/>
          <p:cNvSpPr txBox="1">
            <a:spLocks noGrp="1"/>
          </p:cNvSpPr>
          <p:nvPr>
            <p:ph type="body" idx="1"/>
          </p:nvPr>
        </p:nvSpPr>
        <p:spPr>
          <a:xfrm>
            <a:off x="457200" y="487213"/>
            <a:ext cx="8229600" cy="575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0" marR="0" lvl="2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53"/>
          <p:cNvSpPr txBox="1"/>
          <p:nvPr/>
        </p:nvSpPr>
        <p:spPr>
          <a:xfrm>
            <a:off x="463193" y="332656"/>
            <a:ext cx="868080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Holt Winters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Dada a demanda de transporte de equipamentos de uma empresa, considere a observação de 18 meses e determine a tendência para o próximo semestre (19º ao 24º mês).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88" name="Google Shape;588;p53"/>
          <p:cNvGraphicFramePr/>
          <p:nvPr/>
        </p:nvGraphicFramePr>
        <p:xfrm>
          <a:off x="539552" y="1268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{541C4A2E-65B8-409F-9970-BAE2800B3946}</a:tableStyleId>
              </a:tblPr>
              <a:tblGrid>
                <a:gridCol w="375050"/>
                <a:gridCol w="584450"/>
                <a:gridCol w="1207525"/>
                <a:gridCol w="964025"/>
                <a:gridCol w="964025"/>
                <a:gridCol w="664450"/>
                <a:gridCol w="579425"/>
                <a:gridCol w="520750"/>
                <a:gridCol w="393700"/>
              </a:tblGrid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/>
                        <a:t>t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/>
                        <a:t>Mês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/>
                        <a:t>Demanda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/>
                        <a:t>L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/>
                        <a:t>b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/>
                        <a:t>S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/>
                        <a:t>e %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jan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118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0,97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538C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fev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0,766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538C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mar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153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121 ,333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>
                    <a:solidFill>
                      <a:srgbClr val="538C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0,444 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>
                    <a:solidFill>
                      <a:srgbClr val="538C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1,261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538C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 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4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abr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125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mai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6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jun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141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jul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ago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99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set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180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out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162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nov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122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dez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181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jan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170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14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fev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143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mar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185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16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abr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195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17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mai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162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jun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205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19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jul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ago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set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589" name="Google Shape;589;p53"/>
          <p:cNvSpPr/>
          <p:nvPr/>
        </p:nvSpPr>
        <p:spPr>
          <a:xfrm>
            <a:off x="6876256" y="5373216"/>
            <a:ext cx="216024" cy="72008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53"/>
          <p:cNvSpPr/>
          <p:nvPr/>
        </p:nvSpPr>
        <p:spPr>
          <a:xfrm>
            <a:off x="6876256" y="2132856"/>
            <a:ext cx="216024" cy="324036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53"/>
          <p:cNvSpPr txBox="1"/>
          <p:nvPr/>
        </p:nvSpPr>
        <p:spPr>
          <a:xfrm>
            <a:off x="7069553" y="3420625"/>
            <a:ext cx="188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Memória do modelo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53"/>
          <p:cNvSpPr txBox="1"/>
          <p:nvPr/>
        </p:nvSpPr>
        <p:spPr>
          <a:xfrm>
            <a:off x="7100441" y="5548590"/>
            <a:ext cx="10121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Tendêcia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4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pt-BR"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Forecasting: HOLT WINTERS</a:t>
            </a:r>
            <a:endParaRPr sz="21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54"/>
          <p:cNvSpPr txBox="1">
            <a:spLocks noGrp="1"/>
          </p:cNvSpPr>
          <p:nvPr>
            <p:ph type="body" idx="1"/>
          </p:nvPr>
        </p:nvSpPr>
        <p:spPr>
          <a:xfrm>
            <a:off x="457200" y="487213"/>
            <a:ext cx="8229600" cy="575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0" marR="0" lvl="2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54"/>
          <p:cNvSpPr txBox="1"/>
          <p:nvPr/>
        </p:nvSpPr>
        <p:spPr>
          <a:xfrm>
            <a:off x="463193" y="332656"/>
            <a:ext cx="868080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Exercício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as mesmas observações, determine a tendência para seis meses subsequentes (19º ao 24º mês).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00" name="Google Shape;600;p54"/>
          <p:cNvGraphicFramePr/>
          <p:nvPr/>
        </p:nvGraphicFramePr>
        <p:xfrm>
          <a:off x="539552" y="9807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{541C4A2E-65B8-409F-9970-BAE2800B3946}</a:tableStyleId>
              </a:tblPr>
              <a:tblGrid>
                <a:gridCol w="375050"/>
                <a:gridCol w="584450"/>
                <a:gridCol w="1207525"/>
                <a:gridCol w="964025"/>
                <a:gridCol w="964025"/>
                <a:gridCol w="664450"/>
                <a:gridCol w="579425"/>
                <a:gridCol w="520750"/>
                <a:gridCol w="393700"/>
              </a:tblGrid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/>
                        <a:t>t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/>
                        <a:t>Mês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/>
                        <a:t>Demanda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/>
                        <a:t>L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/>
                        <a:t>b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/>
                        <a:t>S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/>
                        <a:t>e %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jan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118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fev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mar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153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4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abr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125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mai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6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jun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141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7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jul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ago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99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set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180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out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162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nov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122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dez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181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jan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170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14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fev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143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mar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185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16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abr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195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17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mai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162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jun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205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19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jul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20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ago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21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set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nov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dez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601" name="Google Shape;601;p54"/>
          <p:cNvGraphicFramePr/>
          <p:nvPr/>
        </p:nvGraphicFramePr>
        <p:xfrm>
          <a:off x="7313240" y="9807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{541C4A2E-65B8-409F-9970-BAE2800B3946}</a:tableStyleId>
              </a:tblPr>
              <a:tblGrid>
                <a:gridCol w="609600"/>
                <a:gridCol w="609600"/>
              </a:tblGrid>
              <a:tr h="18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 u="none" strike="noStrike"/>
                        <a:t>MAE</a:t>
                      </a:r>
                      <a:endParaRPr sz="11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 u="none" strike="noStrike"/>
                        <a:t>MAPE</a:t>
                      </a:r>
                      <a:endParaRPr sz="11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5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pt-BR"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Forecasting: Series Temporais: EXERCÍCIOS</a:t>
            </a:r>
            <a:endParaRPr sz="21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55"/>
          <p:cNvSpPr txBox="1">
            <a:spLocks noGrp="1"/>
          </p:cNvSpPr>
          <p:nvPr>
            <p:ph type="body" idx="1"/>
          </p:nvPr>
        </p:nvSpPr>
        <p:spPr>
          <a:xfrm>
            <a:off x="457200" y="487213"/>
            <a:ext cx="8229600" cy="575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 Utilize o arquivo EmplacamentosIBGE.xlsx e construa a previsão de vendas de automóveis para o primeiro semestre de 2016.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 Utilize o arquivo S&amp;P500 para realizar uma análise de tendência, qual método se adequa melhor a essa base de dados? Justifique a sua resposta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Demonstre a previsão sempre acompanhada dos erros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Utilize gráficos para demonstração sua previsão</a:t>
            </a:r>
            <a:endParaRPr sz="3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06;p16"/>
          <p:cNvGraphicFramePr/>
          <p:nvPr>
            <p:extLst>
              <p:ext uri="{D42A27DB-BD31-4B8C-83A1-F6EECF244321}">
                <p14:modId xmlns:p14="http://schemas.microsoft.com/office/powerpoint/2010/main" val="3821362934"/>
              </p:ext>
            </p:extLst>
          </p:nvPr>
        </p:nvGraphicFramePr>
        <p:xfrm>
          <a:off x="4067944" y="2060848"/>
          <a:ext cx="792100" cy="3708500"/>
        </p:xfrm>
        <a:graphic>
          <a:graphicData uri="http://schemas.openxmlformats.org/drawingml/2006/table">
            <a:tbl>
              <a:tblPr firstRow="1" bandRow="1">
                <a:noFill/>
                <a:tableStyleId>{541C4A2E-65B8-409F-9970-BAE2800B3946}</a:tableStyleId>
              </a:tblPr>
              <a:tblGrid>
                <a:gridCol w="432050"/>
                <a:gridCol w="36005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i="1" u="none" strike="noStrike" cap="none" dirty="0"/>
                        <a:t>i</a:t>
                      </a:r>
                      <a:endParaRPr sz="1600" i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i="1" u="none" strike="noStrike" cap="none"/>
                        <a:t>x</a:t>
                      </a:r>
                      <a:endParaRPr sz="1600" i="1" u="none" strike="noStrike" cap="none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dirty="0"/>
                    </a:p>
                  </a:txBody>
                  <a:tcPr marL="6350" marR="6350" marT="6350" marB="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dirty="0"/>
                    </a:p>
                  </a:txBody>
                  <a:tcPr marL="6350" marR="6350" marT="6350" marB="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dirty="0"/>
                    </a:p>
                  </a:txBody>
                  <a:tcPr marL="6350" marR="6350" marT="6350" marB="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 dirty="0"/>
                    </a:p>
                  </a:txBody>
                  <a:tcPr marL="6350" marR="6350" marT="6350" marB="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endParaRPr dirty="0"/>
                    </a:p>
                  </a:txBody>
                  <a:tcPr marL="6350" marR="6350" marT="6350" marB="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dirty="0"/>
                    </a:p>
                  </a:txBody>
                  <a:tcPr marL="6350" marR="6350" marT="6350" marB="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</a:t>
                      </a:r>
                      <a:endParaRPr dirty="0"/>
                    </a:p>
                  </a:txBody>
                  <a:tcPr marL="6350" marR="6350" marT="6350" marB="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</a:t>
                      </a:r>
                      <a:endParaRPr dirty="0"/>
                    </a:p>
                  </a:txBody>
                  <a:tcPr marL="6350" marR="6350" marT="6350" marB="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</a:t>
                      </a:r>
                      <a:endParaRPr dirty="0"/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cxnSp>
        <p:nvCxnSpPr>
          <p:cNvPr id="6" name="Conector reto 5"/>
          <p:cNvCxnSpPr/>
          <p:nvPr/>
        </p:nvCxnSpPr>
        <p:spPr>
          <a:xfrm flipV="1">
            <a:off x="3380509" y="3906981"/>
            <a:ext cx="1995055" cy="138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3629890" y="4738255"/>
            <a:ext cx="1745673" cy="138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3629891" y="3144981"/>
            <a:ext cx="1745673" cy="138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5375563" y="2991092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Primeiro quartil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375564" y="3766947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Segundo quartil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375565" y="4542802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Terceiro quartil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 flipH="1">
            <a:off x="4904509" y="2008909"/>
            <a:ext cx="637309" cy="512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5527963" y="1855020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Menor</a:t>
            </a:r>
            <a:endParaRPr lang="pt-BR" dirty="0"/>
          </a:p>
        </p:txBody>
      </p:sp>
      <p:cxnSp>
        <p:nvCxnSpPr>
          <p:cNvPr id="19" name="Conector de seta reta 18"/>
          <p:cNvCxnSpPr/>
          <p:nvPr/>
        </p:nvCxnSpPr>
        <p:spPr>
          <a:xfrm flipH="1" flipV="1">
            <a:off x="4807527" y="5749636"/>
            <a:ext cx="734291" cy="6788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5527962" y="6120732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Maior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21673" y="2784764"/>
            <a:ext cx="293862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Faixas (Extratos)</a:t>
            </a:r>
          </a:p>
          <a:p>
            <a:r>
              <a:rPr lang="pt-BR" dirty="0" smtClean="0"/>
              <a:t>De 5 a 10: baixo</a:t>
            </a:r>
          </a:p>
          <a:p>
            <a:r>
              <a:rPr lang="pt-BR" dirty="0" smtClean="0"/>
              <a:t>De 10 a 21: moderadamente baixo</a:t>
            </a:r>
          </a:p>
          <a:p>
            <a:r>
              <a:rPr lang="pt-BR" dirty="0" smtClean="0"/>
              <a:t>De 21 a 33: moderadamente alto</a:t>
            </a:r>
          </a:p>
          <a:p>
            <a:r>
              <a:rPr lang="pt-BR" dirty="0" smtClean="0"/>
              <a:t>Acima de 33: alto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21673" y="4542802"/>
            <a:ext cx="375776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Definições de intervalos</a:t>
            </a:r>
          </a:p>
          <a:p>
            <a:endParaRPr lang="pt-BR" dirty="0"/>
          </a:p>
          <a:p>
            <a:r>
              <a:rPr lang="pt-BR" dirty="0" smtClean="0"/>
              <a:t>├ : Fechado à esquerda e aberto à direita</a:t>
            </a:r>
          </a:p>
          <a:p>
            <a:endParaRPr lang="pt-BR" dirty="0" smtClean="0"/>
          </a:p>
          <a:p>
            <a:r>
              <a:rPr lang="pt-BR" dirty="0" smtClean="0"/>
              <a:t>┤: Aberto à </a:t>
            </a:r>
            <a:r>
              <a:rPr lang="pt-BR" dirty="0"/>
              <a:t>esquerda e </a:t>
            </a:r>
            <a:r>
              <a:rPr lang="pt-BR" dirty="0" smtClean="0"/>
              <a:t>fechado </a:t>
            </a:r>
            <a:r>
              <a:rPr lang="pt-BR" dirty="0"/>
              <a:t>à </a:t>
            </a:r>
            <a:r>
              <a:rPr lang="pt-BR" dirty="0" smtClean="0"/>
              <a:t>direita</a:t>
            </a:r>
          </a:p>
          <a:p>
            <a:endParaRPr lang="pt-BR" dirty="0" smtClean="0"/>
          </a:p>
          <a:p>
            <a:r>
              <a:rPr lang="pt-BR" dirty="0" smtClean="0"/>
              <a:t>├┤: </a:t>
            </a:r>
            <a:r>
              <a:rPr lang="pt-BR" dirty="0"/>
              <a:t>Fechado à esquerda e </a:t>
            </a:r>
            <a:r>
              <a:rPr lang="pt-BR" dirty="0" smtClean="0"/>
              <a:t>Fechado </a:t>
            </a:r>
            <a:r>
              <a:rPr lang="pt-BR" dirty="0"/>
              <a:t>à direita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554181" y="843638"/>
            <a:ext cx="30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Método dos quartis</a:t>
            </a:r>
            <a:endParaRPr lang="pt-BR" sz="2400" b="1" dirty="0"/>
          </a:p>
        </p:txBody>
      </p:sp>
      <p:graphicFrame>
        <p:nvGraphicFramePr>
          <p:cNvPr id="18" name="Google Shape;106;p16"/>
          <p:cNvGraphicFramePr/>
          <p:nvPr>
            <p:extLst>
              <p:ext uri="{D42A27DB-BD31-4B8C-83A1-F6EECF244321}">
                <p14:modId xmlns:p14="http://schemas.microsoft.com/office/powerpoint/2010/main" val="3815498440"/>
              </p:ext>
            </p:extLst>
          </p:nvPr>
        </p:nvGraphicFramePr>
        <p:xfrm>
          <a:off x="7365326" y="2162797"/>
          <a:ext cx="792100" cy="3708500"/>
        </p:xfrm>
        <a:graphic>
          <a:graphicData uri="http://schemas.openxmlformats.org/drawingml/2006/table">
            <a:tbl>
              <a:tblPr firstRow="1" bandRow="1">
                <a:noFill/>
                <a:tableStyleId>{541C4A2E-65B8-409F-9970-BAE2800B3946}</a:tableStyleId>
              </a:tblPr>
              <a:tblGrid>
                <a:gridCol w="432050"/>
                <a:gridCol w="36005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i="1" u="none" strike="noStrike" cap="none" dirty="0"/>
                        <a:t>i</a:t>
                      </a:r>
                      <a:endParaRPr sz="1600" i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i="1" u="none" strike="noStrike" cap="none" dirty="0" smtClean="0"/>
                        <a:t>Y</a:t>
                      </a:r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dirty="0"/>
                    </a:p>
                  </a:txBody>
                  <a:tcPr marL="6350" marR="6350" marT="6350" marB="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dirty="0"/>
                    </a:p>
                  </a:txBody>
                  <a:tcPr marL="6350" marR="6350" marT="6350" marB="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dirty="0"/>
                    </a:p>
                  </a:txBody>
                  <a:tcPr marL="6350" marR="6350" marT="6350" marB="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 dirty="0"/>
                    </a:p>
                  </a:txBody>
                  <a:tcPr marL="6350" marR="6350" marT="6350" marB="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endParaRPr dirty="0"/>
                    </a:p>
                  </a:txBody>
                  <a:tcPr marL="6350" marR="6350" marT="6350" marB="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dirty="0"/>
                    </a:p>
                  </a:txBody>
                  <a:tcPr marL="6350" marR="6350" marT="6350" marB="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</a:t>
                      </a:r>
                      <a:endParaRPr dirty="0"/>
                    </a:p>
                  </a:txBody>
                  <a:tcPr marL="6350" marR="6350" marT="6350" marB="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</a:t>
                      </a:r>
                      <a:endParaRPr dirty="0"/>
                    </a:p>
                  </a:txBody>
                  <a:tcPr marL="6350" marR="6350" marT="6350" marB="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</a:t>
                      </a:r>
                      <a:endParaRPr dirty="0"/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3477345" y="283720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rgbClr val="FF0000"/>
                </a:solidFill>
              </a:rPr>
              <a:t>25%</a:t>
            </a:r>
            <a:endParaRPr lang="pt-BR" sz="1100" dirty="0">
              <a:solidFill>
                <a:srgbClr val="FF0000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477345" y="363614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rgbClr val="FF0000"/>
                </a:solidFill>
              </a:rPr>
              <a:t>50%</a:t>
            </a:r>
            <a:endParaRPr lang="pt-BR" sz="1100" dirty="0">
              <a:solidFill>
                <a:srgbClr val="FF0000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3501963" y="441199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rgbClr val="FF0000"/>
                </a:solidFill>
              </a:rPr>
              <a:t>75%</a:t>
            </a:r>
            <a:endParaRPr lang="pt-BR" sz="1100" dirty="0">
              <a:solidFill>
                <a:srgbClr val="FF0000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550029" y="5489514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rgbClr val="FF0000"/>
                </a:solidFill>
              </a:rPr>
              <a:t>100%</a:t>
            </a:r>
            <a:endParaRPr lang="pt-BR" sz="1100" dirty="0">
              <a:solidFill>
                <a:srgbClr val="FF000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3501963" y="1855020"/>
            <a:ext cx="388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FF0000"/>
                </a:solidFill>
              </a:rPr>
              <a:t>0</a:t>
            </a:r>
            <a:r>
              <a:rPr lang="pt-BR" sz="1100" dirty="0" smtClean="0">
                <a:solidFill>
                  <a:srgbClr val="FF0000"/>
                </a:solidFill>
              </a:rPr>
              <a:t>%</a:t>
            </a:r>
            <a:endParaRPr lang="pt-BR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432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13" y="526473"/>
            <a:ext cx="9282734" cy="430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461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pt-BR"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monovariada: medidas de concentração: mediana</a:t>
            </a:r>
            <a:endParaRPr sz="21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457200" y="487213"/>
            <a:ext cx="8229600" cy="575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1" name="Google Shape;121;p17"/>
          <p:cNvGraphicFramePr/>
          <p:nvPr/>
        </p:nvGraphicFramePr>
        <p:xfrm>
          <a:off x="4067944" y="2060848"/>
          <a:ext cx="792100" cy="4079350"/>
        </p:xfrm>
        <a:graphic>
          <a:graphicData uri="http://schemas.openxmlformats.org/drawingml/2006/table">
            <a:tbl>
              <a:tblPr firstRow="1" bandRow="1">
                <a:noFill/>
                <a:tableStyleId>{541C4A2E-65B8-409F-9970-BAE2800B3946}</a:tableStyleId>
              </a:tblPr>
              <a:tblGrid>
                <a:gridCol w="432050"/>
                <a:gridCol w="36005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i="1" u="none" strike="noStrike" cap="none"/>
                        <a:t>i</a:t>
                      </a:r>
                      <a:endParaRPr sz="1600" i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i="1" u="none" strike="noStrike" cap="none"/>
                        <a:t>x</a:t>
                      </a:r>
                      <a:endParaRPr sz="1600" i="1" u="none" strike="noStrike" cap="none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6350" marR="6350" marT="6350" marB="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6350" marR="6350" marT="6350" marB="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</a:txBody>
                  <a:tcPr marL="6350" marR="6350" marT="6350" marB="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6350" marR="6350" marT="6350" marB="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endParaRPr/>
                    </a:p>
                  </a:txBody>
                  <a:tcPr marL="6350" marR="6350" marT="6350" marB="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/>
                    </a:p>
                  </a:txBody>
                  <a:tcPr marL="6350" marR="6350" marT="6350" marB="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</a:t>
                      </a:r>
                      <a:endParaRPr/>
                    </a:p>
                  </a:txBody>
                  <a:tcPr marL="6350" marR="6350" marT="6350" marB="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</a:t>
                      </a:r>
                      <a:endParaRPr/>
                    </a:p>
                  </a:txBody>
                  <a:tcPr marL="6350" marR="6350" marT="6350" marB="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</a:t>
                      </a:r>
                      <a:endParaRPr/>
                    </a:p>
                  </a:txBody>
                  <a:tcPr marL="6350" marR="6350" marT="6350" marB="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122" name="Google Shape;122;p17"/>
          <p:cNvSpPr txBox="1"/>
          <p:nvPr/>
        </p:nvSpPr>
        <p:spPr>
          <a:xfrm>
            <a:off x="323528" y="980728"/>
            <a:ext cx="6624736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Mediana de uma lista impar de valores</a:t>
            </a:r>
            <a:endParaRPr/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Utiliza-se a média dos dois elementos centrais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4870664" y="3929692"/>
            <a:ext cx="3589767" cy="720080"/>
          </a:xfrm>
          <a:prstGeom prst="leftArrow">
            <a:avLst>
              <a:gd name="adj1" fmla="val 85438"/>
              <a:gd name="adj2" fmla="val 5000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5220072" y="2228671"/>
            <a:ext cx="230425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Atenção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 mediana exige que os valores observados sejam ordenados.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07504" y="6128429"/>
            <a:ext cx="54330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População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conjunto de todos os valores observados (N)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Amostra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Parte representativa retirada da população (n)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2485791" y="2965053"/>
            <a:ext cx="13440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elementos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2486191" y="5249384"/>
            <a:ext cx="13440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elementos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3781935" y="2420888"/>
            <a:ext cx="288032" cy="144016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3782335" y="4725144"/>
            <a:ext cx="288032" cy="144016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3779912" y="3908516"/>
            <a:ext cx="288032" cy="73903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1900156" y="4089987"/>
            <a:ext cx="19623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Elementos centrais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pt-BR"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monovariada: medidas de concentração: média</a:t>
            </a:r>
            <a:endParaRPr sz="21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457200" y="487213"/>
            <a:ext cx="8229600" cy="575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0" marR="0" lvl="2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8" name="Google Shape;138;p18"/>
          <p:cNvGraphicFramePr/>
          <p:nvPr/>
        </p:nvGraphicFramePr>
        <p:xfrm>
          <a:off x="2339751" y="2204867"/>
          <a:ext cx="864100" cy="3744500"/>
        </p:xfrm>
        <a:graphic>
          <a:graphicData uri="http://schemas.openxmlformats.org/drawingml/2006/table">
            <a:tbl>
              <a:tblPr>
                <a:noFill/>
                <a:tableStyleId>{541C4A2E-65B8-409F-9970-BAE2800B3946}</a:tableStyleId>
              </a:tblPr>
              <a:tblGrid>
                <a:gridCol w="360050"/>
                <a:gridCol w="504050"/>
              </a:tblGrid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i="1" u="none" strike="noStrike" cap="none"/>
                        <a:t>i</a:t>
                      </a:r>
                      <a:endParaRPr sz="16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i="1" u="none" strike="noStrike" cap="none"/>
                        <a:t>x</a:t>
                      </a:r>
                      <a:endParaRPr sz="16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58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2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16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3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25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4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10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5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33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6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47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7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21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8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38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9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5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139" name="Google Shape;139;p18"/>
          <p:cNvSpPr txBox="1"/>
          <p:nvPr/>
        </p:nvSpPr>
        <p:spPr>
          <a:xfrm>
            <a:off x="107504" y="1188660"/>
            <a:ext cx="3528392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Média</a:t>
            </a:r>
            <a:endParaRPr/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que indica a tendência central de uma amostra.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3491879" y="2226903"/>
            <a:ext cx="1584176" cy="11308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3491880" y="3413899"/>
            <a:ext cx="3672408" cy="203132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493" t="-1500" b="-390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107504" y="6128429"/>
            <a:ext cx="54330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População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conjunto de todos os valores observados (N)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Amostra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Parte representativa retirada da população (n)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5148063" y="2607295"/>
            <a:ext cx="1584176" cy="4616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107504" y="116632"/>
            <a:ext cx="8928992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pt-BR"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monovariada: medidas de dispersão: Variância e Desvio Padrão</a:t>
            </a:r>
            <a:endParaRPr sz="21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body" idx="1"/>
          </p:nvPr>
        </p:nvSpPr>
        <p:spPr>
          <a:xfrm>
            <a:off x="457200" y="487213"/>
            <a:ext cx="8229600" cy="575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0" marR="0" lvl="2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0" name="Google Shape;150;p19"/>
          <p:cNvGraphicFramePr/>
          <p:nvPr/>
        </p:nvGraphicFramePr>
        <p:xfrm>
          <a:off x="-8533456" y="1844824"/>
          <a:ext cx="864100" cy="3744500"/>
        </p:xfrm>
        <a:graphic>
          <a:graphicData uri="http://schemas.openxmlformats.org/drawingml/2006/table">
            <a:tbl>
              <a:tblPr>
                <a:noFill/>
                <a:tableStyleId>{541C4A2E-65B8-409F-9970-BAE2800B3946}</a:tableStyleId>
              </a:tblPr>
              <a:tblGrid>
                <a:gridCol w="360050"/>
                <a:gridCol w="504050"/>
              </a:tblGrid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i="1" u="none" strike="noStrike" cap="none"/>
                        <a:t>dia</a:t>
                      </a:r>
                      <a:endParaRPr sz="16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i="1" u="none" strike="noStrike" cap="none"/>
                        <a:t>x</a:t>
                      </a:r>
                      <a:endParaRPr sz="16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58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2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16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3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25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4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10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5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33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6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47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7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21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8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38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  <a:tr h="37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9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5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151" name="Google Shape;151;p19"/>
          <p:cNvSpPr txBox="1"/>
          <p:nvPr/>
        </p:nvSpPr>
        <p:spPr>
          <a:xfrm>
            <a:off x="251520" y="764704"/>
            <a:ext cx="8568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Distribução normal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-7453336" y="1815207"/>
            <a:ext cx="1584176" cy="4616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36512" y="3573016"/>
            <a:ext cx="9144000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Evento aleatório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Trata-se de evento cuja ocorrência individual não obedece a regras ou padrões que permitam fazer previsões acertadas, como, por exemplo, qual face de um dado lançado cairá para cima.</a:t>
            </a:r>
            <a:b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 estatística mostra que, muitos dos conjuntos de eventos aleatórios apresentam padrões que não são identificáveis em cada evento isoladamente, como a </a:t>
            </a:r>
            <a:r>
              <a:rPr lang="pt-B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tendência de os eventos se concentrarem próximos a uma posição que representa uma média matemática deles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Assim, a quantidade de eventos diminui constante e gradativamente à medida que nos afastamos da média.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Então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Distribuição normal </a:t>
            </a:r>
            <a:r>
              <a:rPr lang="pt-B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é a tendência natural dos eventos se concentrarem próximos à sua média e de que tal concentração diminua à medida que os eventos se afastem de sua média.</a:t>
            </a:r>
            <a:endParaRPr dirty="0"/>
          </a:p>
        </p:txBody>
      </p:sp>
      <p:pic>
        <p:nvPicPr>
          <p:cNvPr id="154" name="Google Shape;154;p19" descr="https://upload.wikimedia.org/wikipedia/commons/thumb/8/8c/Standard_deviation_diagram.svg/325px-Standard_deviation_diagram.sv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6310" y="764704"/>
            <a:ext cx="4861994" cy="243847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/>
        </p:nvSpPr>
        <p:spPr>
          <a:xfrm>
            <a:off x="4248917" y="3068960"/>
            <a:ext cx="1584176" cy="4616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 rot="10800000">
            <a:off x="4752973" y="3088784"/>
            <a:ext cx="576064" cy="432048"/>
          </a:xfrm>
          <a:prstGeom prst="downArrow">
            <a:avLst>
              <a:gd name="adj1" fmla="val 50000"/>
              <a:gd name="adj2" fmla="val 50000"/>
            </a:avLst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-2355273" y="1208229"/>
            <a:ext cx="1773382" cy="1675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ESTADO DA NATUREZA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-2757054" y="179929"/>
            <a:ext cx="27293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Questão de análise:</a:t>
            </a:r>
          </a:p>
          <a:p>
            <a:r>
              <a:rPr lang="pt-BR" dirty="0" smtClean="0"/>
              <a:t>- Qual é o grau de endividamento das famílias em Curitiba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-2590800" y="3088784"/>
            <a:ext cx="2563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Liberdade: o dado não sofre imposições</a:t>
            </a:r>
          </a:p>
          <a:p>
            <a:endParaRPr lang="pt-BR" dirty="0"/>
          </a:p>
          <a:p>
            <a:r>
              <a:rPr lang="pt-BR" dirty="0" smtClean="0"/>
              <a:t>Deve aleatório</a:t>
            </a:r>
          </a:p>
          <a:p>
            <a:endParaRPr lang="pt-BR" dirty="0"/>
          </a:p>
          <a:p>
            <a:r>
              <a:rPr lang="pt-BR" dirty="0" smtClean="0"/>
              <a:t>Dados 100 observações das quais 30 são homes e 70 são mulheres.</a:t>
            </a:r>
          </a:p>
          <a:p>
            <a:r>
              <a:rPr lang="pt-BR" dirty="0" smtClean="0"/>
              <a:t>Ao sortear </a:t>
            </a:r>
            <a:r>
              <a:rPr lang="pt-BR" dirty="0" err="1" smtClean="0"/>
              <a:t>eleatoriamente</a:t>
            </a:r>
            <a:r>
              <a:rPr lang="pt-BR" dirty="0" smtClean="0"/>
              <a:t> um dado, não há chance igual de ser homem ou mulher.</a:t>
            </a:r>
          </a:p>
          <a:p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10432473" y="1983943"/>
                <a:ext cx="84189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6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6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pt-BR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2473" y="1983943"/>
                <a:ext cx="841897" cy="101566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de seta reta 7"/>
          <p:cNvCxnSpPr/>
          <p:nvPr/>
        </p:nvCxnSpPr>
        <p:spPr>
          <a:xfrm>
            <a:off x="11274370" y="2526088"/>
            <a:ext cx="6234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1315935" y="2613355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 = 1</a:t>
            </a:r>
            <a:endParaRPr lang="pt-BR" dirty="0"/>
          </a:p>
        </p:txBody>
      </p:sp>
      <p:cxnSp>
        <p:nvCxnSpPr>
          <p:cNvPr id="19" name="Conector de seta reta 18"/>
          <p:cNvCxnSpPr/>
          <p:nvPr/>
        </p:nvCxnSpPr>
        <p:spPr>
          <a:xfrm flipH="1">
            <a:off x="9758912" y="2526088"/>
            <a:ext cx="6735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1897825" y="2356145"/>
            <a:ext cx="458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i</a:t>
            </a:r>
            <a:r>
              <a:rPr lang="pt-BR" sz="3600" baseline="-25000" dirty="0" smtClean="0"/>
              <a:t>1</a:t>
            </a:r>
            <a:endParaRPr lang="pt-BR" baseline="-250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9814996" y="2581538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 = 1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9180512" y="2276872"/>
            <a:ext cx="458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i</a:t>
            </a:r>
            <a:r>
              <a:rPr lang="pt-BR" sz="3600" baseline="-25000" dirty="0" smtClean="0"/>
              <a:t>2</a:t>
            </a:r>
            <a:endParaRPr lang="pt-BR" baseline="-250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0673255" y="19839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1897825" y="218399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9149117" y="213783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-1</a:t>
            </a:r>
            <a:endParaRPr lang="pt-BR" dirty="0"/>
          </a:p>
        </p:txBody>
      </p:sp>
      <p:cxnSp>
        <p:nvCxnSpPr>
          <p:cNvPr id="20" name="Conector de seta reta 19"/>
          <p:cNvCxnSpPr/>
          <p:nvPr/>
        </p:nvCxnSpPr>
        <p:spPr>
          <a:xfrm flipV="1">
            <a:off x="9291143" y="4004442"/>
            <a:ext cx="3415864" cy="29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2707007" y="390984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x</a:t>
            </a:r>
            <a:endParaRPr lang="pt-BR" dirty="0"/>
          </a:p>
        </p:txBody>
      </p:sp>
      <p:cxnSp>
        <p:nvCxnSpPr>
          <p:cNvPr id="27" name="Conector de seta reta 26"/>
          <p:cNvCxnSpPr/>
          <p:nvPr/>
        </p:nvCxnSpPr>
        <p:spPr>
          <a:xfrm flipV="1">
            <a:off x="10869187" y="764704"/>
            <a:ext cx="0" cy="3662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10536038" y="65698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y</a:t>
            </a:r>
            <a:endParaRPr lang="pt-BR" dirty="0"/>
          </a:p>
        </p:txBody>
      </p:sp>
      <p:sp>
        <p:nvSpPr>
          <p:cNvPr id="30" name="Retângulo 29"/>
          <p:cNvSpPr/>
          <p:nvPr/>
        </p:nvSpPr>
        <p:spPr>
          <a:xfrm>
            <a:off x="3279228" y="764704"/>
            <a:ext cx="3373820" cy="2756129"/>
          </a:xfrm>
          <a:prstGeom prst="rect">
            <a:avLst/>
          </a:prstGeom>
          <a:solidFill>
            <a:srgbClr val="E73725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4506</Words>
  <Application>Microsoft Office PowerPoint</Application>
  <PresentationFormat>Apresentação na tela (4:3)</PresentationFormat>
  <Paragraphs>2482</Paragraphs>
  <Slides>46</Slides>
  <Notes>44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47" baseType="lpstr">
      <vt:lpstr>Tema do Office</vt:lpstr>
      <vt:lpstr>Análise de Dados Aula1 – Análise monovariada </vt:lpstr>
      <vt:lpstr>Contrato didático</vt:lpstr>
      <vt:lpstr>Análise monovariada</vt:lpstr>
      <vt:lpstr>Análise monovariada: medidas de concentração:mediana</vt:lpstr>
      <vt:lpstr>Apresentação do PowerPoint</vt:lpstr>
      <vt:lpstr>Apresentação do PowerPoint</vt:lpstr>
      <vt:lpstr>Análise monovariada: medidas de concentração: mediana</vt:lpstr>
      <vt:lpstr>Análise monovariada: medidas de concentração: média</vt:lpstr>
      <vt:lpstr>Análise monovariada: medidas de dispersão: Variância e Desvio Padrão</vt:lpstr>
      <vt:lpstr>Apresentação do PowerPoint</vt:lpstr>
      <vt:lpstr>Análise monovariada: medidas de dispersão: Variância e Desvio Padrão</vt:lpstr>
      <vt:lpstr>Análise monovariada: medidas de dispersão: Variância e Desvio Padrão</vt:lpstr>
      <vt:lpstr>Análise monovariada: Medidas de concentração: Variância e Desvio Padrão</vt:lpstr>
      <vt:lpstr>Análise monovariada: Medidas de concentração: Variância e Desvio Padrão</vt:lpstr>
      <vt:lpstr>Análise monovariada: Quartis</vt:lpstr>
      <vt:lpstr>Análise monovariada: Quartis</vt:lpstr>
      <vt:lpstr>Análise monovariada: Medidas de concentração: Exercícios</vt:lpstr>
      <vt:lpstr>Análise monovariada: Medidas de concentração: Exercícios</vt:lpstr>
      <vt:lpstr>Análise monovariada: Medidas de concentração: Exercícios</vt:lpstr>
      <vt:lpstr>Análise de Dados Aula1 – Análise monovariada </vt:lpstr>
      <vt:lpstr>Análise monovariada: Análise de Tendências: Forecasting</vt:lpstr>
      <vt:lpstr>Forecasting:</vt:lpstr>
      <vt:lpstr>Forecasting:</vt:lpstr>
      <vt:lpstr>Forecasting:</vt:lpstr>
      <vt:lpstr>Forecasting:</vt:lpstr>
      <vt:lpstr>Forecasting:</vt:lpstr>
      <vt:lpstr>Forecasting:</vt:lpstr>
      <vt:lpstr>Forecasting:</vt:lpstr>
      <vt:lpstr>Forecasting:</vt:lpstr>
      <vt:lpstr>Forecasting: Holt exponencial simples: Exemplo</vt:lpstr>
      <vt:lpstr>Forecasting: Holt exponencial simples: Exemplo</vt:lpstr>
      <vt:lpstr>Forecasting: Holt exponencial simples: Exemplo</vt:lpstr>
      <vt:lpstr>Forecasting: Holt exponencial simples: Exemplo</vt:lpstr>
      <vt:lpstr>Forecasting: Holt exponencial simples: Exemplo</vt:lpstr>
      <vt:lpstr>Forecasting</vt:lpstr>
      <vt:lpstr>Forecasting: HOLT-WINTERS (seasonal forecasting) = séries temporais</vt:lpstr>
      <vt:lpstr>Forecasting – HOLT WINTERS</vt:lpstr>
      <vt:lpstr>Forecasting – HOLT WINTERS</vt:lpstr>
      <vt:lpstr>Forecasting – HOLT WINTERS</vt:lpstr>
      <vt:lpstr>Forecasting: HOLT WINTERS</vt:lpstr>
      <vt:lpstr>Forecasting: HOLT WINTERS</vt:lpstr>
      <vt:lpstr>Forecasting: HOLT WINTERS</vt:lpstr>
      <vt:lpstr>Forecasting: HOLT WINTERS</vt:lpstr>
      <vt:lpstr>Forecasting: HOLT WINTERS</vt:lpstr>
      <vt:lpstr>Forecasting: HOLT WINTERS</vt:lpstr>
      <vt:lpstr>Forecasting: Series Temporais: EXERCÍCIOS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 Aula1 – Análise monovariada</dc:title>
  <dc:creator>Convexa</dc:creator>
  <cp:lastModifiedBy>Convexa</cp:lastModifiedBy>
  <cp:revision>26</cp:revision>
  <dcterms:modified xsi:type="dcterms:W3CDTF">2021-08-19T00:34:32Z</dcterms:modified>
</cp:coreProperties>
</file>