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0C0"/>
    <a:srgbClr val="FFD600"/>
    <a:srgbClr val="008773"/>
    <a:srgbClr val="E74260"/>
    <a:srgbClr val="D7B94D"/>
    <a:srgbClr val="293651"/>
    <a:srgbClr val="3FD4AD"/>
    <a:srgbClr val="996BE8"/>
    <a:srgbClr val="BAFF4C"/>
    <a:srgbClr val="FF5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tx1"/>
                </a:solidFill>
              </a:rPr>
              <a:t>공항별 승객 수</a:t>
            </a:r>
          </a:p>
        </c:rich>
      </c:tx>
      <c:layout>
        <c:manualLayout>
          <c:xMode val="edge"/>
          <c:yMode val="edge"/>
          <c:x val="0.34929772187894492"/>
          <c:y val="3.2923457444769787E-2"/>
        </c:manualLayout>
      </c:layout>
      <c:overlay val="0"/>
      <c:spPr>
        <a:noFill/>
        <a:ln cap="rnd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15395498045651326"/>
          <c:y val="0.19622981076342211"/>
          <c:w val="0.79853710803640332"/>
          <c:h val="0.576901221540092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인천</c:v>
                </c:pt>
              </c:strCache>
            </c:strRef>
          </c:tx>
          <c:spPr>
            <a:ln w="63500" cap="rnd">
              <a:solidFill>
                <a:srgbClr val="E742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260"/>
              </a:solidFill>
              <a:ln w="88900">
                <a:solidFill>
                  <a:srgbClr val="E7426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818184746534905E-2"/>
                  <c:y val="-4.9123219107490533E-2"/>
                </c:manualLayout>
              </c:layout>
              <c:tx>
                <c:rich>
                  <a:bodyPr/>
                  <a:lstStyle/>
                  <a:p>
                    <a:fld id="{D6D8909F-8B85-D542-B723-912FDEE0C05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3E5-9C4A-87D1-9DDADD9DCB28}"/>
                </c:ext>
              </c:extLst>
            </c:dLbl>
            <c:dLbl>
              <c:idx val="4"/>
              <c:layout>
                <c:manualLayout>
                  <c:x val="-5.3181820085247675E-2"/>
                  <c:y val="-4.9123219107490554E-2"/>
                </c:manualLayout>
              </c:layout>
              <c:tx>
                <c:rich>
                  <a:bodyPr/>
                  <a:lstStyle/>
                  <a:p>
                    <a:fld id="{F842045F-5BA8-E44C-8791-45CB870881FE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4DD-2F4B-BD39-450BDD749C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, </c:separator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2002년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2018년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20920405</c:v>
                </c:pt>
                <c:pt idx="1">
                  <c:v>26051414</c:v>
                </c:pt>
                <c:pt idx="2">
                  <c:v>33478925</c:v>
                </c:pt>
                <c:pt idx="3">
                  <c:v>49281210</c:v>
                </c:pt>
                <c:pt idx="4">
                  <c:v>68259710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50-0640-AE6E-0B715C0C94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김포</c:v>
                </c:pt>
              </c:strCache>
            </c:strRef>
          </c:tx>
          <c:spPr>
            <a:ln w="63500" cap="rnd">
              <a:solidFill>
                <a:srgbClr val="00877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773"/>
              </a:solidFill>
              <a:ln w="88900">
                <a:solidFill>
                  <a:srgbClr val="00877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2002년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2018년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17092095</c:v>
                </c:pt>
                <c:pt idx="1">
                  <c:v>13448152</c:v>
                </c:pt>
                <c:pt idx="2">
                  <c:v>17565901</c:v>
                </c:pt>
                <c:pt idx="3">
                  <c:v>23163778</c:v>
                </c:pt>
                <c:pt idx="4">
                  <c:v>24602588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50-0640-AE6E-0B715C0C94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제주</c:v>
                </c:pt>
              </c:strCache>
            </c:strRef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88900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2002년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2018년</c:v>
                </c:pt>
              </c:strCache>
            </c:strRef>
          </c:cat>
          <c:val>
            <c:numRef>
              <c:f>Sheet1!$D$2:$D$6</c:f>
              <c:numCache>
                <c:formatCode>#,##0</c:formatCode>
                <c:ptCount val="5"/>
                <c:pt idx="0">
                  <c:v>9939700</c:v>
                </c:pt>
                <c:pt idx="1">
                  <c:v>11354925</c:v>
                </c:pt>
                <c:pt idx="2">
                  <c:v>15724360</c:v>
                </c:pt>
                <c:pt idx="3">
                  <c:v>26237562</c:v>
                </c:pt>
                <c:pt idx="4">
                  <c:v>29455305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50-0640-AE6E-0B715C0C9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873839"/>
        <c:axId val="1781861327"/>
      </c:lineChart>
      <c:catAx>
        <c:axId val="178187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781861327"/>
        <c:crosses val="autoZero"/>
        <c:auto val="1"/>
        <c:lblAlgn val="ctr"/>
        <c:lblOffset val="100"/>
        <c:noMultiLvlLbl val="0"/>
      </c:catAx>
      <c:valAx>
        <c:axId val="1781861327"/>
        <c:scaling>
          <c:orientation val="minMax"/>
          <c:max val="7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78187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33636357682045731"/>
          <c:y val="0.92028518191238762"/>
          <c:w val="0.32318182974881282"/>
          <c:h val="6.6317576512842188E-2"/>
        </c:manualLayout>
      </c:layout>
      <c:overlay val="0"/>
      <c:spPr>
        <a:noFill/>
        <a:ln w="190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tx1"/>
                </a:solidFill>
              </a:rPr>
              <a:t>공항별 화물</a:t>
            </a:r>
            <a:r>
              <a:rPr lang="en-US" altLang="ko-KR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>
                <a:solidFill>
                  <a:schemeClr val="tx1"/>
                </a:solidFill>
              </a:rPr>
              <a:t>운송량</a:t>
            </a:r>
          </a:p>
        </c:rich>
      </c:tx>
      <c:layout>
        <c:manualLayout>
          <c:xMode val="edge"/>
          <c:yMode val="edge"/>
          <c:x val="0.30566135668079303"/>
          <c:y val="3.32559270486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10472652486494362"/>
          <c:y val="0.2407610580240491"/>
          <c:w val="0.79853710803640332"/>
          <c:h val="0.5447858301681944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Sheet1!$B$8</c:f>
              <c:strCache>
                <c:ptCount val="1"/>
                <c:pt idx="0">
                  <c:v>인천</c:v>
                </c:pt>
              </c:strCache>
            </c:strRef>
          </c:tx>
          <c:spPr>
            <a:solidFill>
              <a:srgbClr val="E742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742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18C-3246-9550-F912A42E79C7}"/>
              </c:ext>
            </c:extLst>
          </c:dPt>
          <c:dLbls>
            <c:dLbl>
              <c:idx val="0"/>
              <c:layout>
                <c:manualLayout>
                  <c:x val="1.7727273361749226E-2"/>
                  <c:y val="2.2328735957950242E-3"/>
                </c:manualLayout>
              </c:layout>
              <c:tx>
                <c:rich>
                  <a:bodyPr/>
                  <a:lstStyle/>
                  <a:p>
                    <a:fld id="{B183A205-BEB4-C048-9281-C8F25E678D4D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톤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18C-3246-9550-F912A42E79C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8C-3246-9550-F912A42E79C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8C-3246-9550-F912A42E79C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8C-3246-9550-F912A42E79C7}"/>
                </c:ext>
              </c:extLst>
            </c:dLbl>
            <c:dLbl>
              <c:idx val="4"/>
              <c:layout>
                <c:manualLayout>
                  <c:x val="9.5454548870957372E-3"/>
                  <c:y val="-4.4657471915900693E-3"/>
                </c:manualLayout>
              </c:layout>
              <c:tx>
                <c:rich>
                  <a:bodyPr/>
                  <a:lstStyle/>
                  <a:p>
                    <a:fld id="{61297CA1-CB09-4142-8016-23C63D4B311A}" type="VALUE">
                      <a:rPr lang="en-US" altLang="ko-KR" sz="1600" b="0" i="0" smtClean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rPr>
                      <a:pPr/>
                      <a:t>[값]</a:t>
                    </a:fld>
                    <a:r>
                      <a:rPr lang="ko-KR" altLang="en-US" sz="1600" b="0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rPr>
                      <a:t>톤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18C-3246-9550-F912A42E79C7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Sheet1!$A$9:$A$13</c:f>
              <c:strCache>
                <c:ptCount val="5"/>
                <c:pt idx="0">
                  <c:v>2002년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2018년</c:v>
                </c:pt>
              </c:strCache>
            </c:strRef>
          </c:cat>
          <c:val>
            <c:numRef>
              <c:f>Sheet1!$B$9:$B$13</c:f>
              <c:numCache>
                <c:formatCode>#,##0.00</c:formatCode>
                <c:ptCount val="5"/>
                <c:pt idx="0">
                  <c:v>2016867.3</c:v>
                </c:pt>
                <c:pt idx="1">
                  <c:v>2547367.4</c:v>
                </c:pt>
                <c:pt idx="2" formatCode="#,##0">
                  <c:v>3215731</c:v>
                </c:pt>
                <c:pt idx="3" formatCode="#,##0">
                  <c:v>3330750</c:v>
                </c:pt>
                <c:pt idx="4">
                  <c:v>3917930.3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0-0640-AE6E-0B715C0C949C}"/>
            </c:ext>
          </c:extLst>
        </c:ser>
        <c:ser>
          <c:idx val="2"/>
          <c:order val="1"/>
          <c:tx>
            <c:strRef>
              <c:f>Sheet1!$C$8</c:f>
              <c:strCache>
                <c:ptCount val="1"/>
                <c:pt idx="0">
                  <c:v>김포</c:v>
                </c:pt>
              </c:strCache>
            </c:strRef>
          </c:tx>
          <c:spPr>
            <a:solidFill>
              <a:srgbClr val="00877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Sheet1!$A$9:$A$13</c:f>
              <c:strCache>
                <c:ptCount val="5"/>
                <c:pt idx="0">
                  <c:v>2002년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2018년</c:v>
                </c:pt>
              </c:strCache>
            </c:strRef>
          </c:cat>
          <c:val>
            <c:numRef>
              <c:f>Sheet1!$C$9:$C$13</c:f>
              <c:numCache>
                <c:formatCode>#,##0.00</c:formatCode>
                <c:ptCount val="5"/>
                <c:pt idx="0">
                  <c:v>302240.5</c:v>
                </c:pt>
                <c:pt idx="1">
                  <c:v>272303.3</c:v>
                </c:pt>
                <c:pt idx="2">
                  <c:v>226492.79999999999</c:v>
                </c:pt>
                <c:pt idx="3">
                  <c:v>271066.09999999998</c:v>
                </c:pt>
                <c:pt idx="4">
                  <c:v>267266.09999999998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0-0640-AE6E-0B715C0C949C}"/>
            </c:ext>
          </c:extLst>
        </c:ser>
        <c:ser>
          <c:idx val="3"/>
          <c:order val="2"/>
          <c:tx>
            <c:strRef>
              <c:f>Sheet1!$D$8</c:f>
              <c:strCache>
                <c:ptCount val="1"/>
                <c:pt idx="0">
                  <c:v>제주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Sheet1!$A$9:$A$13</c:f>
              <c:strCache>
                <c:ptCount val="5"/>
                <c:pt idx="0">
                  <c:v>2002년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2018년</c:v>
                </c:pt>
              </c:strCache>
            </c:strRef>
          </c:cat>
          <c:val>
            <c:numRef>
              <c:f>Sheet1!$D$9:$D$13</c:f>
              <c:numCache>
                <c:formatCode>#,##0.00</c:formatCode>
                <c:ptCount val="5"/>
                <c:pt idx="0" formatCode="#,##0">
                  <c:v>337750</c:v>
                </c:pt>
                <c:pt idx="1">
                  <c:v>317838.90000000002</c:v>
                </c:pt>
                <c:pt idx="2">
                  <c:v>231286.5</c:v>
                </c:pt>
                <c:pt idx="3" formatCode="#,##0">
                  <c:v>278718</c:v>
                </c:pt>
                <c:pt idx="4">
                  <c:v>266370.40000000002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0-4148-BE61-CEEB7A93A2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5"/>
        <c:axId val="1781873839"/>
        <c:axId val="1781861327"/>
      </c:barChart>
      <c:catAx>
        <c:axId val="178187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781861327"/>
        <c:crosses val="autoZero"/>
        <c:auto val="1"/>
        <c:lblAlgn val="ctr"/>
        <c:lblOffset val="100"/>
        <c:noMultiLvlLbl val="0"/>
      </c:catAx>
      <c:valAx>
        <c:axId val="1781861327"/>
        <c:scaling>
          <c:orientation val="minMax"/>
          <c:max val="4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781873839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overlay val="0"/>
      <c:spPr>
        <a:noFill/>
        <a:ln w="190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2002</a:t>
            </a:r>
            <a:r>
              <a:rPr lang="ko-KR" dirty="0">
                <a:solidFill>
                  <a:schemeClr val="tx1"/>
                </a:solidFill>
              </a:rPr>
              <a:t>년</a:t>
            </a:r>
          </a:p>
        </c:rich>
      </c:tx>
      <c:layout>
        <c:manualLayout>
          <c:xMode val="edge"/>
          <c:yMode val="edge"/>
          <c:x val="0.49402430555555549"/>
          <c:y val="0.45933444444444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33474819444444442"/>
          <c:y val="0.19824462962962966"/>
          <c:w val="0.45397583333333336"/>
          <c:h val="0.605301111111111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2002년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E7426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C28-9142-8E32-75BA01F04FDB}"/>
              </c:ext>
            </c:extLst>
          </c:dPt>
          <c:dPt>
            <c:idx val="1"/>
            <c:bubble3D val="0"/>
            <c:spPr>
              <a:solidFill>
                <a:srgbClr val="00877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C28-9142-8E32-75BA01F04FDB}"/>
              </c:ext>
            </c:extLst>
          </c:dPt>
          <c:dPt>
            <c:idx val="2"/>
            <c:bubble3D val="0"/>
            <c:spPr>
              <a:solidFill>
                <a:srgbClr val="FFD6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C28-9142-8E32-75BA01F04FDB}"/>
              </c:ext>
            </c:extLst>
          </c:dPt>
          <c:dPt>
            <c:idx val="3"/>
            <c:bubble3D val="0"/>
            <c:spPr>
              <a:solidFill>
                <a:srgbClr val="81A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C28-9142-8E32-75BA01F04FDB}"/>
              </c:ext>
            </c:extLst>
          </c:dPt>
          <c:dLbls>
            <c:dLbl>
              <c:idx val="0"/>
              <c:layout>
                <c:manualLayout>
                  <c:x val="-5.2916666666666667E-3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fld id="{6E379F72-414C-2048-B7F6-414B5DBEFC99}" type="CATEGORYNAME">
                      <a:rPr lang="ko-KR" altLang="en-US" sz="2000"/>
                      <a:pPr>
                        <a:defRPr sz="20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ko-KR" altLang="en-US" sz="2000" baseline="0" dirty="0"/>
                      <a:t>
 </a:t>
                    </a:r>
                    <a:fld id="{7718E8D4-6F18-0D43-9D5C-3A90B48D49F4}" type="PERCENTAGE">
                      <a:rPr lang="en-US" altLang="ko-KR" sz="2000" baseline="0" smtClean="0"/>
                      <a:pPr>
                        <a:defRPr sz="20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ko-KR" altLang="en-US" sz="2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C28-9142-8E32-75BA01F04FD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fld id="{3761F301-B9EF-8F4F-BF2B-EF36E537042F}" type="CATEGORYNAME">
                      <a:rPr lang="ko-KR" altLang="en-US"/>
                      <a:pPr>
                        <a:defRPr sz="20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
 </a:t>
                    </a:r>
                    <a:fld id="{014D9D06-2DCB-BF43-87FF-A5571D5DDAA5}" type="PERCENTAGE">
                      <a:rPr lang="en-US" altLang="ko-KR" baseline="0" smtClean="0"/>
                      <a:pPr>
                        <a:defRPr sz="20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28-9142-8E32-75BA01F04FD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C28-9142-8E32-75BA01F04FD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C28-9142-8E32-75BA01F04F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인천</c:v>
                </c:pt>
                <c:pt idx="1">
                  <c:v>김포</c:v>
                </c:pt>
                <c:pt idx="2">
                  <c:v>제주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31.686241579226248</c:v>
                </c:pt>
                <c:pt idx="1">
                  <c:v>25.887847355970646</c:v>
                </c:pt>
                <c:pt idx="2">
                  <c:v>15.054762822470938</c:v>
                </c:pt>
                <c:pt idx="3">
                  <c:v>27.371148242332165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28-9142-8E32-75BA01F04F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2018</a:t>
            </a:r>
            <a:r>
              <a:rPr lang="ko-KR" dirty="0">
                <a:solidFill>
                  <a:schemeClr val="tx1"/>
                </a:solidFill>
              </a:rPr>
              <a:t>년</a:t>
            </a:r>
          </a:p>
        </c:rich>
      </c:tx>
      <c:layout>
        <c:manualLayout>
          <c:xMode val="edge"/>
          <c:yMode val="edge"/>
          <c:x val="0.49402430555555549"/>
          <c:y val="0.45933444444444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33474819444444442"/>
          <c:y val="0.19824462962962966"/>
          <c:w val="0.45397583333333336"/>
          <c:h val="0.605301111111111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2018년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E7426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95C-B24F-9AA1-1886B1DBE359}"/>
              </c:ext>
            </c:extLst>
          </c:dPt>
          <c:dPt>
            <c:idx val="1"/>
            <c:bubble3D val="0"/>
            <c:spPr>
              <a:solidFill>
                <a:srgbClr val="00877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5C-B24F-9AA1-1886B1DBE359}"/>
              </c:ext>
            </c:extLst>
          </c:dPt>
          <c:dPt>
            <c:idx val="2"/>
            <c:bubble3D val="0"/>
            <c:spPr>
              <a:solidFill>
                <a:srgbClr val="FFD6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95C-B24F-9AA1-1886B1DBE359}"/>
              </c:ext>
            </c:extLst>
          </c:dPt>
          <c:dPt>
            <c:idx val="3"/>
            <c:bubble3D val="0"/>
            <c:spPr>
              <a:solidFill>
                <a:srgbClr val="81A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5C-B24F-9AA1-1886B1DBE359}"/>
              </c:ext>
            </c:extLst>
          </c:dPt>
          <c:dLbls>
            <c:dLbl>
              <c:idx val="0"/>
              <c:layout>
                <c:manualLayout>
                  <c:x val="-1.2347222222222223E-2"/>
                  <c:y val="9.4074074074074077E-3"/>
                </c:manualLayout>
              </c:layout>
              <c:tx>
                <c:rich>
                  <a:bodyPr/>
                  <a:lstStyle/>
                  <a:p>
                    <a:fld id="{6E379F72-414C-2048-B7F6-414B5DBEFC99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 </a:t>
                    </a:r>
                    <a:fld id="{7718E8D4-6F18-0D43-9D5C-3A90B48D49F4}" type="PERCENTAGE">
                      <a:rPr lang="en-US" altLang="ko-KR" baseline="0" smtClean="0"/>
                      <a:pPr/>
                      <a:t>[백분율]</a:t>
                    </a:fld>
                    <a:endParaRPr lang="ko-KR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5C-B24F-9AA1-1886B1DBE35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95C-B24F-9AA1-1886B1DBE35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95C-B24F-9AA1-1886B1DBE35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95C-B24F-9AA1-1886B1DBE3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인천</c:v>
                </c:pt>
                <c:pt idx="1">
                  <c:v>김포</c:v>
                </c:pt>
                <c:pt idx="2">
                  <c:v>제주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45.35007272352879</c:v>
                </c:pt>
                <c:pt idx="1">
                  <c:v>16.345354455608099</c:v>
                </c:pt>
                <c:pt idx="2">
                  <c:v>19.569380295400045</c:v>
                </c:pt>
                <c:pt idx="3">
                  <c:v>18.73519252546307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C-B24F-9AA1-1886B1DBE35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7.0555555555555554E-3"/>
          <c:y val="0.79497203703703723"/>
          <c:w val="0.32505916666666668"/>
          <c:h val="0.141527962962962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2018</a:t>
            </a:r>
            <a:r>
              <a:rPr lang="ko-KR" dirty="0">
                <a:solidFill>
                  <a:schemeClr val="tx1"/>
                </a:solidFill>
              </a:rPr>
              <a:t>년</a:t>
            </a:r>
          </a:p>
        </c:rich>
      </c:tx>
      <c:layout>
        <c:manualLayout>
          <c:xMode val="edge"/>
          <c:yMode val="edge"/>
          <c:x val="0.49402430555555549"/>
          <c:y val="0.45933444444444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33474819444444442"/>
          <c:y val="0.19824462962962966"/>
          <c:w val="0.45397583333333336"/>
          <c:h val="0.605301111111111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2018년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E7426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95C-B24F-9AA1-1886B1DBE359}"/>
              </c:ext>
            </c:extLst>
          </c:dPt>
          <c:dPt>
            <c:idx val="1"/>
            <c:bubble3D val="0"/>
            <c:spPr>
              <a:solidFill>
                <a:srgbClr val="00877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5C-B24F-9AA1-1886B1DBE359}"/>
              </c:ext>
            </c:extLst>
          </c:dPt>
          <c:dPt>
            <c:idx val="2"/>
            <c:bubble3D val="0"/>
            <c:spPr>
              <a:solidFill>
                <a:srgbClr val="FFD6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95C-B24F-9AA1-1886B1DBE359}"/>
              </c:ext>
            </c:extLst>
          </c:dPt>
          <c:dPt>
            <c:idx val="3"/>
            <c:bubble3D val="0"/>
            <c:spPr>
              <a:solidFill>
                <a:srgbClr val="81A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5C-B24F-9AA1-1886B1DBE359}"/>
              </c:ext>
            </c:extLst>
          </c:dPt>
          <c:dLbls>
            <c:dLbl>
              <c:idx val="0"/>
              <c:layout>
                <c:manualLayout>
                  <c:x val="-5.2916666666666667E-3"/>
                  <c:y val="-1.41111111111111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lt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r>
                      <a:rPr lang="ko-KR" altLang="en-US" sz="2800" dirty="0"/>
                      <a:t>     </a:t>
                    </a:r>
                    <a:r>
                      <a:rPr lang="ko-KR" altLang="en-US" sz="2800" baseline="0" dirty="0"/>
                      <a:t> </a:t>
                    </a:r>
                    <a:fld id="{6E379F72-414C-2048-B7F6-414B5DBEFC99}" type="CATEGORYNAME">
                      <a:rPr lang="ko-KR" altLang="en-US" sz="2800" smtClean="0"/>
                      <a:pPr>
                        <a:defRPr sz="28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en-US" altLang="ko-KR" sz="2800" baseline="0" dirty="0"/>
                      <a:t>
 </a:t>
                    </a:r>
                    <a:fld id="{7718E8D4-6F18-0D43-9D5C-3A90B48D49F4}" type="PERCENTAGE">
                      <a:rPr lang="en-US" altLang="ko-KR" sz="2800" baseline="0" smtClean="0"/>
                      <a:pPr>
                        <a:defRPr sz="28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en-US" altLang="ko-KR" sz="28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lt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7036111111111"/>
                      <c:h val="0.20395259259259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5C-B24F-9AA1-1886B1DBE359}"/>
                </c:ext>
              </c:extLst>
            </c:dLbl>
            <c:dLbl>
              <c:idx val="1"/>
              <c:layout>
                <c:manualLayout>
                  <c:x val="-2.2930555555555555E-2"/>
                  <c:y val="-1.1759259259259303E-2"/>
                </c:manualLayout>
              </c:layout>
              <c:tx>
                <c:rich>
                  <a:bodyPr/>
                  <a:lstStyle/>
                  <a:p>
                    <a:fld id="{8290A661-F2FD-0B4B-9F05-8705A282C0A6}" type="CATEGORYNAME">
                      <a:rPr lang="ko-KR" altLang="en-US" sz="1400"/>
                      <a:pPr/>
                      <a:t>[범주 이름]</a:t>
                    </a:fld>
                    <a:r>
                      <a:rPr lang="ko-KR" altLang="en-US" sz="1400" baseline="0" dirty="0"/>
                      <a:t>
        </a:t>
                    </a:r>
                    <a:fld id="{27E69BDD-B004-E043-B469-8165CC4A9A85}" type="PERCENTAGE">
                      <a:rPr lang="en-US" altLang="ko-KR" sz="1400" baseline="0" smtClean="0"/>
                      <a:pPr/>
                      <a:t>[백분율]</a:t>
                    </a:fld>
                    <a:endParaRPr lang="ko-KR" altLang="en-US" sz="14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5C-B24F-9AA1-1886B1DBE359}"/>
                </c:ext>
              </c:extLst>
            </c:dLbl>
            <c:dLbl>
              <c:idx val="2"/>
              <c:layout>
                <c:manualLayout>
                  <c:x val="-1.9402777777777842E-2"/>
                  <c:y val="-1.41111111111111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fld id="{A9B1FAD5-78FC-F140-892A-69F868459D53}" type="CATEGORYNAME">
                      <a:rPr lang="ko-KR" altLang="en-US" sz="1400">
                        <a:solidFill>
                          <a:schemeClr val="tx1"/>
                        </a:solidFill>
                      </a:rPr>
                      <a:pPr>
                        <a:defRPr sz="140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ko-KR" altLang="en-US" sz="1400" baseline="0" dirty="0">
                        <a:solidFill>
                          <a:schemeClr val="tx1"/>
                        </a:solidFill>
                      </a:rPr>
                      <a:t>
         </a:t>
                    </a:r>
                    <a:fld id="{7EF7BDAB-7AD9-024E-B3EF-2656D7FD916E}" type="PERCENTAGE">
                      <a:rPr lang="en-US" altLang="ko-KR" sz="1400" baseline="0" smtClean="0">
                        <a:solidFill>
                          <a:schemeClr val="tx1"/>
                        </a:solidFill>
                      </a:rPr>
                      <a:pPr>
                        <a:defRPr sz="140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ko-KR" altLang="en-US" sz="14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5C-B24F-9AA1-1886B1DBE359}"/>
                </c:ext>
              </c:extLst>
            </c:dLbl>
            <c:dLbl>
              <c:idx val="3"/>
              <c:layout>
                <c:manualLayout>
                  <c:x val="-5.2916666666667309E-3"/>
                  <c:y val="-1.881481481481481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fld id="{16339B8D-E2AE-CB4B-8ADF-DBDD62835712}" type="CATEGORYNAME">
                      <a:rPr lang="ko-KR" altLang="en-US" sz="140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ko-KR" altLang="en-US" sz="1400" baseline="0" dirty="0">
                        <a:solidFill>
                          <a:schemeClr val="bg1"/>
                        </a:solidFill>
                      </a:rPr>
                      <a:t>
   </a:t>
                    </a:r>
                    <a:fld id="{302D4749-839B-CF4B-A0AA-9CE339E78F1A}" type="PERCENTAGE">
                      <a:rPr lang="en-US" altLang="ko-KR" sz="1400" baseline="0" smtClean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ko-KR" altLang="en-US" sz="140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5C-B24F-9AA1-1886B1DBE3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인천</c:v>
                </c:pt>
                <c:pt idx="1">
                  <c:v>김포</c:v>
                </c:pt>
                <c:pt idx="2">
                  <c:v>제주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83.091636923976026</c:v>
                </c:pt>
                <c:pt idx="1">
                  <c:v>5.6681911220541785</c:v>
                </c:pt>
                <c:pt idx="2">
                  <c:v>5.6491950773331174</c:v>
                </c:pt>
                <c:pt idx="3">
                  <c:v>5.5909768766366783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C-B24F-9AA1-1886B1DBE35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7.0555555555555554E-3"/>
          <c:y val="0.79497203703703723"/>
          <c:w val="0.32505916666666668"/>
          <c:h val="0.141527962962962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2002</a:t>
            </a:r>
            <a:r>
              <a:rPr lang="ko-KR" dirty="0">
                <a:solidFill>
                  <a:schemeClr val="tx1"/>
                </a:solidFill>
              </a:rPr>
              <a:t>년</a:t>
            </a:r>
          </a:p>
        </c:rich>
      </c:tx>
      <c:layout>
        <c:manualLayout>
          <c:xMode val="edge"/>
          <c:yMode val="edge"/>
          <c:x val="0.49402430555555549"/>
          <c:y val="0.45933444444444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33474819444444442"/>
          <c:y val="0.19824462962962966"/>
          <c:w val="0.45397583333333336"/>
          <c:h val="0.605301111111111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2002년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E7426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C28-9142-8E32-75BA01F04FDB}"/>
              </c:ext>
            </c:extLst>
          </c:dPt>
          <c:dPt>
            <c:idx val="1"/>
            <c:bubble3D val="0"/>
            <c:spPr>
              <a:solidFill>
                <a:srgbClr val="00877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C28-9142-8E32-75BA01F04FDB}"/>
              </c:ext>
            </c:extLst>
          </c:dPt>
          <c:dPt>
            <c:idx val="2"/>
            <c:bubble3D val="0"/>
            <c:spPr>
              <a:solidFill>
                <a:srgbClr val="FFD6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C28-9142-8E32-75BA01F04FDB}"/>
              </c:ext>
            </c:extLst>
          </c:dPt>
          <c:dPt>
            <c:idx val="3"/>
            <c:bubble3D val="0"/>
            <c:spPr>
              <a:solidFill>
                <a:srgbClr val="81A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C28-9142-8E32-75BA01F04FDB}"/>
              </c:ext>
            </c:extLst>
          </c:dPt>
          <c:dLbls>
            <c:dLbl>
              <c:idx val="0"/>
              <c:layout>
                <c:manualLayout>
                  <c:x val="-5.2916666666666667E-3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fld id="{6E379F72-414C-2048-B7F6-414B5DBEFC99}" type="CATEGORYNAME">
                      <a:rPr lang="ko-KR" altLang="en-US" sz="2000"/>
                      <a:pPr>
                        <a:defRPr sz="20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ko-KR" altLang="en-US" sz="2000" baseline="0" dirty="0"/>
                      <a:t>
 </a:t>
                    </a:r>
                    <a:fld id="{7718E8D4-6F18-0D43-9D5C-3A90B48D49F4}" type="PERCENTAGE">
                      <a:rPr lang="en-US" altLang="ko-KR" sz="2000" baseline="0" smtClean="0"/>
                      <a:pPr>
                        <a:defRPr sz="200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ko-KR" altLang="en-US" sz="2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C28-9142-8E32-75BA01F04FD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761F301-B9EF-8F4F-BF2B-EF36E537042F}" type="CATEGORYNAME">
                      <a:rPr lang="ko-KR" altLang="en-US" sz="1600"/>
                      <a:pPr/>
                      <a:t>[범주 이름]</a:t>
                    </a:fld>
                    <a:r>
                      <a:rPr lang="ko-KR" altLang="en-US" sz="1600" baseline="0" dirty="0"/>
                      <a:t>
 </a:t>
                    </a:r>
                    <a:fld id="{014D9D06-2DCB-BF43-87FF-A5571D5DDAA5}" type="PERCENTAGE">
                      <a:rPr lang="en-US" altLang="ko-KR" sz="1600" baseline="0" smtClean="0"/>
                      <a:pPr/>
                      <a:t>[백분율]</a:t>
                    </a:fld>
                    <a:endParaRPr lang="ko-KR" altLang="en-US" sz="16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28-9142-8E32-75BA01F04FD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C28-9142-8E32-75BA01F04FDB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  <a:cs typeface="+mn-cs"/>
                      </a:defRPr>
                    </a:pPr>
                    <a:fld id="{AD4BFF2F-5A08-CC43-AF10-82459AB03526}" type="CATEGORYNAME">
                      <a:rPr lang="ko-KR" altLang="en-US" sz="1600">
                        <a:solidFill>
                          <a:schemeClr val="bg1"/>
                        </a:solidFill>
                      </a:rPr>
                      <a:pPr>
                        <a:defRPr sz="160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[범주 이름]</a:t>
                    </a:fld>
                    <a:r>
                      <a:rPr lang="ko-KR" altLang="en-US" sz="1600" baseline="0" dirty="0">
                        <a:solidFill>
                          <a:schemeClr val="bg1"/>
                        </a:solidFill>
                      </a:rPr>
                      <a:t>
 </a:t>
                    </a:r>
                    <a:fld id="{EC0A179C-4A77-B343-91B3-3C458804DBF9}" type="PERCENTAGE">
                      <a:rPr lang="en-US" altLang="ko-KR" sz="1600" baseline="0" smtClean="0">
                        <a:solidFill>
                          <a:schemeClr val="bg1"/>
                        </a:solidFill>
                      </a:rPr>
                      <a:pPr>
                        <a:defRPr sz="160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defRPr>
                      </a:pPr>
                      <a:t>[백분율]</a:t>
                    </a:fld>
                    <a:endParaRPr lang="ko-KR" altLang="en-US" sz="160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NanumBarunGothic" panose="020B0603020101020101" pitchFamily="34" charset="-127"/>
                      <a:ea typeface="NanumBarunGothic" panose="020B0603020101020101" pitchFamily="34" charset="-127"/>
                      <a:cs typeface="+mn-cs"/>
                    </a:defRPr>
                  </a:pPr>
                  <a:endParaRPr lang="ko-Kore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C28-9142-8E32-75BA01F04F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인천</c:v>
                </c:pt>
                <c:pt idx="1">
                  <c:v>김포</c:v>
                </c:pt>
                <c:pt idx="2">
                  <c:v>제주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68.433480689325563</c:v>
                </c:pt>
                <c:pt idx="1">
                  <c:v>10.255195976593058</c:v>
                </c:pt>
                <c:pt idx="2">
                  <c:v>11.460053967268797</c:v>
                </c:pt>
                <c:pt idx="3">
                  <c:v>9.8512693668125824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28-9142-8E32-75BA01F04F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0.14463</cdr:y>
    </cdr:from>
    <cdr:to>
      <cdr:x>0.10437</cdr:x>
      <cdr:y>0.20493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EF424A7-D2D0-0642-BA0F-5EDA1A0B6AC7}"/>
            </a:ext>
          </a:extLst>
        </cdr:cNvPr>
        <cdr:cNvSpPr txBox="1"/>
      </cdr:nvSpPr>
      <cdr:spPr>
        <a:xfrm xmlns:a="http://schemas.openxmlformats.org/drawingml/2006/main">
          <a:off x="-1629663" y="822639"/>
          <a:ext cx="972033" cy="3429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altLang="ko-KR" sz="1400" b="1" dirty="0"/>
            <a:t>(</a:t>
          </a:r>
          <a:r>
            <a:rPr lang="ko-KR" altLang="en-US" sz="1400" b="1" dirty="0"/>
            <a:t>단위</a:t>
          </a:r>
          <a:r>
            <a:rPr lang="en-US" altLang="ko-KR" sz="1400" b="1" dirty="0"/>
            <a:t>:</a:t>
          </a:r>
          <a:r>
            <a:rPr lang="ko-KR" altLang="en-US" sz="1400" b="1" dirty="0"/>
            <a:t> 명</a:t>
          </a:r>
          <a:r>
            <a:rPr lang="en-US" altLang="ko-KR" sz="1400" b="1" dirty="0"/>
            <a:t>)</a:t>
          </a:r>
          <a:endParaRPr lang="ko-KR" altLang="en-US" sz="14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0.15483</cdr:y>
    </cdr:from>
    <cdr:to>
      <cdr:x>0.10796</cdr:x>
      <cdr:y>0.21513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EF424A7-D2D0-0642-BA0F-5EDA1A0B6AC7}"/>
            </a:ext>
          </a:extLst>
        </cdr:cNvPr>
        <cdr:cNvSpPr txBox="1"/>
      </cdr:nvSpPr>
      <cdr:spPr>
        <a:xfrm xmlns:a="http://schemas.openxmlformats.org/drawingml/2006/main">
          <a:off x="-1629662" y="880624"/>
          <a:ext cx="1005467" cy="3429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altLang="ko-KR" sz="1400" b="1" dirty="0"/>
            <a:t>(</a:t>
          </a:r>
          <a:r>
            <a:rPr lang="ko-KR" altLang="en-US" sz="1400" b="1" dirty="0"/>
            <a:t>단위</a:t>
          </a:r>
          <a:r>
            <a:rPr lang="en-US" altLang="ko-KR" sz="1400" b="1" dirty="0"/>
            <a:t>:</a:t>
          </a:r>
          <a:r>
            <a:rPr lang="ko-KR" altLang="en-US" sz="1400" b="1" dirty="0"/>
            <a:t> 톤</a:t>
          </a:r>
          <a:r>
            <a:rPr lang="en-US" altLang="ko-KR" sz="1400" b="1" dirty="0"/>
            <a:t>)</a:t>
          </a:r>
          <a:endParaRPr lang="ko-KR" altLang="en-US" sz="14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207AB-2F47-624D-BE7C-45240BDF2315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5BB3-E693-3B4F-BAEF-0DB632DD55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6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5BB3-E693-3B4F-BAEF-0DB632DD553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741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5BB3-E693-3B4F-BAEF-0DB632DD553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70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5BB3-E693-3B4F-BAEF-0DB632DD553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63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5BB3-E693-3B4F-BAEF-0DB632DD553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22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5BB3-E693-3B4F-BAEF-0DB632DD553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243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AE09-FCA2-BD48-ADB9-503EAF8DE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71AC2-0713-704F-8899-73E80002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F13A2-E29D-924C-91C5-68719FAE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34FDA-F237-0247-83EF-D2C40EA7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6EA7C-F452-5347-AF0F-1BE1BB81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3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2D65-8979-964F-88F6-CBCAD32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3C71D-31BA-1147-96E1-29DB0BE0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4068A-4C71-084D-A35B-BF292201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60995-3AA3-8741-9DE3-BBB94ED5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82317-7FC6-8048-98DB-68A746D1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30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27D7B0-6ABE-EA43-B67D-218DE67F0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32C0C-BF64-6743-A72E-5E330188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CF1D-3323-AA41-9060-F167A81C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91C2B-6A3B-4945-B6FE-1E8055AA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04538-3062-3A4B-AC0B-E680C17B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16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34F1-134C-5641-9C2A-96BD7CA6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2323D-0C7B-4643-83B5-1BB9363A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B09C6-5D6A-DB41-9165-2400921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527E0-2D0C-A843-BB9A-4CFE2B97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0BF81-087A-864E-8D81-6124213B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1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C100E-79F1-8E40-852F-3AC2607D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E8386-625F-DB4D-A46C-7E1F828C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47F2C-DCB3-334B-B914-B8B64641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F7BDD-82C8-2049-84FB-73017B9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24F80-9A21-BB45-BE75-011BE736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25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1D396-D7DC-7E47-9FA2-7C4199A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64C6-875F-A645-A4DA-1B2A1BDC7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5D43E-4346-904B-99CB-CE256C93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34FD8-B145-E44C-A348-1AB70A09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AA1DD-F6E9-5040-803C-38D10356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8B0-59A2-734D-8BE9-CF6E980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64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2744-5F5D-C642-B31D-D059C955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4424A-094D-2E4B-BE88-8EC8D9F0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4BC34B-F10D-8A4E-A308-86FA27C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618F94-76C0-9445-969C-7BE476C64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382CD-6EAB-4347-808B-79A98AEC3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59F0F-243F-0747-800A-E04605AA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53395C-BAF9-BF41-A195-F0A9B10A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8A026-D9E5-624A-892B-6852961E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CFA-1B26-F24B-A508-4D1A93A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C706A-5E63-3740-A7BD-DBC733BD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F9301E-AD1C-874B-8C95-C4036B1E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50EB8-0BC2-6E48-89A1-41AF9393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12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9BA8BE-03B4-3248-9B52-B3DD92BF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133E26-1238-134C-BE0F-BE15A722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2B30B-12BE-3E44-809D-D1238E20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91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5BBC-1C11-1248-9C6C-DE509359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65E5A-961D-5D43-828E-9360736E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7A7A3-B8C3-EB41-A763-374C57CE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0AB04-B13D-714A-AFCE-22596D9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AE236-83A3-A44F-B352-98ABFB7C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40534-030B-C542-9DD1-18D8EAEB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026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0CDB-8E23-3142-8717-C8D85516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4D9CA9-3813-1847-92AD-D1CBB0A5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7EE4E-F253-A041-B9D3-1C2AC5F0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7FDBD-95F6-7542-AF86-81F7D87A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D234E-A30F-9842-86E9-0D67C388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53199-8DEC-5D4F-9285-AECB878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A4E1A-A367-2E42-855E-2CD1F6B1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26590-6C3E-A94E-A954-7A74AF07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0C91-7BD7-5344-910D-BEEE7E343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2B12-53FB-9243-BDA8-4772BA17C94B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3F52F-B528-964F-9B9E-D8ECA7B2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61C7E-B4E3-444D-9878-1A3191829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987-8AC9-2D4A-9280-14EBA2D536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6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E72E741-B201-0641-BA90-41DACA358849}"/>
              </a:ext>
            </a:extLst>
          </p:cNvPr>
          <p:cNvSpPr/>
          <p:nvPr/>
        </p:nvSpPr>
        <p:spPr>
          <a:xfrm>
            <a:off x="4673661" y="791808"/>
            <a:ext cx="3158427" cy="66324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57150" cmpd="thickThin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BCC666-0F53-D347-807E-2F8584D9B25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3406329" y="1396001"/>
            <a:ext cx="5760000" cy="432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112084-BDA6-A140-9DB6-6F1ED726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5B6DC-B844-284A-96C0-FFFC78E97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0E2A6D-3732-8542-86DC-380C5BBA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9843" y="-1588942"/>
            <a:ext cx="609849" cy="609849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8FA21A0-12D0-394E-A6F7-DB2C0F04F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458714"/>
              </p:ext>
            </p:extLst>
          </p:nvPr>
        </p:nvGraphicFramePr>
        <p:xfrm>
          <a:off x="1629663" y="573362"/>
          <a:ext cx="9313333" cy="568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56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D2DC9D-ABF0-E44F-9B5E-2FF1D7488E8A}"/>
              </a:ext>
            </a:extLst>
          </p:cNvPr>
          <p:cNvPicPr>
            <a:picLocks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406329" y="1396001"/>
            <a:ext cx="5760000" cy="432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112084-BDA6-A140-9DB6-6F1ED726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5B6DC-B844-284A-96C0-FFFC78E97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C272D-52D2-B34A-AC7D-3F9DF9EA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000" y="-1215792"/>
            <a:ext cx="360000" cy="360000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B4B8626-F945-424C-A897-97276B01FA41}"/>
              </a:ext>
            </a:extLst>
          </p:cNvPr>
          <p:cNvSpPr/>
          <p:nvPr/>
        </p:nvSpPr>
        <p:spPr>
          <a:xfrm>
            <a:off x="4227999" y="790740"/>
            <a:ext cx="4116658" cy="66324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57150" cmpd="thickThin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8FA21A0-12D0-394E-A6F7-DB2C0F04F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560618"/>
              </p:ext>
            </p:extLst>
          </p:nvPr>
        </p:nvGraphicFramePr>
        <p:xfrm>
          <a:off x="1629662" y="573361"/>
          <a:ext cx="9313333" cy="568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72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A11C3F26-1A97-B042-B58E-249926A20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24267"/>
              </p:ext>
            </p:extLst>
          </p:nvPr>
        </p:nvGraphicFramePr>
        <p:xfrm>
          <a:off x="-645472" y="844913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C086BFB-578E-C546-B604-7E366D87C318}"/>
              </a:ext>
            </a:extLst>
          </p:cNvPr>
          <p:cNvSpPr/>
          <p:nvPr/>
        </p:nvSpPr>
        <p:spPr>
          <a:xfrm>
            <a:off x="4551363" y="864138"/>
            <a:ext cx="3204529" cy="78213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57150" cmpd="thickThin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69F5E-D283-BA4A-BF45-4B6823F5D56E}"/>
              </a:ext>
            </a:extLst>
          </p:cNvPr>
          <p:cNvSpPr txBox="1"/>
          <p:nvPr/>
        </p:nvSpPr>
        <p:spPr>
          <a:xfrm>
            <a:off x="3492971" y="932040"/>
            <a:ext cx="532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승객 수 비중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2BFEC8C-0835-9B48-9168-11EE1427C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09545"/>
              </p:ext>
            </p:extLst>
          </p:nvPr>
        </p:nvGraphicFramePr>
        <p:xfrm>
          <a:off x="4773060" y="844913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BE4659-D405-884A-966E-B7D441038DB4}"/>
              </a:ext>
            </a:extLst>
          </p:cNvPr>
          <p:cNvSpPr txBox="1"/>
          <p:nvPr/>
        </p:nvSpPr>
        <p:spPr>
          <a:xfrm>
            <a:off x="5574951" y="2944746"/>
            <a:ext cx="115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➜</a:t>
            </a:r>
            <a:endParaRPr kumimoji="1" lang="ko-KR" altLang="en-US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7AB6530-8FFA-5543-B3A6-7BCCF6432DF4}"/>
              </a:ext>
            </a:extLst>
          </p:cNvPr>
          <p:cNvSpPr/>
          <p:nvPr/>
        </p:nvSpPr>
        <p:spPr>
          <a:xfrm>
            <a:off x="4113525" y="858160"/>
            <a:ext cx="4080206" cy="78213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57150" cmpd="thickThin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2BFEC8C-0835-9B48-9168-11EE1427C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0189"/>
              </p:ext>
            </p:extLst>
          </p:nvPr>
        </p:nvGraphicFramePr>
        <p:xfrm>
          <a:off x="4773060" y="844913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A11C3F26-1A97-B042-B58E-249926A20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620869"/>
              </p:ext>
            </p:extLst>
          </p:nvPr>
        </p:nvGraphicFramePr>
        <p:xfrm>
          <a:off x="-747072" y="844911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BE4659-D405-884A-966E-B7D441038DB4}"/>
              </a:ext>
            </a:extLst>
          </p:cNvPr>
          <p:cNvSpPr txBox="1"/>
          <p:nvPr/>
        </p:nvSpPr>
        <p:spPr>
          <a:xfrm>
            <a:off x="5574951" y="2944746"/>
            <a:ext cx="115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➜</a:t>
            </a:r>
            <a:endParaRPr kumimoji="1" lang="ko-KR" altLang="en-US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A8D00-F38E-B745-A607-DD3CC4023788}"/>
              </a:ext>
            </a:extLst>
          </p:cNvPr>
          <p:cNvSpPr txBox="1"/>
          <p:nvPr/>
        </p:nvSpPr>
        <p:spPr>
          <a:xfrm>
            <a:off x="3492971" y="926062"/>
            <a:ext cx="532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화물 운송량 비중</a:t>
            </a:r>
          </a:p>
        </p:txBody>
      </p:sp>
    </p:spTree>
    <p:extLst>
      <p:ext uri="{BB962C8B-B14F-4D97-AF65-F5344CB8AC3E}">
        <p14:creationId xmlns:p14="http://schemas.microsoft.com/office/powerpoint/2010/main" val="254702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FE90FE2-C447-0D41-A8A6-6BDD7CF775C6}"/>
              </a:ext>
            </a:extLst>
          </p:cNvPr>
          <p:cNvSpPr/>
          <p:nvPr/>
        </p:nvSpPr>
        <p:spPr>
          <a:xfrm>
            <a:off x="826625" y="1393834"/>
            <a:ext cx="4892363" cy="5202556"/>
          </a:xfrm>
          <a:prstGeom prst="roundRect">
            <a:avLst/>
          </a:prstGeom>
          <a:gradFill>
            <a:gsLst>
              <a:gs pos="0">
                <a:schemeClr val="accent1">
                  <a:alpha val="10000"/>
                  <a:lumMod val="50000"/>
                  <a:lumOff val="50000"/>
                </a:schemeClr>
              </a:gs>
              <a:gs pos="100000">
                <a:schemeClr val="accent1">
                  <a:alpha val="10000"/>
                  <a:lumMod val="50000"/>
                  <a:lumOff val="50000"/>
                </a:schemeClr>
              </a:gs>
              <a:gs pos="85000">
                <a:srgbClr val="A0B7E1">
                  <a:alpha val="10000"/>
                  <a:lumMod val="75000"/>
                  <a:lumOff val="25000"/>
                </a:srgbClr>
              </a:gs>
              <a:gs pos="15000">
                <a:schemeClr val="accent1">
                  <a:alpha val="10000"/>
                  <a:lumMod val="75000"/>
                  <a:lumOff val="25000"/>
                </a:schemeClr>
              </a:gs>
              <a:gs pos="50000">
                <a:schemeClr val="accent1">
                  <a:alpha val="10000"/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614A3FD-BE6B-434A-86B0-069BF76A7161}"/>
              </a:ext>
            </a:extLst>
          </p:cNvPr>
          <p:cNvSpPr/>
          <p:nvPr/>
        </p:nvSpPr>
        <p:spPr>
          <a:xfrm>
            <a:off x="6458696" y="1393834"/>
            <a:ext cx="4892363" cy="5202556"/>
          </a:xfrm>
          <a:prstGeom prst="roundRect">
            <a:avLst/>
          </a:prstGeom>
          <a:gradFill>
            <a:gsLst>
              <a:gs pos="0">
                <a:schemeClr val="accent1">
                  <a:alpha val="10000"/>
                  <a:lumMod val="50000"/>
                  <a:lumOff val="50000"/>
                </a:schemeClr>
              </a:gs>
              <a:gs pos="100000">
                <a:schemeClr val="accent1">
                  <a:alpha val="10000"/>
                  <a:lumMod val="50000"/>
                  <a:lumOff val="50000"/>
                </a:schemeClr>
              </a:gs>
              <a:gs pos="85000">
                <a:srgbClr val="A0B7E1">
                  <a:alpha val="10000"/>
                  <a:lumMod val="75000"/>
                  <a:lumOff val="25000"/>
                </a:srgbClr>
              </a:gs>
              <a:gs pos="15000">
                <a:schemeClr val="accent1">
                  <a:alpha val="10000"/>
                  <a:lumMod val="75000"/>
                  <a:lumOff val="25000"/>
                </a:schemeClr>
              </a:gs>
              <a:gs pos="50000">
                <a:schemeClr val="accent1">
                  <a:alpha val="10000"/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551FC-097B-284F-BD4C-C9E280E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59" y="4434850"/>
            <a:ext cx="5080000" cy="2159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A8BACB-AD55-1C4C-BCA3-EEDCFA1C6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73" y="4434850"/>
            <a:ext cx="5034280" cy="215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1DF46E-4707-4540-9E2D-5AB172B8D3A7}"/>
              </a:ext>
            </a:extLst>
          </p:cNvPr>
          <p:cNvSpPr txBox="1"/>
          <p:nvPr/>
        </p:nvSpPr>
        <p:spPr>
          <a:xfrm>
            <a:off x="449210" y="287797"/>
            <a:ext cx="51701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인천공항</a:t>
            </a:r>
            <a:r>
              <a:rPr kumimoji="1" lang="en-US" altLang="ko-KR" sz="2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연이은 최대 실적 경신</a:t>
            </a:r>
            <a:r>
              <a:rPr kumimoji="1" lang="en-US" altLang="ko-KR" sz="2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 algn="r"/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공항별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연도별 실적 비교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C58B4-C4BF-6D47-BF20-6F9D04673B63}"/>
              </a:ext>
            </a:extLst>
          </p:cNvPr>
          <p:cNvSpPr txBox="1"/>
          <p:nvPr/>
        </p:nvSpPr>
        <p:spPr>
          <a:xfrm>
            <a:off x="9838641" y="6596390"/>
            <a:ext cx="243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출처</a:t>
            </a:r>
            <a:r>
              <a:rPr kumimoji="1"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항공통계</a:t>
            </a:r>
            <a:r>
              <a:rPr kumimoji="1"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한국공항공사</a:t>
            </a:r>
            <a:r>
              <a:rPr kumimoji="1"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(KAC)</a:t>
            </a:r>
            <a:endParaRPr kumimoji="1" lang="ko-KR" alt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57557B-F553-4242-8110-79B3BCD7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79" y="1449606"/>
            <a:ext cx="4471664" cy="26950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31CB57-A9EE-924D-A83A-A2BF31C86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702" y="1456408"/>
            <a:ext cx="4449094" cy="2681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65242-630C-8C4E-A770-48C3A727EA27}"/>
              </a:ext>
            </a:extLst>
          </p:cNvPr>
          <p:cNvSpPr txBox="1"/>
          <p:nvPr/>
        </p:nvSpPr>
        <p:spPr>
          <a:xfrm>
            <a:off x="6480619" y="287797"/>
            <a:ext cx="4772063" cy="76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ko-KR" altLang="en-US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공항 실적에 관한 두 지표</a:t>
            </a:r>
            <a:r>
              <a:rPr kumimoji="1" lang="en-US" altLang="ko-KR" sz="10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10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승객 수</a:t>
            </a:r>
            <a:r>
              <a:rPr kumimoji="1" lang="en-US" altLang="ko-KR" sz="10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0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화물 운송량</a:t>
            </a:r>
            <a:r>
              <a:rPr kumimoji="1" lang="en-US" altLang="ko-KR" sz="10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sz="10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 결과</a:t>
            </a:r>
            <a:r>
              <a:rPr kumimoji="1" lang="en-US" altLang="ko-KR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</a:p>
          <a:p>
            <a:pPr algn="just">
              <a:lnSpc>
                <a:spcPct val="125000"/>
              </a:lnSpc>
            </a:pPr>
            <a:r>
              <a:rPr kumimoji="1" lang="ko-KR" altLang="en-US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전년대비 실적 증가율이 꾸준히 </a:t>
            </a:r>
            <a:r>
              <a:rPr kumimoji="1" lang="en-US" altLang="ko-KR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10%</a:t>
            </a:r>
            <a:r>
              <a:rPr kumimoji="1" lang="ko-KR" altLang="en-US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안팎을 유지하며</a:t>
            </a:r>
            <a:endParaRPr kumimoji="1" lang="en-US" altLang="ko-KR" sz="1200" spc="15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>
              <a:lnSpc>
                <a:spcPct val="125000"/>
              </a:lnSpc>
            </a:pPr>
            <a:r>
              <a:rPr kumimoji="1" lang="ko-KR" altLang="en-US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국내 타 공항에 비해 월등하게 높은 것으로 파악된다</a:t>
            </a:r>
            <a:r>
              <a:rPr kumimoji="1" lang="en-US" altLang="ko-KR" sz="1200" spc="1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sz="1200" spc="15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2BA687-C66E-0642-B779-3FC5A8F427C0}"/>
              </a:ext>
            </a:extLst>
          </p:cNvPr>
          <p:cNvSpPr/>
          <p:nvPr/>
        </p:nvSpPr>
        <p:spPr>
          <a:xfrm>
            <a:off x="6394901" y="401297"/>
            <a:ext cx="45719" cy="540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45E814-7E6D-244B-8611-798160A0D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073" y="1161986"/>
            <a:ext cx="609600" cy="609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BB3C27-5F45-C041-BCA3-A08D4F1E3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906" y="1161986"/>
            <a:ext cx="609600" cy="6096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3449321-B859-864E-8806-2B49A256B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679" y="1161986"/>
            <a:ext cx="609600" cy="609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4352058-5F0F-8141-90B5-A943C0E97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313" b="-20313"/>
          <a:stretch/>
        </p:blipFill>
        <p:spPr>
          <a:xfrm>
            <a:off x="6214554" y="1441389"/>
            <a:ext cx="487680" cy="4876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63AA166-C11F-3343-9527-6BFD872BB2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313" b="-20313"/>
          <a:stretch/>
        </p:blipFill>
        <p:spPr>
          <a:xfrm>
            <a:off x="6746683" y="1441389"/>
            <a:ext cx="487680" cy="48768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7219666-18AA-DC49-9B07-7C30E9A8C7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313" b="-20313"/>
          <a:stretch/>
        </p:blipFill>
        <p:spPr>
          <a:xfrm>
            <a:off x="6485758" y="1132224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B348E0-AE32-F848-AC74-E2FCFCD6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ECA030-0FC1-3D4A-ABAA-E5831B77F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3" b="-20313"/>
          <a:stretch/>
        </p:blipFill>
        <p:spPr>
          <a:xfrm>
            <a:off x="3784600" y="13081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3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166</Words>
  <Application>Microsoft Macintosh PowerPoint</Application>
  <PresentationFormat>와이드스크린</PresentationFormat>
  <Paragraphs>47</Paragraphs>
  <Slides>7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Nanum Gothic</vt:lpstr>
      <vt:lpstr>NanumBarunGothic</vt:lpstr>
      <vt:lpstr>Arial</vt:lpstr>
      <vt:lpstr>Office 테마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가재협</dc:creator>
  <cp:lastModifiedBy>가재협</cp:lastModifiedBy>
  <cp:revision>90</cp:revision>
  <dcterms:created xsi:type="dcterms:W3CDTF">2019-01-21T01:43:33Z</dcterms:created>
  <dcterms:modified xsi:type="dcterms:W3CDTF">2020-06-17T11:38:04Z</dcterms:modified>
</cp:coreProperties>
</file>