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5EE"/>
    <a:srgbClr val="C1B0DA"/>
    <a:srgbClr val="FCD4CC"/>
    <a:srgbClr val="C0AAE0"/>
    <a:srgbClr val="7DCD8E"/>
    <a:srgbClr val="FFC285"/>
    <a:srgbClr val="FFCC99"/>
    <a:srgbClr val="000000"/>
    <a:srgbClr val="AAE9EC"/>
    <a:srgbClr val="D8F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35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504-B0E3-4659-A4CA-640CB6573F77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EAE8-32D5-456A-9703-A9C79E950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27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504-B0E3-4659-A4CA-640CB6573F77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EAE8-32D5-456A-9703-A9C79E950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13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504-B0E3-4659-A4CA-640CB6573F77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EAE8-32D5-456A-9703-A9C79E950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0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504-B0E3-4659-A4CA-640CB6573F77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EAE8-32D5-456A-9703-A9C79E950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91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504-B0E3-4659-A4CA-640CB6573F77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EAE8-32D5-456A-9703-A9C79E950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62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504-B0E3-4659-A4CA-640CB6573F77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EAE8-32D5-456A-9703-A9C79E950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3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504-B0E3-4659-A4CA-640CB6573F77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EAE8-32D5-456A-9703-A9C79E950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79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504-B0E3-4659-A4CA-640CB6573F77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EAE8-32D5-456A-9703-A9C79E950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94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504-B0E3-4659-A4CA-640CB6573F77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EAE8-32D5-456A-9703-A9C79E950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50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504-B0E3-4659-A4CA-640CB6573F77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EAE8-32D5-456A-9703-A9C79E950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26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504-B0E3-4659-A4CA-640CB6573F77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EAE8-32D5-456A-9703-A9C79E950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1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4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504-B0E3-4659-A4CA-640CB6573F77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CEAE8-32D5-456A-9703-A9C79E950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39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07504" y="123478"/>
            <a:ext cx="8928992" cy="4886846"/>
          </a:xfrm>
          <a:prstGeom prst="rect">
            <a:avLst/>
          </a:prstGeom>
          <a:noFill/>
          <a:ln w="12700">
            <a:solidFill>
              <a:srgbClr val="F6F5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8234788" y="391661"/>
            <a:ext cx="340841" cy="340841"/>
          </a:xfrm>
          <a:prstGeom prst="ellipse">
            <a:avLst/>
          </a:prstGeom>
          <a:solidFill>
            <a:srgbClr val="F6F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5076056" y="731622"/>
            <a:ext cx="3781326" cy="378132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07504" y="148578"/>
            <a:ext cx="4836646" cy="4836646"/>
          </a:xfrm>
          <a:prstGeom prst="ellipse">
            <a:avLst/>
          </a:prstGeom>
          <a:solidFill>
            <a:srgbClr val="F6F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5868144" y="1479401"/>
            <a:ext cx="129614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  <a:ea typeface="HY신명조" panose="02030600000101010101" pitchFamily="18" charset="-127"/>
              </a:rPr>
              <a:t>KOREA</a:t>
            </a:r>
          </a:p>
          <a:p>
            <a:r>
              <a:rPr lang="en-US" altLang="ko-KR" sz="1600" b="1" dirty="0">
                <a:solidFill>
                  <a:schemeClr val="bg1"/>
                </a:solidFill>
                <a:ea typeface="HY신명조" panose="02030600000101010101" pitchFamily="18" charset="-127"/>
              </a:rPr>
              <a:t>JEWELRY </a:t>
            </a:r>
          </a:p>
          <a:p>
            <a:r>
              <a:rPr lang="en-US" altLang="ko-KR" sz="1600" dirty="0">
                <a:solidFill>
                  <a:schemeClr val="bg1"/>
                </a:solidFill>
                <a:ea typeface="HY신명조" panose="02030600000101010101" pitchFamily="18" charset="-127"/>
              </a:rPr>
              <a:t>FORUM </a:t>
            </a:r>
          </a:p>
          <a:p>
            <a:r>
              <a:rPr lang="en-US" altLang="ko-KR" sz="1600" dirty="0">
                <a:solidFill>
                  <a:schemeClr val="bg1"/>
                </a:solidFill>
                <a:ea typeface="HY신명조" panose="02030600000101010101" pitchFamily="18" charset="-127"/>
              </a:rPr>
              <a:t>2017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122566" y="2787774"/>
            <a:ext cx="136815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  <a:ea typeface="HY중고딕" panose="02030600000101010101" pitchFamily="18" charset="-127"/>
              </a:rPr>
              <a:t>WOLGOK</a:t>
            </a:r>
            <a:r>
              <a:rPr lang="en-US" altLang="ko-KR" sz="1600" dirty="0">
                <a:solidFill>
                  <a:schemeClr val="bg1"/>
                </a:solidFill>
                <a:ea typeface="HY중고딕" panose="02030600000101010101" pitchFamily="18" charset="-127"/>
              </a:rPr>
              <a:t> </a:t>
            </a:r>
          </a:p>
          <a:p>
            <a:r>
              <a:rPr lang="en-US" altLang="ko-KR" sz="1600" b="1" dirty="0">
                <a:solidFill>
                  <a:schemeClr val="bg1"/>
                </a:solidFill>
                <a:ea typeface="HY중고딕" panose="02030600000101010101" pitchFamily="18" charset="-127"/>
              </a:rPr>
              <a:t>JEWELRY</a:t>
            </a:r>
            <a:r>
              <a:rPr lang="en-US" altLang="ko-KR" sz="1600" dirty="0">
                <a:solidFill>
                  <a:schemeClr val="bg1"/>
                </a:solidFill>
                <a:ea typeface="HY중고딕" panose="02030600000101010101" pitchFamily="18" charset="-127"/>
              </a:rPr>
              <a:t> </a:t>
            </a:r>
          </a:p>
          <a:p>
            <a:r>
              <a:rPr lang="en-US" altLang="ko-KR" sz="1600" dirty="0">
                <a:solidFill>
                  <a:schemeClr val="bg1"/>
                </a:solidFill>
                <a:ea typeface="HY중고딕" panose="02030600000101010101" pitchFamily="18" charset="-127"/>
              </a:rPr>
              <a:t>RESEARCH </a:t>
            </a:r>
          </a:p>
          <a:p>
            <a:r>
              <a:rPr lang="en-US" altLang="ko-KR" sz="1600" dirty="0">
                <a:solidFill>
                  <a:schemeClr val="bg1"/>
                </a:solidFill>
                <a:ea typeface="HY중고딕" panose="02030600000101010101" pitchFamily="18" charset="-127"/>
              </a:rPr>
              <a:t>CENTER</a:t>
            </a:r>
            <a:endParaRPr lang="ko-KR" altLang="en-US" sz="1600" dirty="0">
              <a:solidFill>
                <a:schemeClr val="bg1"/>
              </a:solidFill>
              <a:ea typeface="HY중고딕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920036" y="391661"/>
            <a:ext cx="970347" cy="4810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ea typeface="HY중고딕" panose="02030600000101010101" pitchFamily="18" charset="-127"/>
              </a:rPr>
              <a:t>TEMPLATE  </a:t>
            </a:r>
          </a:p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ea typeface="HY중고딕" panose="02030600000101010101" pitchFamily="18" charset="-127"/>
              </a:rPr>
              <a:t>7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  <a:ea typeface="HY중고딕" panose="02030600000101010101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7164288" y="731622"/>
            <a:ext cx="0" cy="37813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940152" y="1059582"/>
            <a:ext cx="0" cy="31683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86402" y="1479401"/>
            <a:ext cx="5509734" cy="175432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 O L G O K</a:t>
            </a:r>
          </a:p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 E W E L R Y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2" name="Picture 3" descr="C:\Users\효정\Desktop\월곡주얼리\4월 작업\1x\월곡 로고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73" y="4623342"/>
            <a:ext cx="2266491" cy="33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83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79793" y="627534"/>
            <a:ext cx="2184411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INDEX</a:t>
            </a:r>
          </a:p>
        </p:txBody>
      </p:sp>
      <p:pic>
        <p:nvPicPr>
          <p:cNvPr id="18" name="Picture 3" descr="C:\Users\효정\Desktop\월곡주얼리\4월 작업\1x\월곡 로고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03998"/>
            <a:ext cx="1600386" cy="23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107504" y="123478"/>
            <a:ext cx="8928992" cy="4886846"/>
          </a:xfrm>
          <a:prstGeom prst="rect">
            <a:avLst/>
          </a:prstGeom>
          <a:noFill/>
          <a:ln w="12700">
            <a:solidFill>
              <a:srgbClr val="F6F5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33904" y="2566901"/>
            <a:ext cx="1440160" cy="1440160"/>
          </a:xfrm>
          <a:prstGeom prst="ellipse">
            <a:avLst/>
          </a:prstGeom>
          <a:solidFill>
            <a:srgbClr val="F6F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622136" y="2566901"/>
            <a:ext cx="1440160" cy="1440160"/>
          </a:xfrm>
          <a:prstGeom prst="ellipse">
            <a:avLst/>
          </a:prstGeom>
          <a:solidFill>
            <a:srgbClr val="F6F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4710368" y="2566901"/>
            <a:ext cx="1440160" cy="1440160"/>
          </a:xfrm>
          <a:prstGeom prst="ellipse">
            <a:avLst/>
          </a:prstGeom>
          <a:solidFill>
            <a:srgbClr val="F6F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780616" y="2566901"/>
            <a:ext cx="1440160" cy="1440160"/>
          </a:xfrm>
          <a:prstGeom prst="ellipse">
            <a:avLst/>
          </a:prstGeom>
          <a:solidFill>
            <a:srgbClr val="F6F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65952" y="2105235"/>
            <a:ext cx="576063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054184" y="2105235"/>
            <a:ext cx="576063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142416" y="2105235"/>
            <a:ext cx="576063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212664" y="2105235"/>
            <a:ext cx="576063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403648" y="2212956"/>
            <a:ext cx="680093" cy="24622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HIPTRO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563888" y="2202582"/>
            <a:ext cx="588623" cy="2732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SIMPLE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634549" y="2220651"/>
            <a:ext cx="4988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POTD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7724224" y="2199426"/>
            <a:ext cx="692818" cy="2732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SOULIAN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18589" y="2779149"/>
            <a:ext cx="1046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90's motive various chain </a:t>
            </a:r>
          </a:p>
          <a:p>
            <a:r>
              <a:rPr lang="en-US" altLang="ko-KR" sz="900" dirty="0"/>
              <a:t>bricolage creative fun</a:t>
            </a:r>
            <a:endParaRPr lang="ko-KR" altLang="en-US" sz="900" dirty="0"/>
          </a:p>
        </p:txBody>
      </p:sp>
      <p:sp>
        <p:nvSpPr>
          <p:cNvPr id="43" name="직사각형 42"/>
          <p:cNvSpPr/>
          <p:nvPr/>
        </p:nvSpPr>
        <p:spPr>
          <a:xfrm>
            <a:off x="3103839" y="2784996"/>
            <a:ext cx="98040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flexible deconstructed hoops rough &amp; texture case by stone</a:t>
            </a:r>
            <a:endParaRPr lang="ko-KR" altLang="en-US" sz="900" dirty="0"/>
          </a:p>
        </p:txBody>
      </p:sp>
      <p:sp>
        <p:nvSpPr>
          <p:cNvPr id="44" name="직사각형 43"/>
          <p:cNvSpPr/>
          <p:nvPr/>
        </p:nvSpPr>
        <p:spPr>
          <a:xfrm>
            <a:off x="5180519" y="2825316"/>
            <a:ext cx="941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twinkle party girl artistic necklace fancy romance perfect imbalance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7233468" y="2784996"/>
            <a:ext cx="981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origin mythical motif pure craft raw minimal</a:t>
            </a:r>
            <a:endParaRPr lang="ko-KR" altLang="en-US" sz="900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1043608" y="2199426"/>
            <a:ext cx="0" cy="180763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131840" y="2199426"/>
            <a:ext cx="0" cy="180763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5220072" y="2199426"/>
            <a:ext cx="0" cy="180763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308304" y="2199426"/>
            <a:ext cx="0" cy="180763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85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타원 37"/>
          <p:cNvSpPr/>
          <p:nvPr/>
        </p:nvSpPr>
        <p:spPr>
          <a:xfrm>
            <a:off x="107506" y="123480"/>
            <a:ext cx="576062" cy="576062"/>
          </a:xfrm>
          <a:prstGeom prst="ellipse">
            <a:avLst/>
          </a:prstGeom>
          <a:solidFill>
            <a:srgbClr val="F6F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90452" y="309512"/>
            <a:ext cx="102829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FJAS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조사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08290" y="1350111"/>
            <a:ext cx="20807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브랜드 제품이지만 브랜드 모름 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895420" y="1350111"/>
            <a:ext cx="0" cy="282744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57765" y="1278103"/>
            <a:ext cx="288032" cy="2880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57765" y="2180060"/>
            <a:ext cx="288032" cy="2880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757765" y="3093529"/>
            <a:ext cx="288032" cy="2880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757765" y="4037531"/>
            <a:ext cx="288032" cy="2880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7504" y="123478"/>
            <a:ext cx="8928992" cy="4886846"/>
          </a:xfrm>
          <a:prstGeom prst="rect">
            <a:avLst/>
          </a:prstGeom>
          <a:noFill/>
          <a:ln w="12700">
            <a:solidFill>
              <a:srgbClr val="F6F5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3" descr="C:\Users\효정\Desktop\월곡주얼리\4월 작업\1x\월곡 로고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03998"/>
            <a:ext cx="1600386" cy="23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1610493" y="366526"/>
            <a:ext cx="1305324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브랜드 여부 </a:t>
            </a:r>
            <a:r>
              <a:rPr lang="en-US" altLang="ko-KR" sz="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/ </a:t>
            </a:r>
            <a:r>
              <a:rPr lang="ko-KR" altLang="en-US" sz="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구입 장소</a:t>
            </a:r>
            <a:endParaRPr lang="en-US" altLang="ko-KR" sz="7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83568" y="554874"/>
            <a:ext cx="73448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37999" y="217179"/>
            <a:ext cx="55245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02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945161" y="4733673"/>
            <a:ext cx="1977158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[ SOURCE: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월곡주얼리산업연구소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한국갤럽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]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108291" y="2203907"/>
            <a:ext cx="9284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수입 브랜드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108291" y="3114434"/>
            <a:ext cx="172073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국내 브랜드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프랜차이즈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108291" y="4063950"/>
            <a:ext cx="143269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일반 개인매장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950275" y="3966487"/>
            <a:ext cx="1028297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78.5%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929293" y="3052879"/>
            <a:ext cx="846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14.9%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950276" y="2126963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2.8%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950275" y="1293026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3.8%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776000" y="4099664"/>
            <a:ext cx="3048843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776000" y="3201541"/>
            <a:ext cx="600571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776000" y="2275625"/>
            <a:ext cx="96515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776001" y="1422119"/>
            <a:ext cx="202572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3932269" y="1385825"/>
            <a:ext cx="144016" cy="14401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3872515" y="2239621"/>
            <a:ext cx="144016" cy="14401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4306614" y="3165537"/>
            <a:ext cx="144016" cy="14401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6752835" y="4063660"/>
            <a:ext cx="144016" cy="14401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6745301" y="1839903"/>
            <a:ext cx="1453417" cy="1453417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737767" y="2588031"/>
            <a:ext cx="15028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일반 개인매장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975052" y="2208298"/>
            <a:ext cx="1028297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78.5%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7626175" y="275911"/>
            <a:ext cx="12961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100" b="1" dirty="0">
                <a:solidFill>
                  <a:schemeClr val="bg1"/>
                </a:solidFill>
                <a:ea typeface="HY신명조" panose="02030600000101010101" pitchFamily="18" charset="-127"/>
              </a:rPr>
              <a:t>KOREA</a:t>
            </a:r>
          </a:p>
          <a:p>
            <a:pPr algn="r"/>
            <a:r>
              <a:rPr lang="en-US" altLang="ko-KR" sz="1100" b="1" dirty="0">
                <a:solidFill>
                  <a:schemeClr val="bg1"/>
                </a:solidFill>
                <a:ea typeface="HY신명조" panose="02030600000101010101" pitchFamily="18" charset="-127"/>
              </a:rPr>
              <a:t>JEWELRY </a:t>
            </a:r>
          </a:p>
          <a:p>
            <a:pPr algn="r"/>
            <a:r>
              <a:rPr lang="en-US" altLang="ko-KR" sz="1100" dirty="0">
                <a:solidFill>
                  <a:schemeClr val="bg1"/>
                </a:solidFill>
                <a:ea typeface="HY신명조" panose="02030600000101010101" pitchFamily="18" charset="-127"/>
              </a:rPr>
              <a:t>FORUM </a:t>
            </a:r>
          </a:p>
          <a:p>
            <a:pPr algn="r"/>
            <a:r>
              <a:rPr lang="en-US" altLang="ko-KR" sz="1100" dirty="0">
                <a:solidFill>
                  <a:schemeClr val="bg1"/>
                </a:solidFill>
                <a:ea typeface="HY신명조" panose="02030600000101010101" pitchFamily="18" charset="-127"/>
              </a:rPr>
              <a:t>2017</a:t>
            </a:r>
          </a:p>
        </p:txBody>
      </p:sp>
      <p:cxnSp>
        <p:nvCxnSpPr>
          <p:cNvPr id="74" name="직선 연결선 73"/>
          <p:cNvCxnSpPr/>
          <p:nvPr/>
        </p:nvCxnSpPr>
        <p:spPr>
          <a:xfrm flipV="1">
            <a:off x="6896851" y="3114434"/>
            <a:ext cx="420993" cy="92309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/>
          <p:nvPr/>
        </p:nvSpPr>
        <p:spPr>
          <a:xfrm>
            <a:off x="6675025" y="1816869"/>
            <a:ext cx="432048" cy="432048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09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3"/>
          <p:cNvSpPr txBox="1"/>
          <p:nvPr/>
        </p:nvSpPr>
        <p:spPr>
          <a:xfrm>
            <a:off x="3093210" y="4448500"/>
            <a:ext cx="31386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@2018 WOLGOK JEWELRY RESEARCH CENTER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879207" y="582831"/>
            <a:ext cx="3519507" cy="3384110"/>
            <a:chOff x="3537352" y="1742135"/>
            <a:chExt cx="3726646" cy="3583280"/>
          </a:xfrm>
        </p:grpSpPr>
        <p:sp>
          <p:nvSpPr>
            <p:cNvPr id="8" name="직사각형 7"/>
            <p:cNvSpPr/>
            <p:nvPr/>
          </p:nvSpPr>
          <p:spPr>
            <a:xfrm>
              <a:off x="3537352" y="1742135"/>
              <a:ext cx="3726646" cy="358328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>
              <a:solidFill>
                <a:schemeClr val="bg1"/>
              </a:solidFill>
            </a:ln>
            <a:effectLst>
              <a:outerShdw blurRad="152400" dist="38100" dir="2700000" sx="101000" sy="101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>
              <a:grpSpLocks/>
            </p:cNvGrpSpPr>
            <p:nvPr/>
          </p:nvGrpSpPr>
          <p:grpSpPr bwMode="auto">
            <a:xfrm>
              <a:off x="4310796" y="1939925"/>
              <a:ext cx="2229652" cy="3175160"/>
              <a:chOff x="4310796" y="1939925"/>
              <a:chExt cx="2229652" cy="3175160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0488" y="1939925"/>
                <a:ext cx="458787" cy="427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TextBox 11"/>
              <p:cNvSpPr txBox="1">
                <a:spLocks noChangeArrowheads="1"/>
              </p:cNvSpPr>
              <p:nvPr/>
            </p:nvSpPr>
            <p:spPr bwMode="auto">
              <a:xfrm>
                <a:off x="4310796" y="2412275"/>
                <a:ext cx="2229652" cy="2053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/>
                    </a:solidFill>
                    <a:latin typeface="+mn-ea"/>
                  </a:rPr>
                  <a:t>(</a:t>
                </a:r>
                <a:r>
                  <a:rPr lang="ko-KR" altLang="en-US" sz="800" dirty="0">
                    <a:solidFill>
                      <a:schemeClr val="bg1"/>
                    </a:solidFill>
                    <a:latin typeface="+mn-ea"/>
                  </a:rPr>
                  <a:t>재</a:t>
                </a:r>
                <a:r>
                  <a:rPr lang="en-US" altLang="ko-KR" sz="800" dirty="0">
                    <a:solidFill>
                      <a:schemeClr val="bg1"/>
                    </a:solidFill>
                    <a:latin typeface="+mn-ea"/>
                  </a:rPr>
                  <a:t>)</a:t>
                </a:r>
                <a:r>
                  <a:rPr lang="ko-KR" altLang="en-US" sz="800" dirty="0" err="1">
                    <a:solidFill>
                      <a:schemeClr val="bg1"/>
                    </a:solidFill>
                    <a:latin typeface="+mn-ea"/>
                  </a:rPr>
                  <a:t>월곡주얼리산업진흥재단은</a:t>
                </a:r>
                <a:r>
                  <a:rPr lang="ko-KR" altLang="en-US" sz="800" dirty="0">
                    <a:solidFill>
                      <a:schemeClr val="bg1"/>
                    </a:solidFill>
                    <a:latin typeface="+mn-ea"/>
                  </a:rPr>
                  <a:t> </a:t>
                </a:r>
                <a:r>
                  <a:rPr lang="en-US" altLang="ko-KR" sz="800" dirty="0">
                    <a:solidFill>
                      <a:schemeClr val="bg1"/>
                    </a:solidFill>
                    <a:latin typeface="+mn-ea"/>
                  </a:rPr>
                  <a:t>2009</a:t>
                </a:r>
                <a:r>
                  <a:rPr lang="ko-KR" altLang="en-US" sz="800" dirty="0">
                    <a:solidFill>
                      <a:schemeClr val="bg1"/>
                    </a:solidFill>
                    <a:latin typeface="+mn-ea"/>
                  </a:rPr>
                  <a:t>년 설립된 </a:t>
                </a:r>
                <a:r>
                  <a:rPr lang="en-US" altLang="ko-KR" sz="800" dirty="0">
                    <a:solidFill>
                      <a:schemeClr val="bg1"/>
                    </a:solidFill>
                    <a:latin typeface="+mn-ea"/>
                  </a:rPr>
                  <a:t>NPO </a:t>
                </a:r>
                <a:r>
                  <a:rPr lang="ko-KR" altLang="en-US" sz="800" dirty="0">
                    <a:solidFill>
                      <a:schemeClr val="bg1"/>
                    </a:solidFill>
                    <a:latin typeface="+mn-ea"/>
                  </a:rPr>
                  <a:t>기관으로 </a:t>
                </a:r>
                <a:r>
                  <a:rPr lang="ko-KR" altLang="en-US" sz="800" dirty="0" err="1">
                    <a:solidFill>
                      <a:schemeClr val="bg1"/>
                    </a:solidFill>
                    <a:latin typeface="+mn-ea"/>
                  </a:rPr>
                  <a:t>주얼리</a:t>
                </a:r>
                <a:r>
                  <a:rPr lang="ko-KR" altLang="en-US" sz="800" dirty="0">
                    <a:solidFill>
                      <a:schemeClr val="bg1"/>
                    </a:solidFill>
                    <a:latin typeface="+mn-ea"/>
                  </a:rPr>
                  <a:t> 분야의 장학</a:t>
                </a:r>
                <a:r>
                  <a:rPr lang="en-US" altLang="ko-KR" sz="800" dirty="0">
                    <a:solidFill>
                      <a:schemeClr val="bg1"/>
                    </a:solidFill>
                    <a:latin typeface="+mn-ea"/>
                  </a:rPr>
                  <a:t>, </a:t>
                </a:r>
                <a:r>
                  <a:rPr lang="ko-KR" altLang="en-US" sz="800" dirty="0">
                    <a:solidFill>
                      <a:schemeClr val="bg1"/>
                    </a:solidFill>
                    <a:latin typeface="+mn-ea"/>
                  </a:rPr>
                  <a:t>연구</a:t>
                </a:r>
                <a:r>
                  <a:rPr lang="en-US" altLang="ko-KR" sz="800" dirty="0">
                    <a:solidFill>
                      <a:schemeClr val="bg1"/>
                    </a:solidFill>
                    <a:latin typeface="+mn-ea"/>
                  </a:rPr>
                  <a:t>, </a:t>
                </a:r>
                <a:r>
                  <a:rPr lang="ko-KR" altLang="en-US" sz="800" dirty="0">
                    <a:solidFill>
                      <a:schemeClr val="bg1"/>
                    </a:solidFill>
                    <a:latin typeface="+mn-ea"/>
                  </a:rPr>
                  <a:t>사회환원 등의 사업을 수행하고 </a:t>
                </a:r>
                <a:endParaRPr lang="en-US" altLang="ko-KR" sz="800">
                  <a:solidFill>
                    <a:schemeClr val="bg1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>
                    <a:solidFill>
                      <a:schemeClr val="bg1"/>
                    </a:solidFill>
                    <a:latin typeface="+mn-ea"/>
                  </a:rPr>
                  <a:t>있습니다</a:t>
                </a:r>
                <a:r>
                  <a:rPr lang="en-US" altLang="ko-KR" sz="800" dirty="0">
                    <a:solidFill>
                      <a:schemeClr val="bg1"/>
                    </a:solidFill>
                    <a:latin typeface="+mn-ea"/>
                  </a:rPr>
                  <a:t>. </a:t>
                </a:r>
              </a:p>
              <a:p>
                <a:pPr algn="ctr">
                  <a:lnSpc>
                    <a:spcPct val="150000"/>
                  </a:lnSpc>
                </a:pPr>
                <a:endParaRPr lang="en-US" altLang="ko-KR" sz="800" dirty="0">
                  <a:solidFill>
                    <a:schemeClr val="bg1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>
                    <a:solidFill>
                      <a:schemeClr val="bg1"/>
                    </a:solidFill>
                    <a:latin typeface="+mn-ea"/>
                  </a:rPr>
                  <a:t>본 기관에서는 </a:t>
                </a:r>
                <a:r>
                  <a:rPr lang="ko-KR" altLang="en-US" sz="800" dirty="0" err="1">
                    <a:solidFill>
                      <a:schemeClr val="bg1"/>
                    </a:solidFill>
                    <a:latin typeface="+mn-ea"/>
                  </a:rPr>
                  <a:t>주얼리</a:t>
                </a:r>
                <a:r>
                  <a:rPr lang="ko-KR" altLang="en-US" sz="800" dirty="0">
                    <a:solidFill>
                      <a:schemeClr val="bg1"/>
                    </a:solidFill>
                    <a:latin typeface="+mn-ea"/>
                  </a:rPr>
                  <a:t> 비즈니스에 </a:t>
                </a:r>
                <a:endParaRPr lang="en-US" altLang="ko-KR" sz="800" dirty="0">
                  <a:solidFill>
                    <a:schemeClr val="bg1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>
                    <a:solidFill>
                      <a:schemeClr val="bg1"/>
                    </a:solidFill>
                    <a:latin typeface="+mn-ea"/>
                  </a:rPr>
                  <a:t>도움을 드리고자 </a:t>
                </a:r>
                <a:r>
                  <a:rPr lang="en-US" altLang="ko-KR" sz="800" dirty="0">
                    <a:solidFill>
                      <a:schemeClr val="bg1"/>
                    </a:solidFill>
                    <a:latin typeface="+mn-ea"/>
                  </a:rPr>
                  <a:t>PPT, </a:t>
                </a:r>
                <a:r>
                  <a:rPr lang="ko-KR" altLang="en-US" sz="800" dirty="0">
                    <a:solidFill>
                      <a:schemeClr val="bg1"/>
                    </a:solidFill>
                    <a:latin typeface="+mn-ea"/>
                  </a:rPr>
                  <a:t>이력서 등 활용도 높은 양식을 무상으로 제공하고 있습니다</a:t>
                </a:r>
                <a:r>
                  <a:rPr lang="en-US" altLang="ko-KR" sz="800" dirty="0">
                    <a:solidFill>
                      <a:schemeClr val="bg1"/>
                    </a:solidFill>
                    <a:latin typeface="+mn-ea"/>
                  </a:rPr>
                  <a:t>.  </a:t>
                </a:r>
              </a:p>
              <a:p>
                <a:pPr algn="ctr">
                  <a:lnSpc>
                    <a:spcPct val="150000"/>
                  </a:lnSpc>
                </a:pPr>
                <a:endParaRPr lang="en-US" altLang="ko-KR" sz="800" dirty="0">
                  <a:solidFill>
                    <a:schemeClr val="bg1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>
                    <a:solidFill>
                      <a:schemeClr val="bg1"/>
                    </a:solidFill>
                    <a:latin typeface="+mn-ea"/>
                  </a:rPr>
                  <a:t>유료배포 및 상업적 사용은 불가합니다</a:t>
                </a:r>
                <a:r>
                  <a:rPr lang="en-US" altLang="ko-KR" sz="800" dirty="0">
                    <a:solidFill>
                      <a:schemeClr val="bg1"/>
                    </a:solidFill>
                    <a:latin typeface="+mn-ea"/>
                  </a:rPr>
                  <a:t>. </a:t>
                </a:r>
                <a:endParaRPr lang="ko-KR" altLang="en-US" sz="800" u="sng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2" name="TextBox 20"/>
              <p:cNvSpPr txBox="1">
                <a:spLocks noChangeArrowheads="1"/>
              </p:cNvSpPr>
              <p:nvPr/>
            </p:nvSpPr>
            <p:spPr bwMode="auto">
              <a:xfrm>
                <a:off x="4862445" y="4886961"/>
                <a:ext cx="1076458" cy="228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 dirty="0">
                    <a:solidFill>
                      <a:schemeClr val="bg1"/>
                    </a:solidFill>
                    <a:latin typeface="+mn-ea"/>
                  </a:rPr>
                  <a:t>www.w-jewel.or.kr</a:t>
                </a:r>
                <a:endParaRPr lang="ko-KR" altLang="en-US" sz="8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pic>
            <p:nvPicPr>
              <p:cNvPr id="13" name="Picture 46" descr="C:\Users\user\Desktop\로고-3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5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8975" y="4527550"/>
                <a:ext cx="1800225" cy="18097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242982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168</Words>
  <Application>Microsoft Office PowerPoint</Application>
  <PresentationFormat>화면 슬라이드 쇼(16:9)</PresentationFormat>
  <Paragraphs>53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HY견고딕</vt:lpstr>
      <vt:lpstr>HY신명조</vt:lpstr>
      <vt:lpstr>HY중고딕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김효정</dc:creator>
  <cp:lastModifiedBy>Windows 사용자</cp:lastModifiedBy>
  <cp:revision>161</cp:revision>
  <dcterms:created xsi:type="dcterms:W3CDTF">2018-04-08T06:22:26Z</dcterms:created>
  <dcterms:modified xsi:type="dcterms:W3CDTF">2018-08-27T06:23:30Z</dcterms:modified>
</cp:coreProperties>
</file>