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 b="def" i="def"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8CF"/>
          </a:solidFill>
        </a:fill>
      </a:tcStyle>
    </a:wholeTbl>
    <a:band2H>
      <a:tcTxStyle b="def" i="def"/>
      <a:tcStyle>
        <a:tcBdr/>
        <a:fill>
          <a:solidFill>
            <a:srgbClr val="EFEC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2DB"/>
          </a:solidFill>
        </a:fill>
      </a:tcStyle>
    </a:wholeTbl>
    <a:band2H>
      <a:tcTxStyle b="def" i="def"/>
      <a:tcStyle>
        <a:tcBdr/>
        <a:fill>
          <a:solidFill>
            <a:srgbClr val="EAF1EE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Titeltekst</a:t>
            </a:r>
          </a:p>
        </p:txBody>
      </p:sp>
      <p:sp>
        <p:nvSpPr>
          <p:cNvPr id="67" name="Hoofdtekst - niveau één…"/>
          <p:cNvSpPr txBox="1"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Dianummer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iteltekst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Titeltekst</a:t>
            </a:r>
          </a:p>
        </p:txBody>
      </p:sp>
      <p:sp>
        <p:nvSpPr>
          <p:cNvPr id="232" name="Hoofdtekst - niveau één…"/>
          <p:cNvSpPr txBox="1"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Dianumm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itelteks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Titeltekst</a:t>
            </a:r>
          </a:p>
        </p:txBody>
      </p:sp>
      <p:sp>
        <p:nvSpPr>
          <p:cNvPr id="269" name="Hoofdtekst - niveau één…"/>
          <p:cNvSpPr txBox="1"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70" name="Text Placeholder 2"/>
          <p:cNvSpPr/>
          <p:nvPr>
            <p:ph type="body" sz="quarter" idx="13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TextBox 13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74" name="Dianumm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Titeltekst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Titeltekst</a:t>
            </a:r>
          </a:p>
        </p:txBody>
      </p:sp>
      <p:sp>
        <p:nvSpPr>
          <p:cNvPr id="309" name="Hoofdtekst - niveau één…"/>
          <p:cNvSpPr txBox="1"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Dianumm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Titelteks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Titeltekst</a:t>
            </a:r>
          </a:p>
        </p:txBody>
      </p:sp>
      <p:sp>
        <p:nvSpPr>
          <p:cNvPr id="346" name="Hoofdtekst - niveau één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47" name="Text Placeholder 3"/>
          <p:cNvSpPr/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TextBox 16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Dianumm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Titeltekst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Titeltekst</a:t>
            </a:r>
          </a:p>
        </p:txBody>
      </p:sp>
      <p:sp>
        <p:nvSpPr>
          <p:cNvPr id="386" name="Hoofdtekst - niveau één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87" name="Text Placeholder 3"/>
          <p:cNvSpPr/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Dianumm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elteks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97" name="Hoofdtekst - niveau één…"/>
          <p:cNvSpPr txBox="1"/>
          <p:nvPr>
            <p:ph type="body" idx="1"/>
          </p:nvPr>
        </p:nvSpPr>
        <p:spPr>
          <a:xfrm>
            <a:off x="2589211" y="2133600"/>
            <a:ext cx="8915401" cy="3886200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9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eltekst"/>
          <p:cNvSpPr txBox="1"/>
          <p:nvPr>
            <p:ph type="title"/>
          </p:nvPr>
        </p:nvSpPr>
        <p:spPr>
          <a:xfrm>
            <a:off x="9294811" y="627405"/>
            <a:ext cx="2207602" cy="528381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Titeltekst</a:t>
            </a:r>
          </a:p>
        </p:txBody>
      </p:sp>
      <p:sp>
        <p:nvSpPr>
          <p:cNvPr id="406" name="Hoofdtekst - niveau één…"/>
          <p:cNvSpPr txBox="1"/>
          <p:nvPr>
            <p:ph type="body" idx="1"/>
          </p:nvPr>
        </p:nvSpPr>
        <p:spPr>
          <a:xfrm>
            <a:off x="2589211" y="627405"/>
            <a:ext cx="6477001" cy="5283818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07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eltekst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Hoofdtekst - niveau één…"/>
          <p:cNvSpPr txBox="1"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eltekst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Titeltekst</a:t>
            </a:r>
          </a:p>
        </p:txBody>
      </p:sp>
      <p:sp>
        <p:nvSpPr>
          <p:cNvPr id="113" name="Hoofdtekst - niveau één…"/>
          <p:cNvSpPr txBox="1"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Dianumm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elteks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23" name="Hoofdtekst - niveau één…"/>
          <p:cNvSpPr txBox="1"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ks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32" name="Hoofdtekst - niveau één…"/>
          <p:cNvSpPr txBox="1"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3" name="Text Placeholder 4"/>
          <p:cNvSpPr/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3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teks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4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kst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Titeltekst</a:t>
            </a:r>
          </a:p>
        </p:txBody>
      </p:sp>
      <p:sp>
        <p:nvSpPr>
          <p:cNvPr id="157" name="Hoofdtekst - niveau één…"/>
          <p:cNvSpPr txBox="1"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8" name="Text Placeholder 3"/>
          <p:cNvSpPr/>
          <p:nvPr>
            <p:ph type="body" sz="quarter" idx="13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iteltekst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Titeltekst</a:t>
            </a:r>
          </a:p>
        </p:txBody>
      </p:sp>
      <p:sp>
        <p:nvSpPr>
          <p:cNvPr id="194" name="Picture Placeholder 2"/>
          <p:cNvSpPr/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Hoofdtekst - niveau één…"/>
          <p:cNvSpPr txBox="1"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Dianumm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elteks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1" name="Hoofdtekst - niveau één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2" name="Dianummer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itel 1"/>
          <p:cNvSpPr txBox="1"/>
          <p:nvPr>
            <p:ph type="ctrTitle"/>
          </p:nvPr>
        </p:nvSpPr>
        <p:spPr>
          <a:xfrm>
            <a:off x="2589212" y="2514599"/>
            <a:ext cx="8915401" cy="2262783"/>
          </a:xfrm>
          <a:prstGeom prst="rect">
            <a:avLst/>
          </a:prstGeom>
        </p:spPr>
        <p:txBody>
          <a:bodyPr/>
          <a:lstStyle/>
          <a:p>
            <a:pPr/>
            <a:r>
              <a:t>RUSHHOUR project</a:t>
            </a:r>
          </a:p>
        </p:txBody>
      </p:sp>
      <p:sp>
        <p:nvSpPr>
          <p:cNvPr id="417" name="Ondertitel 2"/>
          <p:cNvSpPr txBox="1"/>
          <p:nvPr>
            <p:ph type="subTitle" sz="quarter" idx="1"/>
          </p:nvPr>
        </p:nvSpPr>
        <p:spPr>
          <a:xfrm>
            <a:off x="2589212" y="4777378"/>
            <a:ext cx="8915401" cy="1126284"/>
          </a:xfrm>
          <a:prstGeom prst="rect">
            <a:avLst/>
          </a:prstGeom>
        </p:spPr>
        <p:txBody>
          <a:bodyPr/>
          <a:lstStyle/>
          <a:p>
            <a:pPr/>
            <a:r>
              <a:t>Iris and Roman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82" name="8Xiz5XJdSUa4+vsnGsvu3g_thumb_1ce0.jpg" descr="8Xiz5XJdSUa4+vsnGsvu3g_thumb_1ce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9637" y="4916857"/>
            <a:ext cx="1658722" cy="1820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wLn1Xz4DTLiA7BQHfeUogg_thumb_1ce3.jpg" descr="wLn1Xz4DTLiA7BQHfeUogg_thumb_1c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5146" y="388934"/>
            <a:ext cx="1595614" cy="1751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sHgh9Wb8QuudbMM9rY1gjg_thumb_1cdf.jpg" descr="sHgh9Wb8QuudbMM9rY1gjg_thumb_1cdf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9148" y="2649462"/>
            <a:ext cx="1753980" cy="1927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R3neVYl1SkOSaFfH5Lsdwg_thumb_1ce2.jpg" descr="R3neVYl1SkOSaFfH5Lsdwg_thumb_1ce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2009" y="2587446"/>
            <a:ext cx="1753980" cy="1920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6uzHaOXPSh2F4NwROmeqIg_thumb_1ce1.jpg" descr="6uzHaOXPSh2F4NwROmeqIg_thumb_1ce1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1807" y="4940080"/>
            <a:ext cx="1595614" cy="177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6uzHaOXPSh2F4NwROmeqIg_thumb_1ce1.jpg" descr="6uzHaOXPSh2F4NwROmeqIg_thumb_1ce1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7952" y="4940080"/>
            <a:ext cx="1595614" cy="177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Vd9hqFONTAirP+Gq+p3CEw_thumb_1ce4.jpg" descr="Vd9hqFONTAirP+Gq+p3CEw_thumb_1ce4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7882" y="4913510"/>
            <a:ext cx="1595613" cy="176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dZTheBiKTHmEEdzxsCc9kA_thumb_1ce5.jpg" descr="dZTheBiKTHmEEdzxsCc9kA_thumb_1ce5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0576" y="4919178"/>
            <a:ext cx="1602454" cy="175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Lijn"/>
          <p:cNvSpPr/>
          <p:nvPr/>
        </p:nvSpPr>
        <p:spPr>
          <a:xfrm flipH="1">
            <a:off x="4198967" y="2069326"/>
            <a:ext cx="1269972" cy="494553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jn"/>
          <p:cNvSpPr/>
          <p:nvPr/>
        </p:nvSpPr>
        <p:spPr>
          <a:xfrm flipH="1">
            <a:off x="1673662" y="4519344"/>
            <a:ext cx="686232" cy="293173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jn"/>
          <p:cNvSpPr/>
          <p:nvPr/>
        </p:nvSpPr>
        <p:spPr>
          <a:xfrm flipH="1">
            <a:off x="7633257" y="4510509"/>
            <a:ext cx="865567" cy="302797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jn"/>
          <p:cNvSpPr/>
          <p:nvPr/>
        </p:nvSpPr>
        <p:spPr>
          <a:xfrm>
            <a:off x="7053146" y="2138204"/>
            <a:ext cx="1504196" cy="343133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jn"/>
          <p:cNvSpPr/>
          <p:nvPr/>
        </p:nvSpPr>
        <p:spPr>
          <a:xfrm>
            <a:off x="4171271" y="4579120"/>
            <a:ext cx="797966" cy="245898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jn"/>
          <p:cNvSpPr/>
          <p:nvPr/>
        </p:nvSpPr>
        <p:spPr>
          <a:xfrm>
            <a:off x="10242164" y="4484938"/>
            <a:ext cx="948600" cy="345520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jn"/>
          <p:cNvSpPr/>
          <p:nvPr/>
        </p:nvSpPr>
        <p:spPr>
          <a:xfrm>
            <a:off x="9362914" y="4538241"/>
            <a:ext cx="1" cy="259754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97" name="b5Vttct6SdKcDvDfgAx4sg_thumb_1ce6.jpg" descr="b5Vttct6SdKcDvDfgAx4sg_thumb_1ce6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20121" y="4940080"/>
            <a:ext cx="1611206" cy="1774059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Lijn"/>
          <p:cNvSpPr/>
          <p:nvPr/>
        </p:nvSpPr>
        <p:spPr>
          <a:xfrm>
            <a:off x="3276137" y="4632422"/>
            <a:ext cx="1" cy="259755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9" grpId="8"/>
      <p:bldP build="whole" bldLvl="1" animBg="1" rev="0" advAuto="0" spid="485" grpId="5"/>
      <p:bldP build="whole" bldLvl="1" animBg="1" rev="0" advAuto="0" spid="487" grpId="2"/>
      <p:bldP build="whole" bldLvl="1" animBg="1" rev="0" advAuto="0" spid="486" grpId="6"/>
      <p:bldP build="whole" bldLvl="1" animBg="1" rev="0" advAuto="0" spid="484" grpId="1"/>
      <p:bldP build="whole" bldLvl="1" animBg="1" rev="0" advAuto="0" spid="497" grpId="3"/>
      <p:bldP build="whole" bldLvl="1" animBg="1" rev="0" advAuto="0" spid="488" grpId="4"/>
      <p:bldP build="whole" bldLvl="1" animBg="1" rev="0" advAuto="0" spid="482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</p:txBody>
      </p:sp>
      <p:sp>
        <p:nvSpPr>
          <p:cNvPr id="501" name="Tijdelijke aanduiding voor inhoud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Dictionary:  child:parent</a:t>
            </a:r>
            <a:br/>
            <a:br/>
            <a:r>
              <a:t>1:0</a:t>
            </a:r>
            <a:br/>
            <a:r>
              <a:t>2:1</a:t>
            </a:r>
            <a:br/>
            <a:r>
              <a:t>3:1</a:t>
            </a:r>
            <a:br/>
          </a:p>
          <a:p>
            <a:pPr/>
            <a:r>
              <a:t>Find path</a:t>
            </a:r>
          </a:p>
          <a:p>
            <a:pPr/>
            <a:r>
              <a:t>Find moves</a:t>
            </a:r>
          </a:p>
        </p:txBody>
      </p:sp>
      <p:sp>
        <p:nvSpPr>
          <p:cNvPr id="502" name="1"/>
          <p:cNvSpPr txBox="1"/>
          <p:nvPr/>
        </p:nvSpPr>
        <p:spPr>
          <a:xfrm>
            <a:off x="7587973" y="2189796"/>
            <a:ext cx="24490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503" name="2"/>
          <p:cNvSpPr txBox="1"/>
          <p:nvPr/>
        </p:nvSpPr>
        <p:spPr>
          <a:xfrm>
            <a:off x="6933353" y="2716322"/>
            <a:ext cx="2308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4" name="3"/>
          <p:cNvSpPr txBox="1"/>
          <p:nvPr/>
        </p:nvSpPr>
        <p:spPr>
          <a:xfrm>
            <a:off x="8208104" y="2703622"/>
            <a:ext cx="24490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3</a:t>
            </a:r>
          </a:p>
        </p:txBody>
      </p:sp>
      <p:sp>
        <p:nvSpPr>
          <p:cNvPr id="505" name="4"/>
          <p:cNvSpPr txBox="1"/>
          <p:nvPr/>
        </p:nvSpPr>
        <p:spPr>
          <a:xfrm>
            <a:off x="6476419" y="3349794"/>
            <a:ext cx="24490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506" name="5"/>
          <p:cNvSpPr txBox="1"/>
          <p:nvPr/>
        </p:nvSpPr>
        <p:spPr>
          <a:xfrm>
            <a:off x="7199295" y="3349794"/>
            <a:ext cx="24490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5</a:t>
            </a:r>
          </a:p>
        </p:txBody>
      </p:sp>
      <p:sp>
        <p:nvSpPr>
          <p:cNvPr id="507" name="6"/>
          <p:cNvSpPr txBox="1"/>
          <p:nvPr/>
        </p:nvSpPr>
        <p:spPr>
          <a:xfrm>
            <a:off x="7922171" y="3349794"/>
            <a:ext cx="24490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508" name="7"/>
          <p:cNvSpPr txBox="1"/>
          <p:nvPr/>
        </p:nvSpPr>
        <p:spPr>
          <a:xfrm>
            <a:off x="8645047" y="3349794"/>
            <a:ext cx="24490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el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Breadth First vs. Depth First</a:t>
            </a:r>
          </a:p>
        </p:txBody>
      </p:sp>
      <p:graphicFrame>
        <p:nvGraphicFramePr>
          <p:cNvPr id="511" name="Tabel 3"/>
          <p:cNvGraphicFramePr/>
          <p:nvPr/>
        </p:nvGraphicFramePr>
        <p:xfrm>
          <a:off x="2277712" y="1517363"/>
          <a:ext cx="8128000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78648"/>
                <a:gridCol w="3240018"/>
                <a:gridCol w="3206973"/>
              </a:tblGrid>
              <a:tr h="50800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Breadth First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</a:rPr>
                        <a:t>Depth First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Game 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83 steps to solution
8678 boards checked
5.19 seconds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1764 steps to solution
4106 boards checked
2.94 seconds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Game 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30 steps to solution
3946 boards checked
2.99 seconds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526 steps to solution
669 boards checked
0.53 seconds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Game 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36 steps to solution
559 boards checked 
0.28 seconds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124 steps to solution
246 boards checked
0.12 seconds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Hardest Game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94 steps to solution
19031 boards checked
16.30 seconds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1195 steps to solution
9985 boards checked
9.16 seconds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Game 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52 steps to solution
347.019 boards checked
709 seconds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32.086 steps to solution
32.719 boards checked
91 seconds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el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514" name="Tijdelijke aanduiding voor inhoud 2"/>
          <p:cNvSpPr txBox="1"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/>
            <a:r>
              <a:t>Breadth First Search finds the shortest path to the solution</a:t>
            </a:r>
          </a:p>
          <a:p>
            <a:pPr/>
          </a:p>
          <a:p>
            <a:pPr/>
            <a:r>
              <a:t>Depth First Search has to check less boards and therefore finds the solution in shorter time</a:t>
            </a:r>
          </a:p>
          <a:p>
            <a:pPr/>
          </a:p>
          <a:p>
            <a:pPr/>
            <a:r>
              <a:t>Random solving can solve all the boards, but does not give the path to the solution</a:t>
            </a:r>
          </a:p>
          <a:p>
            <a:pPr/>
          </a:p>
          <a:p>
            <a:pPr/>
            <a:r>
              <a:t>Case does not define which is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517" name="Content Placeholder 2"/>
          <p:cNvSpPr txBox="1"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el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420" name="Tijdelijke aanduiding voor inhoud 2"/>
          <p:cNvSpPr txBox="1"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spcBef>
                <a:spcPts val="900"/>
              </a:spcBef>
              <a:defRPr sz="1638"/>
            </a:pPr>
            <a:r>
              <a:t>Winning the game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Setting up the board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State space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Structuring our code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Random solving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Breadth First Search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Depth First Search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Results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Conclusion</a:t>
            </a:r>
          </a:p>
        </p:txBody>
      </p:sp>
      <p:pic>
        <p:nvPicPr>
          <p:cNvPr id="421" name="Afbeelding" descr="Afbeeld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1924" y="983051"/>
            <a:ext cx="1721861" cy="1826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Afbeelding" descr="Afbeeldi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805" y="974691"/>
            <a:ext cx="2256408" cy="2314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Afbeelding" descr="Afbeeldi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60490" y="3629248"/>
            <a:ext cx="2738481" cy="2791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tate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</a:t>
            </a:r>
          </a:p>
        </p:txBody>
      </p:sp>
      <p:sp>
        <p:nvSpPr>
          <p:cNvPr id="426" name="Game 1 = 1.000.000…"/>
          <p:cNvSpPr txBox="1"/>
          <p:nvPr>
            <p:ph type="body" idx="1"/>
          </p:nvPr>
        </p:nvSpPr>
        <p:spPr>
          <a:xfrm>
            <a:off x="2507307" y="1747480"/>
            <a:ext cx="8915401" cy="3777624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spcBef>
                <a:spcPts val="900"/>
              </a:spcBef>
              <a:defRPr sz="1638"/>
            </a:pPr>
          </a:p>
          <a:p>
            <a:pPr marL="312039" indent="-312039" defTabSz="416052">
              <a:spcBef>
                <a:spcPts val="900"/>
              </a:spcBef>
              <a:defRPr sz="1638"/>
            </a:pPr>
          </a:p>
          <a:p>
            <a:pPr marL="312039" indent="-312039" defTabSz="416052">
              <a:spcBef>
                <a:spcPts val="900"/>
              </a:spcBef>
              <a:defRPr sz="1638"/>
            </a:pP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1 = 1.000.000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2 = 976.562.500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3 = 976.562.500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4 = 1,94E19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5 = 2,12E21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6 = 1,04E23</a:t>
            </a:r>
          </a:p>
          <a:p>
            <a:pPr marL="312039" indent="-312039" defTabSz="416052">
              <a:spcBef>
                <a:spcPts val="900"/>
              </a:spcBef>
              <a:defRPr sz="1638"/>
            </a:pPr>
            <a:r>
              <a:t>Game 7 = 1,44E45</a:t>
            </a:r>
          </a:p>
        </p:txBody>
      </p:sp>
      <p:pic>
        <p:nvPicPr>
          <p:cNvPr id="427" name="statespaceformule.gif" descr="statespaceformule.gi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67711" y="2142911"/>
            <a:ext cx="6156649" cy="255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el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Code structure</a:t>
            </a:r>
          </a:p>
        </p:txBody>
      </p:sp>
      <p:sp>
        <p:nvSpPr>
          <p:cNvPr id="430" name="Tijdelijke aanduiding voor inhoud 2"/>
          <p:cNvSpPr txBox="1"/>
          <p:nvPr>
            <p:ph type="body" idx="1"/>
          </p:nvPr>
        </p:nvSpPr>
        <p:spPr>
          <a:xfrm>
            <a:off x="2543567" y="1333664"/>
            <a:ext cx="8915401" cy="3777624"/>
          </a:xfrm>
          <a:prstGeom prst="rect">
            <a:avLst/>
          </a:prstGeom>
        </p:spPr>
        <p:txBody>
          <a:bodyPr/>
          <a:lstStyle/>
          <a:p>
            <a:pPr/>
            <a:r>
              <a:t>Classes:</a:t>
            </a:r>
          </a:p>
          <a:p>
            <a:pPr lvl="1" marL="742950" indent="-285750">
              <a:defRPr sz="1600"/>
            </a:pPr>
            <a:r>
              <a:t>Vehicle</a:t>
            </a:r>
          </a:p>
          <a:p>
            <a:pPr lvl="2" marL="1143000" indent="-228600">
              <a:defRPr sz="1400"/>
            </a:pPr>
            <a:r>
              <a:t>Information about vehicle</a:t>
            </a:r>
          </a:p>
          <a:p>
            <a:pPr lvl="1" marL="742950" indent="-285750">
              <a:defRPr sz="1600"/>
            </a:pPr>
            <a:r>
              <a:t>Gameboard</a:t>
            </a:r>
          </a:p>
          <a:p>
            <a:pPr lvl="2" marL="1143000" indent="-228600">
              <a:defRPr sz="1400"/>
            </a:pPr>
            <a:r>
              <a:t>Takes list of vehicles</a:t>
            </a:r>
          </a:p>
          <a:p>
            <a:pPr lvl="2" marL="1143000" indent="-228600">
              <a:defRPr sz="1400"/>
            </a:pPr>
            <a:r>
              <a:t>Grid</a:t>
            </a:r>
          </a:p>
          <a:p>
            <a:pPr lvl="2" marL="1143000" indent="-228600">
              <a:defRPr sz="1400"/>
            </a:pPr>
            <a:r>
              <a:t>Move function</a:t>
            </a:r>
          </a:p>
          <a:p>
            <a:pPr lvl="2" marL="1143000" indent="-228600">
              <a:defRPr sz="1400"/>
            </a:pPr>
            <a:r>
              <a:t>HasSolved</a:t>
            </a:r>
          </a:p>
          <a:p>
            <a:pPr lvl="1" marL="742950" indent="-285750">
              <a:defRPr sz="1600"/>
            </a:pPr>
            <a:r>
              <a:t>Dimensions</a:t>
            </a:r>
          </a:p>
          <a:p>
            <a:pPr lvl="2" marL="1143000" indent="-228600">
              <a:defRPr sz="1400"/>
            </a:pPr>
            <a:r>
              <a:t> Global width x height</a:t>
            </a:r>
          </a:p>
        </p:txBody>
      </p:sp>
      <p:pic>
        <p:nvPicPr>
          <p:cNvPr id="431" name="Afbeelding 4" descr="Afbeelding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2188" y="1054396"/>
            <a:ext cx="1194884" cy="725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Afbeelding 6" descr="Afbeelding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1533" y="1169663"/>
            <a:ext cx="1258467" cy="838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Afbeelding 8" descr="Afbeelding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267" y="1365964"/>
            <a:ext cx="1200532" cy="601517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Pijl: omlaag 9"/>
          <p:cNvSpPr/>
          <p:nvPr/>
        </p:nvSpPr>
        <p:spPr>
          <a:xfrm>
            <a:off x="7893933" y="2303361"/>
            <a:ext cx="405115" cy="112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713"/>
                </a:moveTo>
                <a:lnTo>
                  <a:pt x="5400" y="17713"/>
                </a:lnTo>
                <a:lnTo>
                  <a:pt x="5400" y="0"/>
                </a:lnTo>
                <a:lnTo>
                  <a:pt x="16200" y="0"/>
                </a:lnTo>
                <a:lnTo>
                  <a:pt x="16200" y="17713"/>
                </a:lnTo>
                <a:lnTo>
                  <a:pt x="21600" y="1771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5875" cap="rnd">
            <a:solidFill>
              <a:srgbClr val="78230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35" name="Afbeelding 11" descr="Afbeelding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0318" y="3553959"/>
            <a:ext cx="1589683" cy="1689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Afbeelding 12" descr="Afbeelding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81" y="2458360"/>
            <a:ext cx="1194884" cy="725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Afbeelding 13" descr="Afbeelding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8627" y="2573626"/>
            <a:ext cx="1258467" cy="838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Afbeelding 14" descr="Afbeelding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8360" y="2769927"/>
            <a:ext cx="1200532" cy="601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Afbeelding 15" descr="Afbeelding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87" y="3707346"/>
            <a:ext cx="1194884" cy="725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Afbeelding 16" descr="Afbeelding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80631" y="3822612"/>
            <a:ext cx="1258467" cy="838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Afbeelding 17" descr="Afbeelding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80366" y="4018912"/>
            <a:ext cx="1200532" cy="601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Afbeelding 18" descr="Afbeelding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033" y="5183039"/>
            <a:ext cx="1194884" cy="725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Afbeelding 19" descr="Afbeelding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36378" y="5298304"/>
            <a:ext cx="1258467" cy="838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Afbeelding 20" descr="Afbeelding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3311" y="5538306"/>
            <a:ext cx="1200532" cy="60151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Pijl: omlaag 22"/>
          <p:cNvSpPr/>
          <p:nvPr/>
        </p:nvSpPr>
        <p:spPr>
          <a:xfrm rot="16200000">
            <a:off x="9304793" y="3875857"/>
            <a:ext cx="265493" cy="86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270"/>
                </a:moveTo>
                <a:lnTo>
                  <a:pt x="5400" y="18270"/>
                </a:lnTo>
                <a:lnTo>
                  <a:pt x="5400" y="0"/>
                </a:lnTo>
                <a:lnTo>
                  <a:pt x="16200" y="0"/>
                </a:lnTo>
                <a:lnTo>
                  <a:pt x="16200" y="18270"/>
                </a:lnTo>
                <a:lnTo>
                  <a:pt x="21600" y="1827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5875" cap="rnd">
            <a:solidFill>
              <a:srgbClr val="78230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6" name="Rechthoek 24"/>
          <p:cNvSpPr/>
          <p:nvPr/>
        </p:nvSpPr>
        <p:spPr>
          <a:xfrm>
            <a:off x="10026801" y="2101300"/>
            <a:ext cx="1960292" cy="4392098"/>
          </a:xfrm>
          <a:prstGeom prst="rect">
            <a:avLst/>
          </a:prstGeom>
          <a:ln w="15875" cap="rnd">
            <a:solidFill>
              <a:srgbClr val="78230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7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5723" y="4991744"/>
            <a:ext cx="3216580" cy="1799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itel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First algorithm: Solve randomly</a:t>
            </a:r>
          </a:p>
        </p:txBody>
      </p:sp>
      <p:sp>
        <p:nvSpPr>
          <p:cNvPr id="450" name="Tijdelijke aanduiding voor inhoud 2"/>
          <p:cNvSpPr txBox="1"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/>
            <a:r>
              <a:t>Pseudocode</a:t>
            </a:r>
          </a:p>
          <a:p>
            <a:pPr lvl="1" marL="0" indent="457200">
              <a:buSzTx/>
              <a:buFont typeface="Wingdings 3"/>
              <a:buNone/>
              <a:defRPr sz="1600"/>
            </a:pPr>
            <a:r>
              <a:t>	Make copy of gameboard</a:t>
            </a:r>
          </a:p>
          <a:p>
            <a:pPr lvl="1" marL="0" indent="457200">
              <a:buSzTx/>
              <a:buFont typeface="Wingdings 3"/>
              <a:buNone/>
              <a:defRPr sz="1600"/>
            </a:pPr>
            <a:r>
              <a:t>	While True:</a:t>
            </a:r>
          </a:p>
          <a:p>
            <a:pPr lvl="1" marL="0" indent="457200">
              <a:buSzTx/>
              <a:buFont typeface="Wingdings 3"/>
              <a:buNone/>
              <a:defRPr sz="1600"/>
            </a:pPr>
            <a:r>
              <a:t>		Select random vehicle list from move function</a:t>
            </a:r>
          </a:p>
          <a:p>
            <a:pPr lvl="1" marL="0" indent="457200">
              <a:buSzTx/>
              <a:buFont typeface="Wingdings 3"/>
              <a:buNone/>
              <a:defRPr sz="1600"/>
            </a:pPr>
            <a:r>
              <a:t>		Create new gameboard with vehicle list</a:t>
            </a:r>
          </a:p>
          <a:p>
            <a:pPr lvl="1" marL="0" indent="457200">
              <a:buSzTx/>
              <a:buFont typeface="Wingdings 3"/>
              <a:buNone/>
              <a:defRPr sz="1600"/>
            </a:pPr>
            <a:r>
              <a:t>		Break if gameboard is solved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itle 1"/>
          <p:cNvSpPr txBox="1"/>
          <p:nvPr>
            <p:ph type="title"/>
          </p:nvPr>
        </p:nvSpPr>
        <p:spPr>
          <a:xfrm>
            <a:off x="1725363" y="461870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Random solving of board 2</a:t>
            </a:r>
            <a:br/>
            <a:r>
              <a:rPr sz="1600"/>
              <a:t>Most steps: 14926				N = 683</a:t>
            </a:r>
            <a:br>
              <a:rPr sz="1600"/>
            </a:br>
            <a:r>
              <a:rPr sz="1600"/>
              <a:t>Least steps: 209</a:t>
            </a:r>
          </a:p>
        </p:txBody>
      </p:sp>
      <p:pic>
        <p:nvPicPr>
          <p:cNvPr id="453" name="Afbeelding 3" descr="Afbeelding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227" y="1611865"/>
            <a:ext cx="8794293" cy="5020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9117" y="461870"/>
            <a:ext cx="3083394" cy="3277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Second algorithm: Breadth First Search </a:t>
            </a:r>
          </a:p>
        </p:txBody>
      </p:sp>
      <p:sp>
        <p:nvSpPr>
          <p:cNvPr id="457" name="Content Placeholder 2"/>
          <p:cNvSpPr txBox="1"/>
          <p:nvPr>
            <p:ph type="body" idx="1"/>
          </p:nvPr>
        </p:nvSpPr>
        <p:spPr>
          <a:xfrm>
            <a:off x="2589211" y="1591731"/>
            <a:ext cx="8915401" cy="52662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400"/>
            </a:pPr>
            <a:r>
              <a:t>Pseudocode: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Initialize queue 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Initialize dictionary -&gt; archive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add initial gameboard to queue 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add initial gameboard to archive</a:t>
            </a:r>
            <a:endParaRPr sz="19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</a:t>
            </a:r>
            <a:r>
              <a:rPr b="1"/>
              <a:t>While</a:t>
            </a:r>
            <a:r>
              <a:t> queue is not empty:</a:t>
            </a:r>
            <a:endParaRPr sz="12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Remove gameboard from queue</a:t>
            </a:r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          check </a:t>
            </a:r>
            <a:r>
              <a:rPr b="1"/>
              <a:t>if</a:t>
            </a:r>
            <a:r>
              <a:t> gameboard is solved</a:t>
            </a:r>
            <a:endParaRPr sz="12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</a:t>
            </a:r>
            <a:r>
              <a:rPr b="1"/>
              <a:t>else</a:t>
            </a:r>
            <a:r>
              <a:t>: </a:t>
            </a:r>
            <a:endParaRPr sz="12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	</a:t>
            </a:r>
            <a:r>
              <a:rPr b="1"/>
              <a:t>for</a:t>
            </a:r>
            <a:r>
              <a:t> each child in possible move:</a:t>
            </a:r>
            <a:endParaRPr sz="1200"/>
          </a:p>
          <a:p>
            <a:pPr lvl="2" marL="0" indent="11430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	create gameboard</a:t>
            </a:r>
            <a:endParaRPr sz="1900"/>
          </a:p>
          <a:p>
            <a:pPr lvl="2" marL="0" indent="11430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	check </a:t>
            </a:r>
            <a:r>
              <a:rPr b="1"/>
              <a:t>if</a:t>
            </a:r>
            <a:r>
              <a:t> gameboard is in archive </a:t>
            </a:r>
          </a:p>
          <a:p>
            <a:pPr lvl="4" marL="0" indent="20955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    </a:t>
            </a:r>
            <a:r>
              <a:rPr b="1"/>
              <a:t>else</a:t>
            </a:r>
            <a:r>
              <a:t>:</a:t>
            </a:r>
          </a:p>
          <a:p>
            <a:pPr lvl="5" marL="0" indent="25527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append child to queue</a:t>
            </a:r>
          </a:p>
          <a:p>
            <a:pPr lvl="5" marL="0" indent="25527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append child to archive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60" name="8Xiz5XJdSUa4+vsnGsvu3g_thumb_1ce0.jpg" descr="8Xiz5XJdSUa4+vsnGsvu3g_thumb_1ce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9637" y="4916857"/>
            <a:ext cx="1658722" cy="1820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wLn1Xz4DTLiA7BQHfeUogg_thumb_1ce3.jpg" descr="wLn1Xz4DTLiA7BQHfeUogg_thumb_1c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5146" y="388934"/>
            <a:ext cx="1595614" cy="1751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sHgh9Wb8QuudbMM9rY1gjg_thumb_1cdf.jpg" descr="sHgh9Wb8QuudbMM9rY1gjg_thumb_1cdf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9148" y="2649462"/>
            <a:ext cx="1753980" cy="1927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R3neVYl1SkOSaFfH5Lsdwg_thumb_1ce2.jpg" descr="R3neVYl1SkOSaFfH5Lsdwg_thumb_1ce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2008" y="2587446"/>
            <a:ext cx="1753980" cy="1920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6uzHaOXPSh2F4NwROmeqIg_thumb_1ce1.jpg" descr="6uzHaOXPSh2F4NwROmeqIg_thumb_1ce1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1807" y="4940080"/>
            <a:ext cx="1595614" cy="177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6uzHaOXPSh2F4NwROmeqIg_thumb_1ce1.jpg" descr="6uzHaOXPSh2F4NwROmeqIg_thumb_1ce1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7952" y="4940080"/>
            <a:ext cx="1595614" cy="177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Vd9hqFONTAirP+Gq+p3CEw_thumb_1ce4.jpg" descr="Vd9hqFONTAirP+Gq+p3CEw_thumb_1ce4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7881" y="4913510"/>
            <a:ext cx="1595614" cy="176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dZTheBiKTHmEEdzxsCc9kA_thumb_1ce5.jpg" descr="dZTheBiKTHmEEdzxsCc9kA_thumb_1ce5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0576" y="4919177"/>
            <a:ext cx="1602454" cy="1751242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Lijn"/>
          <p:cNvSpPr/>
          <p:nvPr/>
        </p:nvSpPr>
        <p:spPr>
          <a:xfrm flipH="1">
            <a:off x="4198967" y="2069326"/>
            <a:ext cx="1269973" cy="494553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Lijn"/>
          <p:cNvSpPr/>
          <p:nvPr/>
        </p:nvSpPr>
        <p:spPr>
          <a:xfrm flipH="1">
            <a:off x="1673662" y="4519343"/>
            <a:ext cx="686232" cy="293174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Lijn"/>
          <p:cNvSpPr/>
          <p:nvPr/>
        </p:nvSpPr>
        <p:spPr>
          <a:xfrm flipH="1">
            <a:off x="7633257" y="4510509"/>
            <a:ext cx="865567" cy="302797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jn"/>
          <p:cNvSpPr/>
          <p:nvPr/>
        </p:nvSpPr>
        <p:spPr>
          <a:xfrm>
            <a:off x="7053146" y="2138204"/>
            <a:ext cx="1504196" cy="343133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Lijn"/>
          <p:cNvSpPr/>
          <p:nvPr/>
        </p:nvSpPr>
        <p:spPr>
          <a:xfrm>
            <a:off x="4171271" y="4579120"/>
            <a:ext cx="797966" cy="245898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Lijn"/>
          <p:cNvSpPr/>
          <p:nvPr/>
        </p:nvSpPr>
        <p:spPr>
          <a:xfrm>
            <a:off x="10242163" y="4484938"/>
            <a:ext cx="948601" cy="345520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Lijn"/>
          <p:cNvSpPr/>
          <p:nvPr/>
        </p:nvSpPr>
        <p:spPr>
          <a:xfrm>
            <a:off x="9362914" y="4538240"/>
            <a:ext cx="1" cy="259755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75" name="b5Vttct6SdKcDvDfgAx4sg_thumb_1ce6.jpg" descr="b5Vttct6SdKcDvDfgAx4sg_thumb_1ce6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20121" y="4940080"/>
            <a:ext cx="1611206" cy="1774059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Lijn"/>
          <p:cNvSpPr/>
          <p:nvPr/>
        </p:nvSpPr>
        <p:spPr>
          <a:xfrm>
            <a:off x="3276137" y="4632422"/>
            <a:ext cx="1" cy="259755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7" grpId="8"/>
      <p:bldP build="whole" bldLvl="1" animBg="1" rev="0" advAuto="0" spid="466" grpId="5"/>
      <p:bldP build="whole" bldLvl="1" animBg="1" rev="0" advAuto="0" spid="463" grpId="2"/>
      <p:bldP build="whole" bldLvl="1" animBg="1" rev="0" advAuto="0" spid="475" grpId="4"/>
      <p:bldP build="whole" bldLvl="1" animBg="1" rev="0" advAuto="0" spid="465" grpId="3"/>
      <p:bldP build="whole" bldLvl="1" animBg="1" rev="0" advAuto="0" spid="460" grpId="7"/>
      <p:bldP build="whole" bldLvl="1" animBg="1" rev="0" advAuto="0" spid="464" grpId="6"/>
      <p:bldP build="whole" bldLvl="1" animBg="1" rev="0" advAuto="0" spid="46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itle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Third algorithm: Depth First Search </a:t>
            </a:r>
          </a:p>
        </p:txBody>
      </p:sp>
      <p:sp>
        <p:nvSpPr>
          <p:cNvPr id="479" name="Content Placeholder 2"/>
          <p:cNvSpPr txBox="1"/>
          <p:nvPr>
            <p:ph type="body" idx="1"/>
          </p:nvPr>
        </p:nvSpPr>
        <p:spPr>
          <a:xfrm>
            <a:off x="2589211" y="1591731"/>
            <a:ext cx="8915401" cy="52662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400"/>
            </a:pPr>
            <a:r>
              <a:t>Pseudocode: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Initialize stack 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Initialize dictionary -&gt; archive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add initial gameboard to stack </a:t>
            </a:r>
            <a:endParaRPr sz="13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add initial gameboard to archive</a:t>
            </a:r>
            <a:endParaRPr sz="19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</a:t>
            </a:r>
            <a:r>
              <a:rPr b="1"/>
              <a:t>While</a:t>
            </a:r>
            <a:r>
              <a:t> stack is not empty:</a:t>
            </a:r>
            <a:endParaRPr sz="12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Remove gameboard from stack</a:t>
            </a:r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          check </a:t>
            </a:r>
            <a:r>
              <a:rPr b="1"/>
              <a:t>if</a:t>
            </a:r>
            <a:r>
              <a:t> gameboard is solved</a:t>
            </a:r>
            <a:endParaRPr sz="12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</a:t>
            </a:r>
            <a:r>
              <a:rPr b="1"/>
              <a:t>else</a:t>
            </a:r>
            <a:r>
              <a:t>: </a:t>
            </a:r>
            <a:endParaRPr sz="1200"/>
          </a:p>
          <a:p>
            <a:pPr lvl="1" marL="0" indent="40005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	</a:t>
            </a:r>
            <a:r>
              <a:rPr b="1"/>
              <a:t>for</a:t>
            </a:r>
            <a:r>
              <a:t> each child in possible move:</a:t>
            </a:r>
            <a:endParaRPr sz="1200"/>
          </a:p>
          <a:p>
            <a:pPr lvl="2" marL="0" indent="11430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	create gameboard</a:t>
            </a:r>
            <a:endParaRPr sz="1900"/>
          </a:p>
          <a:p>
            <a:pPr lvl="2" marL="0" indent="11430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			check </a:t>
            </a:r>
            <a:r>
              <a:rPr b="1"/>
              <a:t>if</a:t>
            </a:r>
            <a:r>
              <a:t> gameboard is in archive </a:t>
            </a:r>
          </a:p>
          <a:p>
            <a:pPr lvl="4" marL="0" indent="20955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    </a:t>
            </a:r>
            <a:r>
              <a:rPr b="1"/>
              <a:t>else</a:t>
            </a:r>
            <a:r>
              <a:t>:</a:t>
            </a:r>
          </a:p>
          <a:p>
            <a:pPr lvl="5" marL="0" indent="25527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append child to stack</a:t>
            </a:r>
          </a:p>
          <a:p>
            <a:pPr lvl="5" marL="0" indent="2552700">
              <a:lnSpc>
                <a:spcPct val="80000"/>
              </a:lnSpc>
              <a:buSzTx/>
              <a:buFont typeface="Wingdings 3"/>
              <a:buNone/>
              <a:defRPr sz="1400"/>
            </a:pPr>
            <a:r>
              <a:t>append child to archive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iert">
  <a:themeElements>
    <a:clrScheme name="Slier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Slier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lier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iert">
  <a:themeElements>
    <a:clrScheme name="Slier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Slier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lier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