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1" r:id="rId3"/>
    <p:sldId id="257" r:id="rId4"/>
    <p:sldId id="274" r:id="rId5"/>
    <p:sldId id="278" r:id="rId6"/>
    <p:sldId id="273" r:id="rId7"/>
    <p:sldId id="279" r:id="rId8"/>
    <p:sldId id="272" r:id="rId9"/>
    <p:sldId id="280" r:id="rId10"/>
    <p:sldId id="275" r:id="rId11"/>
    <p:sldId id="281" r:id="rId12"/>
    <p:sldId id="276" r:id="rId13"/>
    <p:sldId id="282" r:id="rId14"/>
    <p:sldId id="277" r:id="rId15"/>
    <p:sldId id="283" r:id="rId16"/>
    <p:sldId id="284" r:id="rId17"/>
    <p:sldId id="285" r:id="rId18"/>
    <p:sldId id="286" r:id="rId19"/>
    <p:sldId id="287" r:id="rId20"/>
    <p:sldId id="288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D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3A93C-2699-4324-932D-DA5263D19E59}" type="datetimeFigureOut">
              <a:rPr lang="es-ES" smtClean="0"/>
              <a:t>16/09/2021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32D4C-2055-4F01-A040-5FDFC93626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557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08392-C0B6-40FC-A3FB-23E034B38A99}" type="datetime1">
              <a:rPr lang="es-ES" smtClean="0"/>
              <a:t>16/09/2021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B684-C218-4EBC-BAB6-269EEF5F22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5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4360-30C9-4E17-88FA-986A376352BD}" type="datetime1">
              <a:rPr lang="es-ES" smtClean="0"/>
              <a:t>16/09/2021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B684-C218-4EBC-BAB6-269EEF5F22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620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824-8952-4087-A539-93DFAA66A3BA}" type="datetime1">
              <a:rPr lang="es-ES" smtClean="0"/>
              <a:t>16/09/2021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B684-C218-4EBC-BAB6-269EEF5F22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677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EEAA-201C-453A-B7E6-56E04801F4AE}" type="datetime1">
              <a:rPr lang="es-ES" smtClean="0"/>
              <a:t>16/09/2021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B684-C218-4EBC-BAB6-269EEF5F22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318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D115-81B9-44A0-83F4-ECC3A7A71618}" type="datetime1">
              <a:rPr lang="es-ES" smtClean="0"/>
              <a:t>16/09/2021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B684-C218-4EBC-BAB6-269EEF5F22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342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39FC-5DB3-497A-B40F-EE74B0CB01E6}" type="datetime1">
              <a:rPr lang="es-ES" smtClean="0"/>
              <a:t>16/09/2021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B684-C218-4EBC-BAB6-269EEF5F22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735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C3F0-D01A-4DDB-A9CF-F0B08C2684F3}" type="datetime1">
              <a:rPr lang="es-ES" smtClean="0"/>
              <a:t>16/09/2021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B684-C218-4EBC-BAB6-269EEF5F22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111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811C-E9CB-4C31-BA12-3919BDE5FDF1}" type="datetime1">
              <a:rPr lang="es-ES" smtClean="0"/>
              <a:t>16/09/2021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B684-C218-4EBC-BAB6-269EEF5F22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6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340F2-4392-448D-82F1-5C93D879376B}" type="datetime1">
              <a:rPr lang="es-ES" smtClean="0"/>
              <a:t>16/09/2021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B684-C218-4EBC-BAB6-269EEF5F22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11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8E82-4BD5-4DB8-99E6-DD296A5D3A4D}" type="datetime1">
              <a:rPr lang="es-ES" smtClean="0"/>
              <a:t>16/09/2021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B684-C218-4EBC-BAB6-269EEF5F22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058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FF30-3C09-45EE-B6DD-243165397148}" type="datetime1">
              <a:rPr lang="es-ES" smtClean="0"/>
              <a:t>16/09/2021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B684-C218-4EBC-BAB6-269EEF5F22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877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207A9-A781-4753-A195-7007764BEECB}" type="datetime1">
              <a:rPr lang="es-ES" smtClean="0"/>
              <a:t>16/09/2021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6B684-C218-4EBC-BAB6-269EEF5F22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936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11055926" y="6356350"/>
            <a:ext cx="297873" cy="365125"/>
          </a:xfrm>
          <a:solidFill>
            <a:schemeClr val="tx1"/>
          </a:solidFill>
        </p:spPr>
        <p:txBody>
          <a:bodyPr/>
          <a:lstStyle/>
          <a:p>
            <a:fld id="{8EE6B684-C218-4EBC-BAB6-269EEF5F224E}" type="slidenum">
              <a:rPr lang="es-ES" sz="1600" smtClean="0">
                <a:solidFill>
                  <a:schemeClr val="bg1"/>
                </a:solidFill>
              </a:rPr>
              <a:t>1</a:t>
            </a:fld>
            <a:endParaRPr lang="es-ES" sz="1600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00DF870-45A0-4824-B431-033C06CF3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52" t="21822" r="40870" b="9352"/>
          <a:stretch/>
        </p:blipFill>
        <p:spPr>
          <a:xfrm>
            <a:off x="2421835" y="158994"/>
            <a:ext cx="7348330" cy="65400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FC91A88-4523-4076-9E8B-B8B32BFF2EB2}"/>
              </a:ext>
            </a:extLst>
          </p:cNvPr>
          <p:cNvSpPr txBox="1"/>
          <p:nvPr/>
        </p:nvSpPr>
        <p:spPr>
          <a:xfrm>
            <a:off x="742122" y="2266122"/>
            <a:ext cx="10895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>
                <a:solidFill>
                  <a:schemeClr val="bg1"/>
                </a:solidFill>
                <a:highlight>
                  <a:srgbClr val="000000"/>
                </a:highlight>
              </a:rPr>
              <a:t>SOFTWARE DEVELOPMENT LIFE CYCLE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85A39B6-6D08-45CF-92C4-6918C24A478F}"/>
              </a:ext>
            </a:extLst>
          </p:cNvPr>
          <p:cNvSpPr txBox="1"/>
          <p:nvPr/>
        </p:nvSpPr>
        <p:spPr>
          <a:xfrm>
            <a:off x="318017" y="6077247"/>
            <a:ext cx="3276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AUTHOR: Karmele Elorza</a:t>
            </a:r>
          </a:p>
        </p:txBody>
      </p:sp>
    </p:spTree>
    <p:extLst>
      <p:ext uri="{BB962C8B-B14F-4D97-AF65-F5344CB8AC3E}">
        <p14:creationId xmlns:p14="http://schemas.microsoft.com/office/powerpoint/2010/main" val="1651388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ortar rectángulo de esquina diagonal 5"/>
          <p:cNvSpPr/>
          <p:nvPr/>
        </p:nvSpPr>
        <p:spPr>
          <a:xfrm>
            <a:off x="2442556" y="2373283"/>
            <a:ext cx="7306887" cy="2111433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8" name="Hexágono 7"/>
          <p:cNvSpPr/>
          <p:nvPr/>
        </p:nvSpPr>
        <p:spPr>
          <a:xfrm>
            <a:off x="2709950" y="2664228"/>
            <a:ext cx="1762298" cy="152954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3084020" y="2954248"/>
            <a:ext cx="11554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5400" dirty="0"/>
              <a:t>2.3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472248" y="3231247"/>
            <a:ext cx="52771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>
                <a:solidFill>
                  <a:schemeClr val="bg1"/>
                </a:solidFill>
              </a:rPr>
              <a:t>PHASES OF SDLC: DEVELOPMENT</a:t>
            </a:r>
            <a:endParaRPr lang="es-ES" sz="2000" dirty="0">
              <a:solidFill>
                <a:schemeClr val="bg1"/>
              </a:solidFill>
            </a:endParaRPr>
          </a:p>
          <a:p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10933043" y="6356350"/>
            <a:ext cx="420757" cy="365125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fld id="{8EE6B684-C218-4EBC-BAB6-269EEF5F224E}" type="slidenum">
              <a:rPr lang="es-ES" sz="1600" smtClean="0">
                <a:solidFill>
                  <a:schemeClr val="bg1"/>
                </a:solidFill>
              </a:rPr>
              <a:t>10</a:t>
            </a:fld>
            <a:endParaRPr lang="es-E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557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s-ES" b="1" dirty="0" err="1">
                <a:solidFill>
                  <a:schemeClr val="tx1"/>
                </a:solidFill>
              </a:rPr>
              <a:t>Development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825625"/>
            <a:ext cx="5615609" cy="4351338"/>
          </a:xfrm>
        </p:spPr>
        <p:txBody>
          <a:bodyPr>
            <a:normAutofit/>
          </a:bodyPr>
          <a:lstStyle/>
          <a:p>
            <a:pPr algn="just"/>
            <a:r>
              <a:rPr lang="es-ES" sz="2400" b="1" dirty="0" err="1"/>
              <a:t>Development</a:t>
            </a:r>
            <a:r>
              <a:rPr lang="es-ES" sz="2400" b="1" dirty="0"/>
              <a:t> </a:t>
            </a:r>
            <a:r>
              <a:rPr lang="es-ES" sz="2400" dirty="0" err="1"/>
              <a:t>phase</a:t>
            </a:r>
            <a:r>
              <a:rPr lang="es-ES" sz="2400" b="1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where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coding</a:t>
            </a:r>
            <a:r>
              <a:rPr lang="es-ES" sz="2400" dirty="0"/>
              <a:t> </a:t>
            </a:r>
            <a:r>
              <a:rPr lang="es-ES" sz="2400" dirty="0" err="1"/>
              <a:t>starts</a:t>
            </a:r>
            <a:r>
              <a:rPr lang="es-ES" sz="2400" dirty="0"/>
              <a:t>. </a:t>
            </a:r>
          </a:p>
          <a:p>
            <a:pPr algn="just"/>
            <a:endParaRPr lang="es-ES" sz="2400" dirty="0"/>
          </a:p>
          <a:p>
            <a:pPr marL="0" indent="0" algn="just">
              <a:buNone/>
            </a:pPr>
            <a:endParaRPr lang="es-ES" sz="2400" dirty="0"/>
          </a:p>
          <a:p>
            <a:pPr algn="just"/>
            <a:r>
              <a:rPr lang="es-ES" sz="2400" dirty="0" err="1"/>
              <a:t>When</a:t>
            </a:r>
            <a:r>
              <a:rPr lang="es-ES" sz="2400" dirty="0"/>
              <a:t> all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planning</a:t>
            </a:r>
            <a:r>
              <a:rPr lang="es-ES" sz="2400" dirty="0"/>
              <a:t> and </a:t>
            </a:r>
            <a:r>
              <a:rPr lang="es-ES" sz="2400" dirty="0" err="1"/>
              <a:t>designing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done,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next</a:t>
            </a:r>
            <a:r>
              <a:rPr lang="es-ES" sz="2400" dirty="0"/>
              <a:t> step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this</a:t>
            </a:r>
            <a:r>
              <a:rPr lang="es-ES" sz="2400" dirty="0"/>
              <a:t> </a:t>
            </a:r>
            <a:r>
              <a:rPr lang="es-ES" sz="2400" dirty="0" err="1"/>
              <a:t>phase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programer</a:t>
            </a:r>
            <a:r>
              <a:rPr lang="es-ES" sz="2400" dirty="0"/>
              <a:t> </a:t>
            </a:r>
            <a:r>
              <a:rPr lang="es-ES" sz="2400" dirty="0" err="1"/>
              <a:t>tells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machine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orders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 has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execute</a:t>
            </a:r>
            <a:r>
              <a:rPr lang="es-ES" sz="2400" dirty="0"/>
              <a:t>.</a:t>
            </a:r>
          </a:p>
          <a:p>
            <a:pPr marL="0" indent="0" algn="just">
              <a:buNone/>
            </a:pPr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1064240" y="6356350"/>
            <a:ext cx="398890" cy="365125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fld id="{8EE6B684-C218-4EBC-BAB6-269EEF5F224E}" type="slidenum">
              <a:rPr lang="es-ES" sz="1600" b="1" smtClean="0">
                <a:solidFill>
                  <a:schemeClr val="bg1"/>
                </a:solidFill>
              </a:rPr>
              <a:t>11</a:t>
            </a:fld>
            <a:endParaRPr lang="es-ES" sz="1600" b="1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540392F-117E-4CAB-875F-05E501FA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40" t="24641" r="43917" b="26356"/>
          <a:stretch/>
        </p:blipFill>
        <p:spPr>
          <a:xfrm>
            <a:off x="7328453" y="1825625"/>
            <a:ext cx="4267200" cy="302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26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ortar rectángulo de esquina diagonal 5"/>
          <p:cNvSpPr/>
          <p:nvPr/>
        </p:nvSpPr>
        <p:spPr>
          <a:xfrm>
            <a:off x="2442556" y="2373283"/>
            <a:ext cx="7306887" cy="2111433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8" name="Hexágono 7"/>
          <p:cNvSpPr/>
          <p:nvPr/>
        </p:nvSpPr>
        <p:spPr>
          <a:xfrm>
            <a:off x="2709950" y="2664228"/>
            <a:ext cx="1762298" cy="152954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3084020" y="2954248"/>
            <a:ext cx="11554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5400" dirty="0"/>
              <a:t>2.4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472248" y="3231247"/>
            <a:ext cx="52771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>
                <a:solidFill>
                  <a:schemeClr val="bg1"/>
                </a:solidFill>
              </a:rPr>
              <a:t>PHASES OF SDLC: TESTING</a:t>
            </a:r>
            <a:endParaRPr lang="es-ES" sz="2000" dirty="0">
              <a:solidFill>
                <a:schemeClr val="bg1"/>
              </a:solidFill>
            </a:endParaRPr>
          </a:p>
          <a:p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10959548" y="6356350"/>
            <a:ext cx="394252" cy="365125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fld id="{8EE6B684-C218-4EBC-BAB6-269EEF5F224E}" type="slidenum">
              <a:rPr lang="es-ES" sz="1600" smtClean="0">
                <a:solidFill>
                  <a:schemeClr val="bg1"/>
                </a:solidFill>
              </a:rPr>
              <a:t>12</a:t>
            </a:fld>
            <a:endParaRPr lang="es-E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694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s-ES" b="1" dirty="0" err="1">
                <a:solidFill>
                  <a:schemeClr val="tx1"/>
                </a:solidFill>
              </a:rPr>
              <a:t>Testing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825625"/>
            <a:ext cx="5615609" cy="4351338"/>
          </a:xfrm>
        </p:spPr>
        <p:txBody>
          <a:bodyPr>
            <a:normAutofit/>
          </a:bodyPr>
          <a:lstStyle/>
          <a:p>
            <a:pPr algn="just"/>
            <a:r>
              <a:rPr lang="es-ES" sz="2000" b="1" dirty="0" err="1"/>
              <a:t>Testing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where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product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tested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see</a:t>
            </a:r>
            <a:r>
              <a:rPr lang="es-ES" sz="2000" dirty="0"/>
              <a:t> </a:t>
            </a:r>
            <a:r>
              <a:rPr lang="es-ES" sz="2000" dirty="0" err="1"/>
              <a:t>whether</a:t>
            </a:r>
            <a:r>
              <a:rPr lang="es-ES" sz="2000" dirty="0"/>
              <a:t> </a:t>
            </a:r>
            <a:r>
              <a:rPr lang="es-ES" sz="2000" dirty="0" err="1"/>
              <a:t>it</a:t>
            </a:r>
            <a:r>
              <a:rPr lang="es-ES" sz="2000" dirty="0"/>
              <a:t> </a:t>
            </a:r>
            <a:r>
              <a:rPr lang="es-ES" sz="2000" dirty="0" err="1"/>
              <a:t>contains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necesary</a:t>
            </a:r>
            <a:r>
              <a:rPr lang="es-ES" sz="2000" dirty="0"/>
              <a:t> </a:t>
            </a:r>
            <a:r>
              <a:rPr lang="es-ES" sz="2000" dirty="0" err="1"/>
              <a:t>requirements</a:t>
            </a:r>
            <a:r>
              <a:rPr lang="es-ES" sz="2000" dirty="0"/>
              <a:t> and </a:t>
            </a:r>
            <a:r>
              <a:rPr lang="es-ES" sz="2000" dirty="0" err="1"/>
              <a:t>works</a:t>
            </a:r>
            <a:r>
              <a:rPr lang="es-ES" sz="2000" dirty="0"/>
              <a:t> </a:t>
            </a:r>
            <a:r>
              <a:rPr lang="es-ES" sz="2000" dirty="0" err="1"/>
              <a:t>well</a:t>
            </a:r>
            <a:r>
              <a:rPr lang="es-ES" sz="2000" dirty="0"/>
              <a:t> </a:t>
            </a:r>
            <a:r>
              <a:rPr lang="es-ES" sz="2000" dirty="0" err="1"/>
              <a:t>or</a:t>
            </a:r>
            <a:r>
              <a:rPr lang="es-ES" sz="2000" dirty="0"/>
              <a:t> are bugs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fix</a:t>
            </a:r>
            <a:r>
              <a:rPr lang="es-ES" sz="2000" dirty="0"/>
              <a:t>.</a:t>
            </a:r>
          </a:p>
          <a:p>
            <a:pPr algn="just"/>
            <a:endParaRPr lang="es-ES" sz="2000" dirty="0"/>
          </a:p>
          <a:p>
            <a:pPr algn="just"/>
            <a:endParaRPr lang="es-ES" sz="2000" dirty="0"/>
          </a:p>
          <a:p>
            <a:pPr algn="just"/>
            <a:endParaRPr lang="es-ES" sz="2000" dirty="0"/>
          </a:p>
          <a:p>
            <a:pPr algn="just"/>
            <a:r>
              <a:rPr lang="es-ES" sz="2000" dirty="0" err="1"/>
              <a:t>On</a:t>
            </a:r>
            <a:r>
              <a:rPr lang="es-ES" sz="2000" dirty="0"/>
              <a:t> </a:t>
            </a:r>
            <a:r>
              <a:rPr lang="es-ES" sz="2000" dirty="0" err="1"/>
              <a:t>this</a:t>
            </a:r>
            <a:r>
              <a:rPr lang="es-ES" sz="2000" dirty="0"/>
              <a:t> </a:t>
            </a:r>
            <a:r>
              <a:rPr lang="es-ES" sz="2000" dirty="0" err="1"/>
              <a:t>phase</a:t>
            </a:r>
            <a:r>
              <a:rPr lang="es-ES" sz="2000" dirty="0"/>
              <a:t> </a:t>
            </a:r>
            <a:r>
              <a:rPr lang="es-ES" sz="2000" dirty="0" err="1"/>
              <a:t>customer</a:t>
            </a:r>
            <a:r>
              <a:rPr lang="es-ES" sz="2000" dirty="0"/>
              <a:t> </a:t>
            </a:r>
            <a:r>
              <a:rPr lang="es-ES" sz="2000" dirty="0" err="1"/>
              <a:t>see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final </a:t>
            </a:r>
            <a:r>
              <a:rPr lang="es-ES" sz="2000" dirty="0" err="1"/>
              <a:t>product</a:t>
            </a:r>
            <a:r>
              <a:rPr lang="es-ES" sz="2000" dirty="0"/>
              <a:t> and </a:t>
            </a:r>
            <a:r>
              <a:rPr lang="es-ES" sz="2000" dirty="0" err="1"/>
              <a:t>it</a:t>
            </a:r>
            <a:r>
              <a:rPr lang="es-ES" sz="2000" dirty="0"/>
              <a:t> </a:t>
            </a:r>
            <a:r>
              <a:rPr lang="es-ES" sz="2000" dirty="0" err="1"/>
              <a:t>verify</a:t>
            </a:r>
            <a:r>
              <a:rPr lang="es-ES" sz="2000" dirty="0"/>
              <a:t> </a:t>
            </a:r>
            <a:r>
              <a:rPr lang="es-ES" sz="2000" dirty="0" err="1"/>
              <a:t>that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requirements</a:t>
            </a:r>
            <a:r>
              <a:rPr lang="es-ES" sz="2000" dirty="0"/>
              <a:t> are done </a:t>
            </a:r>
            <a:r>
              <a:rPr lang="es-ES" sz="2000" dirty="0" err="1"/>
              <a:t>properly</a:t>
            </a:r>
            <a:r>
              <a:rPr lang="es-ES" sz="2000" dirty="0"/>
              <a:t>. </a:t>
            </a:r>
            <a:r>
              <a:rPr lang="es-ES" sz="2000" dirty="0" err="1"/>
              <a:t>If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customers</a:t>
            </a:r>
            <a:r>
              <a:rPr lang="es-ES" sz="2000" dirty="0"/>
              <a:t> </a:t>
            </a:r>
            <a:r>
              <a:rPr lang="es-ES" sz="2000" dirty="0" err="1"/>
              <a:t>verify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requirements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product</a:t>
            </a:r>
            <a:r>
              <a:rPr lang="es-ES" sz="2000" dirty="0"/>
              <a:t>,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called</a:t>
            </a:r>
            <a:r>
              <a:rPr lang="es-ES" sz="2000" dirty="0"/>
              <a:t> </a:t>
            </a:r>
            <a:r>
              <a:rPr lang="es-ES" sz="2000" dirty="0" err="1"/>
              <a:t>acceptance</a:t>
            </a:r>
            <a:r>
              <a:rPr lang="es-ES" sz="2000" dirty="0"/>
              <a:t> </a:t>
            </a:r>
            <a:r>
              <a:rPr lang="es-ES" sz="2000" dirty="0" err="1"/>
              <a:t>testing</a:t>
            </a:r>
            <a:r>
              <a:rPr lang="es-ES" sz="2000" dirty="0"/>
              <a:t>. 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0959548" y="6356350"/>
            <a:ext cx="394252" cy="365125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fld id="{8EE6B684-C218-4EBC-BAB6-269EEF5F224E}" type="slidenum">
              <a:rPr lang="es-ES" sz="1600" b="1" smtClean="0">
                <a:solidFill>
                  <a:schemeClr val="bg1"/>
                </a:solidFill>
              </a:rPr>
              <a:t>13</a:t>
            </a:fld>
            <a:endParaRPr lang="es-ES" sz="1600" b="1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3DC3C83-80FF-4DBA-A2C7-15376478E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365" y="1551837"/>
            <a:ext cx="4740965" cy="351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00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ortar rectángulo de esquina diagonal 5"/>
          <p:cNvSpPr/>
          <p:nvPr/>
        </p:nvSpPr>
        <p:spPr>
          <a:xfrm>
            <a:off x="2442556" y="2373283"/>
            <a:ext cx="7306887" cy="2111433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8" name="Hexágono 7"/>
          <p:cNvSpPr/>
          <p:nvPr/>
        </p:nvSpPr>
        <p:spPr>
          <a:xfrm>
            <a:off x="2709950" y="2664228"/>
            <a:ext cx="1762298" cy="152954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3084020" y="2954248"/>
            <a:ext cx="11554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5400" dirty="0"/>
              <a:t>2.5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472248" y="3231247"/>
            <a:ext cx="52771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>
                <a:solidFill>
                  <a:schemeClr val="bg1"/>
                </a:solidFill>
              </a:rPr>
              <a:t>PHASES OF SDLC: MAINTENANCE </a:t>
            </a:r>
            <a:endParaRPr lang="es-ES" sz="2000" dirty="0">
              <a:solidFill>
                <a:schemeClr val="bg1"/>
              </a:solidFill>
            </a:endParaRPr>
          </a:p>
          <a:p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10959548" y="6356350"/>
            <a:ext cx="394252" cy="365125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fld id="{8EE6B684-C218-4EBC-BAB6-269EEF5F224E}" type="slidenum">
              <a:rPr lang="es-ES" sz="1600" smtClean="0">
                <a:solidFill>
                  <a:schemeClr val="bg1"/>
                </a:solidFill>
              </a:rPr>
              <a:t>14</a:t>
            </a:fld>
            <a:endParaRPr lang="es-E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91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s-ES" b="1" dirty="0" err="1">
                <a:solidFill>
                  <a:schemeClr val="tx1"/>
                </a:solidFill>
              </a:rPr>
              <a:t>Maintenance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825625"/>
            <a:ext cx="5615609" cy="4351338"/>
          </a:xfrm>
        </p:spPr>
        <p:txBody>
          <a:bodyPr>
            <a:normAutofit/>
          </a:bodyPr>
          <a:lstStyle/>
          <a:p>
            <a:pPr algn="just"/>
            <a:r>
              <a:rPr lang="es-ES" sz="2000" b="1" dirty="0" err="1"/>
              <a:t>Maintenance</a:t>
            </a:r>
            <a:r>
              <a:rPr lang="es-ES" sz="2000" b="1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where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final </a:t>
            </a:r>
            <a:r>
              <a:rPr lang="es-ES" sz="2000" dirty="0" err="1"/>
              <a:t>product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given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customer</a:t>
            </a:r>
            <a:r>
              <a:rPr lang="es-ES" sz="2000" dirty="0"/>
              <a:t> and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checked</a:t>
            </a:r>
            <a:r>
              <a:rPr lang="es-ES" sz="2000" dirty="0"/>
              <a:t> </a:t>
            </a:r>
            <a:r>
              <a:rPr lang="es-ES" sz="2000" dirty="0" err="1"/>
              <a:t>that</a:t>
            </a:r>
            <a:r>
              <a:rPr lang="es-ES" sz="2000" dirty="0"/>
              <a:t> can </a:t>
            </a:r>
            <a:r>
              <a:rPr lang="es-ES" sz="2000" dirty="0" err="1"/>
              <a:t>support</a:t>
            </a:r>
            <a:r>
              <a:rPr lang="es-ES" sz="2000" dirty="0"/>
              <a:t> </a:t>
            </a:r>
            <a:r>
              <a:rPr lang="es-ES" sz="2000" dirty="0" err="1"/>
              <a:t>changes</a:t>
            </a:r>
            <a:r>
              <a:rPr lang="es-ES" sz="2000" dirty="0"/>
              <a:t>. </a:t>
            </a:r>
            <a:r>
              <a:rPr lang="es-ES" sz="2000" dirty="0" err="1"/>
              <a:t>If</a:t>
            </a:r>
            <a:r>
              <a:rPr lang="es-ES" sz="2000" dirty="0"/>
              <a:t> </a:t>
            </a:r>
            <a:r>
              <a:rPr lang="es-ES" sz="2000" dirty="0" err="1"/>
              <a:t>not</a:t>
            </a:r>
            <a:r>
              <a:rPr lang="es-ES" sz="2000" dirty="0"/>
              <a:t>, </a:t>
            </a:r>
            <a:r>
              <a:rPr lang="es-ES" sz="2000" dirty="0" err="1"/>
              <a:t>it</a:t>
            </a:r>
            <a:r>
              <a:rPr lang="es-ES" sz="2000" dirty="0"/>
              <a:t> </a:t>
            </a:r>
            <a:r>
              <a:rPr lang="es-ES" sz="2000" dirty="0" err="1"/>
              <a:t>will</a:t>
            </a:r>
            <a:r>
              <a:rPr lang="es-ES" sz="2000" dirty="0"/>
              <a:t> </a:t>
            </a:r>
            <a:r>
              <a:rPr lang="es-ES" sz="2000" dirty="0" err="1"/>
              <a:t>have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be </a:t>
            </a:r>
            <a:r>
              <a:rPr lang="es-ES" sz="2000" dirty="0" err="1"/>
              <a:t>changed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support</a:t>
            </a:r>
            <a:r>
              <a:rPr lang="es-ES" sz="2000" dirty="0"/>
              <a:t> </a:t>
            </a:r>
            <a:r>
              <a:rPr lang="es-ES" sz="2000" dirty="0" err="1"/>
              <a:t>those</a:t>
            </a:r>
            <a:r>
              <a:rPr lang="es-ES" sz="2000" dirty="0"/>
              <a:t> </a:t>
            </a:r>
            <a:r>
              <a:rPr lang="es-ES" sz="2000" dirty="0" err="1"/>
              <a:t>changes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customer</a:t>
            </a:r>
            <a:r>
              <a:rPr lang="es-ES" sz="2000" dirty="0"/>
              <a:t>.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0959548" y="6356350"/>
            <a:ext cx="394252" cy="365125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fld id="{8EE6B684-C218-4EBC-BAB6-269EEF5F224E}" type="slidenum">
              <a:rPr lang="es-ES" sz="1600" b="1" smtClean="0">
                <a:solidFill>
                  <a:schemeClr val="bg1"/>
                </a:solidFill>
              </a:rPr>
              <a:t>15</a:t>
            </a:fld>
            <a:endParaRPr lang="es-ES" sz="1600" b="1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6D1C4E3-F752-47F8-BA0E-1E9B7D232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608" y="1467996"/>
            <a:ext cx="4780722" cy="392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01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ortar rectángulo de esquina diagonal 5"/>
          <p:cNvSpPr/>
          <p:nvPr/>
        </p:nvSpPr>
        <p:spPr>
          <a:xfrm>
            <a:off x="2442556" y="2373283"/>
            <a:ext cx="7306887" cy="2111433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8" name="Hexágono 7"/>
          <p:cNvSpPr/>
          <p:nvPr/>
        </p:nvSpPr>
        <p:spPr>
          <a:xfrm>
            <a:off x="2709950" y="2664228"/>
            <a:ext cx="1762298" cy="1529542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3013364" y="2828834"/>
            <a:ext cx="11554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7200" dirty="0"/>
              <a:t>3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565075" y="3044277"/>
            <a:ext cx="4929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chemeClr val="bg1"/>
                </a:solidFill>
              </a:rPr>
              <a:t>SDLC MODELS</a:t>
            </a:r>
            <a:endParaRPr lang="es-ES" sz="40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10986052" y="6356350"/>
            <a:ext cx="410818" cy="365125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fld id="{8EE6B684-C218-4EBC-BAB6-269EEF5F224E}" type="slidenum">
              <a:rPr lang="es-ES" sz="1600" b="1" smtClean="0">
                <a:solidFill>
                  <a:schemeClr val="bg1"/>
                </a:solidFill>
              </a:rPr>
              <a:t>16</a:t>
            </a:fld>
            <a:endParaRPr lang="es-E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802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s-ES" b="1" dirty="0" err="1">
                <a:solidFill>
                  <a:schemeClr val="tx1"/>
                </a:solidFill>
              </a:rPr>
              <a:t>Waterfall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chemeClr val="tx1"/>
                </a:solidFill>
              </a:rPr>
              <a:t>model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825625"/>
            <a:ext cx="5615609" cy="4895850"/>
          </a:xfrm>
        </p:spPr>
        <p:txBody>
          <a:bodyPr>
            <a:normAutofit/>
          </a:bodyPr>
          <a:lstStyle/>
          <a:p>
            <a:pPr algn="just"/>
            <a:r>
              <a:rPr lang="es-ES" sz="2000" b="1" dirty="0" err="1"/>
              <a:t>Waterfall</a:t>
            </a:r>
            <a:r>
              <a:rPr lang="es-ES" sz="2000" b="1" dirty="0"/>
              <a:t> </a:t>
            </a:r>
            <a:r>
              <a:rPr lang="es-ES" sz="2000" b="1" dirty="0" err="1"/>
              <a:t>model</a:t>
            </a:r>
            <a:r>
              <a:rPr lang="es-ES" sz="2000" b="1" dirty="0"/>
              <a:t> </a:t>
            </a:r>
            <a:r>
              <a:rPr lang="es-ES" sz="2000" dirty="0" err="1"/>
              <a:t>says</a:t>
            </a:r>
            <a:r>
              <a:rPr lang="es-ES" sz="2000" dirty="0"/>
              <a:t> </a:t>
            </a:r>
            <a:r>
              <a:rPr lang="es-ES" sz="2000" dirty="0" err="1"/>
              <a:t>that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start</a:t>
            </a:r>
            <a:r>
              <a:rPr lang="es-ES" sz="2000" dirty="0"/>
              <a:t> a new </a:t>
            </a:r>
            <a:r>
              <a:rPr lang="es-ES" sz="2000" dirty="0" err="1"/>
              <a:t>phase</a:t>
            </a:r>
            <a:r>
              <a:rPr lang="es-ES" sz="2000" dirty="0"/>
              <a:t>, </a:t>
            </a:r>
            <a:r>
              <a:rPr lang="es-ES" sz="2000" dirty="0" err="1"/>
              <a:t>it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necesary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end</a:t>
            </a:r>
            <a:r>
              <a:rPr lang="es-ES" sz="2000" dirty="0"/>
              <a:t> </a:t>
            </a:r>
            <a:r>
              <a:rPr lang="es-ES" sz="2000" dirty="0" err="1"/>
              <a:t>with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old</a:t>
            </a:r>
            <a:r>
              <a:rPr lang="es-ES" sz="2000" dirty="0"/>
              <a:t> </a:t>
            </a:r>
            <a:r>
              <a:rPr lang="es-ES" sz="2000" dirty="0" err="1"/>
              <a:t>one</a:t>
            </a:r>
            <a:r>
              <a:rPr lang="es-ES" sz="2000" dirty="0"/>
              <a:t>. And </a:t>
            </a:r>
            <a:r>
              <a:rPr lang="es-ES" sz="2000" dirty="0" err="1"/>
              <a:t>if</a:t>
            </a:r>
            <a:r>
              <a:rPr lang="es-ES" sz="2000" dirty="0"/>
              <a:t> </a:t>
            </a:r>
            <a:r>
              <a:rPr lang="es-ES" sz="2000" dirty="0" err="1"/>
              <a:t>you</a:t>
            </a:r>
            <a:r>
              <a:rPr lang="es-ES" sz="2000" dirty="0"/>
              <a:t> </a:t>
            </a:r>
            <a:r>
              <a:rPr lang="es-ES" sz="2000" dirty="0" err="1"/>
              <a:t>want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go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an</a:t>
            </a:r>
            <a:r>
              <a:rPr lang="es-ES" sz="2000" dirty="0"/>
              <a:t> </a:t>
            </a:r>
            <a:r>
              <a:rPr lang="es-ES" sz="2000" dirty="0" err="1"/>
              <a:t>old</a:t>
            </a:r>
            <a:r>
              <a:rPr lang="es-ES" sz="2000" dirty="0"/>
              <a:t> </a:t>
            </a:r>
            <a:r>
              <a:rPr lang="es-ES" sz="2000" dirty="0" err="1"/>
              <a:t>phase</a:t>
            </a:r>
            <a:r>
              <a:rPr lang="es-ES" sz="2000" dirty="0"/>
              <a:t>, </a:t>
            </a:r>
            <a:r>
              <a:rPr lang="es-ES" sz="2000" dirty="0" err="1"/>
              <a:t>you</a:t>
            </a:r>
            <a:r>
              <a:rPr lang="es-ES" sz="2000" dirty="0"/>
              <a:t> </a:t>
            </a:r>
            <a:r>
              <a:rPr lang="es-ES" sz="2000" dirty="0" err="1"/>
              <a:t>have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go</a:t>
            </a:r>
            <a:r>
              <a:rPr lang="es-ES" sz="2000" dirty="0"/>
              <a:t> </a:t>
            </a:r>
            <a:r>
              <a:rPr lang="es-ES" sz="2000" dirty="0" err="1"/>
              <a:t>through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phases</a:t>
            </a:r>
            <a:r>
              <a:rPr lang="es-ES" sz="2000" dirty="0"/>
              <a:t> </a:t>
            </a:r>
            <a:r>
              <a:rPr lang="es-ES" sz="2000" dirty="0" err="1"/>
              <a:t>again</a:t>
            </a:r>
            <a:r>
              <a:rPr lang="es-ES" sz="2000" dirty="0"/>
              <a:t>. </a:t>
            </a:r>
            <a:endParaRPr lang="es-ES" sz="2000" b="1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es-ES" sz="600" dirty="0"/>
          </a:p>
          <a:p>
            <a:pPr algn="just"/>
            <a:r>
              <a:rPr lang="es-ES" sz="1800" dirty="0"/>
              <a:t> </a:t>
            </a:r>
            <a:r>
              <a:rPr lang="es-ES" sz="2000" dirty="0" err="1"/>
              <a:t>This</a:t>
            </a:r>
            <a:r>
              <a:rPr lang="es-ES" sz="2000" dirty="0"/>
              <a:t> </a:t>
            </a:r>
            <a:r>
              <a:rPr lang="es-ES" sz="2000" dirty="0" err="1"/>
              <a:t>model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used</a:t>
            </a:r>
            <a:r>
              <a:rPr lang="es-ES" sz="2000" dirty="0"/>
              <a:t> </a:t>
            </a:r>
            <a:r>
              <a:rPr lang="es-ES" sz="2000" dirty="0" err="1"/>
              <a:t>when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requirements</a:t>
            </a:r>
            <a:r>
              <a:rPr lang="es-ES" sz="2000" dirty="0"/>
              <a:t> are </a:t>
            </a:r>
            <a:r>
              <a:rPr lang="es-ES" sz="2000" dirty="0" err="1"/>
              <a:t>stable</a:t>
            </a:r>
            <a:r>
              <a:rPr lang="es-ES" sz="2000" dirty="0"/>
              <a:t> and </a:t>
            </a:r>
            <a:r>
              <a:rPr lang="es-ES" sz="2000" dirty="0" err="1"/>
              <a:t>very</a:t>
            </a:r>
            <a:r>
              <a:rPr lang="es-ES" sz="2000" dirty="0"/>
              <a:t> </a:t>
            </a:r>
            <a:r>
              <a:rPr lang="es-ES" sz="2000" dirty="0" err="1"/>
              <a:t>clear</a:t>
            </a:r>
            <a:r>
              <a:rPr lang="es-ES" sz="2000" dirty="0"/>
              <a:t> </a:t>
            </a:r>
            <a:r>
              <a:rPr lang="es-ES" sz="2000" dirty="0" err="1"/>
              <a:t>or</a:t>
            </a:r>
            <a:r>
              <a:rPr lang="es-ES" sz="2000" dirty="0"/>
              <a:t> </a:t>
            </a:r>
            <a:r>
              <a:rPr lang="en-US" sz="2000" dirty="0"/>
              <a:t>when we know it is going to success</a:t>
            </a:r>
            <a:r>
              <a:rPr lang="es-ES" sz="2000" dirty="0"/>
              <a:t>.</a:t>
            </a:r>
          </a:p>
          <a:p>
            <a:pPr algn="just"/>
            <a:endParaRPr lang="es-ES" sz="600" dirty="0"/>
          </a:p>
          <a:p>
            <a:pPr algn="just"/>
            <a:r>
              <a:rPr lang="es-ES" sz="2000" dirty="0" err="1"/>
              <a:t>This</a:t>
            </a:r>
            <a:r>
              <a:rPr lang="es-ES" sz="2000" dirty="0"/>
              <a:t> </a:t>
            </a:r>
            <a:r>
              <a:rPr lang="es-ES" sz="2000" dirty="0" err="1"/>
              <a:t>model</a:t>
            </a:r>
            <a:r>
              <a:rPr lang="es-ES" sz="2000" dirty="0"/>
              <a:t> has </a:t>
            </a:r>
            <a:r>
              <a:rPr lang="es-ES" sz="2000" dirty="0" err="1"/>
              <a:t>some</a:t>
            </a:r>
            <a:r>
              <a:rPr lang="es-ES" sz="2000" dirty="0"/>
              <a:t> </a:t>
            </a:r>
            <a:r>
              <a:rPr lang="es-ES" sz="2000" dirty="0" err="1"/>
              <a:t>advantages</a:t>
            </a:r>
            <a:r>
              <a:rPr lang="es-ES" sz="2000" dirty="0"/>
              <a:t> and </a:t>
            </a:r>
            <a:r>
              <a:rPr lang="es-ES" sz="2000" dirty="0" err="1"/>
              <a:t>disavantages</a:t>
            </a:r>
            <a:r>
              <a:rPr lang="es-ES" sz="2000" dirty="0"/>
              <a:t> </a:t>
            </a:r>
            <a:r>
              <a:rPr lang="es-ES" sz="2000" dirty="0" err="1"/>
              <a:t>ass</a:t>
            </a:r>
            <a:r>
              <a:rPr lang="es-ES" sz="2000" dirty="0"/>
              <a:t> : </a:t>
            </a:r>
            <a:r>
              <a:rPr lang="es-ES" sz="2000" dirty="0" err="1"/>
              <a:t>it´s</a:t>
            </a:r>
            <a:r>
              <a:rPr lang="es-ES" sz="2000" dirty="0"/>
              <a:t> </a:t>
            </a:r>
            <a:r>
              <a:rPr lang="es-ES" sz="2000" dirty="0" err="1"/>
              <a:t>easy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design</a:t>
            </a:r>
            <a:r>
              <a:rPr lang="es-ES" sz="2000" dirty="0"/>
              <a:t>,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quality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high</a:t>
            </a:r>
            <a:r>
              <a:rPr lang="es-ES" sz="2000" dirty="0"/>
              <a:t> and </a:t>
            </a:r>
            <a:r>
              <a:rPr lang="es-ES" sz="2000" dirty="0" err="1"/>
              <a:t>also</a:t>
            </a:r>
            <a:r>
              <a:rPr lang="es-ES" sz="2000" dirty="0"/>
              <a:t> </a:t>
            </a:r>
            <a:r>
              <a:rPr lang="es-ES" sz="2000" dirty="0" err="1"/>
              <a:t>it</a:t>
            </a:r>
            <a:r>
              <a:rPr lang="es-ES" sz="2000" dirty="0"/>
              <a:t> </a:t>
            </a:r>
            <a:r>
              <a:rPr lang="es-ES" sz="2000" dirty="0" err="1"/>
              <a:t>needs</a:t>
            </a:r>
            <a:r>
              <a:rPr lang="es-ES" sz="2000" dirty="0"/>
              <a:t> </a:t>
            </a:r>
            <a:r>
              <a:rPr lang="es-ES" sz="2000" dirty="0" err="1"/>
              <a:t>less</a:t>
            </a:r>
            <a:r>
              <a:rPr lang="es-ES" sz="2000" dirty="0"/>
              <a:t> </a:t>
            </a:r>
            <a:r>
              <a:rPr lang="es-ES" sz="2000" dirty="0" err="1"/>
              <a:t>qualified</a:t>
            </a:r>
            <a:r>
              <a:rPr lang="es-ES" sz="2000" dirty="0"/>
              <a:t> staff. </a:t>
            </a:r>
            <a:r>
              <a:rPr lang="es-ES" sz="2000" dirty="0" err="1"/>
              <a:t>But</a:t>
            </a:r>
            <a:r>
              <a:rPr lang="es-ES" sz="2000" dirty="0"/>
              <a:t> </a:t>
            </a:r>
            <a:r>
              <a:rPr lang="es-ES" sz="2000" dirty="0" err="1"/>
              <a:t>on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other</a:t>
            </a:r>
            <a:r>
              <a:rPr lang="es-ES" sz="2000" dirty="0"/>
              <a:t> </a:t>
            </a:r>
            <a:r>
              <a:rPr lang="es-ES" sz="2000" dirty="0" err="1"/>
              <a:t>hand</a:t>
            </a:r>
            <a:r>
              <a:rPr lang="es-ES" sz="2000" dirty="0"/>
              <a:t>,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requirements</a:t>
            </a:r>
            <a:r>
              <a:rPr lang="es-ES" sz="2000" dirty="0"/>
              <a:t> has </a:t>
            </a:r>
            <a:r>
              <a:rPr lang="es-ES" sz="2000" dirty="0" err="1"/>
              <a:t>to</a:t>
            </a:r>
            <a:r>
              <a:rPr lang="es-ES" sz="2000" dirty="0"/>
              <a:t> be set </a:t>
            </a:r>
            <a:r>
              <a:rPr lang="es-ES" sz="2000" dirty="0" err="1"/>
              <a:t>on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beginning</a:t>
            </a:r>
            <a:r>
              <a:rPr lang="es-ES" sz="2000" dirty="0"/>
              <a:t> so </a:t>
            </a:r>
            <a:r>
              <a:rPr lang="es-ES" sz="2000" dirty="0" err="1"/>
              <a:t>it´s</a:t>
            </a:r>
            <a:r>
              <a:rPr lang="es-ES" sz="2000" dirty="0"/>
              <a:t> </a:t>
            </a:r>
            <a:r>
              <a:rPr lang="es-ES" sz="2000" dirty="0" err="1"/>
              <a:t>difficult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go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old</a:t>
            </a:r>
            <a:r>
              <a:rPr lang="es-ES" sz="2000" dirty="0"/>
              <a:t> </a:t>
            </a:r>
            <a:r>
              <a:rPr lang="es-ES" sz="2000" dirty="0" err="1"/>
              <a:t>phases</a:t>
            </a:r>
            <a:r>
              <a:rPr lang="es-ES" sz="2000" dirty="0"/>
              <a:t> and </a:t>
            </a:r>
            <a:r>
              <a:rPr lang="es-ES" sz="2000" dirty="0" err="1"/>
              <a:t>also</a:t>
            </a:r>
            <a:r>
              <a:rPr lang="es-ES" sz="2000" dirty="0"/>
              <a:t> </a:t>
            </a:r>
            <a:r>
              <a:rPr lang="es-ES" sz="2000" dirty="0" err="1"/>
              <a:t>we</a:t>
            </a:r>
            <a:r>
              <a:rPr lang="es-ES" sz="2000" dirty="0"/>
              <a:t> </a:t>
            </a:r>
            <a:r>
              <a:rPr lang="es-ES" sz="2000" dirty="0" err="1"/>
              <a:t>don´t</a:t>
            </a:r>
            <a:r>
              <a:rPr lang="es-ES" sz="2000" dirty="0"/>
              <a:t> </a:t>
            </a:r>
            <a:r>
              <a:rPr lang="es-ES" sz="2000" dirty="0" err="1"/>
              <a:t>have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product</a:t>
            </a:r>
            <a:r>
              <a:rPr lang="es-ES" sz="2000" dirty="0"/>
              <a:t> </a:t>
            </a:r>
            <a:r>
              <a:rPr lang="es-ES" sz="2000" dirty="0" err="1"/>
              <a:t>until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end</a:t>
            </a:r>
            <a:r>
              <a:rPr lang="es-ES" sz="2000" dirty="0"/>
              <a:t>.</a:t>
            </a:r>
          </a:p>
          <a:p>
            <a:pPr marL="0" indent="0" algn="just">
              <a:buNone/>
            </a:pPr>
            <a:endParaRPr lang="es-ES" sz="20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0959548" y="6356350"/>
            <a:ext cx="394252" cy="365125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fld id="{8EE6B684-C218-4EBC-BAB6-269EEF5F224E}" type="slidenum">
              <a:rPr lang="es-ES" sz="1600" b="1" smtClean="0">
                <a:solidFill>
                  <a:schemeClr val="bg1"/>
                </a:solidFill>
              </a:rPr>
              <a:t>17</a:t>
            </a:fld>
            <a:endParaRPr lang="es-ES" sz="1600" b="1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92E1C1-1DC2-4DDA-BC13-3DC495833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025" y="1690688"/>
            <a:ext cx="5157536" cy="397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7150152-7FFA-449B-818D-09F013EE1131}"/>
              </a:ext>
            </a:extLst>
          </p:cNvPr>
          <p:cNvSpPr txBox="1"/>
          <p:nvPr/>
        </p:nvSpPr>
        <p:spPr>
          <a:xfrm>
            <a:off x="7456878" y="5217577"/>
            <a:ext cx="311835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/>
              <a:t>For</a:t>
            </a:r>
            <a:r>
              <a:rPr lang="es-ES" sz="2000" dirty="0"/>
              <a:t> </a:t>
            </a:r>
            <a:r>
              <a:rPr lang="es-ES" sz="2000" dirty="0" err="1"/>
              <a:t>example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way</a:t>
            </a:r>
            <a:r>
              <a:rPr lang="es-ES" sz="2000" dirty="0"/>
              <a:t> </a:t>
            </a:r>
            <a:r>
              <a:rPr lang="es-ES" sz="2000" dirty="0" err="1"/>
              <a:t>from</a:t>
            </a:r>
            <a:r>
              <a:rPr lang="es-ES" sz="2000" dirty="0"/>
              <a:t> </a:t>
            </a:r>
            <a:r>
              <a:rPr lang="es-ES" sz="2000" dirty="0" err="1"/>
              <a:t>verifications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desing</a:t>
            </a:r>
            <a:r>
              <a:rPr lang="es-ES" sz="2000" dirty="0"/>
              <a:t>: </a:t>
            </a:r>
            <a:r>
              <a:rPr lang="es-ES" sz="1400" b="1" dirty="0" err="1">
                <a:solidFill>
                  <a:schemeClr val="bg1">
                    <a:lumMod val="50000"/>
                  </a:schemeClr>
                </a:solidFill>
              </a:rPr>
              <a:t>Verification</a:t>
            </a:r>
            <a:r>
              <a:rPr lang="es-ES" sz="1400" b="1" dirty="0">
                <a:solidFill>
                  <a:schemeClr val="bg1">
                    <a:lumMod val="50000"/>
                  </a:schemeClr>
                </a:solidFill>
              </a:rPr>
              <a:t> – </a:t>
            </a:r>
            <a:r>
              <a:rPr lang="es-ES" sz="1400" b="1" dirty="0" err="1">
                <a:solidFill>
                  <a:schemeClr val="bg1">
                    <a:lumMod val="50000"/>
                  </a:schemeClr>
                </a:solidFill>
              </a:rPr>
              <a:t>Design</a:t>
            </a:r>
            <a:r>
              <a:rPr lang="es-ES" sz="1400" b="1" dirty="0">
                <a:solidFill>
                  <a:schemeClr val="bg1">
                    <a:lumMod val="50000"/>
                  </a:schemeClr>
                </a:solidFill>
              </a:rPr>
              <a:t> - </a:t>
            </a:r>
            <a:r>
              <a:rPr lang="es-ES" sz="1400" b="1" dirty="0" err="1">
                <a:solidFill>
                  <a:schemeClr val="bg1">
                    <a:lumMod val="50000"/>
                  </a:schemeClr>
                </a:solidFill>
              </a:rPr>
              <a:t>Implementation</a:t>
            </a:r>
            <a:r>
              <a:rPr lang="es-ES" sz="1400" b="1" dirty="0">
                <a:solidFill>
                  <a:schemeClr val="bg1">
                    <a:lumMod val="50000"/>
                  </a:schemeClr>
                </a:solidFill>
              </a:rPr>
              <a:t> - </a:t>
            </a:r>
            <a:r>
              <a:rPr lang="es-ES" sz="1400" b="1" dirty="0" err="1">
                <a:solidFill>
                  <a:schemeClr val="bg1">
                    <a:lumMod val="50000"/>
                  </a:schemeClr>
                </a:solidFill>
              </a:rPr>
              <a:t>Verification</a:t>
            </a:r>
            <a:r>
              <a:rPr lang="es-ES" sz="1400" b="1" dirty="0">
                <a:solidFill>
                  <a:schemeClr val="bg1">
                    <a:lumMod val="50000"/>
                  </a:schemeClr>
                </a:solidFill>
              </a:rPr>
              <a:t> – </a:t>
            </a:r>
            <a:r>
              <a:rPr lang="es-ES" sz="1400" b="1" dirty="0" err="1">
                <a:solidFill>
                  <a:schemeClr val="bg1">
                    <a:lumMod val="50000"/>
                  </a:schemeClr>
                </a:solidFill>
              </a:rPr>
              <a:t>Maintenance</a:t>
            </a:r>
            <a:r>
              <a:rPr lang="es-ES" sz="14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878559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s-ES" b="1" dirty="0" err="1">
                <a:solidFill>
                  <a:schemeClr val="tx1"/>
                </a:solidFill>
              </a:rPr>
              <a:t>Evolution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chemeClr val="tx1"/>
                </a:solidFill>
              </a:rPr>
              <a:t>model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825625"/>
            <a:ext cx="5615609" cy="4895850"/>
          </a:xfrm>
        </p:spPr>
        <p:txBody>
          <a:bodyPr>
            <a:normAutofit/>
          </a:bodyPr>
          <a:lstStyle/>
          <a:p>
            <a:pPr algn="just"/>
            <a:r>
              <a:rPr lang="es-ES" sz="2000" b="1" dirty="0" err="1"/>
              <a:t>Evolution</a:t>
            </a:r>
            <a:r>
              <a:rPr lang="es-ES" sz="2000" b="1" dirty="0"/>
              <a:t> </a:t>
            </a:r>
            <a:r>
              <a:rPr lang="es-ES" sz="2000" b="1" dirty="0" err="1"/>
              <a:t>model</a:t>
            </a:r>
            <a:r>
              <a:rPr lang="es-ES" sz="2000" b="1" dirty="0"/>
              <a:t> </a:t>
            </a:r>
            <a:r>
              <a:rPr lang="es-ES" sz="2000" dirty="0" err="1"/>
              <a:t>says</a:t>
            </a:r>
            <a:r>
              <a:rPr lang="es-ES" sz="2000" dirty="0"/>
              <a:t> </a:t>
            </a:r>
            <a:r>
              <a:rPr lang="es-ES" sz="2000" dirty="0" err="1"/>
              <a:t>that</a:t>
            </a:r>
            <a:r>
              <a:rPr lang="es-ES" sz="2000" dirty="0"/>
              <a:t> </a:t>
            </a:r>
            <a:r>
              <a:rPr lang="es-ES" sz="2000" dirty="0" err="1"/>
              <a:t>we</a:t>
            </a:r>
            <a:r>
              <a:rPr lang="es-ES" sz="2000" dirty="0"/>
              <a:t> </a:t>
            </a:r>
            <a:r>
              <a:rPr lang="es-ES" sz="2000" dirty="0" err="1"/>
              <a:t>will</a:t>
            </a:r>
            <a:r>
              <a:rPr lang="es-ES" sz="2000" dirty="0"/>
              <a:t> </a:t>
            </a:r>
            <a:r>
              <a:rPr lang="es-ES" sz="2000" dirty="0" err="1"/>
              <a:t>give</a:t>
            </a:r>
            <a:r>
              <a:rPr lang="es-ES" sz="2000" dirty="0"/>
              <a:t> </a:t>
            </a:r>
            <a:r>
              <a:rPr lang="es-ES" sz="2000" dirty="0" err="1"/>
              <a:t>better</a:t>
            </a:r>
            <a:r>
              <a:rPr lang="es-ES" sz="2000" dirty="0"/>
              <a:t> and </a:t>
            </a:r>
            <a:r>
              <a:rPr lang="es-ES" sz="2000" dirty="0" err="1"/>
              <a:t>better</a:t>
            </a:r>
            <a:r>
              <a:rPr lang="es-ES" sz="2000" dirty="0"/>
              <a:t> </a:t>
            </a:r>
            <a:r>
              <a:rPr lang="es-ES" sz="2000" dirty="0" err="1"/>
              <a:t>version</a:t>
            </a:r>
            <a:r>
              <a:rPr lang="es-ES" sz="2000" dirty="0"/>
              <a:t> </a:t>
            </a:r>
            <a:r>
              <a:rPr lang="es-ES" sz="2000" dirty="0" err="1"/>
              <a:t>of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product</a:t>
            </a:r>
            <a:r>
              <a:rPr lang="es-ES" sz="2000" dirty="0"/>
              <a:t> </a:t>
            </a:r>
            <a:r>
              <a:rPr lang="es-ES" sz="2000" dirty="0" err="1"/>
              <a:t>until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final </a:t>
            </a:r>
            <a:r>
              <a:rPr lang="es-ES" sz="2000" dirty="0" err="1"/>
              <a:t>product</a:t>
            </a:r>
            <a:r>
              <a:rPr lang="es-ES" sz="2000" dirty="0"/>
              <a:t>, so </a:t>
            </a:r>
            <a:r>
              <a:rPr lang="es-ES" sz="2000" dirty="0" err="1"/>
              <a:t>we</a:t>
            </a:r>
            <a:r>
              <a:rPr lang="es-ES" sz="2000" dirty="0"/>
              <a:t> </a:t>
            </a:r>
            <a:r>
              <a:rPr lang="es-ES" sz="2000" dirty="0" err="1"/>
              <a:t>will</a:t>
            </a:r>
            <a:r>
              <a:rPr lang="es-ES" sz="2000" dirty="0"/>
              <a:t> </a:t>
            </a:r>
            <a:r>
              <a:rPr lang="es-ES" sz="2000" dirty="0" err="1"/>
              <a:t>have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go</a:t>
            </a:r>
            <a:r>
              <a:rPr lang="es-ES" sz="2000" dirty="0"/>
              <a:t> </a:t>
            </a:r>
            <a:r>
              <a:rPr lang="es-ES" sz="2000" dirty="0" err="1"/>
              <a:t>through</a:t>
            </a:r>
            <a:r>
              <a:rPr lang="es-ES" sz="2000" dirty="0"/>
              <a:t> all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phases</a:t>
            </a:r>
            <a:r>
              <a:rPr lang="es-ES" sz="2000" dirty="0"/>
              <a:t> in </a:t>
            </a:r>
            <a:r>
              <a:rPr lang="es-ES" sz="2000" dirty="0" err="1"/>
              <a:t>each</a:t>
            </a:r>
            <a:r>
              <a:rPr lang="es-ES" sz="2000" dirty="0"/>
              <a:t> </a:t>
            </a:r>
            <a:r>
              <a:rPr lang="es-ES" sz="2000" dirty="0" err="1"/>
              <a:t>version</a:t>
            </a:r>
            <a:r>
              <a:rPr lang="es-ES" sz="2000" dirty="0"/>
              <a:t>.</a:t>
            </a:r>
            <a:endParaRPr lang="es-ES" sz="2000" b="1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es-ES" sz="600" dirty="0"/>
          </a:p>
          <a:p>
            <a:pPr algn="just"/>
            <a:r>
              <a:rPr lang="es-ES" sz="1800" dirty="0"/>
              <a:t> </a:t>
            </a:r>
            <a:r>
              <a:rPr lang="es-ES" sz="2000" dirty="0" err="1"/>
              <a:t>This</a:t>
            </a:r>
            <a:r>
              <a:rPr lang="es-ES" sz="2000" dirty="0"/>
              <a:t> </a:t>
            </a:r>
            <a:r>
              <a:rPr lang="es-ES" sz="2000" dirty="0" err="1"/>
              <a:t>model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used</a:t>
            </a:r>
            <a:r>
              <a:rPr lang="es-ES" sz="2000" dirty="0"/>
              <a:t> </a:t>
            </a:r>
            <a:r>
              <a:rPr lang="es-ES" sz="2000" dirty="0" err="1"/>
              <a:t>when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requirements</a:t>
            </a:r>
            <a:r>
              <a:rPr lang="es-ES" sz="2000" dirty="0"/>
              <a:t> are </a:t>
            </a:r>
            <a:r>
              <a:rPr lang="es-ES" sz="2000" dirty="0" err="1"/>
              <a:t>not</a:t>
            </a:r>
            <a:r>
              <a:rPr lang="es-ES" sz="2000" dirty="0"/>
              <a:t> </a:t>
            </a:r>
            <a:r>
              <a:rPr lang="es-ES" sz="2000" dirty="0" err="1"/>
              <a:t>stable</a:t>
            </a:r>
            <a:r>
              <a:rPr lang="es-ES" sz="2000" dirty="0"/>
              <a:t> and </a:t>
            </a:r>
            <a:r>
              <a:rPr lang="es-ES" sz="2000" dirty="0" err="1"/>
              <a:t>will</a:t>
            </a:r>
            <a:r>
              <a:rPr lang="es-ES" sz="2000" dirty="0"/>
              <a:t> be </a:t>
            </a:r>
            <a:r>
              <a:rPr lang="es-ES" sz="2000" dirty="0" err="1"/>
              <a:t>many</a:t>
            </a:r>
            <a:r>
              <a:rPr lang="es-ES" sz="2000" dirty="0"/>
              <a:t> </a:t>
            </a:r>
            <a:r>
              <a:rPr lang="es-ES" sz="2000" dirty="0" err="1"/>
              <a:t>changes</a:t>
            </a:r>
            <a:r>
              <a:rPr lang="es-ES" sz="2000" dirty="0"/>
              <a:t>.</a:t>
            </a:r>
          </a:p>
          <a:p>
            <a:pPr algn="just"/>
            <a:endParaRPr lang="es-ES" sz="600" dirty="0"/>
          </a:p>
          <a:p>
            <a:pPr algn="just"/>
            <a:r>
              <a:rPr lang="es-ES" sz="2000" dirty="0" err="1"/>
              <a:t>This</a:t>
            </a:r>
            <a:r>
              <a:rPr lang="es-ES" sz="2000" dirty="0"/>
              <a:t> </a:t>
            </a:r>
            <a:r>
              <a:rPr lang="es-ES" sz="2000" dirty="0" err="1"/>
              <a:t>model</a:t>
            </a:r>
            <a:r>
              <a:rPr lang="es-ES" sz="2000" dirty="0"/>
              <a:t> has </a:t>
            </a:r>
            <a:r>
              <a:rPr lang="es-ES" sz="2000" dirty="0" err="1"/>
              <a:t>some</a:t>
            </a:r>
            <a:r>
              <a:rPr lang="es-ES" sz="2000" dirty="0"/>
              <a:t> </a:t>
            </a:r>
            <a:r>
              <a:rPr lang="es-ES" sz="2000" dirty="0" err="1"/>
              <a:t>advantages</a:t>
            </a:r>
            <a:r>
              <a:rPr lang="es-ES" sz="2000" dirty="0"/>
              <a:t> and </a:t>
            </a:r>
            <a:r>
              <a:rPr lang="es-ES" sz="2000" dirty="0" err="1"/>
              <a:t>disavantages</a:t>
            </a:r>
            <a:r>
              <a:rPr lang="es-ES" sz="2000" dirty="0"/>
              <a:t> </a:t>
            </a:r>
            <a:r>
              <a:rPr lang="es-ES" sz="2000" dirty="0" err="1"/>
              <a:t>ass</a:t>
            </a:r>
            <a:r>
              <a:rPr lang="es-ES" sz="2000" dirty="0"/>
              <a:t> : </a:t>
            </a:r>
            <a:r>
              <a:rPr lang="es-ES" sz="2000" dirty="0" err="1"/>
              <a:t>it´s</a:t>
            </a:r>
            <a:r>
              <a:rPr lang="es-ES" sz="2000" dirty="0"/>
              <a:t> </a:t>
            </a:r>
            <a:r>
              <a:rPr lang="es-ES" sz="2000" dirty="0" err="1"/>
              <a:t>easy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show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evolution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customer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receive</a:t>
            </a:r>
            <a:r>
              <a:rPr lang="es-ES" sz="2000" dirty="0"/>
              <a:t> a </a:t>
            </a:r>
            <a:r>
              <a:rPr lang="es-ES" sz="2000" dirty="0" err="1"/>
              <a:t>feedback</a:t>
            </a:r>
            <a:r>
              <a:rPr lang="es-ES" sz="2000" dirty="0"/>
              <a:t>. </a:t>
            </a:r>
            <a:r>
              <a:rPr lang="es-ES" sz="2000" dirty="0" err="1"/>
              <a:t>But</a:t>
            </a:r>
            <a:r>
              <a:rPr lang="es-ES" sz="2000" dirty="0"/>
              <a:t> </a:t>
            </a:r>
            <a:r>
              <a:rPr lang="es-ES" sz="2000" dirty="0" err="1"/>
              <a:t>on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other</a:t>
            </a:r>
            <a:r>
              <a:rPr lang="es-ES" sz="2000" dirty="0"/>
              <a:t> </a:t>
            </a:r>
            <a:r>
              <a:rPr lang="es-ES" sz="2000" dirty="0" err="1"/>
              <a:t>hand</a:t>
            </a:r>
            <a:r>
              <a:rPr lang="es-ES" sz="2000" dirty="0"/>
              <a:t>, </a:t>
            </a:r>
            <a:r>
              <a:rPr lang="es-ES" sz="2000" dirty="0" err="1"/>
              <a:t>it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difficult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plan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prize</a:t>
            </a:r>
            <a:r>
              <a:rPr lang="es-ES" sz="2000" dirty="0"/>
              <a:t> and </a:t>
            </a:r>
            <a:r>
              <a:rPr lang="es-ES" sz="2000" dirty="0" err="1"/>
              <a:t>the</a:t>
            </a:r>
            <a:r>
              <a:rPr lang="es-ES" sz="2000" dirty="0"/>
              <a:t> time </a:t>
            </a:r>
            <a:r>
              <a:rPr lang="es-ES" sz="2000" dirty="0" err="1"/>
              <a:t>that</a:t>
            </a:r>
            <a:r>
              <a:rPr lang="es-ES" sz="2000" dirty="0"/>
              <a:t> </a:t>
            </a:r>
            <a:r>
              <a:rPr lang="es-ES" sz="2000" dirty="0" err="1"/>
              <a:t>will</a:t>
            </a:r>
            <a:r>
              <a:rPr lang="es-ES" sz="2000" dirty="0"/>
              <a:t> </a:t>
            </a:r>
            <a:r>
              <a:rPr lang="es-ES" sz="2000" dirty="0" err="1"/>
              <a:t>cost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product</a:t>
            </a:r>
            <a:r>
              <a:rPr lang="es-ES" sz="2000" dirty="0"/>
              <a:t>.</a:t>
            </a:r>
          </a:p>
          <a:p>
            <a:pPr marL="0" indent="0" algn="just">
              <a:buNone/>
            </a:pPr>
            <a:endParaRPr lang="es-ES" sz="20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0959548" y="6356350"/>
            <a:ext cx="394252" cy="365125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fld id="{8EE6B684-C218-4EBC-BAB6-269EEF5F224E}" type="slidenum">
              <a:rPr lang="es-ES" sz="1600" b="1" smtClean="0">
                <a:solidFill>
                  <a:schemeClr val="bg1"/>
                </a:solidFill>
              </a:rPr>
              <a:t>18</a:t>
            </a:fld>
            <a:endParaRPr lang="es-ES" sz="1600" b="1" dirty="0">
              <a:solidFill>
                <a:schemeClr val="bg1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A17B1B5-BC54-4858-AB45-561FF0258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503" y="2385909"/>
            <a:ext cx="2709327" cy="208618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16BBD97-45BA-4CFA-83E3-10CBE738B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830" y="2385909"/>
            <a:ext cx="2709327" cy="208618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A20629C-2C3D-449B-BA84-DF0F44FEEA7C}"/>
              </a:ext>
            </a:extLst>
          </p:cNvPr>
          <p:cNvCxnSpPr/>
          <p:nvPr/>
        </p:nvCxnSpPr>
        <p:spPr>
          <a:xfrm>
            <a:off x="7792278" y="4472091"/>
            <a:ext cx="0" cy="66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B117542-C59F-4504-84E1-DAA6843376B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765494" y="4472091"/>
            <a:ext cx="0" cy="669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ECCF4CDE-E0C2-4442-8083-A5CCF4956FFE}"/>
              </a:ext>
            </a:extLst>
          </p:cNvPr>
          <p:cNvSpPr txBox="1">
            <a:spLocks/>
          </p:cNvSpPr>
          <p:nvPr/>
        </p:nvSpPr>
        <p:spPr>
          <a:xfrm>
            <a:off x="7165349" y="5141843"/>
            <a:ext cx="1533939" cy="3617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000" dirty="0" err="1"/>
              <a:t>First</a:t>
            </a:r>
            <a:r>
              <a:rPr lang="es-ES" sz="2000" dirty="0"/>
              <a:t> </a:t>
            </a:r>
            <a:r>
              <a:rPr lang="es-ES" sz="2000" dirty="0" err="1"/>
              <a:t>version</a:t>
            </a:r>
            <a:endParaRPr lang="es-ES" sz="2000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C532F41D-3CE1-45FE-988D-E3FA2E028A4B}"/>
              </a:ext>
            </a:extLst>
          </p:cNvPr>
          <p:cNvSpPr txBox="1">
            <a:spLocks/>
          </p:cNvSpPr>
          <p:nvPr/>
        </p:nvSpPr>
        <p:spPr>
          <a:xfrm>
            <a:off x="9814529" y="5141842"/>
            <a:ext cx="1901927" cy="3617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000" dirty="0" err="1"/>
              <a:t>Second</a:t>
            </a:r>
            <a:r>
              <a:rPr lang="es-ES" sz="2000" dirty="0"/>
              <a:t> </a:t>
            </a:r>
            <a:r>
              <a:rPr lang="es-ES" sz="2000" dirty="0" err="1"/>
              <a:t>version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132569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s-ES" b="1" dirty="0" err="1">
                <a:solidFill>
                  <a:schemeClr val="tx1"/>
                </a:solidFill>
              </a:rPr>
              <a:t>Spiral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chemeClr val="tx1"/>
                </a:solidFill>
              </a:rPr>
              <a:t>model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825625"/>
            <a:ext cx="5615609" cy="4895850"/>
          </a:xfrm>
        </p:spPr>
        <p:txBody>
          <a:bodyPr>
            <a:normAutofit/>
          </a:bodyPr>
          <a:lstStyle/>
          <a:p>
            <a:pPr algn="just"/>
            <a:r>
              <a:rPr lang="es-ES" sz="2000" b="1" dirty="0" err="1"/>
              <a:t>Spiral</a:t>
            </a:r>
            <a:r>
              <a:rPr lang="es-ES" sz="2000" b="1" dirty="0"/>
              <a:t> </a:t>
            </a:r>
            <a:r>
              <a:rPr lang="es-ES" sz="2000" b="1" dirty="0" err="1"/>
              <a:t>model</a:t>
            </a:r>
            <a:r>
              <a:rPr lang="es-ES" sz="2000" b="1" dirty="0"/>
              <a:t> </a:t>
            </a:r>
            <a:r>
              <a:rPr lang="es-ES" sz="2000" dirty="0"/>
              <a:t>has 4 </a:t>
            </a:r>
            <a:r>
              <a:rPr lang="es-ES" sz="2000" dirty="0" err="1"/>
              <a:t>phase</a:t>
            </a:r>
            <a:r>
              <a:rPr lang="es-ES" sz="2000" dirty="0"/>
              <a:t> and </a:t>
            </a:r>
            <a:r>
              <a:rPr lang="es-ES" sz="2000" dirty="0" err="1"/>
              <a:t>we</a:t>
            </a:r>
            <a:r>
              <a:rPr lang="es-ES" sz="2000" dirty="0"/>
              <a:t> </a:t>
            </a:r>
            <a:r>
              <a:rPr lang="es-ES" sz="2000" dirty="0" err="1"/>
              <a:t>have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go</a:t>
            </a:r>
            <a:r>
              <a:rPr lang="es-ES" sz="2000" dirty="0"/>
              <a:t> </a:t>
            </a:r>
            <a:r>
              <a:rPr lang="es-ES" sz="2000" dirty="0" err="1"/>
              <a:t>through</a:t>
            </a:r>
            <a:r>
              <a:rPr lang="es-ES" sz="2000" dirty="0"/>
              <a:t> all </a:t>
            </a:r>
            <a:r>
              <a:rPr lang="es-ES" sz="2000" dirty="0" err="1"/>
              <a:t>when</a:t>
            </a:r>
            <a:r>
              <a:rPr lang="es-ES" sz="2000" dirty="0"/>
              <a:t> </a:t>
            </a:r>
            <a:r>
              <a:rPr lang="es-ES" sz="2000" dirty="0" err="1"/>
              <a:t>something</a:t>
            </a:r>
            <a:r>
              <a:rPr lang="es-ES" sz="2000" dirty="0"/>
              <a:t> new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added</a:t>
            </a:r>
            <a:r>
              <a:rPr lang="es-ES" sz="2000" dirty="0"/>
              <a:t>. </a:t>
            </a:r>
          </a:p>
          <a:p>
            <a:pPr algn="just"/>
            <a:endParaRPr lang="es-ES" sz="600" dirty="0"/>
          </a:p>
          <a:p>
            <a:pPr algn="just"/>
            <a:r>
              <a:rPr lang="es-ES" sz="1800" dirty="0"/>
              <a:t> </a:t>
            </a:r>
            <a:r>
              <a:rPr lang="es-ES" sz="2000" dirty="0" err="1"/>
              <a:t>This</a:t>
            </a:r>
            <a:r>
              <a:rPr lang="es-ES" sz="2000" dirty="0"/>
              <a:t> </a:t>
            </a:r>
            <a:r>
              <a:rPr lang="es-ES" sz="2000" dirty="0" err="1"/>
              <a:t>model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used</a:t>
            </a:r>
            <a:r>
              <a:rPr lang="es-ES" sz="2000" dirty="0"/>
              <a:t> </a:t>
            </a:r>
            <a:r>
              <a:rPr lang="es-ES" sz="2000" dirty="0" err="1"/>
              <a:t>when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risks</a:t>
            </a:r>
            <a:r>
              <a:rPr lang="es-ES" sz="2000" dirty="0"/>
              <a:t> are </a:t>
            </a:r>
            <a:r>
              <a:rPr lang="es-ES" sz="2000" dirty="0" err="1"/>
              <a:t>very</a:t>
            </a:r>
            <a:r>
              <a:rPr lang="es-ES" sz="2000" dirty="0"/>
              <a:t> </a:t>
            </a:r>
            <a:r>
              <a:rPr lang="es-ES" sz="2000" dirty="0" err="1"/>
              <a:t>high</a:t>
            </a:r>
            <a:r>
              <a:rPr lang="es-ES" sz="2000" dirty="0"/>
              <a:t> and </a:t>
            </a:r>
            <a:r>
              <a:rPr lang="es-ES" sz="2000" dirty="0" err="1"/>
              <a:t>it</a:t>
            </a:r>
            <a:r>
              <a:rPr lang="es-ES" sz="2000" dirty="0"/>
              <a:t> </a:t>
            </a:r>
            <a:r>
              <a:rPr lang="es-ES" sz="2000" dirty="0" err="1"/>
              <a:t>will</a:t>
            </a:r>
            <a:r>
              <a:rPr lang="es-ES" sz="2000" dirty="0"/>
              <a:t> be </a:t>
            </a:r>
            <a:r>
              <a:rPr lang="es-ES" sz="2000" dirty="0" err="1"/>
              <a:t>many</a:t>
            </a:r>
            <a:r>
              <a:rPr lang="es-ES" sz="2000" dirty="0"/>
              <a:t> </a:t>
            </a:r>
            <a:r>
              <a:rPr lang="es-ES" sz="2000" dirty="0" err="1"/>
              <a:t>changes</a:t>
            </a:r>
            <a:r>
              <a:rPr lang="es-ES" sz="2000" dirty="0"/>
              <a:t>.</a:t>
            </a:r>
          </a:p>
          <a:p>
            <a:pPr algn="just"/>
            <a:endParaRPr lang="es-ES" sz="600" dirty="0"/>
          </a:p>
          <a:p>
            <a:pPr algn="just"/>
            <a:r>
              <a:rPr lang="es-ES" sz="2000" dirty="0" err="1"/>
              <a:t>This</a:t>
            </a:r>
            <a:r>
              <a:rPr lang="es-ES" sz="2000" dirty="0"/>
              <a:t> </a:t>
            </a:r>
            <a:r>
              <a:rPr lang="es-ES" sz="2000" dirty="0" err="1"/>
              <a:t>model</a:t>
            </a:r>
            <a:r>
              <a:rPr lang="es-ES" sz="2000" dirty="0"/>
              <a:t> has </a:t>
            </a:r>
            <a:r>
              <a:rPr lang="es-ES" sz="2000" dirty="0" err="1"/>
              <a:t>some</a:t>
            </a:r>
            <a:r>
              <a:rPr lang="es-ES" sz="2000" dirty="0"/>
              <a:t> </a:t>
            </a:r>
            <a:r>
              <a:rPr lang="es-ES" sz="2000" dirty="0" err="1"/>
              <a:t>advantages</a:t>
            </a:r>
            <a:r>
              <a:rPr lang="es-ES" sz="2000" dirty="0"/>
              <a:t> and </a:t>
            </a:r>
            <a:r>
              <a:rPr lang="es-ES" sz="2000" dirty="0" err="1"/>
              <a:t>disavantages</a:t>
            </a:r>
            <a:r>
              <a:rPr lang="es-ES" sz="2000" dirty="0"/>
              <a:t> </a:t>
            </a:r>
            <a:r>
              <a:rPr lang="es-ES" sz="2000" dirty="0" err="1"/>
              <a:t>ass</a:t>
            </a:r>
            <a:r>
              <a:rPr lang="es-ES" sz="2000" dirty="0"/>
              <a:t> : </a:t>
            </a:r>
            <a:r>
              <a:rPr lang="es-ES" sz="2000" dirty="0" err="1"/>
              <a:t>risks</a:t>
            </a:r>
            <a:r>
              <a:rPr lang="es-ES" sz="2000" dirty="0"/>
              <a:t> are </a:t>
            </a:r>
            <a:r>
              <a:rPr lang="es-ES" sz="2000" dirty="0" err="1"/>
              <a:t>always</a:t>
            </a:r>
            <a:r>
              <a:rPr lang="es-ES" sz="2000" dirty="0"/>
              <a:t> </a:t>
            </a:r>
            <a:r>
              <a:rPr lang="es-ES" sz="2000" dirty="0" err="1"/>
              <a:t>analysed</a:t>
            </a:r>
            <a:r>
              <a:rPr lang="es-ES" sz="2000" dirty="0"/>
              <a:t>, </a:t>
            </a:r>
            <a:r>
              <a:rPr lang="es-ES" sz="2000" dirty="0" err="1"/>
              <a:t>we</a:t>
            </a:r>
            <a:r>
              <a:rPr lang="es-ES" sz="2000" dirty="0"/>
              <a:t> can </a:t>
            </a:r>
            <a:r>
              <a:rPr lang="es-ES" sz="2000" dirty="0" err="1"/>
              <a:t>start</a:t>
            </a:r>
            <a:r>
              <a:rPr lang="es-ES" sz="2000" dirty="0"/>
              <a:t> </a:t>
            </a:r>
            <a:r>
              <a:rPr lang="es-ES" sz="2000" dirty="0" err="1"/>
              <a:t>working</a:t>
            </a:r>
            <a:r>
              <a:rPr lang="es-ES" sz="2000" dirty="0"/>
              <a:t> </a:t>
            </a:r>
            <a:r>
              <a:rPr lang="es-ES" sz="2000" dirty="0" err="1"/>
              <a:t>from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first</a:t>
            </a:r>
            <a:r>
              <a:rPr lang="es-ES" sz="2000" dirty="0"/>
              <a:t> </a:t>
            </a:r>
            <a:r>
              <a:rPr lang="es-ES" sz="2000" dirty="0" err="1"/>
              <a:t>day</a:t>
            </a:r>
            <a:r>
              <a:rPr lang="es-ES" sz="2000" dirty="0"/>
              <a:t> and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quality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quite </a:t>
            </a:r>
            <a:r>
              <a:rPr lang="es-ES" sz="2000" dirty="0" err="1"/>
              <a:t>high</a:t>
            </a:r>
            <a:r>
              <a:rPr lang="es-ES" sz="2000" dirty="0"/>
              <a:t>. </a:t>
            </a:r>
            <a:r>
              <a:rPr lang="es-ES" sz="2000" dirty="0" err="1"/>
              <a:t>But</a:t>
            </a:r>
            <a:r>
              <a:rPr lang="es-ES" sz="2000" dirty="0"/>
              <a:t> </a:t>
            </a:r>
            <a:r>
              <a:rPr lang="es-ES" sz="2000" dirty="0" err="1"/>
              <a:t>on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other</a:t>
            </a:r>
            <a:r>
              <a:rPr lang="es-ES" sz="2000" dirty="0"/>
              <a:t> </a:t>
            </a:r>
            <a:r>
              <a:rPr lang="es-ES" sz="2000" dirty="0" err="1"/>
              <a:t>hand</a:t>
            </a:r>
            <a:r>
              <a:rPr lang="es-ES" sz="2000" dirty="0"/>
              <a:t>, </a:t>
            </a:r>
            <a:r>
              <a:rPr lang="es-ES" sz="2000" dirty="0" err="1"/>
              <a:t>it</a:t>
            </a:r>
            <a:r>
              <a:rPr lang="es-ES" sz="2000" dirty="0"/>
              <a:t> </a:t>
            </a:r>
            <a:r>
              <a:rPr lang="es-ES" sz="2000" dirty="0" err="1"/>
              <a:t>isn´t</a:t>
            </a:r>
            <a:r>
              <a:rPr lang="es-ES" sz="2000" dirty="0"/>
              <a:t> </a:t>
            </a:r>
            <a:r>
              <a:rPr lang="es-ES" sz="2000" dirty="0" err="1"/>
              <a:t>easy</a:t>
            </a:r>
            <a:r>
              <a:rPr lang="es-ES" sz="2000" dirty="0"/>
              <a:t> </a:t>
            </a:r>
            <a:r>
              <a:rPr lang="es-ES" sz="2000" dirty="0" err="1"/>
              <a:t>to</a:t>
            </a:r>
            <a:r>
              <a:rPr lang="es-ES" sz="2000" dirty="0"/>
              <a:t> </a:t>
            </a:r>
            <a:r>
              <a:rPr lang="es-ES" sz="2000" dirty="0" err="1"/>
              <a:t>evaluate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risks</a:t>
            </a:r>
            <a:r>
              <a:rPr lang="es-ES" sz="2000" dirty="0"/>
              <a:t> and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prize</a:t>
            </a:r>
            <a:r>
              <a:rPr lang="es-ES" sz="2000" dirty="0"/>
              <a:t> and time </a:t>
            </a:r>
            <a:r>
              <a:rPr lang="es-ES" sz="2000" dirty="0" err="1"/>
              <a:t>cost</a:t>
            </a:r>
            <a:r>
              <a:rPr lang="es-ES" sz="2000" dirty="0"/>
              <a:t> can be </a:t>
            </a:r>
            <a:r>
              <a:rPr lang="es-ES" sz="2000" dirty="0" err="1"/>
              <a:t>high</a:t>
            </a:r>
            <a:r>
              <a:rPr lang="es-ES" sz="2000" dirty="0"/>
              <a:t> (</a:t>
            </a:r>
            <a:r>
              <a:rPr lang="es-ES" sz="2000" dirty="0" err="1"/>
              <a:t>based</a:t>
            </a:r>
            <a:r>
              <a:rPr lang="es-ES" sz="2000" dirty="0"/>
              <a:t> </a:t>
            </a:r>
            <a:r>
              <a:rPr lang="es-ES" sz="2000" dirty="0" err="1"/>
              <a:t>on</a:t>
            </a:r>
            <a:r>
              <a:rPr lang="es-ES" sz="2000" dirty="0"/>
              <a:t> </a:t>
            </a:r>
            <a:r>
              <a:rPr lang="es-ES" sz="2000" dirty="0" err="1"/>
              <a:t>how</a:t>
            </a:r>
            <a:r>
              <a:rPr lang="es-ES" sz="2000" dirty="0"/>
              <a:t> </a:t>
            </a:r>
            <a:r>
              <a:rPr lang="es-ES" sz="2000" dirty="0" err="1"/>
              <a:t>many</a:t>
            </a:r>
            <a:r>
              <a:rPr lang="es-ES" sz="2000" dirty="0"/>
              <a:t> times </a:t>
            </a:r>
            <a:r>
              <a:rPr lang="es-ES" sz="2000" dirty="0" err="1"/>
              <a:t>we</a:t>
            </a:r>
            <a:r>
              <a:rPr lang="es-ES" sz="2000" dirty="0"/>
              <a:t> </a:t>
            </a:r>
            <a:r>
              <a:rPr lang="es-ES" sz="2000" dirty="0" err="1"/>
              <a:t>go</a:t>
            </a:r>
            <a:r>
              <a:rPr lang="es-ES" sz="2000" dirty="0"/>
              <a:t> </a:t>
            </a:r>
            <a:r>
              <a:rPr lang="es-ES" sz="2000" dirty="0" err="1"/>
              <a:t>through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4 </a:t>
            </a:r>
            <a:r>
              <a:rPr lang="es-ES" sz="2000" dirty="0" err="1"/>
              <a:t>phases</a:t>
            </a:r>
            <a:r>
              <a:rPr lang="es-ES" sz="2000" dirty="0"/>
              <a:t>).</a:t>
            </a:r>
          </a:p>
          <a:p>
            <a:pPr marL="0" indent="0" algn="just">
              <a:buNone/>
            </a:pPr>
            <a:endParaRPr lang="es-ES" sz="20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0959548" y="6356350"/>
            <a:ext cx="394252" cy="365125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fld id="{8EE6B684-C218-4EBC-BAB6-269EEF5F224E}" type="slidenum">
              <a:rPr lang="es-ES" sz="1600" b="1" smtClean="0">
                <a:solidFill>
                  <a:schemeClr val="bg1"/>
                </a:solidFill>
              </a:rPr>
              <a:t>19</a:t>
            </a:fld>
            <a:endParaRPr lang="es-ES" sz="1600" b="1" dirty="0">
              <a:solidFill>
                <a:schemeClr val="bg1"/>
              </a:solidFill>
            </a:endParaRPr>
          </a:p>
        </p:txBody>
      </p:sp>
      <p:pic>
        <p:nvPicPr>
          <p:cNvPr id="15" name="3 Imagen">
            <a:extLst>
              <a:ext uri="{FF2B5EF4-FFF2-40B4-BE49-F238E27FC236}">
                <a16:creationId xmlns:a16="http://schemas.microsoft.com/office/drawing/2014/main" id="{0D1FE817-C912-403D-8E94-41AC340A6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260" y="2070559"/>
            <a:ext cx="5038581" cy="2716882"/>
          </a:xfrm>
          <a:prstGeom prst="rect">
            <a:avLst/>
          </a:prstGeom>
        </p:spPr>
      </p:pic>
      <p:pic>
        <p:nvPicPr>
          <p:cNvPr id="16" name="3 Imagen">
            <a:extLst>
              <a:ext uri="{FF2B5EF4-FFF2-40B4-BE49-F238E27FC236}">
                <a16:creationId xmlns:a16="http://schemas.microsoft.com/office/drawing/2014/main" id="{960931BD-AEA1-4E21-AEC2-13B073A656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1" r="72210" b="63632"/>
          <a:stretch/>
        </p:blipFill>
        <p:spPr>
          <a:xfrm>
            <a:off x="6862260" y="2170341"/>
            <a:ext cx="1685392" cy="503584"/>
          </a:xfrm>
          <a:prstGeom prst="rect">
            <a:avLst/>
          </a:prstGeom>
        </p:spPr>
      </p:pic>
      <p:pic>
        <p:nvPicPr>
          <p:cNvPr id="17" name="3 Imagen">
            <a:extLst>
              <a:ext uri="{FF2B5EF4-FFF2-40B4-BE49-F238E27FC236}">
                <a16:creationId xmlns:a16="http://schemas.microsoft.com/office/drawing/2014/main" id="{914CAD4E-2921-4F50-96C1-3A87E274B4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4" t="20984" r="72210" b="63632"/>
          <a:stretch/>
        </p:blipFill>
        <p:spPr>
          <a:xfrm>
            <a:off x="7662596" y="2151446"/>
            <a:ext cx="1020655" cy="419045"/>
          </a:xfrm>
          <a:prstGeom prst="rect">
            <a:avLst/>
          </a:prstGeom>
        </p:spPr>
      </p:pic>
      <p:pic>
        <p:nvPicPr>
          <p:cNvPr id="18" name="3 Imagen">
            <a:extLst>
              <a:ext uri="{FF2B5EF4-FFF2-40B4-BE49-F238E27FC236}">
                <a16:creationId xmlns:a16="http://schemas.microsoft.com/office/drawing/2014/main" id="{EFF09E6B-805E-46BB-9F46-20CAFC6E60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91" t="17365" r="6188" b="51210"/>
          <a:stretch/>
        </p:blipFill>
        <p:spPr>
          <a:xfrm>
            <a:off x="10442714" y="2247031"/>
            <a:ext cx="1417982" cy="853788"/>
          </a:xfrm>
          <a:prstGeom prst="rect">
            <a:avLst/>
          </a:prstGeom>
        </p:spPr>
      </p:pic>
      <p:pic>
        <p:nvPicPr>
          <p:cNvPr id="19" name="3 Imagen">
            <a:extLst>
              <a:ext uri="{FF2B5EF4-FFF2-40B4-BE49-F238E27FC236}">
                <a16:creationId xmlns:a16="http://schemas.microsoft.com/office/drawing/2014/main" id="{E0119B1D-A2D7-4AA7-A1A3-7E625E907F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91" t="17365" r="6188" b="51210"/>
          <a:stretch/>
        </p:blipFill>
        <p:spPr>
          <a:xfrm>
            <a:off x="10106913" y="2108232"/>
            <a:ext cx="1013791" cy="503584"/>
          </a:xfrm>
          <a:prstGeom prst="rect">
            <a:avLst/>
          </a:prstGeom>
        </p:spPr>
      </p:pic>
      <p:pic>
        <p:nvPicPr>
          <p:cNvPr id="20" name="3 Imagen">
            <a:extLst>
              <a:ext uri="{FF2B5EF4-FFF2-40B4-BE49-F238E27FC236}">
                <a16:creationId xmlns:a16="http://schemas.microsoft.com/office/drawing/2014/main" id="{5B361E20-673C-4A50-B1ED-50F327EB1E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7" t="54999" r="80753" b="12321"/>
          <a:stretch/>
        </p:blipFill>
        <p:spPr>
          <a:xfrm>
            <a:off x="7182678" y="3740128"/>
            <a:ext cx="702365" cy="887895"/>
          </a:xfrm>
          <a:prstGeom prst="rect">
            <a:avLst/>
          </a:prstGeom>
        </p:spPr>
      </p:pic>
      <p:pic>
        <p:nvPicPr>
          <p:cNvPr id="21" name="3 Imagen">
            <a:extLst>
              <a:ext uri="{FF2B5EF4-FFF2-40B4-BE49-F238E27FC236}">
                <a16:creationId xmlns:a16="http://schemas.microsoft.com/office/drawing/2014/main" id="{1479B0F0-F8A7-4049-8013-F584B2F91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7" t="54999" r="80753" b="12321"/>
          <a:stretch/>
        </p:blipFill>
        <p:spPr>
          <a:xfrm>
            <a:off x="7653130" y="4386469"/>
            <a:ext cx="702365" cy="301189"/>
          </a:xfrm>
          <a:prstGeom prst="rect">
            <a:avLst/>
          </a:prstGeom>
        </p:spPr>
      </p:pic>
      <p:pic>
        <p:nvPicPr>
          <p:cNvPr id="22" name="3 Imagen">
            <a:extLst>
              <a:ext uri="{FF2B5EF4-FFF2-40B4-BE49-F238E27FC236}">
                <a16:creationId xmlns:a16="http://schemas.microsoft.com/office/drawing/2014/main" id="{32576F1C-5714-4BD7-AE62-84A066776C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50" t="54986" r="4216" b="21587"/>
          <a:stretch/>
        </p:blipFill>
        <p:spPr>
          <a:xfrm>
            <a:off x="10517730" y="4006597"/>
            <a:ext cx="1342966" cy="636483"/>
          </a:xfrm>
          <a:prstGeom prst="rect">
            <a:avLst/>
          </a:prstGeom>
        </p:spPr>
      </p:pic>
      <p:pic>
        <p:nvPicPr>
          <p:cNvPr id="23" name="3 Imagen">
            <a:extLst>
              <a:ext uri="{FF2B5EF4-FFF2-40B4-BE49-F238E27FC236}">
                <a16:creationId xmlns:a16="http://schemas.microsoft.com/office/drawing/2014/main" id="{54D1D97E-12E6-4377-9E15-247B30D53D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50" t="54903" r="4216" b="21587"/>
          <a:stretch/>
        </p:blipFill>
        <p:spPr>
          <a:xfrm>
            <a:off x="10045732" y="4386469"/>
            <a:ext cx="1205947" cy="256612"/>
          </a:xfrm>
          <a:prstGeom prst="rect">
            <a:avLst/>
          </a:prstGeom>
        </p:spPr>
      </p:pic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D4BC63F4-7AAE-453E-9E41-FCF09829E87E}"/>
              </a:ext>
            </a:extLst>
          </p:cNvPr>
          <p:cNvSpPr txBox="1">
            <a:spLocks/>
          </p:cNvSpPr>
          <p:nvPr/>
        </p:nvSpPr>
        <p:spPr>
          <a:xfrm>
            <a:off x="6940352" y="2266215"/>
            <a:ext cx="1889382" cy="419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sz="1600" b="1" dirty="0"/>
              <a:t>Determine </a:t>
            </a:r>
            <a:r>
              <a:rPr lang="es-ES" sz="1600" b="1" dirty="0" err="1"/>
              <a:t>objectives</a:t>
            </a:r>
            <a:endParaRPr lang="es-ES" sz="1600" b="1" dirty="0"/>
          </a:p>
        </p:txBody>
      </p:sp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B4D4D3EB-E379-41DC-B179-8863F602060D}"/>
              </a:ext>
            </a:extLst>
          </p:cNvPr>
          <p:cNvSpPr txBox="1">
            <a:spLocks/>
          </p:cNvSpPr>
          <p:nvPr/>
        </p:nvSpPr>
        <p:spPr>
          <a:xfrm>
            <a:off x="9958063" y="2266215"/>
            <a:ext cx="1889382" cy="41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sz="1600" b="1" dirty="0" err="1"/>
              <a:t>Risk</a:t>
            </a:r>
            <a:r>
              <a:rPr lang="es-ES" sz="1600" b="1" dirty="0"/>
              <a:t> </a:t>
            </a:r>
            <a:r>
              <a:rPr lang="es-ES" sz="1600" b="1" dirty="0" err="1"/>
              <a:t>analysis</a:t>
            </a:r>
            <a:endParaRPr lang="es-ES" sz="1600" b="1" dirty="0"/>
          </a:p>
        </p:txBody>
      </p:sp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238F2E06-FC15-4427-88B5-ACEB3DB3B1F8}"/>
              </a:ext>
            </a:extLst>
          </p:cNvPr>
          <p:cNvSpPr txBox="1">
            <a:spLocks/>
          </p:cNvSpPr>
          <p:nvPr/>
        </p:nvSpPr>
        <p:spPr>
          <a:xfrm>
            <a:off x="7410449" y="4300054"/>
            <a:ext cx="1889382" cy="41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sz="1600" b="1" dirty="0" err="1"/>
              <a:t>Planning</a:t>
            </a:r>
            <a:endParaRPr lang="es-ES" sz="1600" b="1" dirty="0"/>
          </a:p>
        </p:txBody>
      </p:sp>
      <p:sp>
        <p:nvSpPr>
          <p:cNvPr id="27" name="Marcador de contenido 2">
            <a:extLst>
              <a:ext uri="{FF2B5EF4-FFF2-40B4-BE49-F238E27FC236}">
                <a16:creationId xmlns:a16="http://schemas.microsoft.com/office/drawing/2014/main" id="{8F5D6C95-8DAE-4D4B-949B-4B062F60E438}"/>
              </a:ext>
            </a:extLst>
          </p:cNvPr>
          <p:cNvSpPr txBox="1">
            <a:spLocks/>
          </p:cNvSpPr>
          <p:nvPr/>
        </p:nvSpPr>
        <p:spPr>
          <a:xfrm>
            <a:off x="9971314" y="4281175"/>
            <a:ext cx="1889382" cy="41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sz="1600" b="1" dirty="0" err="1"/>
              <a:t>Develop</a:t>
            </a:r>
            <a:r>
              <a:rPr lang="es-ES" sz="1600" b="1" dirty="0"/>
              <a:t> and test</a:t>
            </a:r>
          </a:p>
        </p:txBody>
      </p:sp>
    </p:spTree>
    <p:extLst>
      <p:ext uri="{BB962C8B-B14F-4D97-AF65-F5344CB8AC3E}">
        <p14:creationId xmlns:p14="http://schemas.microsoft.com/office/powerpoint/2010/main" val="34361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ortar rectángulo de esquina diagonal 5"/>
          <p:cNvSpPr/>
          <p:nvPr/>
        </p:nvSpPr>
        <p:spPr>
          <a:xfrm>
            <a:off x="2442556" y="2373283"/>
            <a:ext cx="7306887" cy="2111433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8" name="Hexágono 7"/>
          <p:cNvSpPr/>
          <p:nvPr/>
        </p:nvSpPr>
        <p:spPr>
          <a:xfrm>
            <a:off x="2709950" y="2664228"/>
            <a:ext cx="1762298" cy="1529542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3013364" y="2828834"/>
            <a:ext cx="11554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7200" dirty="0"/>
              <a:t>1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472247" y="2864592"/>
            <a:ext cx="49294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SDLC (SOFTWARE DEVELOPMENT LIFE CYCLE)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11039302" y="6356350"/>
            <a:ext cx="299258" cy="365125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fld id="{8EE6B684-C218-4EBC-BAB6-269EEF5F224E}" type="slidenum">
              <a:rPr lang="es-ES" sz="1600" b="1" smtClean="0">
                <a:solidFill>
                  <a:schemeClr val="bg1"/>
                </a:solidFill>
              </a:rPr>
              <a:t>2</a:t>
            </a:fld>
            <a:endParaRPr lang="es-E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384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11055926" y="6356350"/>
            <a:ext cx="393952" cy="365125"/>
          </a:xfrm>
          <a:solidFill>
            <a:schemeClr val="tx1"/>
          </a:solidFill>
        </p:spPr>
        <p:txBody>
          <a:bodyPr/>
          <a:lstStyle/>
          <a:p>
            <a:fld id="{8EE6B684-C218-4EBC-BAB6-269EEF5F224E}" type="slidenum">
              <a:rPr lang="es-ES" sz="1600" smtClean="0">
                <a:solidFill>
                  <a:schemeClr val="bg1"/>
                </a:solidFill>
              </a:rPr>
              <a:t>20</a:t>
            </a:fld>
            <a:endParaRPr lang="es-ES" sz="1600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00DF870-45A0-4824-B431-033C06CF3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52" t="21822" r="40870" b="9352"/>
          <a:stretch/>
        </p:blipFill>
        <p:spPr>
          <a:xfrm>
            <a:off x="2421835" y="158994"/>
            <a:ext cx="7348330" cy="65400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FC91A88-4523-4076-9E8B-B8B32BFF2EB2}"/>
              </a:ext>
            </a:extLst>
          </p:cNvPr>
          <p:cNvSpPr txBox="1"/>
          <p:nvPr/>
        </p:nvSpPr>
        <p:spPr>
          <a:xfrm>
            <a:off x="742122" y="2266122"/>
            <a:ext cx="10895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dirty="0">
                <a:solidFill>
                  <a:schemeClr val="bg1"/>
                </a:solidFill>
                <a:highlight>
                  <a:srgbClr val="000000"/>
                </a:highlight>
              </a:rPr>
              <a:t>SOFTWARE DEVELOPMENT LIFE CYCLE</a:t>
            </a:r>
          </a:p>
        </p:txBody>
      </p:sp>
    </p:spTree>
    <p:extLst>
      <p:ext uri="{BB962C8B-B14F-4D97-AF65-F5344CB8AC3E}">
        <p14:creationId xmlns:p14="http://schemas.microsoft.com/office/powerpoint/2010/main" val="3636356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s-ES" b="1" dirty="0" err="1">
                <a:solidFill>
                  <a:schemeClr val="tx1"/>
                </a:solidFill>
              </a:rPr>
              <a:t>What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chemeClr val="tx1"/>
                </a:solidFill>
              </a:rPr>
              <a:t>is</a:t>
            </a:r>
            <a:r>
              <a:rPr lang="es-ES" b="1" dirty="0">
                <a:solidFill>
                  <a:schemeClr val="tx1"/>
                </a:solidFill>
              </a:rPr>
              <a:t> SDLC?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825625"/>
            <a:ext cx="5615609" cy="4351338"/>
          </a:xfrm>
        </p:spPr>
        <p:txBody>
          <a:bodyPr>
            <a:normAutofit/>
          </a:bodyPr>
          <a:lstStyle/>
          <a:p>
            <a:pPr algn="just"/>
            <a:r>
              <a:rPr lang="es-ES" sz="2400" b="1" dirty="0"/>
              <a:t>SDLC</a:t>
            </a:r>
            <a:r>
              <a:rPr lang="es-ES" sz="2400" dirty="0"/>
              <a:t> </a:t>
            </a:r>
            <a:r>
              <a:rPr lang="es-ES" sz="2400" dirty="0" err="1"/>
              <a:t>means</a:t>
            </a:r>
            <a:r>
              <a:rPr lang="es-ES" sz="2400" dirty="0"/>
              <a:t> </a:t>
            </a:r>
            <a:r>
              <a:rPr lang="es-ES" sz="2400" b="1" dirty="0"/>
              <a:t>Software </a:t>
            </a:r>
            <a:r>
              <a:rPr lang="es-ES" sz="2400" b="1" dirty="0" err="1"/>
              <a:t>Development</a:t>
            </a:r>
            <a:r>
              <a:rPr lang="es-ES" sz="2400" b="1" dirty="0"/>
              <a:t> </a:t>
            </a:r>
            <a:r>
              <a:rPr lang="es-ES" sz="2400" b="1" dirty="0" err="1"/>
              <a:t>Life</a:t>
            </a:r>
            <a:r>
              <a:rPr lang="es-ES" sz="2400" b="1" dirty="0"/>
              <a:t> </a:t>
            </a:r>
            <a:r>
              <a:rPr lang="es-ES" sz="2400" b="1" dirty="0" err="1"/>
              <a:t>Cycle</a:t>
            </a:r>
            <a:r>
              <a:rPr lang="es-ES" sz="2400" b="1" dirty="0"/>
              <a:t> </a:t>
            </a:r>
            <a:r>
              <a:rPr lang="es-ES" sz="2400" dirty="0"/>
              <a:t>and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used</a:t>
            </a:r>
            <a:r>
              <a:rPr lang="es-ES" sz="2400" dirty="0"/>
              <a:t> to </a:t>
            </a:r>
            <a:r>
              <a:rPr lang="es-ES" sz="2400" dirty="0" err="1"/>
              <a:t>design</a:t>
            </a:r>
            <a:r>
              <a:rPr lang="es-ES" sz="2400" dirty="0"/>
              <a:t>, </a:t>
            </a:r>
            <a:r>
              <a:rPr lang="es-ES" sz="2400" dirty="0" err="1"/>
              <a:t>develop</a:t>
            </a:r>
            <a:r>
              <a:rPr lang="es-ES" sz="2400" dirty="0"/>
              <a:t> and produce software </a:t>
            </a:r>
            <a:r>
              <a:rPr lang="es-ES" sz="2400" dirty="0" err="1"/>
              <a:t>products</a:t>
            </a:r>
            <a:r>
              <a:rPr lang="es-ES" sz="2400" dirty="0"/>
              <a:t> in </a:t>
            </a:r>
            <a:r>
              <a:rPr lang="es-ES" sz="2400" dirty="0" err="1"/>
              <a:t>the</a:t>
            </a:r>
            <a:r>
              <a:rPr lang="es-ES" sz="2400" dirty="0"/>
              <a:t> software </a:t>
            </a:r>
            <a:r>
              <a:rPr lang="es-ES" sz="2400" dirty="0" err="1"/>
              <a:t>industry</a:t>
            </a:r>
            <a:r>
              <a:rPr lang="es-ES" sz="2400" dirty="0"/>
              <a:t>.</a:t>
            </a:r>
          </a:p>
          <a:p>
            <a:pPr marL="0" indent="0" algn="just">
              <a:buNone/>
            </a:pPr>
            <a:endParaRPr lang="es-ES" sz="2400" dirty="0"/>
          </a:p>
          <a:p>
            <a:pPr marL="0" indent="0" algn="just">
              <a:buNone/>
            </a:pPr>
            <a:endParaRPr lang="es-ES" sz="2400" dirty="0"/>
          </a:p>
          <a:p>
            <a:pPr algn="just"/>
            <a:r>
              <a:rPr lang="es-ES" sz="2400" dirty="0" err="1"/>
              <a:t>Developing</a:t>
            </a:r>
            <a:r>
              <a:rPr lang="es-ES" sz="2400" dirty="0"/>
              <a:t> a software </a:t>
            </a:r>
            <a:r>
              <a:rPr lang="es-ES" sz="2400" dirty="0" err="1"/>
              <a:t>product</a:t>
            </a:r>
            <a:r>
              <a:rPr lang="es-ES" sz="2400" dirty="0"/>
              <a:t> </a:t>
            </a:r>
            <a:r>
              <a:rPr lang="es-ES" sz="2400" dirty="0" err="1"/>
              <a:t>isn´t</a:t>
            </a:r>
            <a:r>
              <a:rPr lang="es-ES" sz="2400" dirty="0"/>
              <a:t> </a:t>
            </a:r>
            <a:r>
              <a:rPr lang="es-ES" sz="2400" dirty="0" err="1"/>
              <a:t>ass</a:t>
            </a:r>
            <a:r>
              <a:rPr lang="es-ES" sz="2400" dirty="0"/>
              <a:t> </a:t>
            </a:r>
            <a:r>
              <a:rPr lang="es-ES" sz="2400" dirty="0" err="1"/>
              <a:t>easy</a:t>
            </a:r>
            <a:r>
              <a:rPr lang="es-ES" sz="2400" dirty="0"/>
              <a:t> </a:t>
            </a:r>
            <a:r>
              <a:rPr lang="es-ES" sz="2400" dirty="0" err="1"/>
              <a:t>ass</a:t>
            </a:r>
            <a:r>
              <a:rPr lang="es-ES" sz="2400" dirty="0"/>
              <a:t> </a:t>
            </a:r>
            <a:r>
              <a:rPr lang="es-ES" sz="2400" dirty="0" err="1"/>
              <a:t>coding</a:t>
            </a:r>
            <a:r>
              <a:rPr lang="es-ES" sz="2400" dirty="0"/>
              <a:t>, so </a:t>
            </a:r>
            <a:r>
              <a:rPr lang="es-ES" sz="2400" dirty="0" err="1"/>
              <a:t>it</a:t>
            </a:r>
            <a:r>
              <a:rPr lang="es-ES" sz="2400" dirty="0"/>
              <a:t> has </a:t>
            </a:r>
            <a:r>
              <a:rPr lang="es-ES" sz="2400" dirty="0" err="1"/>
              <a:t>some</a:t>
            </a:r>
            <a:r>
              <a:rPr lang="es-ES" sz="2400" dirty="0"/>
              <a:t> </a:t>
            </a:r>
            <a:r>
              <a:rPr lang="es-ES" sz="2400" dirty="0" err="1"/>
              <a:t>phases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consist</a:t>
            </a:r>
            <a:r>
              <a:rPr lang="es-ES" sz="2400" dirty="0"/>
              <a:t> in </a:t>
            </a:r>
            <a:r>
              <a:rPr lang="es-ES" sz="2400" dirty="0" err="1"/>
              <a:t>doing</a:t>
            </a:r>
            <a:r>
              <a:rPr lang="es-ES" sz="2400" dirty="0"/>
              <a:t> more </a:t>
            </a:r>
            <a:r>
              <a:rPr lang="es-ES" sz="2400" dirty="0" err="1"/>
              <a:t>effective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process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creating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product</a:t>
            </a:r>
            <a:r>
              <a:rPr lang="es-ES" sz="2400" dirty="0"/>
              <a:t>.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1064240" y="6356350"/>
            <a:ext cx="289560" cy="365125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fld id="{8EE6B684-C218-4EBC-BAB6-269EEF5F224E}" type="slidenum">
              <a:rPr lang="es-ES" sz="1600" b="1" smtClean="0">
                <a:solidFill>
                  <a:schemeClr val="bg1"/>
                </a:solidFill>
              </a:rPr>
              <a:t>3</a:t>
            </a:fld>
            <a:endParaRPr lang="es-ES" sz="1600" b="1" dirty="0">
              <a:solidFill>
                <a:schemeClr val="bg1"/>
              </a:solidFill>
            </a:endParaRPr>
          </a:p>
        </p:txBody>
      </p:sp>
      <p:pic>
        <p:nvPicPr>
          <p:cNvPr id="1030" name="Picture 6" descr="software-development-life-cycle-sdlc">
            <a:extLst>
              <a:ext uri="{FF2B5EF4-FFF2-40B4-BE49-F238E27FC236}">
                <a16:creationId xmlns:a16="http://schemas.microsoft.com/office/drawing/2014/main" id="{FEA64265-6FDA-40C8-A13E-8708640533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7" r="13211" b="16302"/>
          <a:stretch/>
        </p:blipFill>
        <p:spPr bwMode="auto">
          <a:xfrm>
            <a:off x="7079047" y="1245706"/>
            <a:ext cx="4274754" cy="402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66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ortar rectángulo de esquina diagonal 5"/>
          <p:cNvSpPr/>
          <p:nvPr/>
        </p:nvSpPr>
        <p:spPr>
          <a:xfrm>
            <a:off x="2442556" y="2373283"/>
            <a:ext cx="7306887" cy="2111433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8" name="Hexágono 7"/>
          <p:cNvSpPr/>
          <p:nvPr/>
        </p:nvSpPr>
        <p:spPr>
          <a:xfrm>
            <a:off x="2709950" y="2664228"/>
            <a:ext cx="1762298" cy="152954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3013364" y="2828834"/>
            <a:ext cx="11554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7200" dirty="0"/>
              <a:t>2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565075" y="3044277"/>
            <a:ext cx="4929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chemeClr val="bg1"/>
                </a:solidFill>
              </a:rPr>
              <a:t>PHASES OF SDLC</a:t>
            </a:r>
            <a:endParaRPr lang="es-ES" sz="40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11064240" y="6356350"/>
            <a:ext cx="289560" cy="365125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fld id="{8EE6B684-C218-4EBC-BAB6-269EEF5F224E}" type="slidenum">
              <a:rPr lang="es-ES" sz="1600" b="1" smtClean="0">
                <a:solidFill>
                  <a:schemeClr val="bg1"/>
                </a:solidFill>
              </a:rPr>
              <a:t>4</a:t>
            </a:fld>
            <a:endParaRPr lang="es-E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26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s-ES" b="1" dirty="0" err="1">
                <a:solidFill>
                  <a:schemeClr val="tx1"/>
                </a:solidFill>
              </a:rPr>
              <a:t>What</a:t>
            </a:r>
            <a:r>
              <a:rPr lang="es-ES" b="1" dirty="0">
                <a:solidFill>
                  <a:schemeClr val="tx1"/>
                </a:solidFill>
              </a:rPr>
              <a:t> are </a:t>
            </a:r>
            <a:r>
              <a:rPr lang="es-ES" b="1" dirty="0" err="1">
                <a:solidFill>
                  <a:schemeClr val="tx1"/>
                </a:solidFill>
              </a:rPr>
              <a:t>the</a:t>
            </a:r>
            <a:r>
              <a:rPr lang="es-ES" b="1" dirty="0">
                <a:solidFill>
                  <a:schemeClr val="tx1"/>
                </a:solidFill>
              </a:rPr>
              <a:t> SDLC </a:t>
            </a:r>
            <a:r>
              <a:rPr lang="es-ES" b="1" dirty="0" err="1">
                <a:solidFill>
                  <a:schemeClr val="tx1"/>
                </a:solidFill>
              </a:rPr>
              <a:t>phases</a:t>
            </a:r>
            <a:r>
              <a:rPr lang="es-ES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1064240" y="6356350"/>
            <a:ext cx="289560" cy="365125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fld id="{8EE6B684-C218-4EBC-BAB6-269EEF5F224E}" type="slidenum">
              <a:rPr lang="es-ES" sz="1600" b="1" smtClean="0">
                <a:solidFill>
                  <a:schemeClr val="bg1"/>
                </a:solidFill>
              </a:rPr>
              <a:t>5</a:t>
            </a:fld>
            <a:endParaRPr lang="es-ES" sz="1600" b="1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A8300F3-8A50-45FD-9063-F4DD78B7E8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1" t="44828" r="17500" b="35834"/>
          <a:stretch/>
        </p:blipFill>
        <p:spPr>
          <a:xfrm>
            <a:off x="0" y="2769705"/>
            <a:ext cx="12192000" cy="198171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CCC8E41-97F6-483C-83C4-6770549FEBA2}"/>
              </a:ext>
            </a:extLst>
          </p:cNvPr>
          <p:cNvSpPr txBox="1"/>
          <p:nvPr/>
        </p:nvSpPr>
        <p:spPr>
          <a:xfrm>
            <a:off x="251792" y="2123374"/>
            <a:ext cx="2902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1. </a:t>
            </a:r>
            <a:r>
              <a:rPr lang="es-ES" sz="2000" b="1" dirty="0" err="1"/>
              <a:t>Planning</a:t>
            </a:r>
            <a:r>
              <a:rPr lang="es-ES" sz="2000" b="1" dirty="0"/>
              <a:t>  and Define </a:t>
            </a:r>
            <a:r>
              <a:rPr lang="es-ES" sz="2000" b="1" dirty="0" err="1"/>
              <a:t>Requirements</a:t>
            </a:r>
            <a:endParaRPr lang="es-ES" sz="2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A6C2BD2-5EC3-4CD5-AA99-898C3FB99F8B}"/>
              </a:ext>
            </a:extLst>
          </p:cNvPr>
          <p:cNvSpPr txBox="1"/>
          <p:nvPr/>
        </p:nvSpPr>
        <p:spPr>
          <a:xfrm>
            <a:off x="2478156" y="4907554"/>
            <a:ext cx="2902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2. </a:t>
            </a:r>
            <a:r>
              <a:rPr lang="es-ES" sz="2000" b="1" dirty="0" err="1"/>
              <a:t>Designing</a:t>
            </a:r>
            <a:endParaRPr lang="es-ES" sz="20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52AD5E-6910-457B-8D4C-8C4EDA3C2622}"/>
              </a:ext>
            </a:extLst>
          </p:cNvPr>
          <p:cNvSpPr txBox="1"/>
          <p:nvPr/>
        </p:nvSpPr>
        <p:spPr>
          <a:xfrm>
            <a:off x="4644888" y="2124887"/>
            <a:ext cx="2902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3. </a:t>
            </a:r>
            <a:r>
              <a:rPr lang="es-ES" sz="2000" b="1" dirty="0" err="1"/>
              <a:t>Development</a:t>
            </a:r>
            <a:endParaRPr lang="es-ES" sz="20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0FA8A9E-B63C-4201-9F7F-72DA131F4AAB}"/>
              </a:ext>
            </a:extLst>
          </p:cNvPr>
          <p:cNvSpPr txBox="1"/>
          <p:nvPr/>
        </p:nvSpPr>
        <p:spPr>
          <a:xfrm>
            <a:off x="6811618" y="4940552"/>
            <a:ext cx="2902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4. </a:t>
            </a:r>
            <a:r>
              <a:rPr lang="es-ES" sz="2000" b="1" dirty="0" err="1"/>
              <a:t>Testing</a:t>
            </a:r>
            <a:endParaRPr lang="es-ES" sz="20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46FA5F9-05B9-45B9-AAF6-ACE5733D3733}"/>
              </a:ext>
            </a:extLst>
          </p:cNvPr>
          <p:cNvSpPr txBox="1"/>
          <p:nvPr/>
        </p:nvSpPr>
        <p:spPr>
          <a:xfrm>
            <a:off x="8733184" y="2086643"/>
            <a:ext cx="2902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/>
              <a:t>5. </a:t>
            </a:r>
            <a:r>
              <a:rPr lang="es-ES" sz="2000" b="1" dirty="0" err="1"/>
              <a:t>Maintenance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843448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ortar rectángulo de esquina diagonal 5"/>
          <p:cNvSpPr/>
          <p:nvPr/>
        </p:nvSpPr>
        <p:spPr>
          <a:xfrm>
            <a:off x="2442556" y="2373283"/>
            <a:ext cx="7306887" cy="2111433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8" name="Hexágono 7"/>
          <p:cNvSpPr/>
          <p:nvPr/>
        </p:nvSpPr>
        <p:spPr>
          <a:xfrm>
            <a:off x="2709950" y="2664228"/>
            <a:ext cx="1762298" cy="152954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3084020" y="2954248"/>
            <a:ext cx="11554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5400" dirty="0"/>
              <a:t>2.1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472248" y="3152862"/>
            <a:ext cx="492944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>
                <a:solidFill>
                  <a:schemeClr val="bg1"/>
                </a:solidFill>
              </a:rPr>
              <a:t>PHASES OF SDLC: PLANNING and DEFINE REQUIREMENTS</a:t>
            </a:r>
            <a:endParaRPr lang="es-ES" sz="2000" dirty="0">
              <a:solidFill>
                <a:schemeClr val="bg1"/>
              </a:solidFill>
            </a:endParaRPr>
          </a:p>
          <a:p>
            <a:pPr algn="just"/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11064240" y="6356350"/>
            <a:ext cx="289559" cy="365125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fld id="{8EE6B684-C218-4EBC-BAB6-269EEF5F224E}" type="slidenum">
              <a:rPr lang="es-ES" sz="1600" smtClean="0">
                <a:solidFill>
                  <a:schemeClr val="bg1"/>
                </a:solidFill>
              </a:rPr>
              <a:t>6</a:t>
            </a:fld>
            <a:endParaRPr lang="es-E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88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s-ES" b="1" dirty="0" err="1">
                <a:solidFill>
                  <a:schemeClr val="tx1"/>
                </a:solidFill>
              </a:rPr>
              <a:t>Planning</a:t>
            </a:r>
            <a:r>
              <a:rPr lang="es-ES" b="1" dirty="0">
                <a:solidFill>
                  <a:schemeClr val="tx1"/>
                </a:solidFill>
              </a:rPr>
              <a:t>  and Define </a:t>
            </a:r>
            <a:r>
              <a:rPr lang="es-ES" b="1" dirty="0" err="1">
                <a:solidFill>
                  <a:schemeClr val="tx1"/>
                </a:solidFill>
              </a:rPr>
              <a:t>Requirements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825625"/>
            <a:ext cx="5615609" cy="4351338"/>
          </a:xfrm>
        </p:spPr>
        <p:txBody>
          <a:bodyPr>
            <a:normAutofit/>
          </a:bodyPr>
          <a:lstStyle/>
          <a:p>
            <a:pPr algn="just"/>
            <a:r>
              <a:rPr lang="es-ES" sz="2400" b="1" dirty="0" err="1"/>
              <a:t>Planning</a:t>
            </a:r>
            <a:r>
              <a:rPr lang="es-ES" sz="2400" b="1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a </a:t>
            </a:r>
            <a:r>
              <a:rPr lang="es-ES" sz="2400" dirty="0" err="1"/>
              <a:t>very</a:t>
            </a:r>
            <a:r>
              <a:rPr lang="es-ES" sz="2400" dirty="0"/>
              <a:t> </a:t>
            </a:r>
            <a:r>
              <a:rPr lang="es-ES" sz="2400" dirty="0" err="1"/>
              <a:t>important</a:t>
            </a:r>
            <a:r>
              <a:rPr lang="es-ES" sz="2400" dirty="0"/>
              <a:t> </a:t>
            </a:r>
            <a:r>
              <a:rPr lang="es-ES" sz="2400" dirty="0" err="1"/>
              <a:t>phase</a:t>
            </a:r>
            <a:r>
              <a:rPr lang="es-ES" sz="2400" dirty="0"/>
              <a:t> </a:t>
            </a:r>
            <a:r>
              <a:rPr lang="es-ES" sz="2400" dirty="0" err="1"/>
              <a:t>because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 has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contain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purpose</a:t>
            </a:r>
            <a:r>
              <a:rPr lang="es-ES" sz="2400" dirty="0"/>
              <a:t> and all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problem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have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be </a:t>
            </a:r>
            <a:r>
              <a:rPr lang="es-ES" sz="2400" dirty="0" err="1"/>
              <a:t>solved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one</a:t>
            </a:r>
            <a:r>
              <a:rPr lang="es-ES" sz="2400" dirty="0"/>
              <a:t> </a:t>
            </a:r>
            <a:r>
              <a:rPr lang="es-ES" sz="2400" dirty="0" err="1"/>
              <a:t>or</a:t>
            </a:r>
            <a:r>
              <a:rPr lang="es-ES" sz="2400" dirty="0"/>
              <a:t> </a:t>
            </a:r>
            <a:r>
              <a:rPr lang="es-ES" sz="2400" dirty="0" err="1"/>
              <a:t>some</a:t>
            </a:r>
            <a:r>
              <a:rPr lang="es-ES" sz="2400" dirty="0"/>
              <a:t> meetings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customer</a:t>
            </a:r>
            <a:r>
              <a:rPr lang="es-ES" sz="2400" dirty="0"/>
              <a:t>. </a:t>
            </a:r>
          </a:p>
          <a:p>
            <a:pPr marL="0" indent="0" algn="just">
              <a:buNone/>
            </a:pPr>
            <a:endParaRPr lang="es-ES" sz="2400" dirty="0"/>
          </a:p>
          <a:p>
            <a:pPr marL="0" indent="0" algn="just">
              <a:buNone/>
            </a:pPr>
            <a:endParaRPr lang="es-ES" sz="2400" dirty="0"/>
          </a:p>
          <a:p>
            <a:pPr algn="just"/>
            <a:r>
              <a:rPr lang="es-ES" sz="2400" b="1" dirty="0"/>
              <a:t>Define </a:t>
            </a:r>
            <a:r>
              <a:rPr lang="es-ES" sz="2400" b="1" dirty="0" err="1"/>
              <a:t>requirements</a:t>
            </a:r>
            <a:r>
              <a:rPr lang="es-ES" sz="2400" b="1" dirty="0"/>
              <a:t> </a:t>
            </a:r>
            <a:r>
              <a:rPr lang="es-ES" sz="2400" dirty="0"/>
              <a:t>are </a:t>
            </a:r>
            <a:r>
              <a:rPr lang="es-ES" sz="2400" dirty="0" err="1"/>
              <a:t>conditions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designing</a:t>
            </a:r>
            <a:r>
              <a:rPr lang="es-ES" sz="2400" dirty="0"/>
              <a:t> and </a:t>
            </a:r>
            <a:r>
              <a:rPr lang="es-ES" sz="2400" dirty="0" err="1"/>
              <a:t>developing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product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customers</a:t>
            </a:r>
            <a:r>
              <a:rPr lang="es-ES" sz="2400" dirty="0"/>
              <a:t> set.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1064240" y="6356350"/>
            <a:ext cx="289560" cy="365125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fld id="{8EE6B684-C218-4EBC-BAB6-269EEF5F224E}" type="slidenum">
              <a:rPr lang="es-ES" sz="1600" b="1" smtClean="0">
                <a:solidFill>
                  <a:schemeClr val="bg1"/>
                </a:solidFill>
              </a:rPr>
              <a:t>7</a:t>
            </a:fld>
            <a:endParaRPr lang="es-ES" sz="1600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873E980-B78A-4EDD-8833-B9414200B5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69" t="19115" r="42609" b="11865"/>
          <a:stretch/>
        </p:blipFill>
        <p:spPr>
          <a:xfrm>
            <a:off x="8117320" y="1863449"/>
            <a:ext cx="2946920" cy="313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3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ortar rectángulo de esquina diagonal 5"/>
          <p:cNvSpPr/>
          <p:nvPr/>
        </p:nvSpPr>
        <p:spPr>
          <a:xfrm>
            <a:off x="2442556" y="2373283"/>
            <a:ext cx="7306887" cy="2111433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 dirty="0"/>
          </a:p>
        </p:txBody>
      </p:sp>
      <p:sp>
        <p:nvSpPr>
          <p:cNvPr id="8" name="Hexágono 7"/>
          <p:cNvSpPr/>
          <p:nvPr/>
        </p:nvSpPr>
        <p:spPr>
          <a:xfrm>
            <a:off x="2709950" y="2664228"/>
            <a:ext cx="1762298" cy="152954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3084020" y="2954248"/>
            <a:ext cx="11554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5400" dirty="0"/>
              <a:t>2.2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472248" y="3231247"/>
            <a:ext cx="52771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dirty="0">
                <a:solidFill>
                  <a:schemeClr val="bg1"/>
                </a:solidFill>
              </a:rPr>
              <a:t>PHASES OF SDLC: DESIGNING</a:t>
            </a:r>
            <a:endParaRPr lang="es-ES" sz="2000" dirty="0">
              <a:solidFill>
                <a:schemeClr val="bg1"/>
              </a:solidFill>
            </a:endParaRPr>
          </a:p>
          <a:p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>
          <a:xfrm>
            <a:off x="11064240" y="6356350"/>
            <a:ext cx="289560" cy="365125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fld id="{8EE6B684-C218-4EBC-BAB6-269EEF5F224E}" type="slidenum">
              <a:rPr lang="es-ES" sz="1600" smtClean="0">
                <a:solidFill>
                  <a:schemeClr val="bg1"/>
                </a:solidFill>
              </a:rPr>
              <a:t>8</a:t>
            </a:fld>
            <a:endParaRPr lang="es-E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9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s-ES" b="1" dirty="0" err="1">
                <a:solidFill>
                  <a:schemeClr val="tx1"/>
                </a:solidFill>
              </a:rPr>
              <a:t>Designing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825625"/>
            <a:ext cx="5615609" cy="4351338"/>
          </a:xfrm>
        </p:spPr>
        <p:txBody>
          <a:bodyPr>
            <a:normAutofit/>
          </a:bodyPr>
          <a:lstStyle/>
          <a:p>
            <a:pPr algn="just"/>
            <a:r>
              <a:rPr lang="es-ES" sz="2400" b="1" dirty="0" err="1"/>
              <a:t>Designing</a:t>
            </a:r>
            <a:r>
              <a:rPr lang="es-ES" sz="2400" b="1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a </a:t>
            </a:r>
            <a:r>
              <a:rPr lang="es-ES" sz="2400" dirty="0" err="1"/>
              <a:t>very</a:t>
            </a:r>
            <a:r>
              <a:rPr lang="es-ES" sz="2400" dirty="0"/>
              <a:t> </a:t>
            </a:r>
            <a:r>
              <a:rPr lang="es-ES" sz="2400" dirty="0" err="1"/>
              <a:t>important</a:t>
            </a:r>
            <a:r>
              <a:rPr lang="es-ES" sz="2400" dirty="0"/>
              <a:t> </a:t>
            </a:r>
            <a:r>
              <a:rPr lang="es-ES" sz="2400" dirty="0" err="1"/>
              <a:t>phase</a:t>
            </a:r>
            <a:r>
              <a:rPr lang="es-ES" sz="2400" dirty="0"/>
              <a:t> </a:t>
            </a:r>
            <a:r>
              <a:rPr lang="es-ES" sz="2400" dirty="0" err="1"/>
              <a:t>because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 has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contain</a:t>
            </a:r>
            <a:r>
              <a:rPr lang="es-ES" sz="2400" dirty="0"/>
              <a:t> </a:t>
            </a:r>
            <a:r>
              <a:rPr lang="es-ES" sz="2400" dirty="0" err="1"/>
              <a:t>important</a:t>
            </a:r>
            <a:r>
              <a:rPr lang="es-ES" sz="2400" dirty="0"/>
              <a:t> </a:t>
            </a:r>
            <a:r>
              <a:rPr lang="es-ES" sz="2400" dirty="0" err="1"/>
              <a:t>parts</a:t>
            </a:r>
            <a:r>
              <a:rPr lang="es-ES" sz="2400" dirty="0"/>
              <a:t> </a:t>
            </a:r>
            <a:r>
              <a:rPr lang="es-ES" sz="2400" dirty="0" err="1"/>
              <a:t>ass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purpouse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product</a:t>
            </a:r>
            <a:r>
              <a:rPr lang="es-ES" sz="2400" dirty="0"/>
              <a:t>, </a:t>
            </a:r>
            <a:r>
              <a:rPr lang="es-ES" sz="2400" dirty="0" err="1"/>
              <a:t>the</a:t>
            </a:r>
            <a:r>
              <a:rPr lang="es-ES" sz="2400" dirty="0"/>
              <a:t> define </a:t>
            </a:r>
            <a:r>
              <a:rPr lang="es-ES" sz="2400" dirty="0" err="1"/>
              <a:t>requirements</a:t>
            </a:r>
            <a:r>
              <a:rPr lang="es-ES" sz="2400" dirty="0"/>
              <a:t>, </a:t>
            </a:r>
            <a:r>
              <a:rPr lang="es-ES" sz="2400" dirty="0" err="1"/>
              <a:t>the</a:t>
            </a:r>
            <a:r>
              <a:rPr lang="es-ES" sz="2400" dirty="0"/>
              <a:t> time </a:t>
            </a:r>
            <a:r>
              <a:rPr lang="es-ES" sz="2400" dirty="0" err="1"/>
              <a:t>cost</a:t>
            </a:r>
            <a:r>
              <a:rPr lang="es-ES" sz="2400" dirty="0"/>
              <a:t>,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prize</a:t>
            </a:r>
            <a:r>
              <a:rPr lang="es-ES" sz="2400" dirty="0"/>
              <a:t>,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risks</a:t>
            </a:r>
            <a:r>
              <a:rPr lang="es-ES" sz="2400" dirty="0"/>
              <a:t>,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programming</a:t>
            </a:r>
            <a:r>
              <a:rPr lang="es-ES" sz="2400" dirty="0"/>
              <a:t> </a:t>
            </a:r>
            <a:r>
              <a:rPr lang="es-ES" sz="2400" dirty="0" err="1"/>
              <a:t>language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will</a:t>
            </a:r>
            <a:r>
              <a:rPr lang="es-ES" sz="2400" dirty="0"/>
              <a:t> be </a:t>
            </a:r>
            <a:r>
              <a:rPr lang="es-ES" sz="2400" dirty="0" err="1"/>
              <a:t>used</a:t>
            </a:r>
            <a:r>
              <a:rPr lang="es-ES" sz="2400" dirty="0"/>
              <a:t>... </a:t>
            </a:r>
          </a:p>
          <a:p>
            <a:pPr marL="0" indent="0" algn="just">
              <a:buNone/>
            </a:pPr>
            <a:endParaRPr lang="es-ES" sz="24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11064240" y="6356350"/>
            <a:ext cx="289560" cy="365125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fld id="{8EE6B684-C218-4EBC-BAB6-269EEF5F224E}" type="slidenum">
              <a:rPr lang="es-ES" sz="1600" b="1" smtClean="0">
                <a:solidFill>
                  <a:schemeClr val="bg1"/>
                </a:solidFill>
              </a:rPr>
              <a:t>9</a:t>
            </a:fld>
            <a:endParaRPr lang="es-ES" sz="1600" b="1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AF83D94-A8E0-499D-8D0E-7356E5B72B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09" t="24641" r="44348" b="15539"/>
          <a:stretch/>
        </p:blipFill>
        <p:spPr>
          <a:xfrm>
            <a:off x="8070573" y="1467381"/>
            <a:ext cx="3498575" cy="331050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1BCF514-AD66-476B-97E6-1F024B8901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30" t="36520" r="52282" b="28353"/>
          <a:stretch/>
        </p:blipFill>
        <p:spPr>
          <a:xfrm>
            <a:off x="7699513" y="4915513"/>
            <a:ext cx="1391478" cy="130321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B383D50-7C82-4FDB-BD86-C47478EE21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326" t="32455" r="50000" b="23659"/>
          <a:stretch/>
        </p:blipFill>
        <p:spPr>
          <a:xfrm>
            <a:off x="9685091" y="4915513"/>
            <a:ext cx="1303210" cy="130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812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749</Words>
  <Application>Microsoft Office PowerPoint</Application>
  <PresentationFormat>Panorámica</PresentationFormat>
  <Paragraphs>95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What is SDLC?</vt:lpstr>
      <vt:lpstr>Presentación de PowerPoint</vt:lpstr>
      <vt:lpstr>What are the SDLC phases?</vt:lpstr>
      <vt:lpstr>Presentación de PowerPoint</vt:lpstr>
      <vt:lpstr>Planning  and Define Requirements</vt:lpstr>
      <vt:lpstr>Presentación de PowerPoint</vt:lpstr>
      <vt:lpstr>Designing</vt:lpstr>
      <vt:lpstr>Presentación de PowerPoint</vt:lpstr>
      <vt:lpstr>Development</vt:lpstr>
      <vt:lpstr>Presentación de PowerPoint</vt:lpstr>
      <vt:lpstr>Testing</vt:lpstr>
      <vt:lpstr>Presentación de PowerPoint</vt:lpstr>
      <vt:lpstr>Maintenance</vt:lpstr>
      <vt:lpstr>Presentación de PowerPoint</vt:lpstr>
      <vt:lpstr>Waterfall model</vt:lpstr>
      <vt:lpstr>Evolution model</vt:lpstr>
      <vt:lpstr>Spiral model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LIFE CYCLE</dc:title>
  <dc:creator>Elorza Ortiz, Karmele</dc:creator>
  <cp:lastModifiedBy>Karmele Elorza Ortiz</cp:lastModifiedBy>
  <cp:revision>32</cp:revision>
  <dcterms:created xsi:type="dcterms:W3CDTF">2021-09-14T10:05:48Z</dcterms:created>
  <dcterms:modified xsi:type="dcterms:W3CDTF">2021-09-16T21:09:10Z</dcterms:modified>
</cp:coreProperties>
</file>