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Robo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58" roundtripDataSignature="AMtx7mgdBPqXpq2Nezre0DxZUU4F+tIs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C5C501-EC8C-4A23-AF07-82068F034321}">
  <a:tblStyle styleId="{D3C5C501-EC8C-4A23-AF07-82068F034321}" styleName="Table_0">
    <a:wholeTbl>
      <a:tcTxStyle>
        <a:font>
          <a:latin typeface="Arial"/>
          <a:ea typeface="Arial"/>
          <a:cs typeface="Arial"/>
        </a:font>
        <a:srgbClr val="2A399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bold.fntdata"/><Relationship Id="rId10" Type="http://schemas.openxmlformats.org/officeDocument/2006/relationships/slide" Target="slides/slide4.xml"/><Relationship Id="rId54" Type="http://schemas.openxmlformats.org/officeDocument/2006/relationships/font" Target="fonts/Roboto-regular.fntdata"/><Relationship Id="rId13" Type="http://schemas.openxmlformats.org/officeDocument/2006/relationships/slide" Target="slides/slide7.xml"/><Relationship Id="rId57" Type="http://schemas.openxmlformats.org/officeDocument/2006/relationships/font" Target="fonts/Roboto-boldItalic.fntdata"/><Relationship Id="rId12" Type="http://schemas.openxmlformats.org/officeDocument/2006/relationships/slide" Target="slides/slide6.xml"/><Relationship Id="rId56"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3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3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3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3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3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3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3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3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53e876e3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3e876e3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53e876e3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3e876e3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53e876e3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3e876e3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53e876e30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3e876e30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4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4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4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4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45"/>
          <p:cNvGrpSpPr/>
          <p:nvPr/>
        </p:nvGrpSpPr>
        <p:grpSpPr>
          <a:xfrm>
            <a:off x="6098378" y="4"/>
            <a:ext cx="3045625" cy="2030571"/>
            <a:chOff x="6098378" y="4"/>
            <a:chExt cx="3045625" cy="2030571"/>
          </a:xfrm>
        </p:grpSpPr>
        <p:sp>
          <p:nvSpPr>
            <p:cNvPr id="11" name="Google Shape;11;p45"/>
            <p:cNvSpPr/>
            <p:nvPr/>
          </p:nvSpPr>
          <p:spPr>
            <a:xfrm>
              <a:off x="8128803" y="15"/>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5"/>
            <p:cNvSpPr/>
            <p:nvPr/>
          </p:nvSpPr>
          <p:spPr>
            <a:xfrm flipH="1">
              <a:off x="7113463" y="4"/>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5"/>
            <p:cNvSpPr/>
            <p:nvPr/>
          </p:nvSpPr>
          <p:spPr>
            <a:xfrm flipH="1" rot="10800000">
              <a:off x="7113588" y="106"/>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5"/>
            <p:cNvSpPr/>
            <p:nvPr/>
          </p:nvSpPr>
          <p:spPr>
            <a:xfrm rot="10800000">
              <a:off x="6098378" y="96"/>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45"/>
          <p:cNvSpPr txBox="1"/>
          <p:nvPr>
            <p:ph type="ctrTitle"/>
          </p:nvPr>
        </p:nvSpPr>
        <p:spPr>
          <a:xfrm>
            <a:off x="598100" y="1775222"/>
            <a:ext cx="8222100" cy="838799"/>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45"/>
          <p:cNvSpPr txBox="1"/>
          <p:nvPr>
            <p:ph idx="1" type="subTitle"/>
          </p:nvPr>
        </p:nvSpPr>
        <p:spPr>
          <a:xfrm>
            <a:off x="598088" y="2715912"/>
            <a:ext cx="8222100" cy="432899"/>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45"/>
          <p:cNvSpPr txBox="1"/>
          <p:nvPr>
            <p:ph idx="12" type="sldNum"/>
          </p:nvPr>
        </p:nvSpPr>
        <p:spPr>
          <a:xfrm>
            <a:off x="8460431" y="4651190"/>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bg>
      <p:bgPr>
        <a:solidFill>
          <a:schemeClr val="dk1"/>
        </a:solidFill>
      </p:bgPr>
    </p:bg>
    <p:spTree>
      <p:nvGrpSpPr>
        <p:cNvPr id="69" name="Shape 69"/>
        <p:cNvGrpSpPr/>
        <p:nvPr/>
      </p:nvGrpSpPr>
      <p:grpSpPr>
        <a:xfrm>
          <a:off x="0" y="0"/>
          <a:ext cx="0" cy="0"/>
          <a:chOff x="0" y="0"/>
          <a:chExt cx="0" cy="0"/>
        </a:xfrm>
      </p:grpSpPr>
      <p:grpSp>
        <p:nvGrpSpPr>
          <p:cNvPr id="70" name="Google Shape;70;p54"/>
          <p:cNvGrpSpPr/>
          <p:nvPr/>
        </p:nvGrpSpPr>
        <p:grpSpPr>
          <a:xfrm>
            <a:off x="6098378" y="4"/>
            <a:ext cx="3045625" cy="2030571"/>
            <a:chOff x="6098378" y="4"/>
            <a:chExt cx="3045625" cy="2030571"/>
          </a:xfrm>
        </p:grpSpPr>
        <p:sp>
          <p:nvSpPr>
            <p:cNvPr id="71" name="Google Shape;71;p54"/>
            <p:cNvSpPr/>
            <p:nvPr/>
          </p:nvSpPr>
          <p:spPr>
            <a:xfrm>
              <a:off x="8128803" y="15"/>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4"/>
            <p:cNvSpPr/>
            <p:nvPr/>
          </p:nvSpPr>
          <p:spPr>
            <a:xfrm flipH="1">
              <a:off x="7113463" y="4"/>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4"/>
            <p:cNvSpPr/>
            <p:nvPr/>
          </p:nvSpPr>
          <p:spPr>
            <a:xfrm flipH="1" rot="10800000">
              <a:off x="7113588" y="106"/>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4"/>
            <p:cNvSpPr/>
            <p:nvPr/>
          </p:nvSpPr>
          <p:spPr>
            <a:xfrm rot="10800000">
              <a:off x="6098378" y="96"/>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54"/>
          <p:cNvSpPr txBox="1"/>
          <p:nvPr>
            <p:ph type="title"/>
          </p:nvPr>
        </p:nvSpPr>
        <p:spPr>
          <a:xfrm>
            <a:off x="311700" y="1256050"/>
            <a:ext cx="8520599"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Google Shape;77;p54"/>
          <p:cNvSpPr txBox="1"/>
          <p:nvPr>
            <p:ph idx="1" type="body"/>
          </p:nvPr>
        </p:nvSpPr>
        <p:spPr>
          <a:xfrm>
            <a:off x="311700" y="3369225"/>
            <a:ext cx="8520599" cy="1281900"/>
          </a:xfrm>
          <a:prstGeom prst="rect">
            <a:avLst/>
          </a:prstGeom>
          <a:noFill/>
          <a:ln>
            <a:noFill/>
          </a:ln>
        </p:spPr>
        <p:txBody>
          <a:bodyPr anchorCtr="0" anchor="t" bIns="91425" lIns="91425" spcFirstLastPara="1" rIns="91425" wrap="square" tIns="91425">
            <a:noAutofit/>
          </a:bodyPr>
          <a:lstStyle>
            <a:lvl1pPr indent="-228600" lvl="0" marL="457200" algn="ctr">
              <a:lnSpc>
                <a:spcPct val="115000"/>
              </a:lnSpc>
              <a:spcBef>
                <a:spcPts val="0"/>
              </a:spcBef>
              <a:spcAft>
                <a:spcPts val="0"/>
              </a:spcAft>
              <a:buClr>
                <a:schemeClr val="lt1"/>
              </a:buClr>
              <a:buSzPts val="1800"/>
              <a:buNone/>
              <a:defRPr>
                <a:solidFill>
                  <a:schemeClr val="lt1"/>
                </a:solidFill>
              </a:defRPr>
            </a:lvl1pPr>
            <a:lvl2pPr indent="-228600" lvl="1" marL="914400" algn="ctr">
              <a:lnSpc>
                <a:spcPct val="115000"/>
              </a:lnSpc>
              <a:spcBef>
                <a:spcPts val="1600"/>
              </a:spcBef>
              <a:spcAft>
                <a:spcPts val="0"/>
              </a:spcAft>
              <a:buClr>
                <a:schemeClr val="lt1"/>
              </a:buClr>
              <a:buSzPts val="1400"/>
              <a:buNone/>
              <a:defRPr>
                <a:solidFill>
                  <a:schemeClr val="lt1"/>
                </a:solidFill>
              </a:defRPr>
            </a:lvl2pPr>
            <a:lvl3pPr indent="-228600" lvl="2" marL="1371600" algn="ctr">
              <a:lnSpc>
                <a:spcPct val="115000"/>
              </a:lnSpc>
              <a:spcBef>
                <a:spcPts val="1600"/>
              </a:spcBef>
              <a:spcAft>
                <a:spcPts val="0"/>
              </a:spcAft>
              <a:buClr>
                <a:schemeClr val="lt1"/>
              </a:buClr>
              <a:buSzPts val="1400"/>
              <a:buNone/>
              <a:defRPr>
                <a:solidFill>
                  <a:schemeClr val="lt1"/>
                </a:solidFill>
              </a:defRPr>
            </a:lvl3pPr>
            <a:lvl4pPr indent="-228600" lvl="3" marL="1828800" algn="ctr">
              <a:lnSpc>
                <a:spcPct val="115000"/>
              </a:lnSpc>
              <a:spcBef>
                <a:spcPts val="1600"/>
              </a:spcBef>
              <a:spcAft>
                <a:spcPts val="0"/>
              </a:spcAft>
              <a:buClr>
                <a:schemeClr val="lt1"/>
              </a:buClr>
              <a:buSzPts val="1400"/>
              <a:buNone/>
              <a:defRPr>
                <a:solidFill>
                  <a:schemeClr val="lt1"/>
                </a:solidFill>
              </a:defRPr>
            </a:lvl4pPr>
            <a:lvl5pPr indent="-228600" lvl="4" marL="2286000" algn="ctr">
              <a:lnSpc>
                <a:spcPct val="115000"/>
              </a:lnSpc>
              <a:spcBef>
                <a:spcPts val="1600"/>
              </a:spcBef>
              <a:spcAft>
                <a:spcPts val="0"/>
              </a:spcAft>
              <a:buClr>
                <a:schemeClr val="lt1"/>
              </a:buClr>
              <a:buSzPts val="1400"/>
              <a:buNone/>
              <a:defRPr>
                <a:solidFill>
                  <a:schemeClr val="lt1"/>
                </a:solidFill>
              </a:defRPr>
            </a:lvl5pPr>
            <a:lvl6pPr indent="-228600" lvl="5" marL="2743200" algn="ctr">
              <a:lnSpc>
                <a:spcPct val="115000"/>
              </a:lnSpc>
              <a:spcBef>
                <a:spcPts val="1600"/>
              </a:spcBef>
              <a:spcAft>
                <a:spcPts val="0"/>
              </a:spcAft>
              <a:buClr>
                <a:schemeClr val="lt1"/>
              </a:buClr>
              <a:buSzPts val="1400"/>
              <a:buNone/>
              <a:defRPr>
                <a:solidFill>
                  <a:schemeClr val="lt1"/>
                </a:solidFill>
              </a:defRPr>
            </a:lvl6pPr>
            <a:lvl7pPr indent="-228600" lvl="6" marL="3200400" algn="ctr">
              <a:lnSpc>
                <a:spcPct val="115000"/>
              </a:lnSpc>
              <a:spcBef>
                <a:spcPts val="1600"/>
              </a:spcBef>
              <a:spcAft>
                <a:spcPts val="0"/>
              </a:spcAft>
              <a:buClr>
                <a:schemeClr val="lt1"/>
              </a:buClr>
              <a:buSzPts val="1400"/>
              <a:buNone/>
              <a:defRPr>
                <a:solidFill>
                  <a:schemeClr val="lt1"/>
                </a:solidFill>
              </a:defRPr>
            </a:lvl7pPr>
            <a:lvl8pPr indent="-228600" lvl="7" marL="3657600" algn="ctr">
              <a:lnSpc>
                <a:spcPct val="115000"/>
              </a:lnSpc>
              <a:spcBef>
                <a:spcPts val="1600"/>
              </a:spcBef>
              <a:spcAft>
                <a:spcPts val="0"/>
              </a:spcAft>
              <a:buClr>
                <a:schemeClr val="lt1"/>
              </a:buClr>
              <a:buSzPts val="1400"/>
              <a:buNone/>
              <a:defRPr>
                <a:solidFill>
                  <a:schemeClr val="lt1"/>
                </a:solidFill>
              </a:defRPr>
            </a:lvl8pPr>
            <a:lvl9pPr indent="-228600" lvl="8" marL="4114800" algn="ctr">
              <a:lnSpc>
                <a:spcPct val="115000"/>
              </a:lnSpc>
              <a:spcBef>
                <a:spcPts val="1600"/>
              </a:spcBef>
              <a:spcAft>
                <a:spcPts val="1600"/>
              </a:spcAft>
              <a:buClr>
                <a:schemeClr val="lt1"/>
              </a:buClr>
              <a:buSzPts val="1400"/>
              <a:buNone/>
              <a:defRPr>
                <a:solidFill>
                  <a:schemeClr val="lt1"/>
                </a:solidFill>
              </a:defRPr>
            </a:lvl9pPr>
          </a:lstStyle>
          <a:p/>
        </p:txBody>
      </p:sp>
      <p:sp>
        <p:nvSpPr>
          <p:cNvPr id="78" name="Google Shape;78;p54"/>
          <p:cNvSpPr txBox="1"/>
          <p:nvPr>
            <p:ph idx="12" type="sldNum"/>
          </p:nvPr>
        </p:nvSpPr>
        <p:spPr>
          <a:xfrm>
            <a:off x="8460431" y="4651190"/>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55"/>
          <p:cNvSpPr txBox="1"/>
          <p:nvPr>
            <p:ph idx="12" type="sldNum"/>
          </p:nvPr>
        </p:nvSpPr>
        <p:spPr>
          <a:xfrm>
            <a:off x="8460431" y="4651190"/>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46"/>
          <p:cNvGrpSpPr/>
          <p:nvPr/>
        </p:nvGrpSpPr>
        <p:grpSpPr>
          <a:xfrm>
            <a:off x="0" y="3903669"/>
            <a:ext cx="9144000" cy="1239924"/>
            <a:chOff x="0" y="3903669"/>
            <a:chExt cx="9144000" cy="1239924"/>
          </a:xfrm>
        </p:grpSpPr>
        <p:sp>
          <p:nvSpPr>
            <p:cNvPr id="21" name="Google Shape;21;p46"/>
            <p:cNvSpPr/>
            <p:nvPr/>
          </p:nvSpPr>
          <p:spPr>
            <a:xfrm>
              <a:off x="8154895" y="3903669"/>
              <a:ext cx="989099" cy="987899"/>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6"/>
            <p:cNvSpPr/>
            <p:nvPr/>
          </p:nvSpPr>
          <p:spPr>
            <a:xfrm flipH="1">
              <a:off x="6181162" y="3903669"/>
              <a:ext cx="989099" cy="987899"/>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6"/>
            <p:cNvSpPr/>
            <p:nvPr/>
          </p:nvSpPr>
          <p:spPr>
            <a:xfrm>
              <a:off x="7170274" y="3903669"/>
              <a:ext cx="989099" cy="987899"/>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6"/>
            <p:cNvSpPr/>
            <p:nvPr/>
          </p:nvSpPr>
          <p:spPr>
            <a:xfrm rot="10800000">
              <a:off x="8154757" y="3903682"/>
              <a:ext cx="989099" cy="987899"/>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6"/>
            <p:cNvSpPr/>
            <p:nvPr/>
          </p:nvSpPr>
          <p:spPr>
            <a:xfrm>
              <a:off x="0" y="4891594"/>
              <a:ext cx="9144000" cy="251999"/>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46"/>
          <p:cNvSpPr txBox="1"/>
          <p:nvPr>
            <p:ph type="title"/>
          </p:nvPr>
        </p:nvSpPr>
        <p:spPr>
          <a:xfrm>
            <a:off x="311700" y="410000"/>
            <a:ext cx="8520599"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46"/>
          <p:cNvSpPr txBox="1"/>
          <p:nvPr>
            <p:ph idx="1" type="body"/>
          </p:nvPr>
        </p:nvSpPr>
        <p:spPr>
          <a:xfrm>
            <a:off x="311700" y="1229875"/>
            <a:ext cx="8520599" cy="33390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800"/>
              <a:buNone/>
              <a:defRPr/>
            </a:lvl1pPr>
            <a:lvl2pPr indent="-228600" lvl="1" marL="914400" algn="l">
              <a:lnSpc>
                <a:spcPct val="115000"/>
              </a:lnSpc>
              <a:spcBef>
                <a:spcPts val="1600"/>
              </a:spcBef>
              <a:spcAft>
                <a:spcPts val="0"/>
              </a:spcAft>
              <a:buSzPts val="1400"/>
              <a:buNone/>
              <a:defRPr/>
            </a:lvl2pPr>
            <a:lvl3pPr indent="-228600" lvl="2" marL="1371600" algn="l">
              <a:lnSpc>
                <a:spcPct val="115000"/>
              </a:lnSpc>
              <a:spcBef>
                <a:spcPts val="1600"/>
              </a:spcBef>
              <a:spcAft>
                <a:spcPts val="0"/>
              </a:spcAft>
              <a:buSzPts val="1400"/>
              <a:buNone/>
              <a:defRPr/>
            </a:lvl3pPr>
            <a:lvl4pPr indent="-228600" lvl="3" marL="1828800" algn="l">
              <a:lnSpc>
                <a:spcPct val="115000"/>
              </a:lnSpc>
              <a:spcBef>
                <a:spcPts val="1600"/>
              </a:spcBef>
              <a:spcAft>
                <a:spcPts val="0"/>
              </a:spcAft>
              <a:buSzPts val="1400"/>
              <a:buNone/>
              <a:defRPr/>
            </a:lvl4pPr>
            <a:lvl5pPr indent="-228600" lvl="4" marL="2286000" algn="l">
              <a:lnSpc>
                <a:spcPct val="115000"/>
              </a:lnSpc>
              <a:spcBef>
                <a:spcPts val="1600"/>
              </a:spcBef>
              <a:spcAft>
                <a:spcPts val="0"/>
              </a:spcAft>
              <a:buSzPts val="1400"/>
              <a:buNone/>
              <a:defRPr/>
            </a:lvl5pPr>
            <a:lvl6pPr indent="-228600" lvl="5" marL="2743200" algn="l">
              <a:lnSpc>
                <a:spcPct val="115000"/>
              </a:lnSpc>
              <a:spcBef>
                <a:spcPts val="1600"/>
              </a:spcBef>
              <a:spcAft>
                <a:spcPts val="0"/>
              </a:spcAft>
              <a:buSzPts val="1400"/>
              <a:buNone/>
              <a:defRPr/>
            </a:lvl6pPr>
            <a:lvl7pPr indent="-228600" lvl="6" marL="3200400" algn="l">
              <a:lnSpc>
                <a:spcPct val="115000"/>
              </a:lnSpc>
              <a:spcBef>
                <a:spcPts val="1600"/>
              </a:spcBef>
              <a:spcAft>
                <a:spcPts val="0"/>
              </a:spcAft>
              <a:buSzPts val="1400"/>
              <a:buNone/>
              <a:defRPr/>
            </a:lvl7pPr>
            <a:lvl8pPr indent="-228600" lvl="7" marL="3657600" algn="l">
              <a:lnSpc>
                <a:spcPct val="115000"/>
              </a:lnSpc>
              <a:spcBef>
                <a:spcPts val="1600"/>
              </a:spcBef>
              <a:spcAft>
                <a:spcPts val="0"/>
              </a:spcAft>
              <a:buSzPts val="1400"/>
              <a:buNone/>
              <a:defRPr/>
            </a:lvl8pPr>
            <a:lvl9pPr indent="-228600" lvl="8" marL="4114800" algn="l">
              <a:lnSpc>
                <a:spcPct val="115000"/>
              </a:lnSpc>
              <a:spcBef>
                <a:spcPts val="1600"/>
              </a:spcBef>
              <a:spcAft>
                <a:spcPts val="1600"/>
              </a:spcAft>
              <a:buSzPts val="1400"/>
              <a:buNone/>
              <a:defRPr/>
            </a:lvl9pPr>
          </a:lstStyle>
          <a:p/>
        </p:txBody>
      </p:sp>
      <p:sp>
        <p:nvSpPr>
          <p:cNvPr id="28" name="Google Shape;28;p46"/>
          <p:cNvSpPr txBox="1"/>
          <p:nvPr>
            <p:ph idx="12" type="sldNum"/>
          </p:nvPr>
        </p:nvSpPr>
        <p:spPr>
          <a:xfrm>
            <a:off x="8460431" y="4651190"/>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7"/>
          <p:cNvGrpSpPr/>
          <p:nvPr/>
        </p:nvGrpSpPr>
        <p:grpSpPr>
          <a:xfrm>
            <a:off x="6098378" y="4"/>
            <a:ext cx="3045625" cy="2030571"/>
            <a:chOff x="6098378" y="4"/>
            <a:chExt cx="3045625" cy="2030571"/>
          </a:xfrm>
        </p:grpSpPr>
        <p:sp>
          <p:nvSpPr>
            <p:cNvPr id="31" name="Google Shape;31;p47"/>
            <p:cNvSpPr/>
            <p:nvPr/>
          </p:nvSpPr>
          <p:spPr>
            <a:xfrm>
              <a:off x="8128803" y="15"/>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7"/>
            <p:cNvSpPr/>
            <p:nvPr/>
          </p:nvSpPr>
          <p:spPr>
            <a:xfrm flipH="1">
              <a:off x="7113463" y="4"/>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7"/>
            <p:cNvSpPr/>
            <p:nvPr/>
          </p:nvSpPr>
          <p:spPr>
            <a:xfrm flipH="1" rot="10800000">
              <a:off x="7113588" y="106"/>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7"/>
            <p:cNvSpPr/>
            <p:nvPr/>
          </p:nvSpPr>
          <p:spPr>
            <a:xfrm rot="10800000">
              <a:off x="6098378" y="96"/>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7"/>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7"/>
          <p:cNvSpPr txBox="1"/>
          <p:nvPr>
            <p:ph type="title"/>
          </p:nvPr>
        </p:nvSpPr>
        <p:spPr>
          <a:xfrm>
            <a:off x="598100" y="2152347"/>
            <a:ext cx="8222100" cy="838799"/>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37" name="Google Shape;37;p47"/>
          <p:cNvSpPr txBox="1"/>
          <p:nvPr>
            <p:ph idx="12" type="sldNum"/>
          </p:nvPr>
        </p:nvSpPr>
        <p:spPr>
          <a:xfrm>
            <a:off x="8460431" y="4651190"/>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48"/>
          <p:cNvSpPr txBox="1"/>
          <p:nvPr>
            <p:ph type="title"/>
          </p:nvPr>
        </p:nvSpPr>
        <p:spPr>
          <a:xfrm>
            <a:off x="311700" y="410000"/>
            <a:ext cx="8520599"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48"/>
          <p:cNvSpPr txBox="1"/>
          <p:nvPr>
            <p:ph idx="1" type="body"/>
          </p:nvPr>
        </p:nvSpPr>
        <p:spPr>
          <a:xfrm>
            <a:off x="311700" y="1229975"/>
            <a:ext cx="3999899" cy="33390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400"/>
              <a:buNone/>
              <a:defRPr sz="1400"/>
            </a:lvl1pPr>
            <a:lvl2pPr indent="-228600" lvl="1" marL="914400" algn="l">
              <a:lnSpc>
                <a:spcPct val="115000"/>
              </a:lnSpc>
              <a:spcBef>
                <a:spcPts val="1600"/>
              </a:spcBef>
              <a:spcAft>
                <a:spcPts val="0"/>
              </a:spcAft>
              <a:buSzPts val="1200"/>
              <a:buNone/>
              <a:defRPr sz="1200"/>
            </a:lvl2pPr>
            <a:lvl3pPr indent="-228600" lvl="2" marL="1371600" algn="l">
              <a:lnSpc>
                <a:spcPct val="115000"/>
              </a:lnSpc>
              <a:spcBef>
                <a:spcPts val="1600"/>
              </a:spcBef>
              <a:spcAft>
                <a:spcPts val="0"/>
              </a:spcAft>
              <a:buSzPts val="1200"/>
              <a:buNone/>
              <a:defRPr sz="1200"/>
            </a:lvl3pPr>
            <a:lvl4pPr indent="-228600" lvl="3" marL="1828800" algn="l">
              <a:lnSpc>
                <a:spcPct val="115000"/>
              </a:lnSpc>
              <a:spcBef>
                <a:spcPts val="1600"/>
              </a:spcBef>
              <a:spcAft>
                <a:spcPts val="0"/>
              </a:spcAft>
              <a:buSzPts val="1200"/>
              <a:buNone/>
              <a:defRPr sz="1200"/>
            </a:lvl4pPr>
            <a:lvl5pPr indent="-228600" lvl="4" marL="2286000" algn="l">
              <a:lnSpc>
                <a:spcPct val="115000"/>
              </a:lnSpc>
              <a:spcBef>
                <a:spcPts val="1600"/>
              </a:spcBef>
              <a:spcAft>
                <a:spcPts val="0"/>
              </a:spcAft>
              <a:buSzPts val="1200"/>
              <a:buNone/>
              <a:defRPr sz="1200"/>
            </a:lvl5pPr>
            <a:lvl6pPr indent="-228600" lvl="5" marL="2743200" algn="l">
              <a:lnSpc>
                <a:spcPct val="115000"/>
              </a:lnSpc>
              <a:spcBef>
                <a:spcPts val="1600"/>
              </a:spcBef>
              <a:spcAft>
                <a:spcPts val="0"/>
              </a:spcAft>
              <a:buSzPts val="1200"/>
              <a:buNone/>
              <a:defRPr sz="1200"/>
            </a:lvl6pPr>
            <a:lvl7pPr indent="-228600" lvl="6" marL="3200400" algn="l">
              <a:lnSpc>
                <a:spcPct val="115000"/>
              </a:lnSpc>
              <a:spcBef>
                <a:spcPts val="1600"/>
              </a:spcBef>
              <a:spcAft>
                <a:spcPts val="0"/>
              </a:spcAft>
              <a:buSzPts val="1200"/>
              <a:buNone/>
              <a:defRPr sz="1200"/>
            </a:lvl7pPr>
            <a:lvl8pPr indent="-228600" lvl="7" marL="3657600" algn="l">
              <a:lnSpc>
                <a:spcPct val="115000"/>
              </a:lnSpc>
              <a:spcBef>
                <a:spcPts val="1600"/>
              </a:spcBef>
              <a:spcAft>
                <a:spcPts val="0"/>
              </a:spcAft>
              <a:buSzPts val="1200"/>
              <a:buNone/>
              <a:defRPr sz="1200"/>
            </a:lvl8pPr>
            <a:lvl9pPr indent="-228600" lvl="8" marL="4114800" algn="l">
              <a:lnSpc>
                <a:spcPct val="115000"/>
              </a:lnSpc>
              <a:spcBef>
                <a:spcPts val="1600"/>
              </a:spcBef>
              <a:spcAft>
                <a:spcPts val="1600"/>
              </a:spcAft>
              <a:buSzPts val="1200"/>
              <a:buNone/>
              <a:defRPr sz="1200"/>
            </a:lvl9pPr>
          </a:lstStyle>
          <a:p/>
        </p:txBody>
      </p:sp>
      <p:sp>
        <p:nvSpPr>
          <p:cNvPr id="41" name="Google Shape;41;p48"/>
          <p:cNvSpPr txBox="1"/>
          <p:nvPr>
            <p:ph idx="2" type="body"/>
          </p:nvPr>
        </p:nvSpPr>
        <p:spPr>
          <a:xfrm>
            <a:off x="4832400" y="1229975"/>
            <a:ext cx="3999899" cy="33390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400"/>
              <a:buNone/>
              <a:defRPr sz="1400"/>
            </a:lvl1pPr>
            <a:lvl2pPr indent="-228600" lvl="1" marL="914400" algn="l">
              <a:lnSpc>
                <a:spcPct val="115000"/>
              </a:lnSpc>
              <a:spcBef>
                <a:spcPts val="1600"/>
              </a:spcBef>
              <a:spcAft>
                <a:spcPts val="0"/>
              </a:spcAft>
              <a:buSzPts val="1200"/>
              <a:buNone/>
              <a:defRPr sz="1200"/>
            </a:lvl2pPr>
            <a:lvl3pPr indent="-228600" lvl="2" marL="1371600" algn="l">
              <a:lnSpc>
                <a:spcPct val="115000"/>
              </a:lnSpc>
              <a:spcBef>
                <a:spcPts val="1600"/>
              </a:spcBef>
              <a:spcAft>
                <a:spcPts val="0"/>
              </a:spcAft>
              <a:buSzPts val="1200"/>
              <a:buNone/>
              <a:defRPr sz="1200"/>
            </a:lvl3pPr>
            <a:lvl4pPr indent="-228600" lvl="3" marL="1828800" algn="l">
              <a:lnSpc>
                <a:spcPct val="115000"/>
              </a:lnSpc>
              <a:spcBef>
                <a:spcPts val="1600"/>
              </a:spcBef>
              <a:spcAft>
                <a:spcPts val="0"/>
              </a:spcAft>
              <a:buSzPts val="1200"/>
              <a:buNone/>
              <a:defRPr sz="1200"/>
            </a:lvl4pPr>
            <a:lvl5pPr indent="-228600" lvl="4" marL="2286000" algn="l">
              <a:lnSpc>
                <a:spcPct val="115000"/>
              </a:lnSpc>
              <a:spcBef>
                <a:spcPts val="1600"/>
              </a:spcBef>
              <a:spcAft>
                <a:spcPts val="0"/>
              </a:spcAft>
              <a:buSzPts val="1200"/>
              <a:buNone/>
              <a:defRPr sz="1200"/>
            </a:lvl5pPr>
            <a:lvl6pPr indent="-228600" lvl="5" marL="2743200" algn="l">
              <a:lnSpc>
                <a:spcPct val="115000"/>
              </a:lnSpc>
              <a:spcBef>
                <a:spcPts val="1600"/>
              </a:spcBef>
              <a:spcAft>
                <a:spcPts val="0"/>
              </a:spcAft>
              <a:buSzPts val="1200"/>
              <a:buNone/>
              <a:defRPr sz="1200"/>
            </a:lvl6pPr>
            <a:lvl7pPr indent="-228600" lvl="6" marL="3200400" algn="l">
              <a:lnSpc>
                <a:spcPct val="115000"/>
              </a:lnSpc>
              <a:spcBef>
                <a:spcPts val="1600"/>
              </a:spcBef>
              <a:spcAft>
                <a:spcPts val="0"/>
              </a:spcAft>
              <a:buSzPts val="1200"/>
              <a:buNone/>
              <a:defRPr sz="1200"/>
            </a:lvl7pPr>
            <a:lvl8pPr indent="-228600" lvl="7" marL="3657600" algn="l">
              <a:lnSpc>
                <a:spcPct val="115000"/>
              </a:lnSpc>
              <a:spcBef>
                <a:spcPts val="1600"/>
              </a:spcBef>
              <a:spcAft>
                <a:spcPts val="0"/>
              </a:spcAft>
              <a:buSzPts val="1200"/>
              <a:buNone/>
              <a:defRPr sz="1200"/>
            </a:lvl8pPr>
            <a:lvl9pPr indent="-228600" lvl="8" marL="4114800" algn="l">
              <a:lnSpc>
                <a:spcPct val="115000"/>
              </a:lnSpc>
              <a:spcBef>
                <a:spcPts val="1600"/>
              </a:spcBef>
              <a:spcAft>
                <a:spcPts val="1600"/>
              </a:spcAft>
              <a:buSzPts val="1200"/>
              <a:buNone/>
              <a:defRPr sz="1200"/>
            </a:lvl9pPr>
          </a:lstStyle>
          <a:p/>
        </p:txBody>
      </p:sp>
      <p:sp>
        <p:nvSpPr>
          <p:cNvPr id="42" name="Google Shape;42;p48"/>
          <p:cNvSpPr txBox="1"/>
          <p:nvPr>
            <p:ph idx="12" type="sldNum"/>
          </p:nvPr>
        </p:nvSpPr>
        <p:spPr>
          <a:xfrm>
            <a:off x="8460431" y="4651190"/>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49"/>
          <p:cNvSpPr txBox="1"/>
          <p:nvPr>
            <p:ph type="title"/>
          </p:nvPr>
        </p:nvSpPr>
        <p:spPr>
          <a:xfrm>
            <a:off x="311700" y="410000"/>
            <a:ext cx="8520599"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49"/>
          <p:cNvSpPr txBox="1"/>
          <p:nvPr>
            <p:ph idx="12" type="sldNum"/>
          </p:nvPr>
        </p:nvSpPr>
        <p:spPr>
          <a:xfrm>
            <a:off x="8460431" y="4651190"/>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6" name="Shape 46"/>
        <p:cNvGrpSpPr/>
        <p:nvPr/>
      </p:nvGrpSpPr>
      <p:grpSpPr>
        <a:xfrm>
          <a:off x="0" y="0"/>
          <a:ext cx="0" cy="0"/>
          <a:chOff x="0" y="0"/>
          <a:chExt cx="0" cy="0"/>
        </a:xfrm>
      </p:grpSpPr>
      <p:sp>
        <p:nvSpPr>
          <p:cNvPr id="47" name="Google Shape;47;p50"/>
          <p:cNvSpPr txBox="1"/>
          <p:nvPr>
            <p:ph type="title"/>
          </p:nvPr>
        </p:nvSpPr>
        <p:spPr>
          <a:xfrm>
            <a:off x="311700" y="555600"/>
            <a:ext cx="2807999" cy="755699"/>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50"/>
          <p:cNvSpPr txBox="1"/>
          <p:nvPr>
            <p:ph idx="1" type="body"/>
          </p:nvPr>
        </p:nvSpPr>
        <p:spPr>
          <a:xfrm>
            <a:off x="311700" y="1465804"/>
            <a:ext cx="2807999" cy="3103199"/>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200"/>
              <a:buNone/>
              <a:defRPr sz="1200"/>
            </a:lvl1pPr>
            <a:lvl2pPr indent="-228600" lvl="1" marL="914400" algn="l">
              <a:lnSpc>
                <a:spcPct val="115000"/>
              </a:lnSpc>
              <a:spcBef>
                <a:spcPts val="1600"/>
              </a:spcBef>
              <a:spcAft>
                <a:spcPts val="0"/>
              </a:spcAft>
              <a:buSzPts val="1200"/>
              <a:buNone/>
              <a:defRPr sz="1200"/>
            </a:lvl2pPr>
            <a:lvl3pPr indent="-228600" lvl="2" marL="1371600" algn="l">
              <a:lnSpc>
                <a:spcPct val="115000"/>
              </a:lnSpc>
              <a:spcBef>
                <a:spcPts val="1600"/>
              </a:spcBef>
              <a:spcAft>
                <a:spcPts val="0"/>
              </a:spcAft>
              <a:buSzPts val="1200"/>
              <a:buNone/>
              <a:defRPr sz="1200"/>
            </a:lvl3pPr>
            <a:lvl4pPr indent="-228600" lvl="3" marL="1828800" algn="l">
              <a:lnSpc>
                <a:spcPct val="115000"/>
              </a:lnSpc>
              <a:spcBef>
                <a:spcPts val="1600"/>
              </a:spcBef>
              <a:spcAft>
                <a:spcPts val="0"/>
              </a:spcAft>
              <a:buSzPts val="1200"/>
              <a:buNone/>
              <a:defRPr sz="1200"/>
            </a:lvl4pPr>
            <a:lvl5pPr indent="-228600" lvl="4" marL="2286000" algn="l">
              <a:lnSpc>
                <a:spcPct val="115000"/>
              </a:lnSpc>
              <a:spcBef>
                <a:spcPts val="1600"/>
              </a:spcBef>
              <a:spcAft>
                <a:spcPts val="0"/>
              </a:spcAft>
              <a:buSzPts val="1200"/>
              <a:buNone/>
              <a:defRPr sz="1200"/>
            </a:lvl5pPr>
            <a:lvl6pPr indent="-228600" lvl="5" marL="2743200" algn="l">
              <a:lnSpc>
                <a:spcPct val="115000"/>
              </a:lnSpc>
              <a:spcBef>
                <a:spcPts val="1600"/>
              </a:spcBef>
              <a:spcAft>
                <a:spcPts val="0"/>
              </a:spcAft>
              <a:buSzPts val="1200"/>
              <a:buNone/>
              <a:defRPr sz="1200"/>
            </a:lvl6pPr>
            <a:lvl7pPr indent="-228600" lvl="6" marL="3200400" algn="l">
              <a:lnSpc>
                <a:spcPct val="115000"/>
              </a:lnSpc>
              <a:spcBef>
                <a:spcPts val="1600"/>
              </a:spcBef>
              <a:spcAft>
                <a:spcPts val="0"/>
              </a:spcAft>
              <a:buSzPts val="1200"/>
              <a:buNone/>
              <a:defRPr sz="1200"/>
            </a:lvl7pPr>
            <a:lvl8pPr indent="-228600" lvl="7" marL="3657600" algn="l">
              <a:lnSpc>
                <a:spcPct val="115000"/>
              </a:lnSpc>
              <a:spcBef>
                <a:spcPts val="1600"/>
              </a:spcBef>
              <a:spcAft>
                <a:spcPts val="0"/>
              </a:spcAft>
              <a:buSzPts val="1200"/>
              <a:buNone/>
              <a:defRPr sz="1200"/>
            </a:lvl8pPr>
            <a:lvl9pPr indent="-228600" lvl="8" marL="4114800" algn="l">
              <a:lnSpc>
                <a:spcPct val="115000"/>
              </a:lnSpc>
              <a:spcBef>
                <a:spcPts val="1600"/>
              </a:spcBef>
              <a:spcAft>
                <a:spcPts val="1600"/>
              </a:spcAft>
              <a:buSzPts val="1200"/>
              <a:buNone/>
              <a:defRPr sz="1200"/>
            </a:lvl9pPr>
          </a:lstStyle>
          <a:p/>
        </p:txBody>
      </p:sp>
      <p:sp>
        <p:nvSpPr>
          <p:cNvPr id="49" name="Google Shape;49;p50"/>
          <p:cNvSpPr txBox="1"/>
          <p:nvPr>
            <p:ph idx="12" type="sldNum"/>
          </p:nvPr>
        </p:nvSpPr>
        <p:spPr>
          <a:xfrm>
            <a:off x="8460431" y="4651190"/>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bg>
      <p:bgPr>
        <a:solidFill>
          <a:schemeClr val="accent4"/>
        </a:solidFill>
      </p:bgPr>
    </p:bg>
    <p:spTree>
      <p:nvGrpSpPr>
        <p:cNvPr id="50" name="Shape 50"/>
        <p:cNvGrpSpPr/>
        <p:nvPr/>
      </p:nvGrpSpPr>
      <p:grpSpPr>
        <a:xfrm>
          <a:off x="0" y="0"/>
          <a:ext cx="0" cy="0"/>
          <a:chOff x="0" y="0"/>
          <a:chExt cx="0" cy="0"/>
        </a:xfrm>
      </p:grpSpPr>
      <p:grpSp>
        <p:nvGrpSpPr>
          <p:cNvPr id="51" name="Google Shape;51;p51"/>
          <p:cNvGrpSpPr/>
          <p:nvPr/>
        </p:nvGrpSpPr>
        <p:grpSpPr>
          <a:xfrm>
            <a:off x="6098378" y="4"/>
            <a:ext cx="3045625" cy="2030571"/>
            <a:chOff x="6098378" y="4"/>
            <a:chExt cx="3045625" cy="2030571"/>
          </a:xfrm>
        </p:grpSpPr>
        <p:sp>
          <p:nvSpPr>
            <p:cNvPr id="52" name="Google Shape;52;p51"/>
            <p:cNvSpPr/>
            <p:nvPr/>
          </p:nvSpPr>
          <p:spPr>
            <a:xfrm>
              <a:off x="8128803" y="15"/>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1"/>
            <p:cNvSpPr/>
            <p:nvPr/>
          </p:nvSpPr>
          <p:spPr>
            <a:xfrm flipH="1">
              <a:off x="7113463" y="4"/>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1"/>
            <p:cNvSpPr/>
            <p:nvPr/>
          </p:nvSpPr>
          <p:spPr>
            <a:xfrm flipH="1" rot="10800000">
              <a:off x="7113588" y="106"/>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1"/>
            <p:cNvSpPr/>
            <p:nvPr/>
          </p:nvSpPr>
          <p:spPr>
            <a:xfrm rot="10800000">
              <a:off x="6098378" y="96"/>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1"/>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51"/>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51"/>
          <p:cNvSpPr txBox="1"/>
          <p:nvPr>
            <p:ph idx="12" type="sldNum"/>
          </p:nvPr>
        </p:nvSpPr>
        <p:spPr>
          <a:xfrm>
            <a:off x="8460431" y="4651190"/>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59" name="Shape 59"/>
        <p:cNvGrpSpPr/>
        <p:nvPr/>
      </p:nvGrpSpPr>
      <p:grpSpPr>
        <a:xfrm>
          <a:off x="0" y="0"/>
          <a:ext cx="0" cy="0"/>
          <a:chOff x="0" y="0"/>
          <a:chExt cx="0" cy="0"/>
        </a:xfrm>
      </p:grpSpPr>
      <p:sp>
        <p:nvSpPr>
          <p:cNvPr id="60" name="Google Shape;60;p52"/>
          <p:cNvSpPr/>
          <p:nvPr/>
        </p:nvSpPr>
        <p:spPr>
          <a:xfrm>
            <a:off x="4572000" y="-175"/>
            <a:ext cx="4572000" cy="5143499"/>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5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52"/>
          <p:cNvSpPr txBox="1"/>
          <p:nvPr>
            <p:ph type="title"/>
          </p:nvPr>
        </p:nvSpPr>
        <p:spPr>
          <a:xfrm>
            <a:off x="265500" y="1151100"/>
            <a:ext cx="4045199" cy="1564499"/>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52"/>
          <p:cNvSpPr txBox="1"/>
          <p:nvPr>
            <p:ph idx="1" type="subTitle"/>
          </p:nvPr>
        </p:nvSpPr>
        <p:spPr>
          <a:xfrm>
            <a:off x="265500" y="2769001"/>
            <a:ext cx="4045199" cy="1269299"/>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52"/>
          <p:cNvSpPr txBox="1"/>
          <p:nvPr>
            <p:ph idx="2" type="body"/>
          </p:nvPr>
        </p:nvSpPr>
        <p:spPr>
          <a:xfrm>
            <a:off x="4939500" y="724200"/>
            <a:ext cx="3837000" cy="3695099"/>
          </a:xfrm>
          <a:prstGeom prst="rect">
            <a:avLst/>
          </a:prstGeom>
          <a:noFill/>
          <a:ln>
            <a:noFill/>
          </a:ln>
        </p:spPr>
        <p:txBody>
          <a:bodyPr anchorCtr="0" anchor="ctr" bIns="91425" lIns="91425" spcFirstLastPara="1" rIns="91425" wrap="square" tIns="91425">
            <a:noAutofit/>
          </a:bodyPr>
          <a:lstStyle>
            <a:lvl1pPr indent="-228600" lvl="0" marL="457200" algn="l">
              <a:lnSpc>
                <a:spcPct val="115000"/>
              </a:lnSpc>
              <a:spcBef>
                <a:spcPts val="0"/>
              </a:spcBef>
              <a:spcAft>
                <a:spcPts val="0"/>
              </a:spcAft>
              <a:buClr>
                <a:schemeClr val="lt1"/>
              </a:buClr>
              <a:buSzPts val="1800"/>
              <a:buNone/>
              <a:defRPr>
                <a:solidFill>
                  <a:schemeClr val="lt1"/>
                </a:solidFill>
              </a:defRPr>
            </a:lvl1pPr>
            <a:lvl2pPr indent="-228600" lvl="1" marL="914400" algn="l">
              <a:lnSpc>
                <a:spcPct val="115000"/>
              </a:lnSpc>
              <a:spcBef>
                <a:spcPts val="1600"/>
              </a:spcBef>
              <a:spcAft>
                <a:spcPts val="0"/>
              </a:spcAft>
              <a:buClr>
                <a:schemeClr val="lt1"/>
              </a:buClr>
              <a:buSzPts val="1400"/>
              <a:buNone/>
              <a:defRPr>
                <a:solidFill>
                  <a:schemeClr val="lt1"/>
                </a:solidFill>
              </a:defRPr>
            </a:lvl2pPr>
            <a:lvl3pPr indent="-228600" lvl="2" marL="1371600" algn="l">
              <a:lnSpc>
                <a:spcPct val="115000"/>
              </a:lnSpc>
              <a:spcBef>
                <a:spcPts val="1600"/>
              </a:spcBef>
              <a:spcAft>
                <a:spcPts val="0"/>
              </a:spcAft>
              <a:buClr>
                <a:schemeClr val="lt1"/>
              </a:buClr>
              <a:buSzPts val="1400"/>
              <a:buNone/>
              <a:defRPr>
                <a:solidFill>
                  <a:schemeClr val="lt1"/>
                </a:solidFill>
              </a:defRPr>
            </a:lvl3pPr>
            <a:lvl4pPr indent="-228600" lvl="3" marL="1828800" algn="l">
              <a:lnSpc>
                <a:spcPct val="115000"/>
              </a:lnSpc>
              <a:spcBef>
                <a:spcPts val="1600"/>
              </a:spcBef>
              <a:spcAft>
                <a:spcPts val="0"/>
              </a:spcAft>
              <a:buClr>
                <a:schemeClr val="lt1"/>
              </a:buClr>
              <a:buSzPts val="1400"/>
              <a:buNone/>
              <a:defRPr>
                <a:solidFill>
                  <a:schemeClr val="lt1"/>
                </a:solidFill>
              </a:defRPr>
            </a:lvl4pPr>
            <a:lvl5pPr indent="-228600" lvl="4" marL="2286000" algn="l">
              <a:lnSpc>
                <a:spcPct val="115000"/>
              </a:lnSpc>
              <a:spcBef>
                <a:spcPts val="1600"/>
              </a:spcBef>
              <a:spcAft>
                <a:spcPts val="0"/>
              </a:spcAft>
              <a:buClr>
                <a:schemeClr val="lt1"/>
              </a:buClr>
              <a:buSzPts val="1400"/>
              <a:buNone/>
              <a:defRPr>
                <a:solidFill>
                  <a:schemeClr val="lt1"/>
                </a:solidFill>
              </a:defRPr>
            </a:lvl5pPr>
            <a:lvl6pPr indent="-228600" lvl="5" marL="2743200" algn="l">
              <a:lnSpc>
                <a:spcPct val="115000"/>
              </a:lnSpc>
              <a:spcBef>
                <a:spcPts val="1600"/>
              </a:spcBef>
              <a:spcAft>
                <a:spcPts val="0"/>
              </a:spcAft>
              <a:buClr>
                <a:schemeClr val="lt1"/>
              </a:buClr>
              <a:buSzPts val="1400"/>
              <a:buNone/>
              <a:defRPr>
                <a:solidFill>
                  <a:schemeClr val="lt1"/>
                </a:solidFill>
              </a:defRPr>
            </a:lvl6pPr>
            <a:lvl7pPr indent="-228600" lvl="6" marL="3200400" algn="l">
              <a:lnSpc>
                <a:spcPct val="115000"/>
              </a:lnSpc>
              <a:spcBef>
                <a:spcPts val="1600"/>
              </a:spcBef>
              <a:spcAft>
                <a:spcPts val="0"/>
              </a:spcAft>
              <a:buClr>
                <a:schemeClr val="lt1"/>
              </a:buClr>
              <a:buSzPts val="1400"/>
              <a:buNone/>
              <a:defRPr>
                <a:solidFill>
                  <a:schemeClr val="lt1"/>
                </a:solidFill>
              </a:defRPr>
            </a:lvl7pPr>
            <a:lvl8pPr indent="-228600" lvl="7" marL="3657600" algn="l">
              <a:lnSpc>
                <a:spcPct val="115000"/>
              </a:lnSpc>
              <a:spcBef>
                <a:spcPts val="1600"/>
              </a:spcBef>
              <a:spcAft>
                <a:spcPts val="0"/>
              </a:spcAft>
              <a:buClr>
                <a:schemeClr val="lt1"/>
              </a:buClr>
              <a:buSzPts val="1400"/>
              <a:buNone/>
              <a:defRPr>
                <a:solidFill>
                  <a:schemeClr val="lt1"/>
                </a:solidFill>
              </a:defRPr>
            </a:lvl8pPr>
            <a:lvl9pPr indent="-228600" lvl="8" marL="4114800" algn="l">
              <a:lnSpc>
                <a:spcPct val="115000"/>
              </a:lnSpc>
              <a:spcBef>
                <a:spcPts val="1600"/>
              </a:spcBef>
              <a:spcAft>
                <a:spcPts val="1600"/>
              </a:spcAft>
              <a:buClr>
                <a:schemeClr val="lt1"/>
              </a:buClr>
              <a:buSzPts val="1400"/>
              <a:buNone/>
              <a:defRPr>
                <a:solidFill>
                  <a:schemeClr val="lt1"/>
                </a:solidFill>
              </a:defRPr>
            </a:lvl9pPr>
          </a:lstStyle>
          <a:p/>
        </p:txBody>
      </p:sp>
      <p:sp>
        <p:nvSpPr>
          <p:cNvPr id="65" name="Google Shape;65;p52"/>
          <p:cNvSpPr txBox="1"/>
          <p:nvPr>
            <p:ph idx="12" type="sldNum"/>
          </p:nvPr>
        </p:nvSpPr>
        <p:spPr>
          <a:xfrm>
            <a:off x="8460431" y="4651190"/>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66" name="Shape 66"/>
        <p:cNvGrpSpPr/>
        <p:nvPr/>
      </p:nvGrpSpPr>
      <p:grpSpPr>
        <a:xfrm>
          <a:off x="0" y="0"/>
          <a:ext cx="0" cy="0"/>
          <a:chOff x="0" y="0"/>
          <a:chExt cx="0" cy="0"/>
        </a:xfrm>
      </p:grpSpPr>
      <p:sp>
        <p:nvSpPr>
          <p:cNvPr id="67" name="Google Shape;67;p53"/>
          <p:cNvSpPr txBox="1"/>
          <p:nvPr>
            <p:ph idx="1" type="body"/>
          </p:nvPr>
        </p:nvSpPr>
        <p:spPr>
          <a:xfrm>
            <a:off x="319500" y="4230575"/>
            <a:ext cx="5998800" cy="598799"/>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vl2pPr indent="-228600" lvl="1" marL="914400" algn="l">
              <a:lnSpc>
                <a:spcPct val="115000"/>
              </a:lnSpc>
              <a:spcBef>
                <a:spcPts val="0"/>
              </a:spcBef>
              <a:spcAft>
                <a:spcPts val="0"/>
              </a:spcAft>
              <a:buSzPts val="1800"/>
              <a:buNone/>
              <a:defRPr/>
            </a:lvl2pPr>
            <a:lvl3pPr indent="-228600" lvl="2" marL="1371600" algn="l">
              <a:lnSpc>
                <a:spcPct val="115000"/>
              </a:lnSpc>
              <a:spcBef>
                <a:spcPts val="1600"/>
              </a:spcBef>
              <a:spcAft>
                <a:spcPts val="0"/>
              </a:spcAft>
              <a:buSzPts val="1800"/>
              <a:buNone/>
              <a:defRPr/>
            </a:lvl3pPr>
            <a:lvl4pPr indent="-228600" lvl="3" marL="1828800" algn="l">
              <a:lnSpc>
                <a:spcPct val="115000"/>
              </a:lnSpc>
              <a:spcBef>
                <a:spcPts val="1600"/>
              </a:spcBef>
              <a:spcAft>
                <a:spcPts val="0"/>
              </a:spcAft>
              <a:buSzPts val="1800"/>
              <a:buNone/>
              <a:defRPr/>
            </a:lvl4pPr>
            <a:lvl5pPr indent="-228600" lvl="4" marL="2286000" algn="l">
              <a:lnSpc>
                <a:spcPct val="115000"/>
              </a:lnSpc>
              <a:spcBef>
                <a:spcPts val="1600"/>
              </a:spcBef>
              <a:spcAft>
                <a:spcPts val="0"/>
              </a:spcAft>
              <a:buSzPts val="1800"/>
              <a:buNone/>
              <a:defRPr/>
            </a:lvl5pPr>
            <a:lvl6pPr indent="-228600" lvl="5" marL="2743200" algn="l">
              <a:lnSpc>
                <a:spcPct val="115000"/>
              </a:lnSpc>
              <a:spcBef>
                <a:spcPts val="1600"/>
              </a:spcBef>
              <a:spcAft>
                <a:spcPts val="0"/>
              </a:spcAft>
              <a:buSzPts val="1800"/>
              <a:buNone/>
              <a:defRPr/>
            </a:lvl6pPr>
            <a:lvl7pPr indent="-228600" lvl="6" marL="3200400" algn="l">
              <a:lnSpc>
                <a:spcPct val="115000"/>
              </a:lnSpc>
              <a:spcBef>
                <a:spcPts val="1600"/>
              </a:spcBef>
              <a:spcAft>
                <a:spcPts val="0"/>
              </a:spcAft>
              <a:buSzPts val="1800"/>
              <a:buNone/>
              <a:defRPr/>
            </a:lvl7pPr>
            <a:lvl8pPr indent="-228600" lvl="7" marL="3657600" algn="l">
              <a:lnSpc>
                <a:spcPct val="115000"/>
              </a:lnSpc>
              <a:spcBef>
                <a:spcPts val="1600"/>
              </a:spcBef>
              <a:spcAft>
                <a:spcPts val="0"/>
              </a:spcAft>
              <a:buSzPts val="1800"/>
              <a:buNone/>
              <a:defRPr/>
            </a:lvl8pPr>
            <a:lvl9pPr indent="-228600" lvl="8" marL="4114800" algn="l">
              <a:lnSpc>
                <a:spcPct val="115000"/>
              </a:lnSpc>
              <a:spcBef>
                <a:spcPts val="1600"/>
              </a:spcBef>
              <a:spcAft>
                <a:spcPts val="1600"/>
              </a:spcAft>
              <a:buSzPts val="1800"/>
              <a:buNone/>
              <a:defRPr/>
            </a:lvl9pPr>
          </a:lstStyle>
          <a:p/>
        </p:txBody>
      </p:sp>
      <p:sp>
        <p:nvSpPr>
          <p:cNvPr id="68" name="Google Shape;68;p53"/>
          <p:cNvSpPr txBox="1"/>
          <p:nvPr>
            <p:ph idx="12" type="sldNum"/>
          </p:nvPr>
        </p:nvSpPr>
        <p:spPr>
          <a:xfrm>
            <a:off x="8460431" y="4651190"/>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311700" y="410000"/>
            <a:ext cx="8520599"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44"/>
          <p:cNvSpPr txBox="1"/>
          <p:nvPr>
            <p:ph idx="1" type="body"/>
          </p:nvPr>
        </p:nvSpPr>
        <p:spPr>
          <a:xfrm>
            <a:off x="311700" y="1229875"/>
            <a:ext cx="8520599" cy="3339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1pPr>
            <a:lvl2pPr indent="-228600" lvl="1" marL="914400" marR="0" rtl="0" algn="l">
              <a:lnSpc>
                <a:spcPct val="115000"/>
              </a:lnSpc>
              <a:spcBef>
                <a:spcPts val="1600"/>
              </a:spcBef>
              <a:spcAft>
                <a:spcPts val="0"/>
              </a:spcAft>
              <a:buClr>
                <a:schemeClr val="dk2"/>
              </a:buClr>
              <a:buSzPts val="1400"/>
              <a:buFont typeface="Roboto"/>
              <a:buNone/>
              <a:defRPr b="0" i="0" sz="1400" u="none" cap="none" strike="noStrike">
                <a:solidFill>
                  <a:schemeClr val="dk2"/>
                </a:solidFill>
                <a:latin typeface="Roboto"/>
                <a:ea typeface="Roboto"/>
                <a:cs typeface="Roboto"/>
                <a:sym typeface="Roboto"/>
              </a:defRPr>
            </a:lvl2pPr>
            <a:lvl3pPr indent="-228600" lvl="2" marL="1371600" marR="0" rtl="0" algn="l">
              <a:lnSpc>
                <a:spcPct val="115000"/>
              </a:lnSpc>
              <a:spcBef>
                <a:spcPts val="1600"/>
              </a:spcBef>
              <a:spcAft>
                <a:spcPts val="0"/>
              </a:spcAft>
              <a:buClr>
                <a:schemeClr val="dk2"/>
              </a:buClr>
              <a:buSzPts val="1400"/>
              <a:buFont typeface="Roboto"/>
              <a:buNone/>
              <a:defRPr b="0" i="0" sz="1400" u="none" cap="none" strike="noStrike">
                <a:solidFill>
                  <a:schemeClr val="dk2"/>
                </a:solidFill>
                <a:latin typeface="Roboto"/>
                <a:ea typeface="Roboto"/>
                <a:cs typeface="Roboto"/>
                <a:sym typeface="Roboto"/>
              </a:defRPr>
            </a:lvl3pPr>
            <a:lvl4pPr indent="-228600" lvl="3" marL="1828800" marR="0" rtl="0" algn="l">
              <a:lnSpc>
                <a:spcPct val="115000"/>
              </a:lnSpc>
              <a:spcBef>
                <a:spcPts val="1600"/>
              </a:spcBef>
              <a:spcAft>
                <a:spcPts val="0"/>
              </a:spcAft>
              <a:buClr>
                <a:schemeClr val="dk2"/>
              </a:buClr>
              <a:buSzPts val="1400"/>
              <a:buFont typeface="Roboto"/>
              <a:buNone/>
              <a:defRPr b="0" i="0" sz="1400" u="none" cap="none" strike="noStrike">
                <a:solidFill>
                  <a:schemeClr val="dk2"/>
                </a:solidFill>
                <a:latin typeface="Roboto"/>
                <a:ea typeface="Roboto"/>
                <a:cs typeface="Roboto"/>
                <a:sym typeface="Roboto"/>
              </a:defRPr>
            </a:lvl4pPr>
            <a:lvl5pPr indent="-228600" lvl="4" marL="2286000" marR="0" rtl="0" algn="l">
              <a:lnSpc>
                <a:spcPct val="115000"/>
              </a:lnSpc>
              <a:spcBef>
                <a:spcPts val="1600"/>
              </a:spcBef>
              <a:spcAft>
                <a:spcPts val="0"/>
              </a:spcAft>
              <a:buClr>
                <a:schemeClr val="dk2"/>
              </a:buClr>
              <a:buSzPts val="1400"/>
              <a:buFont typeface="Roboto"/>
              <a:buNone/>
              <a:defRPr b="0" i="0" sz="1400" u="none" cap="none" strike="noStrike">
                <a:solidFill>
                  <a:schemeClr val="dk2"/>
                </a:solidFill>
                <a:latin typeface="Roboto"/>
                <a:ea typeface="Roboto"/>
                <a:cs typeface="Roboto"/>
                <a:sym typeface="Roboto"/>
              </a:defRPr>
            </a:lvl5pPr>
            <a:lvl6pPr indent="-228600" lvl="5" marL="2743200" marR="0" rtl="0" algn="l">
              <a:lnSpc>
                <a:spcPct val="115000"/>
              </a:lnSpc>
              <a:spcBef>
                <a:spcPts val="1600"/>
              </a:spcBef>
              <a:spcAft>
                <a:spcPts val="0"/>
              </a:spcAft>
              <a:buClr>
                <a:schemeClr val="dk2"/>
              </a:buClr>
              <a:buSzPts val="1400"/>
              <a:buFont typeface="Roboto"/>
              <a:buNone/>
              <a:defRPr b="0" i="0" sz="1400" u="none" cap="none" strike="noStrike">
                <a:solidFill>
                  <a:schemeClr val="dk2"/>
                </a:solidFill>
                <a:latin typeface="Roboto"/>
                <a:ea typeface="Roboto"/>
                <a:cs typeface="Roboto"/>
                <a:sym typeface="Roboto"/>
              </a:defRPr>
            </a:lvl6pPr>
            <a:lvl7pPr indent="-228600" lvl="6" marL="3200400" marR="0" rtl="0" algn="l">
              <a:lnSpc>
                <a:spcPct val="115000"/>
              </a:lnSpc>
              <a:spcBef>
                <a:spcPts val="1600"/>
              </a:spcBef>
              <a:spcAft>
                <a:spcPts val="0"/>
              </a:spcAft>
              <a:buClr>
                <a:schemeClr val="dk2"/>
              </a:buClr>
              <a:buSzPts val="1400"/>
              <a:buFont typeface="Roboto"/>
              <a:buNone/>
              <a:defRPr b="0" i="0" sz="1400" u="none" cap="none" strike="noStrike">
                <a:solidFill>
                  <a:schemeClr val="dk2"/>
                </a:solidFill>
                <a:latin typeface="Roboto"/>
                <a:ea typeface="Roboto"/>
                <a:cs typeface="Roboto"/>
                <a:sym typeface="Roboto"/>
              </a:defRPr>
            </a:lvl7pPr>
            <a:lvl8pPr indent="-228600" lvl="7" marL="3657600" marR="0" rtl="0" algn="l">
              <a:lnSpc>
                <a:spcPct val="115000"/>
              </a:lnSpc>
              <a:spcBef>
                <a:spcPts val="1600"/>
              </a:spcBef>
              <a:spcAft>
                <a:spcPts val="0"/>
              </a:spcAft>
              <a:buClr>
                <a:schemeClr val="dk2"/>
              </a:buClr>
              <a:buSzPts val="1400"/>
              <a:buFont typeface="Roboto"/>
              <a:buNone/>
              <a:defRPr b="0" i="0" sz="1400" u="none" cap="none" strike="noStrike">
                <a:solidFill>
                  <a:schemeClr val="dk2"/>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dk2"/>
              </a:buClr>
              <a:buSzPts val="1400"/>
              <a:buFont typeface="Roboto"/>
              <a:buNone/>
              <a:defRPr b="0" i="0" sz="1400" u="none" cap="none" strike="noStrike">
                <a:solidFill>
                  <a:schemeClr val="dk2"/>
                </a:solidFill>
                <a:latin typeface="Roboto"/>
                <a:ea typeface="Roboto"/>
                <a:cs typeface="Roboto"/>
                <a:sym typeface="Roboto"/>
              </a:defRPr>
            </a:lvl9pPr>
          </a:lstStyle>
          <a:p/>
        </p:txBody>
      </p:sp>
      <p:sp>
        <p:nvSpPr>
          <p:cNvPr id="8" name="Google Shape;8;p44"/>
          <p:cNvSpPr txBox="1"/>
          <p:nvPr>
            <p:ph idx="12" type="sldNum"/>
          </p:nvPr>
        </p:nvSpPr>
        <p:spPr>
          <a:xfrm>
            <a:off x="8460431" y="4651190"/>
            <a:ext cx="548699"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www.programiz.com/c-programming/examples/even-odd" TargetMode="External"/><Relationship Id="rId4" Type="http://schemas.openxmlformats.org/officeDocument/2006/relationships/hyperlink" Target="http://www.programiz.com/c-programming/examples/vowel-consonant" TargetMode="External"/><Relationship Id="rId9" Type="http://schemas.openxmlformats.org/officeDocument/2006/relationships/hyperlink" Target="http://www.programiz.com/c-programming/examples/alphabet" TargetMode="External"/><Relationship Id="rId5" Type="http://schemas.openxmlformats.org/officeDocument/2006/relationships/hyperlink" Target="http://www.programiz.com/c-programming/examples/largest-number-three" TargetMode="External"/><Relationship Id="rId6" Type="http://schemas.openxmlformats.org/officeDocument/2006/relationships/hyperlink" Target="http://www.programiz.com/c-programming/examples/quadratic-roots" TargetMode="External"/><Relationship Id="rId7" Type="http://schemas.openxmlformats.org/officeDocument/2006/relationships/hyperlink" Target="http://www.programiz.com/c-programming/examples/leap-year" TargetMode="External"/><Relationship Id="rId8" Type="http://schemas.openxmlformats.org/officeDocument/2006/relationships/hyperlink" Target="http://www.programiz.com/c-programming/examples/negative-positive-zero"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www.programiz.com/c-programming/examples/fibonacci-series" TargetMode="External"/><Relationship Id="rId4" Type="http://schemas.openxmlformats.org/officeDocument/2006/relationships/hyperlink" Target="http://www.programiz.com/c-programming/examples/power-number" TargetMode="External"/><Relationship Id="rId5" Type="http://schemas.openxmlformats.org/officeDocument/2006/relationships/hyperlink" Target="http://www.programiz.com/c-programming/examples/palindrome-number" TargetMode="External"/><Relationship Id="rId6" Type="http://schemas.openxmlformats.org/officeDocument/2006/relationships/hyperlink" Target="http://www.programiz.com/c-programming/examples/factors-numb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programiz.com/ascii-character-cod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idx="1" type="subTitle"/>
          </p:nvPr>
        </p:nvSpPr>
        <p:spPr>
          <a:xfrm>
            <a:off x="247900" y="1895222"/>
            <a:ext cx="8222100" cy="103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GB" sz="4800">
                <a:latin typeface="Impact"/>
                <a:ea typeface="Impact"/>
                <a:cs typeface="Impact"/>
                <a:sym typeface="Impact"/>
              </a:rPr>
              <a:t>C Programming Language</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9" name="Shape 139"/>
        <p:cNvGrpSpPr/>
        <p:nvPr/>
      </p:nvGrpSpPr>
      <p:grpSpPr>
        <a:xfrm>
          <a:off x="0" y="0"/>
          <a:ext cx="0" cy="0"/>
          <a:chOff x="0" y="0"/>
          <a:chExt cx="0" cy="0"/>
        </a:xfrm>
      </p:grpSpPr>
      <p:sp>
        <p:nvSpPr>
          <p:cNvPr id="140" name="Google Shape;140;p10"/>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Input/Output</a:t>
            </a:r>
            <a:endParaRPr/>
          </a:p>
          <a:p>
            <a:pPr indent="0" lvl="0" marL="0" rtl="0" algn="l">
              <a:lnSpc>
                <a:spcPct val="115000"/>
              </a:lnSpc>
              <a:spcBef>
                <a:spcPts val="2300"/>
              </a:spcBef>
              <a:spcAft>
                <a:spcPts val="0"/>
              </a:spcAft>
              <a:buSzPts val="3600"/>
              <a:buNone/>
            </a:pPr>
            <a:r>
              <a:t/>
            </a:r>
            <a:endParaRPr sz="3600">
              <a:solidFill>
                <a:schemeClr val="accent3"/>
              </a:solidFill>
              <a:latin typeface="Impact"/>
              <a:ea typeface="Impact"/>
              <a:cs typeface="Impact"/>
              <a:sym typeface="Impact"/>
            </a:endParaRPr>
          </a:p>
        </p:txBody>
      </p:sp>
      <p:sp>
        <p:nvSpPr>
          <p:cNvPr id="141" name="Google Shape;141;p10"/>
          <p:cNvSpPr txBox="1"/>
          <p:nvPr>
            <p:ph idx="1" type="body"/>
          </p:nvPr>
        </p:nvSpPr>
        <p:spPr>
          <a:xfrm>
            <a:off x="398450" y="781850"/>
            <a:ext cx="8273999" cy="3805499"/>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60914"/>
              </a:lnSpc>
              <a:spcBef>
                <a:spcPts val="0"/>
              </a:spcBef>
              <a:spcAft>
                <a:spcPts val="0"/>
              </a:spcAft>
              <a:buSzPts val="1800"/>
              <a:buNone/>
            </a:pPr>
            <a:r>
              <a:rPr lang="en-GB">
                <a:solidFill>
                  <a:srgbClr val="0B5394"/>
                </a:solidFill>
                <a:latin typeface="Impact"/>
                <a:ea typeface="Impact"/>
                <a:cs typeface="Impact"/>
                <a:sym typeface="Impact"/>
              </a:rPr>
              <a:t>Functions </a:t>
            </a:r>
            <a:r>
              <a:rPr lang="en-GB" u="sng">
                <a:solidFill>
                  <a:srgbClr val="0B5394"/>
                </a:solidFill>
                <a:latin typeface="Impact"/>
                <a:ea typeface="Impact"/>
                <a:cs typeface="Impact"/>
                <a:sym typeface="Impact"/>
              </a:rPr>
              <a:t>printf() </a:t>
            </a:r>
            <a:r>
              <a:rPr lang="en-GB">
                <a:solidFill>
                  <a:srgbClr val="0B5394"/>
                </a:solidFill>
                <a:latin typeface="Impact"/>
                <a:ea typeface="Impact"/>
                <a:cs typeface="Impact"/>
                <a:sym typeface="Impact"/>
              </a:rPr>
              <a:t>and </a:t>
            </a:r>
            <a:r>
              <a:rPr lang="en-GB" u="sng">
                <a:solidFill>
                  <a:srgbClr val="0B5394"/>
                </a:solidFill>
                <a:latin typeface="Impact"/>
                <a:ea typeface="Impact"/>
                <a:cs typeface="Impact"/>
                <a:sym typeface="Impact"/>
              </a:rPr>
              <a:t>scanf() </a:t>
            </a:r>
            <a:r>
              <a:rPr lang="en-GB">
                <a:solidFill>
                  <a:srgbClr val="0B5394"/>
                </a:solidFill>
                <a:latin typeface="Impact"/>
                <a:ea typeface="Impact"/>
                <a:cs typeface="Impact"/>
                <a:sym typeface="Impact"/>
              </a:rPr>
              <a:t>are the most commonly used to display  and receive respectively. Let us consider an example:	</a:t>
            </a:r>
            <a:endParaRPr/>
          </a:p>
          <a:p>
            <a:pPr indent="0" lvl="0" marL="0" rtl="0" algn="l">
              <a:lnSpc>
                <a:spcPct val="160914"/>
              </a:lnSpc>
              <a:spcBef>
                <a:spcPts val="1600"/>
              </a:spcBef>
              <a:spcAft>
                <a:spcPts val="0"/>
              </a:spcAft>
              <a:buSzPts val="1800"/>
              <a:buNone/>
            </a:pPr>
            <a:r>
              <a:t/>
            </a:r>
            <a:endParaRPr>
              <a:solidFill>
                <a:srgbClr val="0B5394"/>
              </a:solidFill>
              <a:latin typeface="Impact"/>
              <a:ea typeface="Impact"/>
              <a:cs typeface="Impact"/>
              <a:sym typeface="Impact"/>
            </a:endParaRPr>
          </a:p>
          <a:p>
            <a:pPr indent="457200" lvl="0" marL="0" rtl="0" algn="l">
              <a:lnSpc>
                <a:spcPct val="160914"/>
              </a:lnSpc>
              <a:spcBef>
                <a:spcPts val="1100"/>
              </a:spcBef>
              <a:spcAft>
                <a:spcPts val="0"/>
              </a:spcAft>
              <a:buSzPts val="1800"/>
              <a:buNone/>
            </a:pPr>
            <a:r>
              <a:rPr lang="en-GB">
                <a:solidFill>
                  <a:srgbClr val="0B5394"/>
                </a:solidFill>
                <a:latin typeface="Impact"/>
                <a:ea typeface="Impact"/>
                <a:cs typeface="Impact"/>
                <a:sym typeface="Impact"/>
              </a:rPr>
              <a:t> </a:t>
            </a:r>
            <a:endParaRPr/>
          </a:p>
          <a:p>
            <a:pPr indent="0" lvl="0" marL="0" rtl="0" algn="l">
              <a:lnSpc>
                <a:spcPct val="160914"/>
              </a:lnSpc>
              <a:spcBef>
                <a:spcPts val="0"/>
              </a:spcBef>
              <a:spcAft>
                <a:spcPts val="0"/>
              </a:spcAft>
              <a:buSzPts val="1800"/>
              <a:buNone/>
            </a:pPr>
            <a:r>
              <a:t/>
            </a:r>
            <a:endParaRPr>
              <a:solidFill>
                <a:srgbClr val="0B5394"/>
              </a:solidFill>
              <a:latin typeface="Impact"/>
              <a:ea typeface="Impact"/>
              <a:cs typeface="Impact"/>
              <a:sym typeface="Impact"/>
            </a:endParaRPr>
          </a:p>
          <a:p>
            <a:pPr indent="0" lvl="0" marL="0" rtl="0" algn="l">
              <a:lnSpc>
                <a:spcPct val="160914"/>
              </a:lnSpc>
              <a:spcBef>
                <a:spcPts val="500"/>
              </a:spcBef>
              <a:spcAft>
                <a:spcPts val="0"/>
              </a:spcAft>
              <a:buSzPts val="1800"/>
              <a:buNone/>
            </a:pPr>
            <a:r>
              <a:t/>
            </a:r>
            <a:endParaRPr>
              <a:solidFill>
                <a:srgbClr val="0B5394"/>
              </a:solidFill>
              <a:latin typeface="Impact"/>
              <a:ea typeface="Impact"/>
              <a:cs typeface="Impact"/>
              <a:sym typeface="Impact"/>
            </a:endParaRPr>
          </a:p>
          <a:p>
            <a:pPr indent="0" lvl="0" marL="0" rtl="0" algn="l">
              <a:lnSpc>
                <a:spcPct val="160914"/>
              </a:lnSpc>
              <a:spcBef>
                <a:spcPts val="1600"/>
              </a:spcBef>
              <a:spcAft>
                <a:spcPts val="0"/>
              </a:spcAft>
              <a:buSzPts val="1800"/>
              <a:buNone/>
            </a:pPr>
            <a:r>
              <a:t/>
            </a:r>
            <a:endParaRPr>
              <a:solidFill>
                <a:srgbClr val="0B5394"/>
              </a:solidFill>
              <a:latin typeface="Impact"/>
              <a:ea typeface="Impact"/>
              <a:cs typeface="Impact"/>
              <a:sym typeface="Impact"/>
            </a:endParaRPr>
          </a:p>
          <a:p>
            <a:pPr indent="0" lvl="0" marL="0" rtl="0" algn="l">
              <a:lnSpc>
                <a:spcPct val="115000"/>
              </a:lnSpc>
              <a:spcBef>
                <a:spcPts val="1100"/>
              </a:spcBef>
              <a:spcAft>
                <a:spcPts val="0"/>
              </a:spcAft>
              <a:buSzPts val="1800"/>
              <a:buNone/>
            </a:pPr>
            <a:r>
              <a:t/>
            </a:r>
            <a:endParaRPr>
              <a:solidFill>
                <a:srgbClr val="0B5394"/>
              </a:solidFill>
              <a:latin typeface="Impact"/>
              <a:ea typeface="Impact"/>
              <a:cs typeface="Impact"/>
              <a:sym typeface="Impact"/>
            </a:endParaRPr>
          </a:p>
        </p:txBody>
      </p:sp>
      <p:sp>
        <p:nvSpPr>
          <p:cNvPr id="142" name="Google Shape;142;p10"/>
          <p:cNvSpPr txBox="1"/>
          <p:nvPr/>
        </p:nvSpPr>
        <p:spPr>
          <a:xfrm>
            <a:off x="470525" y="1754300"/>
            <a:ext cx="7570800" cy="1860599"/>
          </a:xfrm>
          <a:prstGeom prst="rect">
            <a:avLst/>
          </a:prstGeom>
          <a:solidFill>
            <a:srgbClr val="D5A6BD"/>
          </a:solid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B5394"/>
              </a:buClr>
              <a:buSzPts val="1200"/>
              <a:buFont typeface="Impact"/>
              <a:buNone/>
            </a:pPr>
            <a:r>
              <a:rPr b="0" i="0" lang="en-GB" sz="1200" u="none" cap="none" strike="noStrike">
                <a:solidFill>
                  <a:srgbClr val="0B5394"/>
                </a:solidFill>
                <a:latin typeface="Impact"/>
                <a:ea typeface="Impact"/>
                <a:cs typeface="Impact"/>
                <a:sym typeface="Impact"/>
              </a:rPr>
              <a:t>#include &lt;stdio.h&gt;      //This is needed to run printf() function.</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int main()</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printf("C Programming");  //displays the content inside quotation</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return 0;</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a:t>
            </a:r>
            <a:br>
              <a:rPr b="0" i="0" lang="en-GB" sz="1200" u="none" cap="none" strike="noStrike">
                <a:solidFill>
                  <a:srgbClr val="0B5394"/>
                </a:solidFill>
                <a:latin typeface="Impact"/>
                <a:ea typeface="Impact"/>
                <a:cs typeface="Impact"/>
                <a:sym typeface="Impact"/>
              </a:rPr>
            </a:br>
            <a:endParaRPr b="0" i="0" sz="1200" u="none" cap="none" strike="noStrike">
              <a:solidFill>
                <a:srgbClr val="0B5394"/>
              </a:solidFill>
              <a:latin typeface="Impact"/>
              <a:ea typeface="Impact"/>
              <a:cs typeface="Impact"/>
              <a:sym typeface="Impact"/>
            </a:endParaRPr>
          </a:p>
          <a:p>
            <a:pPr indent="0" lvl="0" marL="0" marR="0" rtl="0" algn="l">
              <a:lnSpc>
                <a:spcPct val="160914"/>
              </a:lnSpc>
              <a:spcBef>
                <a:spcPts val="1300"/>
              </a:spcBef>
              <a:spcAft>
                <a:spcPts val="0"/>
              </a:spcAft>
              <a:buClr>
                <a:srgbClr val="0B5394"/>
              </a:buClr>
              <a:buSzPts val="1200"/>
              <a:buFont typeface="Impact"/>
              <a:buNone/>
            </a:pPr>
            <a:r>
              <a:rPr b="0" i="0" lang="en-GB" sz="1200" u="none" cap="none" strike="noStrike">
                <a:solidFill>
                  <a:srgbClr val="0B5394"/>
                </a:solidFill>
                <a:latin typeface="Impact"/>
                <a:ea typeface="Impact"/>
                <a:cs typeface="Impact"/>
                <a:sym typeface="Impact"/>
              </a:rPr>
              <a:t>Output: C Programming</a:t>
            </a:r>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6" name="Shape 146"/>
        <p:cNvGrpSpPr/>
        <p:nvPr/>
      </p:nvGrpSpPr>
      <p:grpSpPr>
        <a:xfrm>
          <a:off x="0" y="0"/>
          <a:ext cx="0" cy="0"/>
          <a:chOff x="0" y="0"/>
          <a:chExt cx="0" cy="0"/>
        </a:xfrm>
      </p:grpSpPr>
      <p:sp>
        <p:nvSpPr>
          <p:cNvPr id="147" name="Google Shape;147;p11"/>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Input/Output</a:t>
            </a:r>
            <a:endParaRPr/>
          </a:p>
          <a:p>
            <a:pPr indent="0" lvl="0" marL="0" rtl="0" algn="l">
              <a:lnSpc>
                <a:spcPct val="115000"/>
              </a:lnSpc>
              <a:spcBef>
                <a:spcPts val="2300"/>
              </a:spcBef>
              <a:spcAft>
                <a:spcPts val="0"/>
              </a:spcAft>
              <a:buSzPts val="3600"/>
              <a:buNone/>
            </a:pPr>
            <a:r>
              <a:t/>
            </a:r>
            <a:endParaRPr sz="3600">
              <a:solidFill>
                <a:schemeClr val="accent3"/>
              </a:solidFill>
              <a:latin typeface="Impact"/>
              <a:ea typeface="Impact"/>
              <a:cs typeface="Impact"/>
              <a:sym typeface="Impact"/>
            </a:endParaRPr>
          </a:p>
        </p:txBody>
      </p:sp>
      <p:sp>
        <p:nvSpPr>
          <p:cNvPr id="148" name="Google Shape;148;p11"/>
          <p:cNvSpPr txBox="1"/>
          <p:nvPr>
            <p:ph idx="1" type="body"/>
          </p:nvPr>
        </p:nvSpPr>
        <p:spPr>
          <a:xfrm>
            <a:off x="435000" y="899475"/>
            <a:ext cx="8273999" cy="3805499"/>
          </a:xfrm>
          <a:prstGeom prst="rect">
            <a:avLst/>
          </a:prstGeom>
          <a:noFill/>
          <a:ln>
            <a:noFill/>
          </a:ln>
        </p:spPr>
        <p:txBody>
          <a:bodyPr anchorCtr="0" anchor="t" bIns="91425" lIns="91425" spcFirstLastPara="1" rIns="91425" wrap="square" tIns="91425">
            <a:noAutofit/>
          </a:bodyPr>
          <a:lstStyle/>
          <a:p>
            <a:pPr indent="0" lvl="0" marL="0" rtl="0" algn="l">
              <a:lnSpc>
                <a:spcPct val="160914"/>
              </a:lnSpc>
              <a:spcBef>
                <a:spcPts val="0"/>
              </a:spcBef>
              <a:spcAft>
                <a:spcPts val="0"/>
              </a:spcAft>
              <a:buSzPts val="1400"/>
              <a:buNone/>
            </a:pPr>
            <a:r>
              <a:rPr lang="en-GB" sz="1400">
                <a:solidFill>
                  <a:srgbClr val="0B5394"/>
                </a:solidFill>
                <a:latin typeface="Impact"/>
                <a:ea typeface="Impact"/>
                <a:cs typeface="Impact"/>
                <a:sym typeface="Impact"/>
              </a:rPr>
              <a:t>Explanation of How this program works</a:t>
            </a:r>
            <a:endParaRPr/>
          </a:p>
          <a:p>
            <a:pPr indent="-317500" lvl="0" marL="457200" rtl="0" algn="l">
              <a:lnSpc>
                <a:spcPct val="160914"/>
              </a:lnSpc>
              <a:spcBef>
                <a:spcPts val="2200"/>
              </a:spcBef>
              <a:spcAft>
                <a:spcPts val="0"/>
              </a:spcAft>
              <a:buClr>
                <a:srgbClr val="000000"/>
              </a:buClr>
              <a:buSzPts val="1400"/>
              <a:buNone/>
            </a:pPr>
            <a:r>
              <a:rPr lang="en-GB" sz="1400">
                <a:solidFill>
                  <a:srgbClr val="0B5394"/>
                </a:solidFill>
                <a:latin typeface="Impact"/>
                <a:ea typeface="Impact"/>
                <a:cs typeface="Impact"/>
                <a:sym typeface="Impact"/>
              </a:rPr>
              <a:t>Every program starts from main() function.</a:t>
            </a:r>
            <a:endParaRPr/>
          </a:p>
          <a:p>
            <a:pPr indent="-317500" lvl="0" marL="457200" rtl="0" algn="l">
              <a:lnSpc>
                <a:spcPct val="160914"/>
              </a:lnSpc>
              <a:spcBef>
                <a:spcPts val="2200"/>
              </a:spcBef>
              <a:spcAft>
                <a:spcPts val="0"/>
              </a:spcAft>
              <a:buClr>
                <a:srgbClr val="000000"/>
              </a:buClr>
              <a:buSzPts val="1400"/>
              <a:buNone/>
            </a:pPr>
            <a:r>
              <a:rPr lang="en-GB" sz="1400">
                <a:solidFill>
                  <a:srgbClr val="0B5394"/>
                </a:solidFill>
                <a:latin typeface="Impact"/>
                <a:ea typeface="Impact"/>
                <a:cs typeface="Impact"/>
                <a:sym typeface="Impact"/>
              </a:rPr>
              <a:t>printf() is a library function to display output which only works if #include&lt;stdio.h&gt;is included at the beginning.</a:t>
            </a:r>
            <a:endParaRPr/>
          </a:p>
          <a:p>
            <a:pPr indent="-317500" lvl="0" marL="457200" rtl="0" algn="l">
              <a:lnSpc>
                <a:spcPct val="160914"/>
              </a:lnSpc>
              <a:spcBef>
                <a:spcPts val="2200"/>
              </a:spcBef>
              <a:spcAft>
                <a:spcPts val="0"/>
              </a:spcAft>
              <a:buClr>
                <a:srgbClr val="000000"/>
              </a:buClr>
              <a:buSzPts val="1400"/>
              <a:buNone/>
            </a:pPr>
            <a:r>
              <a:rPr lang="en-GB" sz="1400">
                <a:solidFill>
                  <a:srgbClr val="0B5394"/>
                </a:solidFill>
                <a:latin typeface="Impact"/>
                <a:ea typeface="Impact"/>
                <a:cs typeface="Impact"/>
                <a:sym typeface="Impact"/>
              </a:rPr>
              <a:t>Here, stdio.h is a header file (standard input output header file) and #include is the command to paste the code from the header file when necessary. When compiler encounters printf()function and doesn't find stdio.h header file, compiler shows error.</a:t>
            </a:r>
            <a:endParaRPr/>
          </a:p>
          <a:p>
            <a:pPr indent="-317500" lvl="0" marL="457200" rtl="0" algn="l">
              <a:lnSpc>
                <a:spcPct val="160914"/>
              </a:lnSpc>
              <a:spcBef>
                <a:spcPts val="2200"/>
              </a:spcBef>
              <a:spcAft>
                <a:spcPts val="0"/>
              </a:spcAft>
              <a:buClr>
                <a:srgbClr val="000000"/>
              </a:buClr>
              <a:buSzPts val="1400"/>
              <a:buNone/>
            </a:pPr>
            <a:r>
              <a:rPr lang="en-GB" sz="1400">
                <a:solidFill>
                  <a:srgbClr val="0B5394"/>
                </a:solidFill>
                <a:latin typeface="Impact"/>
                <a:ea typeface="Impact"/>
                <a:cs typeface="Impact"/>
                <a:sym typeface="Impact"/>
              </a:rPr>
              <a:t>Code return 0; indicates the end of program. You can ignore this statement but, it is good programming practice to use return 0;.</a:t>
            </a:r>
            <a:endParaRPr/>
          </a:p>
          <a:p>
            <a:pPr indent="0" lvl="0" marL="0" rtl="0" algn="l">
              <a:lnSpc>
                <a:spcPct val="115000"/>
              </a:lnSpc>
              <a:spcBef>
                <a:spcPts val="1100"/>
              </a:spcBef>
              <a:spcAft>
                <a:spcPts val="0"/>
              </a:spcAft>
              <a:buSzPts val="1800"/>
              <a:buNone/>
            </a:pPr>
            <a:r>
              <a:t/>
            </a:r>
            <a:endParaRPr>
              <a:solidFill>
                <a:srgbClr val="0B5394"/>
              </a:solidFill>
              <a:latin typeface="Impact"/>
              <a:ea typeface="Impact"/>
              <a:cs typeface="Impact"/>
              <a:sym typeface="Impact"/>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2" name="Shape 152"/>
        <p:cNvGrpSpPr/>
        <p:nvPr/>
      </p:nvGrpSpPr>
      <p:grpSpPr>
        <a:xfrm>
          <a:off x="0" y="0"/>
          <a:ext cx="0" cy="0"/>
          <a:chOff x="0" y="0"/>
          <a:chExt cx="0" cy="0"/>
        </a:xfrm>
      </p:grpSpPr>
      <p:sp>
        <p:nvSpPr>
          <p:cNvPr id="153" name="Google Shape;153;p12"/>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Input/Output</a:t>
            </a:r>
            <a:endParaRPr/>
          </a:p>
          <a:p>
            <a:pPr indent="0" lvl="0" marL="0" rtl="0" algn="l">
              <a:lnSpc>
                <a:spcPct val="115000"/>
              </a:lnSpc>
              <a:spcBef>
                <a:spcPts val="2300"/>
              </a:spcBef>
              <a:spcAft>
                <a:spcPts val="0"/>
              </a:spcAft>
              <a:buSzPts val="3600"/>
              <a:buNone/>
            </a:pPr>
            <a:r>
              <a:t/>
            </a:r>
            <a:endParaRPr sz="3600">
              <a:solidFill>
                <a:schemeClr val="accent3"/>
              </a:solidFill>
              <a:latin typeface="Impact"/>
              <a:ea typeface="Impact"/>
              <a:cs typeface="Impact"/>
              <a:sym typeface="Impact"/>
            </a:endParaRPr>
          </a:p>
        </p:txBody>
      </p:sp>
      <p:sp>
        <p:nvSpPr>
          <p:cNvPr id="154" name="Google Shape;154;p12"/>
          <p:cNvSpPr txBox="1"/>
          <p:nvPr>
            <p:ph idx="1" type="body"/>
          </p:nvPr>
        </p:nvSpPr>
        <p:spPr>
          <a:xfrm>
            <a:off x="435000" y="899475"/>
            <a:ext cx="8273999" cy="3805499"/>
          </a:xfrm>
          <a:prstGeom prst="rect">
            <a:avLst/>
          </a:prstGeom>
          <a:noFill/>
          <a:ln>
            <a:noFill/>
          </a:ln>
        </p:spPr>
        <p:txBody>
          <a:bodyPr anchorCtr="0" anchor="t" bIns="91425" lIns="91425" spcFirstLastPara="1" rIns="91425" wrap="square" tIns="91425">
            <a:noAutofit/>
          </a:bodyPr>
          <a:lstStyle/>
          <a:p>
            <a:pPr indent="0" lvl="0" marL="0" marR="0" rtl="0" algn="l">
              <a:lnSpc>
                <a:spcPct val="160914"/>
              </a:lnSpc>
              <a:spcBef>
                <a:spcPts val="0"/>
              </a:spcBef>
              <a:spcAft>
                <a:spcPts val="0"/>
              </a:spcAft>
              <a:buSzPts val="1100"/>
              <a:buFont typeface="Arial"/>
              <a:buNone/>
            </a:pPr>
            <a:r>
              <a:rPr lang="en-GB">
                <a:solidFill>
                  <a:srgbClr val="0B5394"/>
                </a:solidFill>
                <a:latin typeface="Impact"/>
                <a:ea typeface="Impact"/>
                <a:cs typeface="Impact"/>
                <a:sym typeface="Impact"/>
              </a:rPr>
              <a:t>I/O of integers in C </a:t>
            </a:r>
            <a:endParaRPr/>
          </a:p>
          <a:p>
            <a:pPr indent="0" lvl="0" marL="0" marR="0" rtl="0" algn="l">
              <a:lnSpc>
                <a:spcPct val="160914"/>
              </a:lnSpc>
              <a:spcBef>
                <a:spcPts val="1600"/>
              </a:spcBef>
              <a:spcAft>
                <a:spcPts val="0"/>
              </a:spcAft>
              <a:buSzPts val="1100"/>
              <a:buFont typeface="Arial"/>
              <a:buNone/>
            </a:pPr>
            <a:r>
              <a:rPr lang="en-GB" sz="1400">
                <a:solidFill>
                  <a:srgbClr val="0B5394"/>
                </a:solidFill>
                <a:latin typeface="Impact"/>
                <a:ea typeface="Impact"/>
                <a:cs typeface="Impact"/>
                <a:sym typeface="Impact"/>
              </a:rPr>
              <a:t>#include&lt;stdio.h&gt;</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int main()</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int c=5;</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printf("Number=%d",c);</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return 0;</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a:t>
            </a:r>
            <a:endParaRPr/>
          </a:p>
          <a:p>
            <a:pPr indent="0" lvl="0" marL="0" marR="0" rtl="0" algn="l">
              <a:lnSpc>
                <a:spcPct val="160914"/>
              </a:lnSpc>
              <a:spcBef>
                <a:spcPts val="1600"/>
              </a:spcBef>
              <a:spcAft>
                <a:spcPts val="0"/>
              </a:spcAft>
              <a:buSzPts val="1100"/>
              <a:buFont typeface="Arial"/>
              <a:buNone/>
            </a:pPr>
            <a:r>
              <a:rPr lang="en-GB" sz="1400">
                <a:solidFill>
                  <a:srgbClr val="0B5394"/>
                </a:solidFill>
                <a:latin typeface="Impact"/>
                <a:ea typeface="Impact"/>
                <a:cs typeface="Impact"/>
                <a:sym typeface="Impact"/>
              </a:rPr>
              <a:t>Output: Number=5</a:t>
            </a:r>
            <a:endParaRPr/>
          </a:p>
          <a:p>
            <a:pPr indent="0" lvl="0" marL="0" marR="0" rtl="0" algn="l">
              <a:lnSpc>
                <a:spcPct val="160914"/>
              </a:lnSpc>
              <a:spcBef>
                <a:spcPts val="1600"/>
              </a:spcBef>
              <a:spcAft>
                <a:spcPts val="0"/>
              </a:spcAft>
              <a:buSzPts val="1100"/>
              <a:buFont typeface="Arial"/>
              <a:buNone/>
            </a:pPr>
            <a:r>
              <a:t/>
            </a:r>
            <a:endParaRPr sz="1400">
              <a:solidFill>
                <a:srgbClr val="0B5394"/>
              </a:solidFill>
              <a:latin typeface="Impact"/>
              <a:ea typeface="Impact"/>
              <a:cs typeface="Impact"/>
              <a:sym typeface="Impact"/>
            </a:endParaRPr>
          </a:p>
          <a:p>
            <a:pPr indent="0" lvl="0" marL="0" rtl="0" algn="l">
              <a:lnSpc>
                <a:spcPct val="115000"/>
              </a:lnSpc>
              <a:spcBef>
                <a:spcPts val="1100"/>
              </a:spcBef>
              <a:spcAft>
                <a:spcPts val="0"/>
              </a:spcAft>
              <a:buSzPts val="1800"/>
              <a:buNone/>
            </a:pPr>
            <a:r>
              <a:t/>
            </a:r>
            <a:endParaRPr>
              <a:solidFill>
                <a:srgbClr val="0B5394"/>
              </a:solidFill>
              <a:latin typeface="Impact"/>
              <a:ea typeface="Impact"/>
              <a:cs typeface="Impact"/>
              <a:sym typeface="Impact"/>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8" name="Shape 158"/>
        <p:cNvGrpSpPr/>
        <p:nvPr/>
      </p:nvGrpSpPr>
      <p:grpSpPr>
        <a:xfrm>
          <a:off x="0" y="0"/>
          <a:ext cx="0" cy="0"/>
          <a:chOff x="0" y="0"/>
          <a:chExt cx="0" cy="0"/>
        </a:xfrm>
      </p:grpSpPr>
      <p:sp>
        <p:nvSpPr>
          <p:cNvPr id="159" name="Google Shape;159;p13"/>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Input/Output</a:t>
            </a:r>
            <a:endParaRPr/>
          </a:p>
          <a:p>
            <a:pPr indent="0" lvl="0" marL="0" rtl="0" algn="l">
              <a:lnSpc>
                <a:spcPct val="115000"/>
              </a:lnSpc>
              <a:spcBef>
                <a:spcPts val="2300"/>
              </a:spcBef>
              <a:spcAft>
                <a:spcPts val="0"/>
              </a:spcAft>
              <a:buSzPts val="3600"/>
              <a:buNone/>
            </a:pPr>
            <a:r>
              <a:t/>
            </a:r>
            <a:endParaRPr sz="3600">
              <a:solidFill>
                <a:schemeClr val="accent3"/>
              </a:solidFill>
              <a:latin typeface="Impact"/>
              <a:ea typeface="Impact"/>
              <a:cs typeface="Impact"/>
              <a:sym typeface="Impact"/>
            </a:endParaRPr>
          </a:p>
        </p:txBody>
      </p:sp>
      <p:sp>
        <p:nvSpPr>
          <p:cNvPr id="160" name="Google Shape;160;p13"/>
          <p:cNvSpPr txBox="1"/>
          <p:nvPr>
            <p:ph idx="1" type="body"/>
          </p:nvPr>
        </p:nvSpPr>
        <p:spPr>
          <a:xfrm>
            <a:off x="435000" y="899475"/>
            <a:ext cx="8273999" cy="3805499"/>
          </a:xfrm>
          <a:prstGeom prst="rect">
            <a:avLst/>
          </a:prstGeom>
          <a:noFill/>
          <a:ln>
            <a:noFill/>
          </a:ln>
        </p:spPr>
        <p:txBody>
          <a:bodyPr anchorCtr="0" anchor="t" bIns="91425" lIns="91425" spcFirstLastPara="1" rIns="91425" wrap="square" tIns="91425">
            <a:noAutofit/>
          </a:bodyPr>
          <a:lstStyle/>
          <a:p>
            <a:pPr indent="0" lvl="0" marL="0" marR="0" rtl="0" algn="l">
              <a:lnSpc>
                <a:spcPct val="160914"/>
              </a:lnSpc>
              <a:spcBef>
                <a:spcPts val="0"/>
              </a:spcBef>
              <a:spcAft>
                <a:spcPts val="0"/>
              </a:spcAft>
              <a:buSzPts val="1100"/>
              <a:buFont typeface="Arial"/>
              <a:buNone/>
            </a:pPr>
            <a:r>
              <a:rPr lang="en-GB" sz="1400">
                <a:solidFill>
                  <a:srgbClr val="0B5394"/>
                </a:solidFill>
                <a:latin typeface="Impact"/>
                <a:ea typeface="Impact"/>
                <a:cs typeface="Impact"/>
                <a:sym typeface="Impact"/>
              </a:rPr>
              <a:t>#include&lt;stdio.h&gt;</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int main()</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int c;</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printf("Enter a number\n");</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scanf("%d",&amp;c);  </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printf("Number=%d",c);</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retur</a:t>
            </a:r>
            <a:r>
              <a:rPr lang="en-GB" sz="1200">
                <a:solidFill>
                  <a:srgbClr val="0B5394"/>
                </a:solidFill>
                <a:latin typeface="Impact"/>
                <a:ea typeface="Impact"/>
                <a:cs typeface="Impact"/>
                <a:sym typeface="Impact"/>
              </a:rPr>
              <a:t>n 0;</a:t>
            </a:r>
            <a:br>
              <a:rPr lang="en-GB" sz="1200">
                <a:solidFill>
                  <a:srgbClr val="0B5394"/>
                </a:solidFill>
                <a:latin typeface="Impact"/>
                <a:ea typeface="Impact"/>
                <a:cs typeface="Impact"/>
                <a:sym typeface="Impact"/>
              </a:rPr>
            </a:br>
            <a:r>
              <a:rPr lang="en-GB" sz="1200">
                <a:solidFill>
                  <a:srgbClr val="0B5394"/>
                </a:solidFill>
                <a:latin typeface="Impact"/>
                <a:ea typeface="Impact"/>
                <a:cs typeface="Impact"/>
                <a:sym typeface="Impact"/>
              </a:rPr>
              <a:t>}</a:t>
            </a:r>
            <a:endParaRPr/>
          </a:p>
          <a:p>
            <a:pPr indent="0" lvl="0" marL="0" marR="0" rtl="0" algn="l">
              <a:lnSpc>
                <a:spcPct val="160914"/>
              </a:lnSpc>
              <a:spcBef>
                <a:spcPts val="1600"/>
              </a:spcBef>
              <a:spcAft>
                <a:spcPts val="0"/>
              </a:spcAft>
              <a:buSzPts val="1100"/>
              <a:buFont typeface="Arial"/>
              <a:buNone/>
            </a:pPr>
            <a:r>
              <a:t/>
            </a:r>
            <a:endParaRPr sz="1400">
              <a:solidFill>
                <a:srgbClr val="0B5394"/>
              </a:solidFill>
              <a:latin typeface="Impact"/>
              <a:ea typeface="Impact"/>
              <a:cs typeface="Impact"/>
              <a:sym typeface="Impact"/>
            </a:endParaRPr>
          </a:p>
          <a:p>
            <a:pPr indent="0" lvl="0" marL="0" rtl="0" algn="l">
              <a:lnSpc>
                <a:spcPct val="115000"/>
              </a:lnSpc>
              <a:spcBef>
                <a:spcPts val="1100"/>
              </a:spcBef>
              <a:spcAft>
                <a:spcPts val="0"/>
              </a:spcAft>
              <a:buSzPts val="1800"/>
              <a:buNone/>
            </a:pPr>
            <a:r>
              <a:t/>
            </a:r>
            <a:endParaRPr>
              <a:solidFill>
                <a:srgbClr val="0B5394"/>
              </a:solidFill>
              <a:latin typeface="Impact"/>
              <a:ea typeface="Impact"/>
              <a:cs typeface="Impact"/>
              <a:sym typeface="Impact"/>
            </a:endParaRPr>
          </a:p>
        </p:txBody>
      </p:sp>
      <p:sp>
        <p:nvSpPr>
          <p:cNvPr id="161" name="Google Shape;161;p13"/>
          <p:cNvSpPr txBox="1"/>
          <p:nvPr/>
        </p:nvSpPr>
        <p:spPr>
          <a:xfrm>
            <a:off x="3090400" y="1118595"/>
            <a:ext cx="2117399" cy="1255199"/>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60914"/>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Output: Enter a number</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4</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Number=4</a:t>
            </a:r>
            <a:endParaRPr/>
          </a:p>
          <a:p>
            <a:pPr indent="0" lvl="0" marL="0" marR="0" rtl="0" algn="l">
              <a:lnSpc>
                <a:spcPct val="160914"/>
              </a:lnSpc>
              <a:spcBef>
                <a:spcPts val="16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3"/>
          <p:cNvSpPr txBox="1"/>
          <p:nvPr/>
        </p:nvSpPr>
        <p:spPr>
          <a:xfrm>
            <a:off x="3090400" y="2780250"/>
            <a:ext cx="4747799" cy="1231660"/>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1400"/>
              <a:buFont typeface="Roboto"/>
              <a:buNone/>
            </a:pPr>
            <a:r>
              <a:rPr b="1" i="1" lang="en-GB" sz="1400" u="none" cap="none" strike="noStrike">
                <a:solidFill>
                  <a:schemeClr val="accent1"/>
                </a:solidFill>
                <a:latin typeface="Roboto"/>
                <a:ea typeface="Roboto"/>
                <a:cs typeface="Roboto"/>
                <a:sym typeface="Roboto"/>
              </a:rPr>
              <a:t>The </a:t>
            </a:r>
            <a:r>
              <a:rPr b="1" i="1" lang="en-GB" sz="1400" u="none" cap="none" strike="noStrike">
                <a:solidFill>
                  <a:schemeClr val="accent1"/>
                </a:solidFill>
                <a:latin typeface="Consolas"/>
                <a:ea typeface="Consolas"/>
                <a:cs typeface="Consolas"/>
                <a:sym typeface="Consolas"/>
              </a:rPr>
              <a:t>scanf()</a:t>
            </a:r>
            <a:r>
              <a:rPr b="1" i="1" lang="en-GB" sz="1400" u="none" cap="none" strike="noStrike">
                <a:solidFill>
                  <a:schemeClr val="accent1"/>
                </a:solidFill>
                <a:latin typeface="Roboto"/>
                <a:ea typeface="Roboto"/>
                <a:cs typeface="Roboto"/>
                <a:sym typeface="Roboto"/>
              </a:rPr>
              <a:t> function is used to receive an input from the user. In this program, the user is asked a input and value is stored in variable </a:t>
            </a:r>
            <a:r>
              <a:rPr b="1" i="1" lang="en-GB" sz="1400" u="none" cap="none" strike="noStrike">
                <a:solidFill>
                  <a:schemeClr val="accent1"/>
                </a:solidFill>
                <a:latin typeface="Consolas"/>
                <a:ea typeface="Consolas"/>
                <a:cs typeface="Consolas"/>
                <a:sym typeface="Consolas"/>
              </a:rPr>
              <a:t>c</a:t>
            </a:r>
            <a:r>
              <a:rPr b="1" i="1" lang="en-GB" sz="1400" u="none" cap="none" strike="noStrike">
                <a:solidFill>
                  <a:schemeClr val="accent1"/>
                </a:solidFill>
                <a:latin typeface="Roboto"/>
                <a:ea typeface="Roboto"/>
                <a:cs typeface="Roboto"/>
                <a:sym typeface="Roboto"/>
              </a:rPr>
              <a:t>. Note the '&amp;' sign before </a:t>
            </a:r>
            <a:r>
              <a:rPr b="1" i="1" lang="en-GB" sz="1400" u="none" cap="none" strike="noStrike">
                <a:solidFill>
                  <a:schemeClr val="accent1"/>
                </a:solidFill>
                <a:latin typeface="Consolas"/>
                <a:ea typeface="Consolas"/>
                <a:cs typeface="Consolas"/>
                <a:sym typeface="Consolas"/>
              </a:rPr>
              <a:t>c</a:t>
            </a:r>
            <a:r>
              <a:rPr b="1" i="1" lang="en-GB" sz="1400" u="none" cap="none" strike="noStrike">
                <a:solidFill>
                  <a:schemeClr val="accent1"/>
                </a:solidFill>
                <a:latin typeface="Roboto"/>
                <a:ea typeface="Roboto"/>
                <a:cs typeface="Roboto"/>
                <a:sym typeface="Roboto"/>
              </a:rPr>
              <a:t>. &amp;c denotes the address of </a:t>
            </a:r>
            <a:r>
              <a:rPr b="1" i="1" lang="en-GB" sz="1400" u="none" cap="none" strike="noStrike">
                <a:solidFill>
                  <a:schemeClr val="accent1"/>
                </a:solidFill>
                <a:latin typeface="Consolas"/>
                <a:ea typeface="Consolas"/>
                <a:cs typeface="Consolas"/>
                <a:sym typeface="Consolas"/>
              </a:rPr>
              <a:t>c</a:t>
            </a:r>
            <a:r>
              <a:rPr b="1" i="1" lang="en-GB" sz="1400" u="none" cap="none" strike="noStrike">
                <a:solidFill>
                  <a:schemeClr val="accent1"/>
                </a:solidFill>
                <a:latin typeface="Roboto"/>
                <a:ea typeface="Roboto"/>
                <a:cs typeface="Roboto"/>
                <a:sym typeface="Roboto"/>
              </a:rPr>
              <a:t> and value is stored in that address.</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6" name="Shape 166"/>
        <p:cNvGrpSpPr/>
        <p:nvPr/>
      </p:nvGrpSpPr>
      <p:grpSpPr>
        <a:xfrm>
          <a:off x="0" y="0"/>
          <a:ext cx="0" cy="0"/>
          <a:chOff x="0" y="0"/>
          <a:chExt cx="0" cy="0"/>
        </a:xfrm>
      </p:grpSpPr>
      <p:sp>
        <p:nvSpPr>
          <p:cNvPr id="167" name="Google Shape;167;p14"/>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Input/Output</a:t>
            </a:r>
            <a:endParaRPr/>
          </a:p>
          <a:p>
            <a:pPr indent="0" lvl="0" marL="0" rtl="0" algn="l">
              <a:lnSpc>
                <a:spcPct val="115000"/>
              </a:lnSpc>
              <a:spcBef>
                <a:spcPts val="2300"/>
              </a:spcBef>
              <a:spcAft>
                <a:spcPts val="0"/>
              </a:spcAft>
              <a:buSzPts val="3600"/>
              <a:buNone/>
            </a:pPr>
            <a:r>
              <a:t/>
            </a:r>
            <a:endParaRPr sz="3600">
              <a:solidFill>
                <a:schemeClr val="accent3"/>
              </a:solidFill>
              <a:latin typeface="Impact"/>
              <a:ea typeface="Impact"/>
              <a:cs typeface="Impact"/>
              <a:sym typeface="Impact"/>
            </a:endParaRPr>
          </a:p>
        </p:txBody>
      </p:sp>
      <p:sp>
        <p:nvSpPr>
          <p:cNvPr id="168" name="Google Shape;168;p14"/>
          <p:cNvSpPr txBox="1"/>
          <p:nvPr>
            <p:ph idx="1" type="body"/>
          </p:nvPr>
        </p:nvSpPr>
        <p:spPr>
          <a:xfrm>
            <a:off x="435000" y="899475"/>
            <a:ext cx="8273999" cy="3805499"/>
          </a:xfrm>
          <a:prstGeom prst="rect">
            <a:avLst/>
          </a:prstGeom>
          <a:noFill/>
          <a:ln>
            <a:noFill/>
          </a:ln>
        </p:spPr>
        <p:txBody>
          <a:bodyPr anchorCtr="0" anchor="t" bIns="91425" lIns="91425" spcFirstLastPara="1" rIns="91425" wrap="square" tIns="91425">
            <a:noAutofit/>
          </a:bodyPr>
          <a:lstStyle/>
          <a:p>
            <a:pPr indent="0" lvl="0" marL="0" marR="0" rtl="0" algn="l">
              <a:lnSpc>
                <a:spcPct val="160914"/>
              </a:lnSpc>
              <a:spcBef>
                <a:spcPts val="0"/>
              </a:spcBef>
              <a:spcAft>
                <a:spcPts val="0"/>
              </a:spcAft>
              <a:buSzPts val="1100"/>
              <a:buFont typeface="Arial"/>
              <a:buNone/>
            </a:pPr>
            <a:r>
              <a:rPr lang="en-GB" sz="1400">
                <a:solidFill>
                  <a:srgbClr val="0B5394"/>
                </a:solidFill>
                <a:latin typeface="Impact"/>
                <a:ea typeface="Impact"/>
                <a:cs typeface="Impact"/>
                <a:sym typeface="Impact"/>
              </a:rPr>
              <a:t>I/O of floats in C</a:t>
            </a:r>
            <a:endParaRPr/>
          </a:p>
          <a:p>
            <a:pPr indent="0" lvl="0" marL="0" marR="0" rtl="0" algn="l">
              <a:lnSpc>
                <a:spcPct val="160914"/>
              </a:lnSpc>
              <a:spcBef>
                <a:spcPts val="1600"/>
              </a:spcBef>
              <a:spcAft>
                <a:spcPts val="0"/>
              </a:spcAft>
              <a:buSzPts val="1100"/>
              <a:buFont typeface="Arial"/>
              <a:buNone/>
            </a:pPr>
            <a:r>
              <a:rPr lang="en-GB" sz="1400">
                <a:solidFill>
                  <a:srgbClr val="0B5394"/>
                </a:solidFill>
                <a:latin typeface="Impact"/>
                <a:ea typeface="Impact"/>
                <a:cs typeface="Impact"/>
                <a:sym typeface="Impact"/>
              </a:rPr>
              <a:t>#include &lt;stdio.h&gt;</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int main(){</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float a;</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printf("Enter value: ");</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scanf("%f",&amp;a);</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printf("Value=%f",a);    //%f is used for floats instead of %d</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return 0;</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a:t>
            </a:r>
            <a:br>
              <a:rPr lang="en-GB" sz="1400">
                <a:solidFill>
                  <a:srgbClr val="0B5394"/>
                </a:solidFill>
                <a:latin typeface="Impact"/>
                <a:ea typeface="Impact"/>
                <a:cs typeface="Impact"/>
                <a:sym typeface="Impact"/>
              </a:rPr>
            </a:br>
            <a:br>
              <a:rPr lang="en-GB" sz="1400">
                <a:solidFill>
                  <a:srgbClr val="0B5394"/>
                </a:solidFill>
                <a:latin typeface="Impact"/>
                <a:ea typeface="Impact"/>
                <a:cs typeface="Impact"/>
                <a:sym typeface="Impact"/>
              </a:rPr>
            </a:br>
            <a:endParaRPr sz="1400">
              <a:solidFill>
                <a:srgbClr val="0B5394"/>
              </a:solidFill>
              <a:latin typeface="Impact"/>
              <a:ea typeface="Impact"/>
              <a:cs typeface="Impact"/>
              <a:sym typeface="Impact"/>
            </a:endParaRPr>
          </a:p>
          <a:p>
            <a:pPr indent="0" lvl="0" marL="0" marR="0" rtl="0" algn="l">
              <a:lnSpc>
                <a:spcPct val="160914"/>
              </a:lnSpc>
              <a:spcBef>
                <a:spcPts val="1600"/>
              </a:spcBef>
              <a:spcAft>
                <a:spcPts val="0"/>
              </a:spcAft>
              <a:buClr>
                <a:srgbClr val="000000"/>
              </a:buClr>
              <a:buSzPts val="1100"/>
              <a:buFont typeface="Arial"/>
              <a:buNone/>
            </a:pPr>
            <a:r>
              <a:t/>
            </a:r>
            <a:endParaRPr sz="1400">
              <a:solidFill>
                <a:srgbClr val="0B5394"/>
              </a:solidFill>
              <a:latin typeface="Impact"/>
              <a:ea typeface="Impact"/>
              <a:cs typeface="Impact"/>
              <a:sym typeface="Impact"/>
            </a:endParaRPr>
          </a:p>
          <a:p>
            <a:pPr indent="0" lvl="0" marL="0" marR="0" rtl="0" algn="l">
              <a:lnSpc>
                <a:spcPct val="160914"/>
              </a:lnSpc>
              <a:spcBef>
                <a:spcPts val="1600"/>
              </a:spcBef>
              <a:spcAft>
                <a:spcPts val="0"/>
              </a:spcAft>
              <a:buSzPts val="1400"/>
              <a:buNone/>
            </a:pPr>
            <a:r>
              <a:t/>
            </a:r>
            <a:endParaRPr sz="1400">
              <a:solidFill>
                <a:srgbClr val="0B5394"/>
              </a:solidFill>
              <a:latin typeface="Impact"/>
              <a:ea typeface="Impact"/>
              <a:cs typeface="Impact"/>
              <a:sym typeface="Impact"/>
            </a:endParaRPr>
          </a:p>
        </p:txBody>
      </p:sp>
      <p:sp>
        <p:nvSpPr>
          <p:cNvPr id="169" name="Google Shape;169;p14"/>
          <p:cNvSpPr txBox="1"/>
          <p:nvPr/>
        </p:nvSpPr>
        <p:spPr>
          <a:xfrm>
            <a:off x="5528475" y="1090725"/>
            <a:ext cx="2384700" cy="1582499"/>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60914"/>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Output</a:t>
            </a:r>
            <a:endParaRPr/>
          </a:p>
          <a:p>
            <a:pPr indent="0" lvl="0" marL="0" marR="0" rtl="0" algn="l">
              <a:lnSpc>
                <a:spcPct val="160914"/>
              </a:lnSpc>
              <a:spcBef>
                <a:spcPts val="160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Enter value: 23.45</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Value=23.450000</a:t>
            </a:r>
            <a:endParaRPr/>
          </a:p>
          <a:p>
            <a:pPr indent="0" lvl="0" marL="0" marR="0" rtl="0" algn="l">
              <a:lnSpc>
                <a:spcPct val="160914"/>
              </a:lnSpc>
              <a:spcBef>
                <a:spcPts val="16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3" name="Shape 173"/>
        <p:cNvGrpSpPr/>
        <p:nvPr/>
      </p:nvGrpSpPr>
      <p:grpSpPr>
        <a:xfrm>
          <a:off x="0" y="0"/>
          <a:ext cx="0" cy="0"/>
          <a:chOff x="0" y="0"/>
          <a:chExt cx="0" cy="0"/>
        </a:xfrm>
      </p:grpSpPr>
      <p:sp>
        <p:nvSpPr>
          <p:cNvPr id="174" name="Google Shape;174;p15"/>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Input/Output</a:t>
            </a:r>
            <a:endParaRPr/>
          </a:p>
          <a:p>
            <a:pPr indent="0" lvl="0" marL="0" rtl="0" algn="l">
              <a:lnSpc>
                <a:spcPct val="115000"/>
              </a:lnSpc>
              <a:spcBef>
                <a:spcPts val="2300"/>
              </a:spcBef>
              <a:spcAft>
                <a:spcPts val="0"/>
              </a:spcAft>
              <a:buSzPts val="3600"/>
              <a:buNone/>
            </a:pPr>
            <a:r>
              <a:t/>
            </a:r>
            <a:endParaRPr sz="3600">
              <a:solidFill>
                <a:schemeClr val="accent3"/>
              </a:solidFill>
              <a:latin typeface="Impact"/>
              <a:ea typeface="Impact"/>
              <a:cs typeface="Impact"/>
              <a:sym typeface="Impact"/>
            </a:endParaRPr>
          </a:p>
        </p:txBody>
      </p:sp>
      <p:sp>
        <p:nvSpPr>
          <p:cNvPr id="175" name="Google Shape;175;p15"/>
          <p:cNvSpPr txBox="1"/>
          <p:nvPr>
            <p:ph idx="1" type="body"/>
          </p:nvPr>
        </p:nvSpPr>
        <p:spPr>
          <a:xfrm>
            <a:off x="435000" y="899475"/>
            <a:ext cx="8273999" cy="38054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Font typeface="Arial"/>
              <a:buNone/>
            </a:pPr>
            <a:r>
              <a:rPr lang="en-GB" sz="1400">
                <a:solidFill>
                  <a:srgbClr val="0B5394"/>
                </a:solidFill>
                <a:latin typeface="Impact"/>
                <a:ea typeface="Impact"/>
                <a:cs typeface="Impact"/>
                <a:sym typeface="Impact"/>
              </a:rPr>
              <a:t>I/O of characters and ASCII code</a:t>
            </a:r>
            <a:endParaRPr/>
          </a:p>
          <a:p>
            <a:pPr indent="-63500" lvl="0" marL="63500" marR="63500" rtl="0" algn="l">
              <a:lnSpc>
                <a:spcPct val="150000"/>
              </a:lnSpc>
              <a:spcBef>
                <a:spcPts val="1800"/>
              </a:spcBef>
              <a:spcAft>
                <a:spcPts val="0"/>
              </a:spcAft>
              <a:buSzPts val="1100"/>
              <a:buFont typeface="Arial"/>
              <a:buNone/>
            </a:pPr>
            <a:r>
              <a:rPr lang="en-GB" sz="1400">
                <a:solidFill>
                  <a:srgbClr val="0B5394"/>
                </a:solidFill>
                <a:latin typeface="Impact"/>
                <a:ea typeface="Impact"/>
                <a:cs typeface="Impact"/>
                <a:sym typeface="Impact"/>
              </a:rPr>
              <a:t>#include &lt;stdio.h&gt;</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int main(){</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char var1;</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printf("Enter character: ");</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scanf("%c",&amp;var1);     </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printf("You entered %c.",var1);  </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return 0;</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a:t>
            </a:r>
            <a:endParaRPr/>
          </a:p>
          <a:p>
            <a:pPr indent="0" lvl="0" marL="0" marR="0" rtl="0" algn="l">
              <a:lnSpc>
                <a:spcPct val="160914"/>
              </a:lnSpc>
              <a:spcBef>
                <a:spcPts val="1300"/>
              </a:spcBef>
              <a:spcAft>
                <a:spcPts val="0"/>
              </a:spcAft>
              <a:buSzPts val="1400"/>
              <a:buNone/>
            </a:pPr>
            <a:r>
              <a:t/>
            </a:r>
            <a:endParaRPr sz="1400">
              <a:solidFill>
                <a:srgbClr val="0B5394"/>
              </a:solidFill>
              <a:latin typeface="Impact"/>
              <a:ea typeface="Impact"/>
              <a:cs typeface="Impact"/>
              <a:sym typeface="Impact"/>
            </a:endParaRPr>
          </a:p>
        </p:txBody>
      </p:sp>
      <p:sp>
        <p:nvSpPr>
          <p:cNvPr id="176" name="Google Shape;176;p15"/>
          <p:cNvSpPr txBox="1"/>
          <p:nvPr/>
        </p:nvSpPr>
        <p:spPr>
          <a:xfrm>
            <a:off x="5528475" y="1090725"/>
            <a:ext cx="2384700" cy="1582499"/>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60914"/>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Output</a:t>
            </a:r>
            <a:endParaRPr/>
          </a:p>
          <a:p>
            <a:pPr indent="0" lvl="0" marL="63500" marR="63500" rtl="0" algn="l">
              <a:lnSpc>
                <a:spcPct val="150000"/>
              </a:lnSpc>
              <a:spcBef>
                <a:spcPts val="260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Enter character: g</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You entered g.</a:t>
            </a:r>
            <a:endParaRPr/>
          </a:p>
          <a:p>
            <a:pPr indent="0" lvl="0" marL="0" marR="0" rtl="0" algn="l">
              <a:lnSpc>
                <a:spcPct val="160914"/>
              </a:lnSpc>
              <a:spcBef>
                <a:spcPts val="2000"/>
              </a:spcBef>
              <a:spcAft>
                <a:spcPts val="0"/>
              </a:spcAft>
              <a:buClr>
                <a:srgbClr val="0B5394"/>
              </a:buClr>
              <a:buSzPts val="1400"/>
              <a:buFont typeface="Impact"/>
              <a:buNone/>
            </a:pPr>
            <a:br>
              <a:rPr b="0" i="0" lang="en-GB" sz="1400" u="none" cap="none" strike="noStrike">
                <a:solidFill>
                  <a:srgbClr val="0B5394"/>
                </a:solidFill>
                <a:latin typeface="Impact"/>
                <a:ea typeface="Impact"/>
                <a:cs typeface="Impact"/>
                <a:sym typeface="Impact"/>
              </a:rPr>
            </a:br>
            <a:endParaRPr b="0" i="0" sz="1400" u="none" cap="none" strike="noStrike">
              <a:solidFill>
                <a:srgbClr val="0B5394"/>
              </a:solidFill>
              <a:latin typeface="Impact"/>
              <a:ea typeface="Impact"/>
              <a:cs typeface="Impact"/>
              <a:sym typeface="Impact"/>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80" name="Shape 180"/>
        <p:cNvGrpSpPr/>
        <p:nvPr/>
      </p:nvGrpSpPr>
      <p:grpSpPr>
        <a:xfrm>
          <a:off x="0" y="0"/>
          <a:ext cx="0" cy="0"/>
          <a:chOff x="0" y="0"/>
          <a:chExt cx="0" cy="0"/>
        </a:xfrm>
      </p:grpSpPr>
      <p:sp>
        <p:nvSpPr>
          <p:cNvPr id="181" name="Google Shape;181;p16"/>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Input/Output</a:t>
            </a:r>
            <a:endParaRPr/>
          </a:p>
          <a:p>
            <a:pPr indent="0" lvl="0" marL="0" rtl="0" algn="l">
              <a:lnSpc>
                <a:spcPct val="115000"/>
              </a:lnSpc>
              <a:spcBef>
                <a:spcPts val="2300"/>
              </a:spcBef>
              <a:spcAft>
                <a:spcPts val="0"/>
              </a:spcAft>
              <a:buSzPts val="3600"/>
              <a:buNone/>
            </a:pPr>
            <a:r>
              <a:t/>
            </a:r>
            <a:endParaRPr sz="3600">
              <a:solidFill>
                <a:schemeClr val="accent3"/>
              </a:solidFill>
              <a:latin typeface="Impact"/>
              <a:ea typeface="Impact"/>
              <a:cs typeface="Impact"/>
              <a:sym typeface="Impact"/>
            </a:endParaRPr>
          </a:p>
        </p:txBody>
      </p:sp>
      <p:sp>
        <p:nvSpPr>
          <p:cNvPr id="182" name="Google Shape;182;p16"/>
          <p:cNvSpPr txBox="1"/>
          <p:nvPr>
            <p:ph idx="1" type="body"/>
          </p:nvPr>
        </p:nvSpPr>
        <p:spPr>
          <a:xfrm>
            <a:off x="435000" y="844775"/>
            <a:ext cx="8273999" cy="386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Font typeface="Arial"/>
              <a:buNone/>
            </a:pPr>
            <a:r>
              <a:rPr lang="en-GB" sz="1400">
                <a:solidFill>
                  <a:srgbClr val="0B5394"/>
                </a:solidFill>
                <a:latin typeface="Impact"/>
                <a:ea typeface="Impact"/>
                <a:cs typeface="Impact"/>
                <a:sym typeface="Impact"/>
              </a:rPr>
              <a:t>ASCII code: When a character is typed in the  program below, the character itself is not recorded as a numeric value, the (ASCII value) is stored instead. And then, we display that value by using "%c",so  that character is displayed.</a:t>
            </a:r>
            <a:endParaRPr/>
          </a:p>
          <a:p>
            <a:pPr indent="-63500" lvl="0" marL="63500" marR="63500" rtl="0" algn="l">
              <a:lnSpc>
                <a:spcPct val="150000"/>
              </a:lnSpc>
              <a:spcBef>
                <a:spcPts val="1800"/>
              </a:spcBef>
              <a:spcAft>
                <a:spcPts val="0"/>
              </a:spcAft>
              <a:buSzPts val="1100"/>
              <a:buFont typeface="Arial"/>
              <a:buNone/>
            </a:pPr>
            <a:r>
              <a:rPr lang="en-GB" sz="1400">
                <a:solidFill>
                  <a:srgbClr val="0B5394"/>
                </a:solidFill>
                <a:latin typeface="Impact"/>
                <a:ea typeface="Impact"/>
                <a:cs typeface="Impact"/>
                <a:sym typeface="Impact"/>
              </a:rPr>
              <a:t>#include &lt;stdio.h&gt;</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int main(){</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char var1;</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printf("Enter character: ");</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scanf("%c",&amp;var1);     </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printf("You entered %c.\n",var1);  </a:t>
            </a:r>
            <a:endParaRPr/>
          </a:p>
          <a:p>
            <a:pPr indent="-63500" lvl="0" marL="63500" marR="63500" rtl="0" algn="l">
              <a:lnSpc>
                <a:spcPct val="150000"/>
              </a:lnSpc>
              <a:spcBef>
                <a:spcPts val="2300"/>
              </a:spcBef>
              <a:spcAft>
                <a:spcPts val="0"/>
              </a:spcAft>
              <a:buSzPts val="1100"/>
              <a:buFont typeface="Arial"/>
              <a:buNone/>
            </a:pPr>
            <a:r>
              <a:rPr lang="en-GB" sz="1400">
                <a:solidFill>
                  <a:srgbClr val="0B5394"/>
                </a:solidFill>
                <a:latin typeface="Impact"/>
                <a:ea typeface="Impact"/>
                <a:cs typeface="Impact"/>
                <a:sym typeface="Impact"/>
              </a:rPr>
              <a:t>    printf("ASCII value of %d",var1);  </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    return 0;</a:t>
            </a:r>
            <a:br>
              <a:rPr lang="en-GB" sz="1400">
                <a:solidFill>
                  <a:srgbClr val="0B5394"/>
                </a:solidFill>
                <a:latin typeface="Impact"/>
                <a:ea typeface="Impact"/>
                <a:cs typeface="Impact"/>
                <a:sym typeface="Impact"/>
              </a:rPr>
            </a:br>
            <a:r>
              <a:rPr lang="en-GB" sz="1400">
                <a:solidFill>
                  <a:srgbClr val="0B5394"/>
                </a:solidFill>
                <a:latin typeface="Impact"/>
                <a:ea typeface="Impact"/>
                <a:cs typeface="Impact"/>
                <a:sym typeface="Impact"/>
              </a:rPr>
              <a:t>}</a:t>
            </a:r>
            <a:endParaRPr/>
          </a:p>
          <a:p>
            <a:pPr indent="-63500" lvl="0" marL="63500" marR="63500" rtl="0" algn="l">
              <a:lnSpc>
                <a:spcPct val="150000"/>
              </a:lnSpc>
              <a:spcBef>
                <a:spcPts val="2300"/>
              </a:spcBef>
              <a:spcAft>
                <a:spcPts val="0"/>
              </a:spcAft>
              <a:buSzPts val="1100"/>
              <a:buFont typeface="Arial"/>
              <a:buNone/>
            </a:pPr>
            <a:r>
              <a:t/>
            </a:r>
            <a:endParaRPr sz="1400">
              <a:solidFill>
                <a:srgbClr val="0B5394"/>
              </a:solidFill>
              <a:latin typeface="Impact"/>
              <a:ea typeface="Impact"/>
              <a:cs typeface="Impact"/>
              <a:sym typeface="Impact"/>
            </a:endParaRPr>
          </a:p>
          <a:p>
            <a:pPr indent="0" lvl="0" marL="0" marR="0" rtl="0" algn="l">
              <a:lnSpc>
                <a:spcPct val="160914"/>
              </a:lnSpc>
              <a:spcBef>
                <a:spcPts val="1300"/>
              </a:spcBef>
              <a:spcAft>
                <a:spcPts val="0"/>
              </a:spcAft>
              <a:buSzPts val="1400"/>
              <a:buNone/>
            </a:pPr>
            <a:r>
              <a:t/>
            </a:r>
            <a:endParaRPr sz="1400">
              <a:solidFill>
                <a:srgbClr val="0B5394"/>
              </a:solidFill>
              <a:latin typeface="Impact"/>
              <a:ea typeface="Impact"/>
              <a:cs typeface="Impact"/>
              <a:sym typeface="Impact"/>
            </a:endParaRPr>
          </a:p>
        </p:txBody>
      </p:sp>
      <p:sp>
        <p:nvSpPr>
          <p:cNvPr id="183" name="Google Shape;183;p16"/>
          <p:cNvSpPr txBox="1"/>
          <p:nvPr/>
        </p:nvSpPr>
        <p:spPr>
          <a:xfrm>
            <a:off x="5036550" y="1780500"/>
            <a:ext cx="2930100" cy="1582499"/>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60914"/>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Output</a:t>
            </a:r>
            <a:endParaRPr/>
          </a:p>
          <a:p>
            <a:pPr indent="0" lvl="0" marL="63500" marR="63500" rtl="0" algn="l">
              <a:lnSpc>
                <a:spcPct val="150000"/>
              </a:lnSpc>
              <a:spcBef>
                <a:spcPts val="260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Enter character:</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g</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103</a:t>
            </a:r>
            <a:endParaRPr/>
          </a:p>
          <a:p>
            <a:pPr indent="0" lvl="0" marL="63500" marR="63500" rtl="0" algn="l">
              <a:lnSpc>
                <a:spcPct val="150000"/>
              </a:lnSpc>
              <a:spcBef>
                <a:spcPts val="30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a:p>
            <a:pPr indent="0" lvl="0" marL="0" marR="0" rtl="0" algn="l">
              <a:lnSpc>
                <a:spcPct val="160914"/>
              </a:lnSpc>
              <a:spcBef>
                <a:spcPts val="2000"/>
              </a:spcBef>
              <a:spcAft>
                <a:spcPts val="0"/>
              </a:spcAft>
              <a:buClr>
                <a:srgbClr val="0B5394"/>
              </a:buClr>
              <a:buSzPts val="1400"/>
              <a:buFont typeface="Impact"/>
              <a:buNone/>
            </a:pPr>
            <a:br>
              <a:rPr b="0" i="0" lang="en-GB" sz="1400" u="none" cap="none" strike="noStrike">
                <a:solidFill>
                  <a:srgbClr val="0B5394"/>
                </a:solidFill>
                <a:latin typeface="Impact"/>
                <a:ea typeface="Impact"/>
                <a:cs typeface="Impact"/>
                <a:sym typeface="Impact"/>
              </a:rPr>
            </a:br>
            <a:endParaRPr b="0" i="0" sz="1400" u="none" cap="none" strike="noStrike">
              <a:solidFill>
                <a:srgbClr val="0B5394"/>
              </a:solidFill>
              <a:latin typeface="Impact"/>
              <a:ea typeface="Impact"/>
              <a:cs typeface="Impact"/>
              <a:sym typeface="Impact"/>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87" name="Shape 187"/>
        <p:cNvGrpSpPr/>
        <p:nvPr/>
      </p:nvGrpSpPr>
      <p:grpSpPr>
        <a:xfrm>
          <a:off x="0" y="0"/>
          <a:ext cx="0" cy="0"/>
          <a:chOff x="0" y="0"/>
          <a:chExt cx="0" cy="0"/>
        </a:xfrm>
      </p:grpSpPr>
      <p:sp>
        <p:nvSpPr>
          <p:cNvPr id="188" name="Google Shape;188;p17"/>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Operators</a:t>
            </a:r>
            <a:endParaRPr/>
          </a:p>
          <a:p>
            <a:pPr indent="0" lvl="0" marL="0" rtl="0" algn="l">
              <a:lnSpc>
                <a:spcPct val="115000"/>
              </a:lnSpc>
              <a:spcBef>
                <a:spcPts val="2300"/>
              </a:spcBef>
              <a:spcAft>
                <a:spcPts val="0"/>
              </a:spcAft>
              <a:buSzPts val="3600"/>
              <a:buNone/>
            </a:pPr>
            <a:r>
              <a:t/>
            </a:r>
            <a:endParaRPr sz="3600">
              <a:solidFill>
                <a:schemeClr val="accent3"/>
              </a:solidFill>
              <a:latin typeface="Impact"/>
              <a:ea typeface="Impact"/>
              <a:cs typeface="Impact"/>
              <a:sym typeface="Impact"/>
            </a:endParaRPr>
          </a:p>
        </p:txBody>
      </p:sp>
      <p:sp>
        <p:nvSpPr>
          <p:cNvPr id="189" name="Google Shape;189;p17"/>
          <p:cNvSpPr txBox="1"/>
          <p:nvPr>
            <p:ph idx="1" type="body"/>
          </p:nvPr>
        </p:nvSpPr>
        <p:spPr>
          <a:xfrm>
            <a:off x="435000" y="844775"/>
            <a:ext cx="8273999" cy="3860100"/>
          </a:xfrm>
          <a:prstGeom prst="rect">
            <a:avLst/>
          </a:prstGeom>
          <a:noFill/>
          <a:ln>
            <a:noFill/>
          </a:ln>
        </p:spPr>
        <p:txBody>
          <a:bodyPr anchorCtr="0" anchor="t" bIns="91425" lIns="91425" spcFirstLastPara="1" rIns="91425" wrap="square" tIns="91425">
            <a:noAutofit/>
          </a:bodyPr>
          <a:lstStyle/>
          <a:p>
            <a:pPr indent="387350" lvl="0" marL="0" rtl="0" algn="l">
              <a:lnSpc>
                <a:spcPct val="115000"/>
              </a:lnSpc>
              <a:spcBef>
                <a:spcPts val="0"/>
              </a:spcBef>
              <a:spcAft>
                <a:spcPts val="0"/>
              </a:spcAft>
              <a:buSzPts val="1100"/>
              <a:buFont typeface="Arial"/>
              <a:buNone/>
            </a:pPr>
            <a:r>
              <a:rPr b="1" i="1" lang="en-GB">
                <a:solidFill>
                  <a:schemeClr val="accent2"/>
                </a:solidFill>
              </a:rPr>
              <a:t>Arithmetic Operators</a:t>
            </a:r>
            <a:endParaRPr/>
          </a:p>
          <a:p>
            <a:pPr indent="387350" lvl="0" marL="0" rtl="0" algn="l">
              <a:lnSpc>
                <a:spcPct val="115000"/>
              </a:lnSpc>
              <a:spcBef>
                <a:spcPts val="1100"/>
              </a:spcBef>
              <a:spcAft>
                <a:spcPts val="0"/>
              </a:spcAft>
              <a:buSzPts val="1100"/>
              <a:buFont typeface="Arial"/>
              <a:buNone/>
            </a:pPr>
            <a:r>
              <a:t/>
            </a:r>
            <a:endParaRPr b="1" i="1">
              <a:solidFill>
                <a:schemeClr val="accent1"/>
              </a:solidFill>
            </a:endParaRPr>
          </a:p>
          <a:p>
            <a:pPr indent="387350" lvl="0" marL="0" rtl="0" algn="l">
              <a:lnSpc>
                <a:spcPct val="115000"/>
              </a:lnSpc>
              <a:spcBef>
                <a:spcPts val="1100"/>
              </a:spcBef>
              <a:spcAft>
                <a:spcPts val="0"/>
              </a:spcAft>
              <a:buSzPts val="1100"/>
              <a:buFont typeface="Arial"/>
              <a:buNone/>
            </a:pPr>
            <a:r>
              <a:t/>
            </a:r>
            <a:endParaRPr b="1" i="1">
              <a:solidFill>
                <a:schemeClr val="accent1"/>
              </a:solidFill>
            </a:endParaRPr>
          </a:p>
          <a:p>
            <a:pPr indent="-63500" lvl="0" marL="63500" marR="63500" rtl="0" algn="l">
              <a:lnSpc>
                <a:spcPct val="150000"/>
              </a:lnSpc>
              <a:spcBef>
                <a:spcPts val="1800"/>
              </a:spcBef>
              <a:spcAft>
                <a:spcPts val="0"/>
              </a:spcAft>
              <a:buSzPts val="1100"/>
              <a:buFont typeface="Arial"/>
              <a:buNone/>
            </a:pPr>
            <a:r>
              <a:t/>
            </a:r>
            <a:endParaRPr sz="1400">
              <a:solidFill>
                <a:srgbClr val="0B5394"/>
              </a:solidFill>
              <a:latin typeface="Impact"/>
              <a:ea typeface="Impact"/>
              <a:cs typeface="Impact"/>
              <a:sym typeface="Impact"/>
            </a:endParaRPr>
          </a:p>
          <a:p>
            <a:pPr indent="-63500" lvl="0" marL="63500" marR="63500" rtl="0" algn="l">
              <a:lnSpc>
                <a:spcPct val="150000"/>
              </a:lnSpc>
              <a:spcBef>
                <a:spcPts val="2300"/>
              </a:spcBef>
              <a:spcAft>
                <a:spcPts val="0"/>
              </a:spcAft>
              <a:buSzPts val="1100"/>
              <a:buFont typeface="Arial"/>
              <a:buNone/>
            </a:pPr>
            <a:br>
              <a:rPr lang="en-GB" sz="1400">
                <a:solidFill>
                  <a:srgbClr val="0B5394"/>
                </a:solidFill>
                <a:latin typeface="Impact"/>
                <a:ea typeface="Impact"/>
                <a:cs typeface="Impact"/>
                <a:sym typeface="Impact"/>
              </a:rPr>
            </a:br>
            <a:endParaRPr sz="1400">
              <a:solidFill>
                <a:srgbClr val="0B5394"/>
              </a:solidFill>
              <a:latin typeface="Impact"/>
              <a:ea typeface="Impact"/>
              <a:cs typeface="Impact"/>
              <a:sym typeface="Impact"/>
            </a:endParaRPr>
          </a:p>
          <a:p>
            <a:pPr indent="-63500" lvl="0" marL="63500" marR="63500" rtl="0" algn="l">
              <a:lnSpc>
                <a:spcPct val="150000"/>
              </a:lnSpc>
              <a:spcBef>
                <a:spcPts val="2300"/>
              </a:spcBef>
              <a:spcAft>
                <a:spcPts val="0"/>
              </a:spcAft>
              <a:buSzPts val="1100"/>
              <a:buFont typeface="Arial"/>
              <a:buNone/>
            </a:pPr>
            <a:r>
              <a:t/>
            </a:r>
            <a:endParaRPr sz="1400">
              <a:solidFill>
                <a:srgbClr val="0B5394"/>
              </a:solidFill>
              <a:latin typeface="Impact"/>
              <a:ea typeface="Impact"/>
              <a:cs typeface="Impact"/>
              <a:sym typeface="Impact"/>
            </a:endParaRPr>
          </a:p>
          <a:p>
            <a:pPr indent="0" lvl="0" marL="0" marR="0" rtl="0" algn="l">
              <a:lnSpc>
                <a:spcPct val="160914"/>
              </a:lnSpc>
              <a:spcBef>
                <a:spcPts val="1300"/>
              </a:spcBef>
              <a:spcAft>
                <a:spcPts val="0"/>
              </a:spcAft>
              <a:buSzPts val="1400"/>
              <a:buNone/>
            </a:pPr>
            <a:r>
              <a:t/>
            </a:r>
            <a:endParaRPr sz="1400">
              <a:solidFill>
                <a:srgbClr val="0B5394"/>
              </a:solidFill>
              <a:latin typeface="Impact"/>
              <a:ea typeface="Impact"/>
              <a:cs typeface="Impact"/>
              <a:sym typeface="Impact"/>
            </a:endParaRPr>
          </a:p>
        </p:txBody>
      </p:sp>
      <p:graphicFrame>
        <p:nvGraphicFramePr>
          <p:cNvPr id="190" name="Google Shape;190;p17"/>
          <p:cNvGraphicFramePr/>
          <p:nvPr/>
        </p:nvGraphicFramePr>
        <p:xfrm>
          <a:off x="868875" y="1546925"/>
          <a:ext cx="3000000" cy="3000000"/>
        </p:xfrm>
        <a:graphic>
          <a:graphicData uri="http://schemas.openxmlformats.org/drawingml/2006/table">
            <a:tbl>
              <a:tblPr>
                <a:solidFill>
                  <a:srgbClr val="FFFFFF"/>
                </a:solidFill>
                <a:tableStyleId>{D3C5C501-EC8C-4A23-AF07-82068F034321}</a:tableStyleId>
              </a:tblPr>
              <a:tblGrid>
                <a:gridCol w="1085850"/>
                <a:gridCol w="5191125"/>
              </a:tblGrid>
              <a:tr h="504825">
                <a:tc>
                  <a:txBody>
                    <a:bodyPr/>
                    <a:lstStyle/>
                    <a:p>
                      <a:pPr indent="0" lvl="0" marL="0" marR="0" rtl="0" algn="ctr">
                        <a:lnSpc>
                          <a:spcPct val="160914"/>
                        </a:lnSpc>
                        <a:spcBef>
                          <a:spcPts val="0"/>
                        </a:spcBef>
                        <a:spcAft>
                          <a:spcPts val="0"/>
                        </a:spcAft>
                        <a:buClr>
                          <a:schemeClr val="dk1"/>
                        </a:buClr>
                        <a:buSzPts val="1400"/>
                        <a:buFont typeface="Impact"/>
                        <a:buNone/>
                      </a:pPr>
                      <a:r>
                        <a:rPr b="1" lang="en-GB" sz="1400" u="none" cap="none" strike="noStrike">
                          <a:solidFill>
                            <a:schemeClr val="dk1"/>
                          </a:solidFill>
                          <a:latin typeface="Impact"/>
                          <a:ea typeface="Impact"/>
                          <a:cs typeface="Impact"/>
                          <a:sym typeface="Impact"/>
                        </a:rPr>
                        <a:t>Operator</a:t>
                      </a:r>
                      <a:endParaRPr/>
                    </a:p>
                  </a:txBody>
                  <a:tcPr marT="142875" marB="142875" marR="91425" marL="91425"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ctr">
                        <a:lnSpc>
                          <a:spcPct val="160914"/>
                        </a:lnSpc>
                        <a:spcBef>
                          <a:spcPts val="0"/>
                        </a:spcBef>
                        <a:spcAft>
                          <a:spcPts val="0"/>
                        </a:spcAft>
                        <a:buClr>
                          <a:schemeClr val="dk1"/>
                        </a:buClr>
                        <a:buSzPts val="1400"/>
                        <a:buFont typeface="Impact"/>
                        <a:buNone/>
                      </a:pPr>
                      <a:r>
                        <a:rPr b="1" lang="en-GB" sz="1400" u="none" cap="none" strike="noStrike">
                          <a:solidFill>
                            <a:schemeClr val="dk1"/>
                          </a:solidFill>
                          <a:latin typeface="Impact"/>
                          <a:ea typeface="Impact"/>
                          <a:cs typeface="Impact"/>
                          <a:sym typeface="Impact"/>
                        </a:rPr>
                        <a:t>Meaning of Operator</a:t>
                      </a:r>
                      <a:endParaRPr/>
                    </a:p>
                  </a:txBody>
                  <a:tcPr marT="142875" marB="142875" marR="91425" marL="91425"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14325">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addition or unary plus</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14325">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subtraction or  unary minus</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14325">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multiplication</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14325">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division</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14325">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remainder after division( modulo division)</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bl>
          </a:graphicData>
        </a:graphic>
      </p:graphicFrame>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94" name="Shape 194"/>
        <p:cNvGrpSpPr/>
        <p:nvPr/>
      </p:nvGrpSpPr>
      <p:grpSpPr>
        <a:xfrm>
          <a:off x="0" y="0"/>
          <a:ext cx="0" cy="0"/>
          <a:chOff x="0" y="0"/>
          <a:chExt cx="0" cy="0"/>
        </a:xfrm>
      </p:grpSpPr>
      <p:sp>
        <p:nvSpPr>
          <p:cNvPr id="195" name="Google Shape;195;p18"/>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Operators</a:t>
            </a:r>
            <a:endParaRPr/>
          </a:p>
          <a:p>
            <a:pPr indent="0" lvl="0" marL="0" rtl="0" algn="l">
              <a:lnSpc>
                <a:spcPct val="115000"/>
              </a:lnSpc>
              <a:spcBef>
                <a:spcPts val="2300"/>
              </a:spcBef>
              <a:spcAft>
                <a:spcPts val="0"/>
              </a:spcAft>
              <a:buSzPts val="3600"/>
              <a:buNone/>
            </a:pPr>
            <a:r>
              <a:t/>
            </a:r>
            <a:endParaRPr sz="3600">
              <a:solidFill>
                <a:schemeClr val="accent3"/>
              </a:solidFill>
              <a:latin typeface="Impact"/>
              <a:ea typeface="Impact"/>
              <a:cs typeface="Impact"/>
              <a:sym typeface="Impact"/>
            </a:endParaRPr>
          </a:p>
        </p:txBody>
      </p:sp>
      <p:sp>
        <p:nvSpPr>
          <p:cNvPr id="196" name="Google Shape;196;p18"/>
          <p:cNvSpPr txBox="1"/>
          <p:nvPr>
            <p:ph idx="1" type="body"/>
          </p:nvPr>
        </p:nvSpPr>
        <p:spPr>
          <a:xfrm>
            <a:off x="435000" y="705750"/>
            <a:ext cx="8273999" cy="3998999"/>
          </a:xfrm>
          <a:prstGeom prst="rect">
            <a:avLst/>
          </a:prstGeom>
          <a:noFill/>
          <a:ln>
            <a:noFill/>
          </a:ln>
        </p:spPr>
        <p:txBody>
          <a:bodyPr anchorCtr="0" anchor="t" bIns="91425" lIns="91425" spcFirstLastPara="1" rIns="91425" wrap="square" tIns="91425">
            <a:noAutofit/>
          </a:bodyPr>
          <a:lstStyle/>
          <a:p>
            <a:pPr indent="387350" lvl="0" marL="0" rtl="0" algn="l">
              <a:lnSpc>
                <a:spcPct val="115000"/>
              </a:lnSpc>
              <a:spcBef>
                <a:spcPts val="0"/>
              </a:spcBef>
              <a:spcAft>
                <a:spcPts val="0"/>
              </a:spcAft>
              <a:buSzPts val="1100"/>
              <a:buFont typeface="Arial"/>
              <a:buNone/>
            </a:pPr>
            <a:r>
              <a:rPr lang="en-GB" sz="1400">
                <a:solidFill>
                  <a:schemeClr val="accent2"/>
                </a:solidFill>
                <a:latin typeface="Impact"/>
                <a:ea typeface="Impact"/>
                <a:cs typeface="Impact"/>
                <a:sym typeface="Impact"/>
              </a:rPr>
              <a:t>Example of arithmetic operators</a:t>
            </a:r>
            <a:endParaRPr/>
          </a:p>
          <a:p>
            <a:pPr indent="387350" lvl="0" marL="0" rtl="0" algn="l">
              <a:lnSpc>
                <a:spcPct val="115000"/>
              </a:lnSpc>
              <a:spcBef>
                <a:spcPts val="1100"/>
              </a:spcBef>
              <a:spcAft>
                <a:spcPts val="0"/>
              </a:spcAft>
              <a:buSzPts val="1100"/>
              <a:buFont typeface="Arial"/>
              <a:buNone/>
            </a:pPr>
            <a:r>
              <a:t/>
            </a:r>
            <a:endParaRPr sz="1200">
              <a:solidFill>
                <a:schemeClr val="accent2"/>
              </a:solidFill>
              <a:latin typeface="Impact"/>
              <a:ea typeface="Impact"/>
              <a:cs typeface="Impact"/>
              <a:sym typeface="Impact"/>
            </a:endParaRPr>
          </a:p>
          <a:p>
            <a:pPr indent="387350" lvl="0" marL="0" rtl="0" algn="l">
              <a:lnSpc>
                <a:spcPct val="115000"/>
              </a:lnSpc>
              <a:spcBef>
                <a:spcPts val="1100"/>
              </a:spcBef>
              <a:spcAft>
                <a:spcPts val="0"/>
              </a:spcAft>
              <a:buSzPts val="1100"/>
              <a:buFont typeface="Arial"/>
              <a:buNone/>
            </a:pPr>
            <a:r>
              <a:t/>
            </a:r>
            <a:endParaRPr sz="1200">
              <a:solidFill>
                <a:schemeClr val="accent2"/>
              </a:solidFill>
              <a:latin typeface="Impact"/>
              <a:ea typeface="Impact"/>
              <a:cs typeface="Impact"/>
              <a:sym typeface="Impact"/>
            </a:endParaRPr>
          </a:p>
          <a:p>
            <a:pPr indent="-63500" lvl="0" marL="63500" marR="63500" rtl="0" algn="l">
              <a:lnSpc>
                <a:spcPct val="150000"/>
              </a:lnSpc>
              <a:spcBef>
                <a:spcPts val="1800"/>
              </a:spcBef>
              <a:spcAft>
                <a:spcPts val="0"/>
              </a:spcAft>
              <a:buSzPts val="1100"/>
              <a:buFont typeface="Arial"/>
              <a:buNone/>
            </a:pPr>
            <a:r>
              <a:t/>
            </a:r>
            <a:endParaRPr sz="1200">
              <a:solidFill>
                <a:schemeClr val="accent2"/>
              </a:solidFill>
              <a:latin typeface="Impact"/>
              <a:ea typeface="Impact"/>
              <a:cs typeface="Impact"/>
              <a:sym typeface="Impact"/>
            </a:endParaRPr>
          </a:p>
          <a:p>
            <a:pPr indent="-63500" lvl="0" marL="63500" marR="63500" rtl="0" algn="l">
              <a:lnSpc>
                <a:spcPct val="150000"/>
              </a:lnSpc>
              <a:spcBef>
                <a:spcPts val="2300"/>
              </a:spcBef>
              <a:spcAft>
                <a:spcPts val="0"/>
              </a:spcAft>
              <a:buSzPts val="1100"/>
              <a:buFont typeface="Arial"/>
              <a:buNone/>
            </a:pPr>
            <a:br>
              <a:rPr lang="en-GB" sz="1200">
                <a:solidFill>
                  <a:schemeClr val="accent2"/>
                </a:solidFill>
                <a:latin typeface="Impact"/>
                <a:ea typeface="Impact"/>
                <a:cs typeface="Impact"/>
                <a:sym typeface="Impact"/>
              </a:rPr>
            </a:br>
            <a:endParaRPr sz="1200">
              <a:solidFill>
                <a:schemeClr val="accent2"/>
              </a:solidFill>
              <a:latin typeface="Impact"/>
              <a:ea typeface="Impact"/>
              <a:cs typeface="Impact"/>
              <a:sym typeface="Impact"/>
            </a:endParaRPr>
          </a:p>
          <a:p>
            <a:pPr indent="-63500" lvl="0" marL="63500" marR="63500" rtl="0" algn="l">
              <a:lnSpc>
                <a:spcPct val="150000"/>
              </a:lnSpc>
              <a:spcBef>
                <a:spcPts val="2300"/>
              </a:spcBef>
              <a:spcAft>
                <a:spcPts val="0"/>
              </a:spcAft>
              <a:buSzPts val="1100"/>
              <a:buFont typeface="Arial"/>
              <a:buNone/>
            </a:pPr>
            <a:r>
              <a:t/>
            </a:r>
            <a:endParaRPr sz="1200">
              <a:solidFill>
                <a:schemeClr val="accent2"/>
              </a:solidFill>
              <a:latin typeface="Impact"/>
              <a:ea typeface="Impact"/>
              <a:cs typeface="Impact"/>
              <a:sym typeface="Impact"/>
            </a:endParaRPr>
          </a:p>
          <a:p>
            <a:pPr indent="0" lvl="0" marL="0" marR="0" rtl="0" algn="l">
              <a:lnSpc>
                <a:spcPct val="160914"/>
              </a:lnSpc>
              <a:spcBef>
                <a:spcPts val="1300"/>
              </a:spcBef>
              <a:spcAft>
                <a:spcPts val="0"/>
              </a:spcAft>
              <a:buSzPts val="1200"/>
              <a:buNone/>
            </a:pPr>
            <a:r>
              <a:t/>
            </a:r>
            <a:endParaRPr sz="1200">
              <a:solidFill>
                <a:schemeClr val="accent2"/>
              </a:solidFill>
              <a:latin typeface="Impact"/>
              <a:ea typeface="Impact"/>
              <a:cs typeface="Impact"/>
              <a:sym typeface="Impact"/>
            </a:endParaRPr>
          </a:p>
        </p:txBody>
      </p:sp>
      <p:sp>
        <p:nvSpPr>
          <p:cNvPr id="197" name="Google Shape;197;p18"/>
          <p:cNvSpPr txBox="1"/>
          <p:nvPr/>
        </p:nvSpPr>
        <p:spPr>
          <a:xfrm>
            <a:off x="834100" y="1203050"/>
            <a:ext cx="7602900" cy="3592800"/>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chemeClr val="accent2"/>
              </a:buClr>
              <a:buSzPts val="1200"/>
              <a:buFont typeface="Impact"/>
              <a:buNone/>
            </a:pPr>
            <a:r>
              <a:rPr b="0" i="0" lang="en-GB" sz="1200" u="none" cap="none" strike="noStrike">
                <a:solidFill>
                  <a:schemeClr val="accent2"/>
                </a:solidFill>
                <a:latin typeface="Impact"/>
                <a:ea typeface="Impact"/>
                <a:cs typeface="Impact"/>
                <a:sym typeface="Impact"/>
              </a:rPr>
              <a:t>#include &lt;stdio.h&gt;</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int main(){</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    int a=9,b=4,c;</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    c=a+b;</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    printf("a+b=%d\n",c);</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    c=a-b;</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    printf("a-b=%d\n",c);</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    c=a*b;</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    printf("a*b=%d\n",c);</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   c=a/b;</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    printf("a/b=%d\n",c);</a:t>
            </a:r>
            <a:br>
              <a:rPr b="0" i="0" lang="en-GB" sz="1200" u="none" cap="none" strike="noStrike">
                <a:solidFill>
                  <a:schemeClr val="accent2"/>
                </a:solidFill>
                <a:latin typeface="Impact"/>
                <a:ea typeface="Impact"/>
                <a:cs typeface="Impact"/>
                <a:sym typeface="Impact"/>
              </a:rPr>
            </a:br>
            <a:endParaRPr b="0" i="0" sz="1200" u="none" cap="none" strike="noStrike">
              <a:solidFill>
                <a:schemeClr val="accent2"/>
              </a:solidFill>
              <a:latin typeface="Impact"/>
              <a:ea typeface="Impact"/>
              <a:cs typeface="Impact"/>
              <a:sym typeface="Impact"/>
            </a:endParaRPr>
          </a:p>
        </p:txBody>
      </p:sp>
      <p:sp>
        <p:nvSpPr>
          <p:cNvPr id="198" name="Google Shape;198;p18"/>
          <p:cNvSpPr txBox="1"/>
          <p:nvPr/>
        </p:nvSpPr>
        <p:spPr>
          <a:xfrm>
            <a:off x="3742675" y="1465000"/>
            <a:ext cx="4523399" cy="3239700"/>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chemeClr val="accent2"/>
              </a:buClr>
              <a:buSzPts val="1200"/>
              <a:buFont typeface="Impact"/>
              <a:buNone/>
            </a:pPr>
            <a:r>
              <a:rPr b="0" i="0" lang="en-GB" sz="1200" u="none" cap="none" strike="noStrike">
                <a:solidFill>
                  <a:schemeClr val="accent2"/>
                </a:solidFill>
                <a:latin typeface="Impact"/>
                <a:ea typeface="Impact"/>
                <a:cs typeface="Impact"/>
                <a:sym typeface="Impact"/>
              </a:rPr>
              <a:t>    c=a%b;</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    printf("Remainder when a divided by b=%d\n",c);</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    return 0;</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a:t>
            </a:r>
            <a:endParaRPr/>
          </a:p>
          <a:p>
            <a:pPr indent="0" lvl="0" marL="63500" marR="63500" rtl="0" algn="l">
              <a:lnSpc>
                <a:spcPct val="150000"/>
              </a:lnSpc>
              <a:spcBef>
                <a:spcPts val="2300"/>
              </a:spcBef>
              <a:spcAft>
                <a:spcPts val="0"/>
              </a:spcAft>
              <a:buClr>
                <a:schemeClr val="accent2"/>
              </a:buClr>
              <a:buSzPts val="1200"/>
              <a:buFont typeface="Impact"/>
              <a:buNone/>
            </a:pPr>
            <a:r>
              <a:rPr b="0" i="0" lang="en-GB" sz="1200" u="none" cap="none" strike="noStrike">
                <a:solidFill>
                  <a:schemeClr val="accent2"/>
                </a:solidFill>
                <a:latin typeface="Impact"/>
                <a:ea typeface="Impact"/>
                <a:cs typeface="Impact"/>
                <a:sym typeface="Impact"/>
              </a:rPr>
              <a:t>a+b=13</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a-b=5</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a*b=36</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a/b=2</a:t>
            </a:r>
            <a:br>
              <a:rPr b="0" i="0" lang="en-GB" sz="1200" u="none" cap="none" strike="noStrike">
                <a:solidFill>
                  <a:schemeClr val="accent2"/>
                </a:solidFill>
                <a:latin typeface="Impact"/>
                <a:ea typeface="Impact"/>
                <a:cs typeface="Impact"/>
                <a:sym typeface="Impact"/>
              </a:rPr>
            </a:br>
            <a:r>
              <a:rPr b="0" i="0" lang="en-GB" sz="1200" u="none" cap="none" strike="noStrike">
                <a:solidFill>
                  <a:schemeClr val="accent2"/>
                </a:solidFill>
                <a:latin typeface="Impact"/>
                <a:ea typeface="Impact"/>
                <a:cs typeface="Impact"/>
                <a:sym typeface="Impact"/>
              </a:rPr>
              <a:t>Remainder when a divided by b=1</a:t>
            </a:r>
            <a:endParaRPr/>
          </a:p>
          <a:p>
            <a:pPr indent="0" lvl="0" marL="0" marR="0" rtl="0" algn="l">
              <a:lnSpc>
                <a:spcPct val="100000"/>
              </a:lnSpc>
              <a:spcBef>
                <a:spcPts val="800"/>
              </a:spcBef>
              <a:spcAft>
                <a:spcPts val="0"/>
              </a:spcAft>
              <a:buClr>
                <a:srgbClr val="000000"/>
              </a:buClr>
              <a:buSzPts val="1200"/>
              <a:buFont typeface="Arial"/>
              <a:buNone/>
            </a:pPr>
            <a:r>
              <a:t/>
            </a:r>
            <a:endParaRPr b="0" i="0" sz="1200" u="none" cap="none" strike="noStrike">
              <a:solidFill>
                <a:schemeClr val="accent2"/>
              </a:solidFill>
              <a:latin typeface="Impact"/>
              <a:ea typeface="Impact"/>
              <a:cs typeface="Impact"/>
              <a:sym typeface="Impact"/>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02" name="Shape 202"/>
        <p:cNvGrpSpPr/>
        <p:nvPr/>
      </p:nvGrpSpPr>
      <p:grpSpPr>
        <a:xfrm>
          <a:off x="0" y="0"/>
          <a:ext cx="0" cy="0"/>
          <a:chOff x="0" y="0"/>
          <a:chExt cx="0" cy="0"/>
        </a:xfrm>
      </p:grpSpPr>
      <p:sp>
        <p:nvSpPr>
          <p:cNvPr id="203" name="Google Shape;203;p19"/>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Add two integers </a:t>
            </a:r>
            <a:endParaRPr/>
          </a:p>
        </p:txBody>
      </p:sp>
      <p:sp>
        <p:nvSpPr>
          <p:cNvPr id="204" name="Google Shape;204;p19"/>
          <p:cNvSpPr txBox="1"/>
          <p:nvPr/>
        </p:nvSpPr>
        <p:spPr>
          <a:xfrm>
            <a:off x="423725" y="941600"/>
            <a:ext cx="8321399"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/*C programming source code to add and display the sum of two integers entered by user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#include &lt;stdio.h&gt;</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int main(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int num1, num2, sum;</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printf("Enter two integers: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scanf("%d %d",&amp;num1,&amp;num2); /* Stores the two integer entered by user in variable num1 and num2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sum=num1+num2;      /* Performs addition and stores it in variable sum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printf("Sum: %d",sum);  /* Displays sum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return 0;</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a:t>
            </a:r>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9" name="Shape 89"/>
        <p:cNvGrpSpPr/>
        <p:nvPr/>
      </p:nvGrpSpPr>
      <p:grpSpPr>
        <a:xfrm>
          <a:off x="0" y="0"/>
          <a:ext cx="0" cy="0"/>
          <a:chOff x="0" y="0"/>
          <a:chExt cx="0" cy="0"/>
        </a:xfrm>
      </p:grpSpPr>
      <p:sp>
        <p:nvSpPr>
          <p:cNvPr id="90" name="Google Shape;90;p2"/>
          <p:cNvSpPr txBox="1"/>
          <p:nvPr>
            <p:ph type="title"/>
          </p:nvPr>
        </p:nvSpPr>
        <p:spPr>
          <a:xfrm>
            <a:off x="311700" y="4100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lang="en-GB" sz="3600">
                <a:solidFill>
                  <a:schemeClr val="accent4"/>
                </a:solidFill>
                <a:latin typeface="Impact"/>
                <a:ea typeface="Impact"/>
                <a:cs typeface="Impact"/>
                <a:sym typeface="Impact"/>
              </a:rPr>
              <a:t>Introduction:</a:t>
            </a:r>
            <a:endParaRPr/>
          </a:p>
        </p:txBody>
      </p:sp>
      <p:sp>
        <p:nvSpPr>
          <p:cNvPr id="91" name="Google Shape;91;p2"/>
          <p:cNvSpPr txBox="1"/>
          <p:nvPr>
            <p:ph idx="1" type="body"/>
          </p:nvPr>
        </p:nvSpPr>
        <p:spPr>
          <a:xfrm>
            <a:off x="311700" y="1229900"/>
            <a:ext cx="8520599" cy="33390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b="1" lang="en-GB" sz="2400">
                <a:solidFill>
                  <a:schemeClr val="dk1"/>
                </a:solidFill>
                <a:latin typeface="Arial"/>
                <a:ea typeface="Arial"/>
                <a:cs typeface="Arial"/>
                <a:sym typeface="Arial"/>
              </a:rPr>
              <a:t>C programming is a popular computer programming language which is widely used for system and application software. Despite being fairly old programming language, C programming is widely used because of its efficiency and control.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08" name="Shape 208"/>
        <p:cNvGrpSpPr/>
        <p:nvPr/>
      </p:nvGrpSpPr>
      <p:grpSpPr>
        <a:xfrm>
          <a:off x="0" y="0"/>
          <a:ext cx="0" cy="0"/>
          <a:chOff x="0" y="0"/>
          <a:chExt cx="0" cy="0"/>
        </a:xfrm>
      </p:grpSpPr>
      <p:sp>
        <p:nvSpPr>
          <p:cNvPr id="209" name="Google Shape;209;p20"/>
          <p:cNvSpPr txBox="1"/>
          <p:nvPr>
            <p:ph type="title"/>
          </p:nvPr>
        </p:nvSpPr>
        <p:spPr>
          <a:xfrm>
            <a:off x="58850" y="207700"/>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GB">
                <a:solidFill>
                  <a:schemeClr val="accent4"/>
                </a:solidFill>
                <a:latin typeface="Impact"/>
                <a:ea typeface="Impact"/>
                <a:cs typeface="Impact"/>
                <a:sym typeface="Impact"/>
              </a:rPr>
              <a:t>C Programming: Multiply two Floating  Numbers</a:t>
            </a:r>
            <a:endParaRPr/>
          </a:p>
          <a:p>
            <a:pPr indent="0" lvl="0" marL="0" rtl="0" algn="l">
              <a:lnSpc>
                <a:spcPct val="115000"/>
              </a:lnSpc>
              <a:spcBef>
                <a:spcPts val="2300"/>
              </a:spcBef>
              <a:spcAft>
                <a:spcPts val="0"/>
              </a:spcAft>
              <a:buSzPts val="3600"/>
              <a:buNone/>
            </a:pPr>
            <a:r>
              <a:rPr b="1" lang="en-GB" sz="3600">
                <a:solidFill>
                  <a:schemeClr val="accent4"/>
                </a:solidFill>
                <a:latin typeface="Impact"/>
                <a:ea typeface="Impact"/>
                <a:cs typeface="Impact"/>
                <a:sym typeface="Impact"/>
              </a:rPr>
              <a:t> </a:t>
            </a:r>
            <a:endParaRPr/>
          </a:p>
        </p:txBody>
      </p:sp>
      <p:sp>
        <p:nvSpPr>
          <p:cNvPr id="210" name="Google Shape;210;p20"/>
          <p:cNvSpPr txBox="1"/>
          <p:nvPr/>
        </p:nvSpPr>
        <p:spPr>
          <a:xfrm>
            <a:off x="200100" y="1306475"/>
            <a:ext cx="8768400" cy="34838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/*C program to multiply and display the product of two floating point numbers entered by user.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#include &lt;stdio.h&gt;</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int main(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float num1, num2, product;</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printf("Enter two numbers: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scanf("%f %f",&amp;num1,&amp;num2);        /* Stores the two floating point numbers entered by user in variable num1 and   num2 respectively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product = num1*num2;  /* Performs multiplication and stores it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printf("Product: %f",product);</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return 0;}</a:t>
            </a:r>
            <a:endParaRPr/>
          </a:p>
          <a:p>
            <a:pPr indent="0" lvl="0" marL="63500" marR="63500" rtl="0" algn="l">
              <a:lnSpc>
                <a:spcPct val="150000"/>
              </a:lnSpc>
              <a:spcBef>
                <a:spcPts val="23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14" name="Shape 214"/>
        <p:cNvGrpSpPr/>
        <p:nvPr/>
      </p:nvGrpSpPr>
      <p:grpSpPr>
        <a:xfrm>
          <a:off x="0" y="0"/>
          <a:ext cx="0" cy="0"/>
          <a:chOff x="0" y="0"/>
          <a:chExt cx="0" cy="0"/>
        </a:xfrm>
      </p:grpSpPr>
      <p:sp>
        <p:nvSpPr>
          <p:cNvPr id="215" name="Google Shape;215;p21"/>
          <p:cNvSpPr txBox="1"/>
          <p:nvPr>
            <p:ph type="title"/>
          </p:nvPr>
        </p:nvSpPr>
        <p:spPr>
          <a:xfrm>
            <a:off x="58850" y="207700"/>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GB">
                <a:solidFill>
                  <a:schemeClr val="accent4"/>
                </a:solidFill>
                <a:latin typeface="Impact"/>
                <a:ea typeface="Impact"/>
                <a:cs typeface="Impact"/>
                <a:sym typeface="Impact"/>
              </a:rPr>
              <a:t>C Programming: Find ASCII Value of a Character</a:t>
            </a:r>
            <a:endParaRPr/>
          </a:p>
          <a:p>
            <a:pPr indent="0" lvl="0" marL="0" rtl="0" algn="l">
              <a:lnSpc>
                <a:spcPct val="115000"/>
              </a:lnSpc>
              <a:spcBef>
                <a:spcPts val="2300"/>
              </a:spcBef>
              <a:spcAft>
                <a:spcPts val="0"/>
              </a:spcAft>
              <a:buSzPts val="3600"/>
              <a:buNone/>
            </a:pPr>
            <a:r>
              <a:t/>
            </a:r>
            <a:endParaRPr b="1" sz="3600">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rPr b="1" lang="en-GB" sz="3600">
                <a:solidFill>
                  <a:schemeClr val="accent4"/>
                </a:solidFill>
                <a:latin typeface="Impact"/>
                <a:ea typeface="Impact"/>
                <a:cs typeface="Impact"/>
                <a:sym typeface="Impact"/>
              </a:rPr>
              <a:t> </a:t>
            </a:r>
            <a:endParaRPr/>
          </a:p>
        </p:txBody>
      </p:sp>
      <p:sp>
        <p:nvSpPr>
          <p:cNvPr id="216" name="Google Shape;216;p21"/>
          <p:cNvSpPr txBox="1"/>
          <p:nvPr/>
        </p:nvSpPr>
        <p:spPr>
          <a:xfrm>
            <a:off x="200100" y="941600"/>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 Source code to find ASCII value of a character entered by user */</a:t>
            </a:r>
            <a:br>
              <a:rPr b="0" i="0" lang="en-GB" sz="1400" u="none" cap="none" strike="noStrike">
                <a:solidFill>
                  <a:srgbClr val="0B5394"/>
                </a:solidFill>
                <a:latin typeface="Impact"/>
                <a:ea typeface="Impact"/>
                <a:cs typeface="Impact"/>
                <a:sym typeface="Impact"/>
              </a:rPr>
            </a:b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#include &lt;stdio.h&gt;</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int main(){</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char c;</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printf("Enter a character: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scanf("%c",&amp;c);        /* Takes a character from user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printf("ASCII value of %c = %d",c,c);</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return 0;</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a:t>
            </a:r>
            <a:endParaRPr/>
          </a:p>
          <a:p>
            <a:pPr indent="0" lvl="0" marL="63500" marR="63500" rtl="0" algn="l">
              <a:lnSpc>
                <a:spcPct val="150000"/>
              </a:lnSpc>
              <a:spcBef>
                <a:spcPts val="23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Relational Operators</a:t>
            </a:r>
            <a:endParaRPr/>
          </a:p>
        </p:txBody>
      </p:sp>
      <p:sp>
        <p:nvSpPr>
          <p:cNvPr id="222" name="Google Shape;222;p22"/>
          <p:cNvSpPr txBox="1"/>
          <p:nvPr/>
        </p:nvSpPr>
        <p:spPr>
          <a:xfrm>
            <a:off x="0" y="835675"/>
            <a:ext cx="8898000" cy="1200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Relational operators check the  relationship between two operands. If the relation is true, it returns value 1 and if the relation is false, it returns value 0. For example:</a:t>
            </a:r>
            <a:endParaRPr/>
          </a:p>
          <a:p>
            <a:pPr indent="0" lvl="0" marL="0" marR="0" rtl="0" algn="l">
              <a:lnSpc>
                <a:spcPct val="115000"/>
              </a:lnSpc>
              <a:spcBef>
                <a:spcPts val="140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        a&gt;b                                 Here, &gt; is a relational operator. If a is greater than b, a&gt;b returns 1 if not then, it returns 0.</a:t>
            </a:r>
            <a:endParaRPr/>
          </a:p>
          <a:p>
            <a:pPr indent="0" lvl="0" marL="0" marR="0" rtl="0" algn="l">
              <a:lnSpc>
                <a:spcPct val="115000"/>
              </a:lnSpc>
              <a:spcBef>
                <a:spcPts val="14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graphicFrame>
        <p:nvGraphicFramePr>
          <p:cNvPr id="223" name="Google Shape;223;p22"/>
          <p:cNvGraphicFramePr/>
          <p:nvPr/>
        </p:nvGraphicFramePr>
        <p:xfrm>
          <a:off x="558450" y="1771400"/>
          <a:ext cx="3000000" cy="3000000"/>
        </p:xfrm>
        <a:graphic>
          <a:graphicData uri="http://schemas.openxmlformats.org/drawingml/2006/table">
            <a:tbl>
              <a:tblPr>
                <a:solidFill>
                  <a:srgbClr val="FFFFFF"/>
                </a:solidFill>
                <a:tableStyleId>{D3C5C501-EC8C-4A23-AF07-82068F034321}</a:tableStyleId>
              </a:tblPr>
              <a:tblGrid>
                <a:gridCol w="999250"/>
                <a:gridCol w="3049875"/>
                <a:gridCol w="2810475"/>
              </a:tblGrid>
              <a:tr h="532125">
                <a:tc>
                  <a:txBody>
                    <a:bodyPr/>
                    <a:lstStyle/>
                    <a:p>
                      <a:pPr indent="0" lvl="0" marL="0" marR="0" rtl="0" algn="ctr">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Operator</a:t>
                      </a:r>
                      <a:endParaRPr/>
                    </a:p>
                  </a:txBody>
                  <a:tcPr marT="142875" marB="142875" marR="91425" marL="91425"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ctr">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Meaning of Operator</a:t>
                      </a:r>
                      <a:endParaRPr/>
                    </a:p>
                  </a:txBody>
                  <a:tcPr marT="142875" marB="142875" marR="91425" marL="91425"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ctr">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Example</a:t>
                      </a:r>
                      <a:endParaRPr/>
                    </a:p>
                  </a:txBody>
                  <a:tcPr marT="142875" marB="142875" marR="91425" marL="91425"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70875">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Equal to</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5==3 returns false (0)</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70875">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&gt;</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Greater than</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5&gt;3 returns true (1)</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70875">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&lt;</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Less than</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5&lt;3 returns false (0)</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70875">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Not equal to</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5!=3 returns true(1)</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70875">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&gt;=</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Greater than or equal to</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5&gt;=3 returns true (1)</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70875">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&lt;=</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Less than or equal to</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5&lt;=3 return false (0)</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bl>
          </a:graphicData>
        </a:graphic>
      </p:graphicFrame>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Logical Operators</a:t>
            </a:r>
            <a:endParaRPr/>
          </a:p>
        </p:txBody>
      </p:sp>
      <p:sp>
        <p:nvSpPr>
          <p:cNvPr id="229" name="Google Shape;229;p23"/>
          <p:cNvSpPr txBox="1"/>
          <p:nvPr/>
        </p:nvSpPr>
        <p:spPr>
          <a:xfrm>
            <a:off x="0" y="835675"/>
            <a:ext cx="8898000" cy="635699"/>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Logical operators are used to combine expressions containing relation operators. In C, there are 3 logical operators:</a:t>
            </a:r>
            <a:endParaRPr/>
          </a:p>
        </p:txBody>
      </p:sp>
      <p:graphicFrame>
        <p:nvGraphicFramePr>
          <p:cNvPr id="230" name="Google Shape;230;p23"/>
          <p:cNvGraphicFramePr/>
          <p:nvPr/>
        </p:nvGraphicFramePr>
        <p:xfrm>
          <a:off x="811525" y="1576575"/>
          <a:ext cx="3000000" cy="3000000"/>
        </p:xfrm>
        <a:graphic>
          <a:graphicData uri="http://schemas.openxmlformats.org/drawingml/2006/table">
            <a:tbl>
              <a:tblPr>
                <a:solidFill>
                  <a:srgbClr val="FFFFFF"/>
                </a:solidFill>
                <a:tableStyleId>{D3C5C501-EC8C-4A23-AF07-82068F034321}</a:tableStyleId>
              </a:tblPr>
              <a:tblGrid>
                <a:gridCol w="869175"/>
                <a:gridCol w="1706175"/>
                <a:gridCol w="4496125"/>
              </a:tblGrid>
              <a:tr h="714375">
                <a:tc>
                  <a:txBody>
                    <a:bodyPr/>
                    <a:lstStyle/>
                    <a:p>
                      <a:pPr indent="0" lvl="0" marL="0" marR="0" rtl="0" algn="ctr">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Operator</a:t>
                      </a:r>
                      <a:endParaRPr/>
                    </a:p>
                  </a:txBody>
                  <a:tcPr marT="142875" marB="142875" marR="91425" marL="91425"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ctr">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Meaning of Operator</a:t>
                      </a:r>
                      <a:endParaRPr/>
                    </a:p>
                  </a:txBody>
                  <a:tcPr marT="142875" marB="142875" marR="91425" marL="91425"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ctr">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Example</a:t>
                      </a:r>
                      <a:endParaRPr/>
                    </a:p>
                  </a:txBody>
                  <a:tcPr marT="142875" marB="142875" marR="91425" marL="91425"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523875">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&amp;&amp;</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Logial AND </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If c=5 and d=2 then,((c==5) &amp;&amp; (d&gt;5)) returns false.</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523875">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Logical OR</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If c=5 and d=2 then, ((c==5) || (d&gt;5)) returns true.</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14325">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Logical NOT</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c>
                  <a:txBody>
                    <a:bodyPr/>
                    <a:lstStyle/>
                    <a:p>
                      <a:pPr indent="0" lvl="0" marL="0" marR="0" rtl="0" algn="l">
                        <a:lnSpc>
                          <a:spcPct val="160914"/>
                        </a:lnSpc>
                        <a:spcBef>
                          <a:spcPts val="0"/>
                        </a:spcBef>
                        <a:spcAft>
                          <a:spcPts val="0"/>
                        </a:spcAft>
                        <a:buClr>
                          <a:srgbClr val="0B5394"/>
                        </a:buClr>
                        <a:buSzPts val="1400"/>
                        <a:buFont typeface="Impact"/>
                        <a:buNone/>
                      </a:pPr>
                      <a:r>
                        <a:rPr lang="en-GB" sz="1400" u="none" cap="none" strike="noStrike">
                          <a:solidFill>
                            <a:srgbClr val="0B5394"/>
                          </a:solidFill>
                          <a:latin typeface="Impact"/>
                          <a:ea typeface="Impact"/>
                          <a:cs typeface="Impact"/>
                          <a:sym typeface="Impact"/>
                        </a:rPr>
                        <a:t>If c=5 then, !(c==5) returns false.</a:t>
                      </a:r>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bl>
          </a:graphicData>
        </a:graphic>
      </p:graphicFrame>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34" name="Shape 234"/>
        <p:cNvGrpSpPr/>
        <p:nvPr/>
      </p:nvGrpSpPr>
      <p:grpSpPr>
        <a:xfrm>
          <a:off x="0" y="0"/>
          <a:ext cx="0" cy="0"/>
          <a:chOff x="0" y="0"/>
          <a:chExt cx="0" cy="0"/>
        </a:xfrm>
      </p:grpSpPr>
      <p:sp>
        <p:nvSpPr>
          <p:cNvPr id="235" name="Google Shape;235;p24"/>
          <p:cNvSpPr txBox="1"/>
          <p:nvPr>
            <p:ph type="title"/>
          </p:nvPr>
        </p:nvSpPr>
        <p:spPr>
          <a:xfrm>
            <a:off x="58850" y="207700"/>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if, if..else  Statement</a:t>
            </a:r>
            <a:endParaRPr/>
          </a:p>
          <a:p>
            <a:pPr indent="0" lvl="0" marL="0" rtl="0" algn="l">
              <a:lnSpc>
                <a:spcPct val="115000"/>
              </a:lnSpc>
              <a:spcBef>
                <a:spcPts val="2300"/>
              </a:spcBef>
              <a:spcAft>
                <a:spcPts val="0"/>
              </a:spcAft>
              <a:buSzPts val="3000"/>
              <a:buNone/>
            </a:pPr>
            <a:r>
              <a:t/>
            </a:r>
            <a:endParaRPr b="1">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t/>
            </a:r>
            <a:endParaRPr b="1" sz="3600">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rPr b="1" lang="en-GB" sz="3600">
                <a:solidFill>
                  <a:schemeClr val="accent4"/>
                </a:solidFill>
                <a:latin typeface="Impact"/>
                <a:ea typeface="Impact"/>
                <a:cs typeface="Impact"/>
                <a:sym typeface="Impact"/>
              </a:rPr>
              <a:t> </a:t>
            </a:r>
            <a:endParaRPr/>
          </a:p>
        </p:txBody>
      </p:sp>
      <p:sp>
        <p:nvSpPr>
          <p:cNvPr id="236" name="Google Shape;236;p24"/>
          <p:cNvSpPr txBox="1"/>
          <p:nvPr/>
        </p:nvSpPr>
        <p:spPr>
          <a:xfrm>
            <a:off x="187800" y="918700"/>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pic>
        <p:nvPicPr>
          <p:cNvPr id="237" name="Google Shape;237;p24"/>
          <p:cNvPicPr preferRelativeResize="0"/>
          <p:nvPr/>
        </p:nvPicPr>
        <p:blipFill rotWithShape="1">
          <a:blip r:embed="rId3">
            <a:alphaModFix/>
          </a:blip>
          <a:srcRect b="0" l="0" r="0" t="0"/>
          <a:stretch/>
        </p:blipFill>
        <p:spPr>
          <a:xfrm>
            <a:off x="1988525" y="1141700"/>
            <a:ext cx="3190553" cy="3781149"/>
          </a:xfrm>
          <a:prstGeom prst="rect">
            <a:avLst/>
          </a:prstGeom>
          <a:noFill/>
          <a:ln>
            <a:noFill/>
          </a:ln>
        </p:spPr>
      </p:pic>
      <p:sp>
        <p:nvSpPr>
          <p:cNvPr id="238" name="Google Shape;238;p24"/>
          <p:cNvSpPr txBox="1"/>
          <p:nvPr/>
        </p:nvSpPr>
        <p:spPr>
          <a:xfrm>
            <a:off x="5673150" y="1035750"/>
            <a:ext cx="2813099" cy="2071500"/>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The if statement checks whether the text expression inside parenthesis () is true or not. If the test expression is true, statement/s inside the body of if statement is executed but if test is false, statement/s inside body of if is ignored.</a:t>
            </a:r>
            <a:endParaRPr/>
          </a:p>
        </p:txBody>
      </p:sp>
      <p:sp>
        <p:nvSpPr>
          <p:cNvPr id="239" name="Google Shape;239;p24"/>
          <p:cNvSpPr txBox="1"/>
          <p:nvPr/>
        </p:nvSpPr>
        <p:spPr>
          <a:xfrm>
            <a:off x="235400" y="812150"/>
            <a:ext cx="5237700" cy="4826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B5394"/>
              </a:buClr>
              <a:buSzPts val="1800"/>
              <a:buFont typeface="Impact"/>
              <a:buNone/>
            </a:pPr>
            <a:r>
              <a:rPr b="0" i="0" lang="en-GB" sz="1800" u="none" cap="none" strike="noStrike">
                <a:solidFill>
                  <a:srgbClr val="0B5394"/>
                </a:solidFill>
                <a:latin typeface="Impact"/>
                <a:ea typeface="Impact"/>
                <a:cs typeface="Impact"/>
                <a:sym typeface="Impact"/>
              </a:rPr>
              <a:t>If statement</a:t>
            </a:r>
            <a:endParaRPr/>
          </a:p>
          <a:p>
            <a:pPr indent="0" lvl="0" marL="0" marR="0" rtl="0" algn="l">
              <a:lnSpc>
                <a:spcPct val="100000"/>
              </a:lnSpc>
              <a:spcBef>
                <a:spcPts val="3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43" name="Shape 243"/>
        <p:cNvGrpSpPr/>
        <p:nvPr/>
      </p:nvGrpSpPr>
      <p:grpSpPr>
        <a:xfrm>
          <a:off x="0" y="0"/>
          <a:ext cx="0" cy="0"/>
          <a:chOff x="0" y="0"/>
          <a:chExt cx="0" cy="0"/>
        </a:xfrm>
      </p:grpSpPr>
      <p:sp>
        <p:nvSpPr>
          <p:cNvPr id="244" name="Google Shape;244;p25"/>
          <p:cNvSpPr txBox="1"/>
          <p:nvPr>
            <p:ph type="title"/>
          </p:nvPr>
        </p:nvSpPr>
        <p:spPr>
          <a:xfrm>
            <a:off x="58850" y="207700"/>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if, if..else  Statement</a:t>
            </a:r>
            <a:endParaRPr/>
          </a:p>
          <a:p>
            <a:pPr indent="0" lvl="0" marL="0" rtl="0" algn="l">
              <a:lnSpc>
                <a:spcPct val="115000"/>
              </a:lnSpc>
              <a:spcBef>
                <a:spcPts val="2300"/>
              </a:spcBef>
              <a:spcAft>
                <a:spcPts val="0"/>
              </a:spcAft>
              <a:buSzPts val="3000"/>
              <a:buNone/>
            </a:pPr>
            <a:r>
              <a:t/>
            </a:r>
            <a:endParaRPr b="1">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t/>
            </a:r>
            <a:endParaRPr b="1" sz="3600">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rPr b="1" lang="en-GB" sz="3600">
                <a:solidFill>
                  <a:schemeClr val="accent4"/>
                </a:solidFill>
                <a:latin typeface="Impact"/>
                <a:ea typeface="Impact"/>
                <a:cs typeface="Impact"/>
                <a:sym typeface="Impact"/>
              </a:rPr>
              <a:t> </a:t>
            </a:r>
            <a:endParaRPr/>
          </a:p>
        </p:txBody>
      </p:sp>
      <p:sp>
        <p:nvSpPr>
          <p:cNvPr id="245" name="Google Shape;245;p25"/>
          <p:cNvSpPr txBox="1"/>
          <p:nvPr/>
        </p:nvSpPr>
        <p:spPr>
          <a:xfrm>
            <a:off x="187800" y="1177625"/>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246" name="Google Shape;246;p25"/>
          <p:cNvSpPr txBox="1"/>
          <p:nvPr/>
        </p:nvSpPr>
        <p:spPr>
          <a:xfrm>
            <a:off x="223625" y="882725"/>
            <a:ext cx="7744799"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Example 1: C if statement</a:t>
            </a:r>
            <a:endParaRPr/>
          </a:p>
          <a:p>
            <a:pPr indent="0" lvl="0" marL="0" marR="0" rtl="0" algn="l">
              <a:lnSpc>
                <a:spcPct val="160914"/>
              </a:lnSpc>
              <a:spcBef>
                <a:spcPts val="80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Write a C program to print the number entered by user only if the number entered is negative.</a:t>
            </a:r>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247" name="Google Shape;247;p25"/>
          <p:cNvSpPr txBox="1"/>
          <p:nvPr/>
        </p:nvSpPr>
        <p:spPr>
          <a:xfrm>
            <a:off x="187800" y="1702625"/>
            <a:ext cx="8333699" cy="31541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#include &lt;stdio.h&gt;</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int main(){</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int num;</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printf("Enter a number to check.\n");</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scanf("%d",&amp;num);</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if (num&lt;0) {      /* checking whether number is less than 0 or not. */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printf("Number = %d\n",num);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/*If test condition is true, statement above will be executed, otherwise it will not be executed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printf("The if statement in C programming is easy.");</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return 0;</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a:t>
            </a:r>
            <a:endParaRPr/>
          </a:p>
          <a:p>
            <a:pPr indent="0" lvl="0" marL="0" marR="0" rtl="0" algn="l">
              <a:lnSpc>
                <a:spcPct val="100000"/>
              </a:lnSpc>
              <a:spcBef>
                <a:spcPts val="3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248" name="Google Shape;248;p25"/>
          <p:cNvSpPr txBox="1"/>
          <p:nvPr/>
        </p:nvSpPr>
        <p:spPr>
          <a:xfrm>
            <a:off x="5684925" y="2177475"/>
            <a:ext cx="2730599" cy="1600799"/>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Output: </a:t>
            </a:r>
            <a:endParaRPr/>
          </a:p>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Enter a number to check.</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-2</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Number = -2</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The if statement in C programming is easy.</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52" name="Shape 252"/>
        <p:cNvGrpSpPr/>
        <p:nvPr/>
      </p:nvGrpSpPr>
      <p:grpSpPr>
        <a:xfrm>
          <a:off x="0" y="0"/>
          <a:ext cx="0" cy="0"/>
          <a:chOff x="0" y="0"/>
          <a:chExt cx="0" cy="0"/>
        </a:xfrm>
      </p:grpSpPr>
      <p:sp>
        <p:nvSpPr>
          <p:cNvPr id="253" name="Google Shape;253;p26"/>
          <p:cNvSpPr txBox="1"/>
          <p:nvPr>
            <p:ph type="title"/>
          </p:nvPr>
        </p:nvSpPr>
        <p:spPr>
          <a:xfrm>
            <a:off x="58850" y="207700"/>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if, if..else  Statement</a:t>
            </a:r>
            <a:endParaRPr/>
          </a:p>
          <a:p>
            <a:pPr indent="0" lvl="0" marL="0" rtl="0" algn="l">
              <a:lnSpc>
                <a:spcPct val="115000"/>
              </a:lnSpc>
              <a:spcBef>
                <a:spcPts val="2300"/>
              </a:spcBef>
              <a:spcAft>
                <a:spcPts val="0"/>
              </a:spcAft>
              <a:buSzPts val="3000"/>
              <a:buNone/>
            </a:pPr>
            <a:r>
              <a:t/>
            </a:r>
            <a:endParaRPr b="1">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t/>
            </a:r>
            <a:endParaRPr b="1" sz="3600">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rPr b="1" lang="en-GB" sz="3600">
                <a:solidFill>
                  <a:schemeClr val="accent4"/>
                </a:solidFill>
                <a:latin typeface="Impact"/>
                <a:ea typeface="Impact"/>
                <a:cs typeface="Impact"/>
                <a:sym typeface="Impact"/>
              </a:rPr>
              <a:t> </a:t>
            </a:r>
            <a:endParaRPr/>
          </a:p>
        </p:txBody>
      </p:sp>
      <p:sp>
        <p:nvSpPr>
          <p:cNvPr id="254" name="Google Shape;254;p26"/>
          <p:cNvSpPr txBox="1"/>
          <p:nvPr/>
        </p:nvSpPr>
        <p:spPr>
          <a:xfrm>
            <a:off x="187800" y="1085637"/>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255" name="Google Shape;255;p26"/>
          <p:cNvSpPr txBox="1"/>
          <p:nvPr/>
        </p:nvSpPr>
        <p:spPr>
          <a:xfrm>
            <a:off x="187800" y="1822512"/>
            <a:ext cx="8333699" cy="31541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pic>
        <p:nvPicPr>
          <p:cNvPr id="256" name="Google Shape;256;p26"/>
          <p:cNvPicPr preferRelativeResize="0"/>
          <p:nvPr/>
        </p:nvPicPr>
        <p:blipFill rotWithShape="1">
          <a:blip r:embed="rId3">
            <a:alphaModFix/>
          </a:blip>
          <a:srcRect b="0" l="0" r="0" t="0"/>
          <a:stretch/>
        </p:blipFill>
        <p:spPr>
          <a:xfrm>
            <a:off x="1435350" y="894525"/>
            <a:ext cx="3872924" cy="3848699"/>
          </a:xfrm>
          <a:prstGeom prst="rect">
            <a:avLst/>
          </a:prstGeom>
          <a:noFill/>
          <a:ln>
            <a:noFill/>
          </a:ln>
        </p:spPr>
      </p:pic>
      <p:sp>
        <p:nvSpPr>
          <p:cNvPr id="257" name="Google Shape;257;p26"/>
          <p:cNvSpPr txBox="1"/>
          <p:nvPr/>
        </p:nvSpPr>
        <p:spPr>
          <a:xfrm>
            <a:off x="1629079" y="1859941"/>
            <a:ext cx="3813599" cy="2224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rgbClr val="454545"/>
              </a:solidFill>
              <a:highlight>
                <a:srgbClr val="FFFFFF"/>
              </a:highlight>
              <a:latin typeface="Roboto"/>
              <a:ea typeface="Roboto"/>
              <a:cs typeface="Roboto"/>
              <a:sym typeface="Roboto"/>
            </a:endParaRPr>
          </a:p>
        </p:txBody>
      </p:sp>
      <p:sp>
        <p:nvSpPr>
          <p:cNvPr id="258" name="Google Shape;258;p26"/>
          <p:cNvSpPr txBox="1"/>
          <p:nvPr/>
        </p:nvSpPr>
        <p:spPr>
          <a:xfrm>
            <a:off x="5873250" y="1271150"/>
            <a:ext cx="2754299" cy="2024399"/>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C if...else statement: The if...else statement is used if the programmer wants to execute some statement/s when the test expression is true and execute some other statement/s if the test expression is false.</a:t>
            </a:r>
            <a:endParaRPr/>
          </a:p>
          <a:p>
            <a:pPr indent="0" lvl="0" marL="0" marR="0" rtl="0" algn="l">
              <a:lnSpc>
                <a:spcPct val="100000"/>
              </a:lnSpc>
              <a:spcBef>
                <a:spcPts val="3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6"/>
          <p:cNvSpPr txBox="1"/>
          <p:nvPr/>
        </p:nvSpPr>
        <p:spPr>
          <a:xfrm>
            <a:off x="129475" y="812150"/>
            <a:ext cx="2036099" cy="4589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B5394"/>
              </a:buClr>
              <a:buSzPts val="1800"/>
              <a:buFont typeface="Impact"/>
              <a:buNone/>
            </a:pPr>
            <a:r>
              <a:rPr b="0" i="0" lang="en-GB" sz="1800" u="none" cap="none" strike="noStrike">
                <a:solidFill>
                  <a:srgbClr val="0B5394"/>
                </a:solidFill>
                <a:latin typeface="Impact"/>
                <a:ea typeface="Impact"/>
                <a:cs typeface="Impact"/>
                <a:sym typeface="Impact"/>
              </a:rPr>
              <a:t>If else statement</a:t>
            </a:r>
            <a:endParaRPr/>
          </a:p>
          <a:p>
            <a:pPr indent="0" lvl="0" marL="0" marR="0" rtl="0" algn="l">
              <a:lnSpc>
                <a:spcPct val="100000"/>
              </a:lnSpc>
              <a:spcBef>
                <a:spcPts val="3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63" name="Shape 263"/>
        <p:cNvGrpSpPr/>
        <p:nvPr/>
      </p:nvGrpSpPr>
      <p:grpSpPr>
        <a:xfrm>
          <a:off x="0" y="0"/>
          <a:ext cx="0" cy="0"/>
          <a:chOff x="0" y="0"/>
          <a:chExt cx="0" cy="0"/>
        </a:xfrm>
      </p:grpSpPr>
      <p:sp>
        <p:nvSpPr>
          <p:cNvPr id="264" name="Google Shape;264;p27"/>
          <p:cNvSpPr txBox="1"/>
          <p:nvPr>
            <p:ph type="title"/>
          </p:nvPr>
        </p:nvSpPr>
        <p:spPr>
          <a:xfrm>
            <a:off x="58850" y="207700"/>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if, if..else  Statement</a:t>
            </a:r>
            <a:endParaRPr/>
          </a:p>
          <a:p>
            <a:pPr indent="0" lvl="0" marL="0" rtl="0" algn="l">
              <a:lnSpc>
                <a:spcPct val="115000"/>
              </a:lnSpc>
              <a:spcBef>
                <a:spcPts val="2300"/>
              </a:spcBef>
              <a:spcAft>
                <a:spcPts val="0"/>
              </a:spcAft>
              <a:buSzPts val="3000"/>
              <a:buNone/>
            </a:pPr>
            <a:r>
              <a:t/>
            </a:r>
            <a:endParaRPr b="1">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t/>
            </a:r>
            <a:endParaRPr b="1" sz="3600">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rPr b="1" lang="en-GB" sz="3600">
                <a:solidFill>
                  <a:schemeClr val="accent4"/>
                </a:solidFill>
                <a:latin typeface="Impact"/>
                <a:ea typeface="Impact"/>
                <a:cs typeface="Impact"/>
                <a:sym typeface="Impact"/>
              </a:rPr>
              <a:t> </a:t>
            </a:r>
            <a:endParaRPr/>
          </a:p>
        </p:txBody>
      </p:sp>
      <p:sp>
        <p:nvSpPr>
          <p:cNvPr id="265" name="Google Shape;265;p27"/>
          <p:cNvSpPr txBox="1"/>
          <p:nvPr/>
        </p:nvSpPr>
        <p:spPr>
          <a:xfrm>
            <a:off x="187800" y="1177625"/>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266" name="Google Shape;266;p27"/>
          <p:cNvSpPr txBox="1"/>
          <p:nvPr/>
        </p:nvSpPr>
        <p:spPr>
          <a:xfrm>
            <a:off x="266400" y="743700"/>
            <a:ext cx="7744799"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Example 2: C if...else statement</a:t>
            </a:r>
            <a:endParaRPr/>
          </a:p>
          <a:p>
            <a:pPr indent="0" lvl="0" marL="0" marR="0" rtl="0" algn="l">
              <a:lnSpc>
                <a:spcPct val="160914"/>
              </a:lnSpc>
              <a:spcBef>
                <a:spcPts val="80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Write a C program to check whether a number entered by user is even or odd</a:t>
            </a:r>
            <a:endParaRPr/>
          </a:p>
          <a:p>
            <a:pPr indent="0" lvl="0" marL="0" marR="0" rtl="0" algn="l">
              <a:lnSpc>
                <a:spcPct val="115000"/>
              </a:lnSpc>
              <a:spcBef>
                <a:spcPts val="19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267" name="Google Shape;267;p27"/>
          <p:cNvSpPr txBox="1"/>
          <p:nvPr/>
        </p:nvSpPr>
        <p:spPr>
          <a:xfrm>
            <a:off x="187800" y="1403225"/>
            <a:ext cx="8333699" cy="31541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#include &lt;stdio.h&gt;</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int main(){</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int num;</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printf("Enter a number you want to check.\n");</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scanf("%d",&amp;num);</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if((num%2)==0)          //checking whether remainder is 0 or not.</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printf("%d is even.",num);</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else</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printf("%d is odd.",num);</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return 0;</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a:t>
            </a:r>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268" name="Google Shape;268;p27"/>
          <p:cNvSpPr txBox="1"/>
          <p:nvPr/>
        </p:nvSpPr>
        <p:spPr>
          <a:xfrm>
            <a:off x="5610075" y="1856675"/>
            <a:ext cx="2730599" cy="1600799"/>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Output: </a:t>
            </a:r>
            <a:endParaRPr/>
          </a:p>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Enter a number you want to check.</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25</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25 is odd.</a:t>
            </a: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72" name="Shape 272"/>
        <p:cNvGrpSpPr/>
        <p:nvPr/>
      </p:nvGrpSpPr>
      <p:grpSpPr>
        <a:xfrm>
          <a:off x="0" y="0"/>
          <a:ext cx="0" cy="0"/>
          <a:chOff x="0" y="0"/>
          <a:chExt cx="0" cy="0"/>
        </a:xfrm>
      </p:grpSpPr>
      <p:sp>
        <p:nvSpPr>
          <p:cNvPr id="273" name="Google Shape;273;p28"/>
          <p:cNvSpPr txBox="1"/>
          <p:nvPr>
            <p:ph type="title"/>
          </p:nvPr>
        </p:nvSpPr>
        <p:spPr>
          <a:xfrm>
            <a:off x="58850" y="207700"/>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if, if..else  Statement</a:t>
            </a:r>
            <a:endParaRPr/>
          </a:p>
          <a:p>
            <a:pPr indent="0" lvl="0" marL="0" rtl="0" algn="l">
              <a:lnSpc>
                <a:spcPct val="115000"/>
              </a:lnSpc>
              <a:spcBef>
                <a:spcPts val="2300"/>
              </a:spcBef>
              <a:spcAft>
                <a:spcPts val="0"/>
              </a:spcAft>
              <a:buSzPts val="3000"/>
              <a:buNone/>
            </a:pPr>
            <a:r>
              <a:t/>
            </a:r>
            <a:endParaRPr b="1">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t/>
            </a:r>
            <a:endParaRPr b="1" sz="3600">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rPr b="1" lang="en-GB" sz="3600">
                <a:solidFill>
                  <a:schemeClr val="accent4"/>
                </a:solidFill>
                <a:latin typeface="Impact"/>
                <a:ea typeface="Impact"/>
                <a:cs typeface="Impact"/>
                <a:sym typeface="Impact"/>
              </a:rPr>
              <a:t> </a:t>
            </a:r>
            <a:endParaRPr/>
          </a:p>
        </p:txBody>
      </p:sp>
      <p:sp>
        <p:nvSpPr>
          <p:cNvPr id="274" name="Google Shape;274;p28"/>
          <p:cNvSpPr txBox="1"/>
          <p:nvPr/>
        </p:nvSpPr>
        <p:spPr>
          <a:xfrm>
            <a:off x="187800" y="1563600"/>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graphicFrame>
        <p:nvGraphicFramePr>
          <p:cNvPr id="275" name="Google Shape;275;p28"/>
          <p:cNvGraphicFramePr/>
          <p:nvPr/>
        </p:nvGraphicFramePr>
        <p:xfrm>
          <a:off x="298500" y="889900"/>
          <a:ext cx="3000000" cy="3000000"/>
        </p:xfrm>
        <a:graphic>
          <a:graphicData uri="http://schemas.openxmlformats.org/drawingml/2006/table">
            <a:tbl>
              <a:tblPr>
                <a:solidFill>
                  <a:srgbClr val="FFFFFF"/>
                </a:solidFill>
                <a:tableStyleId>{D3C5C501-EC8C-4A23-AF07-82068F034321}</a:tableStyleId>
              </a:tblPr>
              <a:tblGrid>
                <a:gridCol w="7373050"/>
              </a:tblGrid>
              <a:tr h="379300">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1.-C Program to Check Whether a Number is Even or Odd</a:t>
                      </a:r>
                      <a:endParaRPr sz="1400" u="sng" cap="none" strike="noStrike">
                        <a:solidFill>
                          <a:schemeClr val="dk1"/>
                        </a:solidFill>
                        <a:latin typeface="Impact"/>
                        <a:ea typeface="Impact"/>
                        <a:cs typeface="Impact"/>
                        <a:sym typeface="Impact"/>
                        <a:hlinkClick r:id="rId3">
                          <a:extLst>
                            <a:ext uri="{A12FA001-AC4F-418D-AE19-62706E023703}">
                              <ahyp:hlinkClr val="tx"/>
                            </a:ext>
                          </a:extLst>
                        </a:hlinkClick>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79300">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2.-C Program to Check Whether a Character is Vowel or consonant</a:t>
                      </a:r>
                      <a:endParaRPr sz="1400" u="sng" cap="none" strike="noStrike">
                        <a:solidFill>
                          <a:schemeClr val="dk1"/>
                        </a:solidFill>
                        <a:latin typeface="Impact"/>
                        <a:ea typeface="Impact"/>
                        <a:cs typeface="Impact"/>
                        <a:sym typeface="Impact"/>
                        <a:hlinkClick r:id="rId4">
                          <a:extLst>
                            <a:ext uri="{A12FA001-AC4F-418D-AE19-62706E023703}">
                              <ahyp:hlinkClr val="tx"/>
                            </a:ext>
                          </a:extLst>
                        </a:hlinkClick>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79300">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3.-C Program to Find the Largest Number Among Three Numbers Entered by User</a:t>
                      </a:r>
                      <a:endParaRPr sz="1400" u="sng" cap="none" strike="noStrike">
                        <a:solidFill>
                          <a:schemeClr val="dk1"/>
                        </a:solidFill>
                        <a:latin typeface="Impact"/>
                        <a:ea typeface="Impact"/>
                        <a:cs typeface="Impact"/>
                        <a:sym typeface="Impact"/>
                        <a:hlinkClick r:id="rId5">
                          <a:extLst>
                            <a:ext uri="{A12FA001-AC4F-418D-AE19-62706E023703}">
                              <ahyp:hlinkClr val="tx"/>
                            </a:ext>
                          </a:extLst>
                        </a:hlinkClick>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79300">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4.-C program to Find all Roots of a Quadratic equation</a:t>
                      </a:r>
                      <a:endParaRPr sz="1400" u="sng" cap="none" strike="noStrike">
                        <a:solidFill>
                          <a:schemeClr val="dk1"/>
                        </a:solidFill>
                        <a:latin typeface="Impact"/>
                        <a:ea typeface="Impact"/>
                        <a:cs typeface="Impact"/>
                        <a:sym typeface="Impact"/>
                        <a:hlinkClick r:id="rId6">
                          <a:extLst>
                            <a:ext uri="{A12FA001-AC4F-418D-AE19-62706E023703}">
                              <ahyp:hlinkClr val="tx"/>
                            </a:ext>
                          </a:extLst>
                        </a:hlinkClick>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79300">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5.-C Program to Check Whether the Entered Year is Leap Year or not</a:t>
                      </a:r>
                      <a:endParaRPr sz="1400" u="sng" cap="none" strike="noStrike">
                        <a:solidFill>
                          <a:schemeClr val="dk1"/>
                        </a:solidFill>
                        <a:latin typeface="Impact"/>
                        <a:ea typeface="Impact"/>
                        <a:cs typeface="Impact"/>
                        <a:sym typeface="Impact"/>
                        <a:hlinkClick r:id="rId7">
                          <a:extLst>
                            <a:ext uri="{A12FA001-AC4F-418D-AE19-62706E023703}">
                              <ahyp:hlinkClr val="tx"/>
                            </a:ext>
                          </a:extLst>
                        </a:hlinkClick>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79300">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6.-C Program to Check Whether a Number is Positive or Negative or Zero.</a:t>
                      </a:r>
                      <a:endParaRPr sz="1400" u="sng" cap="none" strike="noStrike">
                        <a:solidFill>
                          <a:schemeClr val="dk1"/>
                        </a:solidFill>
                        <a:latin typeface="Impact"/>
                        <a:ea typeface="Impact"/>
                        <a:cs typeface="Impact"/>
                        <a:sym typeface="Impact"/>
                        <a:hlinkClick r:id="rId8">
                          <a:extLst>
                            <a:ext uri="{A12FA001-AC4F-418D-AE19-62706E023703}">
                              <ahyp:hlinkClr val="tx"/>
                            </a:ext>
                          </a:extLst>
                        </a:hlinkClick>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379300">
                <a:tc>
                  <a:txBody>
                    <a:bodyPr/>
                    <a:lstStyle/>
                    <a:p>
                      <a:pPr indent="0" lvl="0" marL="0" marR="0" rtl="0" algn="l">
                        <a:lnSpc>
                          <a:spcPct val="160914"/>
                        </a:lnSpc>
                        <a:spcBef>
                          <a:spcPts val="0"/>
                        </a:spcBef>
                        <a:spcAft>
                          <a:spcPts val="0"/>
                        </a:spcAft>
                        <a:buClr>
                          <a:schemeClr val="dk1"/>
                        </a:buClr>
                        <a:buSzPts val="1400"/>
                        <a:buFont typeface="Impact"/>
                        <a:buNone/>
                      </a:pPr>
                      <a:r>
                        <a:rPr lang="en-GB" sz="1400" u="none" cap="none" strike="noStrike">
                          <a:solidFill>
                            <a:schemeClr val="dk1"/>
                          </a:solidFill>
                          <a:latin typeface="Impact"/>
                          <a:ea typeface="Impact"/>
                          <a:cs typeface="Impact"/>
                          <a:sym typeface="Impact"/>
                        </a:rPr>
                        <a:t>7.-C Program to Checker Whether a Character is an Alphabet or not</a:t>
                      </a:r>
                      <a:endParaRPr sz="1400" u="sng" cap="none" strike="noStrike">
                        <a:solidFill>
                          <a:schemeClr val="dk1"/>
                        </a:solidFill>
                        <a:latin typeface="Impact"/>
                        <a:ea typeface="Impact"/>
                        <a:cs typeface="Impact"/>
                        <a:sym typeface="Impact"/>
                        <a:hlinkClick r:id="rId9">
                          <a:extLst>
                            <a:ext uri="{A12FA001-AC4F-418D-AE19-62706E023703}">
                              <ahyp:hlinkClr val="tx"/>
                            </a:ext>
                          </a:extLst>
                        </a:hlinkClick>
                      </a:endParaRPr>
                    </a:p>
                  </a:txBody>
                  <a:tcPr marT="47625" marB="47625" marR="285750" marL="285750" anchor="ctr">
                    <a:lnL cap="flat" cmpd="sng" w="9525">
                      <a:solidFill>
                        <a:srgbClr val="DBD5D2"/>
                      </a:solidFill>
                      <a:prstDash val="solid"/>
                      <a:round/>
                      <a:headEnd len="sm" w="sm" type="none"/>
                      <a:tailEnd len="sm" w="sm" type="none"/>
                    </a:lnL>
                    <a:lnR cap="flat" cmpd="sng" w="9525">
                      <a:solidFill>
                        <a:srgbClr val="DBD5D2"/>
                      </a:solidFill>
                      <a:prstDash val="solid"/>
                      <a:round/>
                      <a:headEnd len="sm" w="sm" type="none"/>
                      <a:tailEnd len="sm" w="sm" type="none"/>
                    </a:lnR>
                    <a:lnT cap="flat" cmpd="sng" w="9525">
                      <a:solidFill>
                        <a:srgbClr val="DBD5D2"/>
                      </a:solidFill>
                      <a:prstDash val="solid"/>
                      <a:round/>
                      <a:headEnd len="sm" w="sm" type="none"/>
                      <a:tailEnd len="sm" w="sm" type="none"/>
                    </a:lnT>
                    <a:lnB cap="flat" cmpd="sng" w="9525">
                      <a:solidFill>
                        <a:srgbClr val="DBD5D2"/>
                      </a:solidFill>
                      <a:prstDash val="solid"/>
                      <a:round/>
                      <a:headEnd len="sm" w="sm" type="none"/>
                      <a:tailEnd len="sm" w="sm" type="none"/>
                    </a:lnB>
                    <a:solidFill>
                      <a:srgbClr val="D5A6BD"/>
                    </a:solidFill>
                  </a:tcPr>
                </a:tc>
              </a:tr>
              <a:tr h="4123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DBD5D2"/>
                      </a:solidFill>
                      <a:prstDash val="solid"/>
                      <a:round/>
                      <a:headEnd len="sm" w="sm" type="none"/>
                      <a:tailEnd len="sm" w="sm" type="none"/>
                    </a:lnT>
                    <a:solidFill>
                      <a:srgbClr val="D5A6BD"/>
                    </a:solidFill>
                  </a:tcPr>
                </a:tc>
              </a:tr>
            </a:tbl>
          </a:graphicData>
        </a:graphic>
      </p:graphicFrame>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79" name="Shape 279"/>
        <p:cNvGrpSpPr/>
        <p:nvPr/>
      </p:nvGrpSpPr>
      <p:grpSpPr>
        <a:xfrm>
          <a:off x="0" y="0"/>
          <a:ext cx="0" cy="0"/>
          <a:chOff x="0" y="0"/>
          <a:chExt cx="0" cy="0"/>
        </a:xfrm>
      </p:grpSpPr>
      <p:sp>
        <p:nvSpPr>
          <p:cNvPr id="280" name="Google Shape;280;p29"/>
          <p:cNvSpPr txBox="1"/>
          <p:nvPr>
            <p:ph type="title"/>
          </p:nvPr>
        </p:nvSpPr>
        <p:spPr>
          <a:xfrm>
            <a:off x="58850" y="207700"/>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switch  Statement</a:t>
            </a:r>
            <a:endParaRPr/>
          </a:p>
          <a:p>
            <a:pPr indent="0" lvl="0" marL="0" rtl="0" algn="l">
              <a:lnSpc>
                <a:spcPct val="115000"/>
              </a:lnSpc>
              <a:spcBef>
                <a:spcPts val="2300"/>
              </a:spcBef>
              <a:spcAft>
                <a:spcPts val="0"/>
              </a:spcAft>
              <a:buSzPts val="3000"/>
              <a:buNone/>
            </a:pPr>
            <a:r>
              <a:t/>
            </a:r>
            <a:endParaRPr b="1">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t/>
            </a:r>
            <a:endParaRPr b="1" sz="3600">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rPr b="1" lang="en-GB" sz="3600">
                <a:solidFill>
                  <a:schemeClr val="accent4"/>
                </a:solidFill>
                <a:latin typeface="Impact"/>
                <a:ea typeface="Impact"/>
                <a:cs typeface="Impact"/>
                <a:sym typeface="Impact"/>
              </a:rPr>
              <a:t> </a:t>
            </a:r>
            <a:endParaRPr/>
          </a:p>
        </p:txBody>
      </p:sp>
      <p:sp>
        <p:nvSpPr>
          <p:cNvPr id="281" name="Google Shape;281;p29"/>
          <p:cNvSpPr txBox="1"/>
          <p:nvPr/>
        </p:nvSpPr>
        <p:spPr>
          <a:xfrm>
            <a:off x="187800" y="1177625"/>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282" name="Google Shape;282;p29"/>
          <p:cNvSpPr txBox="1"/>
          <p:nvPr/>
        </p:nvSpPr>
        <p:spPr>
          <a:xfrm>
            <a:off x="187800" y="1403225"/>
            <a:ext cx="8333699" cy="31541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283" name="Google Shape;283;p29"/>
          <p:cNvSpPr txBox="1"/>
          <p:nvPr/>
        </p:nvSpPr>
        <p:spPr>
          <a:xfrm>
            <a:off x="5717025" y="1630025"/>
            <a:ext cx="2730599" cy="2700600"/>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Decision making is needed when, the program encounters the situation to choose a particular statement among many statements. If a programmer has to choose one block of statements among many alternatives, nested if...else can be used but, this makes programming logic complex. This type of problem can be handled in C programming using a switch statement.</a:t>
            </a:r>
            <a:endParaRPr/>
          </a:p>
        </p:txBody>
      </p:sp>
      <p:pic>
        <p:nvPicPr>
          <p:cNvPr id="284" name="Google Shape;284;p29"/>
          <p:cNvPicPr preferRelativeResize="0"/>
          <p:nvPr/>
        </p:nvPicPr>
        <p:blipFill rotWithShape="1">
          <a:blip r:embed="rId3">
            <a:alphaModFix/>
          </a:blip>
          <a:srcRect b="0" l="0" r="0" t="0"/>
          <a:stretch/>
        </p:blipFill>
        <p:spPr>
          <a:xfrm>
            <a:off x="291425" y="815400"/>
            <a:ext cx="5219700" cy="40767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5" name="Shape 95"/>
        <p:cNvGrpSpPr/>
        <p:nvPr/>
      </p:nvGrpSpPr>
      <p:grpSpPr>
        <a:xfrm>
          <a:off x="0" y="0"/>
          <a:ext cx="0" cy="0"/>
          <a:chOff x="0" y="0"/>
          <a:chExt cx="0" cy="0"/>
        </a:xfrm>
      </p:grpSpPr>
      <p:sp>
        <p:nvSpPr>
          <p:cNvPr id="96" name="Google Shape;96;p3"/>
          <p:cNvSpPr txBox="1"/>
          <p:nvPr>
            <p:ph type="title"/>
          </p:nvPr>
        </p:nvSpPr>
        <p:spPr>
          <a:xfrm>
            <a:off x="311700" y="410000"/>
            <a:ext cx="8520599"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3600"/>
              <a:buNone/>
            </a:pPr>
            <a:r>
              <a:rPr lang="en-GB" sz="3600">
                <a:solidFill>
                  <a:schemeClr val="accent4"/>
                </a:solidFill>
                <a:latin typeface="Impact"/>
                <a:ea typeface="Impact"/>
                <a:cs typeface="Impact"/>
                <a:sym typeface="Impact"/>
              </a:rPr>
              <a:t>C Programming: Keywords and Identifiers</a:t>
            </a:r>
            <a:endParaRPr/>
          </a:p>
          <a:p>
            <a:pPr indent="0" lvl="0" marL="0" marR="0" rtl="0" algn="l">
              <a:lnSpc>
                <a:spcPct val="115000"/>
              </a:lnSpc>
              <a:spcBef>
                <a:spcPts val="1600"/>
              </a:spcBef>
              <a:spcAft>
                <a:spcPts val="0"/>
              </a:spcAft>
              <a:buSzPts val="3600"/>
              <a:buNone/>
            </a:pPr>
            <a:r>
              <a:t/>
            </a:r>
            <a:endParaRPr sz="3600">
              <a:solidFill>
                <a:schemeClr val="accent4"/>
              </a:solidFill>
              <a:latin typeface="Impact"/>
              <a:ea typeface="Impact"/>
              <a:cs typeface="Impact"/>
              <a:sym typeface="Impact"/>
            </a:endParaRPr>
          </a:p>
        </p:txBody>
      </p:sp>
      <p:sp>
        <p:nvSpPr>
          <p:cNvPr id="97" name="Google Shape;97;p3"/>
          <p:cNvSpPr txBox="1"/>
          <p:nvPr>
            <p:ph idx="1" type="body"/>
          </p:nvPr>
        </p:nvSpPr>
        <p:spPr>
          <a:xfrm>
            <a:off x="427725" y="1304725"/>
            <a:ext cx="8716200" cy="33390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700"/>
              <a:buNone/>
            </a:pPr>
            <a:r>
              <a:rPr b="1" lang="en-GB" sz="2700">
                <a:solidFill>
                  <a:srgbClr val="0B5394"/>
                </a:solidFill>
                <a:latin typeface="Impact"/>
                <a:ea typeface="Impact"/>
                <a:cs typeface="Impact"/>
                <a:sym typeface="Impact"/>
              </a:rPr>
              <a:t>Character set</a:t>
            </a:r>
            <a:endParaRPr/>
          </a:p>
          <a:p>
            <a:pPr indent="0" lvl="0" marL="0" rtl="0" algn="l">
              <a:lnSpc>
                <a:spcPct val="160914"/>
              </a:lnSpc>
              <a:spcBef>
                <a:spcPts val="800"/>
              </a:spcBef>
              <a:spcAft>
                <a:spcPts val="0"/>
              </a:spcAft>
              <a:buSzPts val="1800"/>
              <a:buNone/>
            </a:pPr>
            <a:r>
              <a:rPr lang="en-GB">
                <a:solidFill>
                  <a:srgbClr val="0B5394"/>
                </a:solidFill>
                <a:latin typeface="Impact"/>
                <a:ea typeface="Impact"/>
                <a:cs typeface="Impact"/>
                <a:sym typeface="Impact"/>
              </a:rPr>
              <a:t>Character set are the set of alphabets, letters and some special characters that are valid in C language.</a:t>
            </a:r>
            <a:endParaRPr/>
          </a:p>
          <a:p>
            <a:pPr indent="-228600" lvl="0" marL="457200" rtl="0" algn="l">
              <a:lnSpc>
                <a:spcPct val="160914"/>
              </a:lnSpc>
              <a:spcBef>
                <a:spcPts val="1600"/>
              </a:spcBef>
              <a:spcAft>
                <a:spcPts val="0"/>
              </a:spcAft>
              <a:buClr>
                <a:srgbClr val="0B5394"/>
              </a:buClr>
              <a:buSzPts val="1800"/>
              <a:buFont typeface="Impact"/>
              <a:buNone/>
            </a:pPr>
            <a:r>
              <a:rPr b="1" lang="en-GB">
                <a:solidFill>
                  <a:srgbClr val="0B5394"/>
                </a:solidFill>
                <a:latin typeface="Impact"/>
                <a:ea typeface="Impact"/>
                <a:cs typeface="Impact"/>
                <a:sym typeface="Impact"/>
              </a:rPr>
              <a:t>Alphabets</a:t>
            </a:r>
            <a:r>
              <a:rPr lang="en-GB">
                <a:solidFill>
                  <a:srgbClr val="0B5394"/>
                </a:solidFill>
                <a:latin typeface="Impact"/>
                <a:ea typeface="Impact"/>
                <a:cs typeface="Impact"/>
                <a:sym typeface="Impact"/>
              </a:rPr>
              <a:t>: </a:t>
            </a:r>
            <a:endParaRPr/>
          </a:p>
          <a:p>
            <a:pPr indent="457200" lvl="0" marL="1371600" rtl="0" algn="l">
              <a:lnSpc>
                <a:spcPct val="160914"/>
              </a:lnSpc>
              <a:spcBef>
                <a:spcPts val="1600"/>
              </a:spcBef>
              <a:spcAft>
                <a:spcPts val="0"/>
              </a:spcAft>
              <a:buSzPts val="1800"/>
              <a:buNone/>
            </a:pPr>
            <a:r>
              <a:rPr lang="en-GB">
                <a:solidFill>
                  <a:srgbClr val="0B5394"/>
                </a:solidFill>
                <a:latin typeface="Impact"/>
                <a:ea typeface="Impact"/>
                <a:cs typeface="Impact"/>
                <a:sym typeface="Impact"/>
              </a:rPr>
              <a:t>Uppercase: A B C  ....................................  X Y Z </a:t>
            </a:r>
            <a:endParaRPr/>
          </a:p>
          <a:p>
            <a:pPr indent="457200" lvl="0" marL="1371600" rtl="0" algn="l">
              <a:lnSpc>
                <a:spcPct val="160914"/>
              </a:lnSpc>
              <a:spcBef>
                <a:spcPts val="1600"/>
              </a:spcBef>
              <a:spcAft>
                <a:spcPts val="0"/>
              </a:spcAft>
              <a:buSzPts val="1800"/>
              <a:buNone/>
            </a:pPr>
            <a:r>
              <a:rPr lang="en-GB">
                <a:solidFill>
                  <a:srgbClr val="0B5394"/>
                </a:solidFill>
                <a:latin typeface="Impact"/>
                <a:ea typeface="Impact"/>
                <a:cs typeface="Impact"/>
                <a:sym typeface="Impact"/>
              </a:rPr>
              <a:t>Lowercase: a b c  ......................................  x y z</a:t>
            </a:r>
            <a:endParaRPr/>
          </a:p>
          <a:p>
            <a:pPr indent="0" lvl="0" marL="0" rtl="0" algn="l">
              <a:lnSpc>
                <a:spcPct val="160914"/>
              </a:lnSpc>
              <a:spcBef>
                <a:spcPts val="1600"/>
              </a:spcBef>
              <a:spcAft>
                <a:spcPts val="0"/>
              </a:spcAft>
              <a:buSzPts val="1050"/>
              <a:buNone/>
            </a:pPr>
            <a:r>
              <a:t/>
            </a:r>
            <a:endParaRPr sz="1050">
              <a:solidFill>
                <a:srgbClr val="000000"/>
              </a:solidFill>
              <a:latin typeface="Impact"/>
              <a:ea typeface="Impact"/>
              <a:cs typeface="Impact"/>
              <a:sym typeface="Impact"/>
            </a:endParaRPr>
          </a:p>
          <a:p>
            <a:pPr indent="0" lvl="0" marL="0" rtl="0" algn="l">
              <a:lnSpc>
                <a:spcPct val="115000"/>
              </a:lnSpc>
              <a:spcBef>
                <a:spcPts val="1100"/>
              </a:spcBef>
              <a:spcAft>
                <a:spcPts val="0"/>
              </a:spcAft>
              <a:buSzPts val="2400"/>
              <a:buNone/>
            </a:pPr>
            <a:r>
              <a:t/>
            </a:r>
            <a:endParaRPr b="1" sz="2400">
              <a:solidFill>
                <a:schemeClr val="dk1"/>
              </a:solidFill>
              <a:latin typeface="Arial"/>
              <a:ea typeface="Arial"/>
              <a:cs typeface="Arial"/>
              <a:sym typeface="Arial"/>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88" name="Shape 288"/>
        <p:cNvGrpSpPr/>
        <p:nvPr/>
      </p:nvGrpSpPr>
      <p:grpSpPr>
        <a:xfrm>
          <a:off x="0" y="0"/>
          <a:ext cx="0" cy="0"/>
          <a:chOff x="0" y="0"/>
          <a:chExt cx="0" cy="0"/>
        </a:xfrm>
      </p:grpSpPr>
      <p:sp>
        <p:nvSpPr>
          <p:cNvPr id="289" name="Google Shape;289;p30"/>
          <p:cNvSpPr txBox="1"/>
          <p:nvPr>
            <p:ph type="title"/>
          </p:nvPr>
        </p:nvSpPr>
        <p:spPr>
          <a:xfrm>
            <a:off x="58850" y="207700"/>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switch</a:t>
            </a:r>
            <a:endParaRPr/>
          </a:p>
          <a:p>
            <a:pPr indent="0" lvl="0" marL="0" rtl="0" algn="l">
              <a:lnSpc>
                <a:spcPct val="115000"/>
              </a:lnSpc>
              <a:spcBef>
                <a:spcPts val="2300"/>
              </a:spcBef>
              <a:spcAft>
                <a:spcPts val="0"/>
              </a:spcAft>
              <a:buSzPts val="3000"/>
              <a:buNone/>
            </a:pPr>
            <a:r>
              <a:t/>
            </a:r>
            <a:endParaRPr b="1">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t/>
            </a:r>
            <a:endParaRPr b="1" sz="3600">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rPr b="1" lang="en-GB" sz="3600">
                <a:solidFill>
                  <a:schemeClr val="accent4"/>
                </a:solidFill>
                <a:latin typeface="Impact"/>
                <a:ea typeface="Impact"/>
                <a:cs typeface="Impact"/>
                <a:sym typeface="Impact"/>
              </a:rPr>
              <a:t> </a:t>
            </a:r>
            <a:endParaRPr/>
          </a:p>
        </p:txBody>
      </p:sp>
      <p:sp>
        <p:nvSpPr>
          <p:cNvPr id="290" name="Google Shape;290;p30"/>
          <p:cNvSpPr txBox="1"/>
          <p:nvPr/>
        </p:nvSpPr>
        <p:spPr>
          <a:xfrm>
            <a:off x="187800" y="1177625"/>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291" name="Google Shape;291;p30"/>
          <p:cNvSpPr txBox="1"/>
          <p:nvPr/>
        </p:nvSpPr>
        <p:spPr>
          <a:xfrm>
            <a:off x="287775" y="529825"/>
            <a:ext cx="7744799"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Example :Write a program that asks user an arithmetic operator('+','-','*' or '/') and two operands and perform the corresponding calculation on the operands.</a:t>
            </a:r>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rgbClr val="0B5394"/>
              </a:solidFill>
              <a:latin typeface="Impact"/>
              <a:ea typeface="Impact"/>
              <a:cs typeface="Impact"/>
              <a:sym typeface="Impac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292" name="Google Shape;292;p30"/>
          <p:cNvSpPr txBox="1"/>
          <p:nvPr/>
        </p:nvSpPr>
        <p:spPr>
          <a:xfrm>
            <a:off x="187800" y="956050"/>
            <a:ext cx="8333699" cy="42623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 include &lt;stdio.h&gt;</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int main()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char o;float num1,num2;</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printf("Select an operator either + or - or * or / \n");</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scanf("%c",&amp;o);</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printf("Enter two operands: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scanf("%f%f",&amp;num1,&amp;num2);</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switch(o)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case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printf("%.1f + %.1f = %.1f",num1, num2, num1+num2);</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break;</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a:t>
            </a:r>
            <a:endParaRPr/>
          </a:p>
        </p:txBody>
      </p:sp>
      <p:sp>
        <p:nvSpPr>
          <p:cNvPr id="293" name="Google Shape;293;p30"/>
          <p:cNvSpPr txBox="1"/>
          <p:nvPr/>
        </p:nvSpPr>
        <p:spPr>
          <a:xfrm>
            <a:off x="4480500" y="1251100"/>
            <a:ext cx="4523399" cy="36677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case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printf("%.1f - %.1f = %.1f",num1, num2, num1-num2);</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break;</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case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printf("%.1f * %.1f = %.1f",num1, num2, num1*num2);</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break;</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a:t>
            </a:r>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97" name="Shape 297"/>
        <p:cNvGrpSpPr/>
        <p:nvPr/>
      </p:nvGrpSpPr>
      <p:grpSpPr>
        <a:xfrm>
          <a:off x="0" y="0"/>
          <a:ext cx="0" cy="0"/>
          <a:chOff x="0" y="0"/>
          <a:chExt cx="0" cy="0"/>
        </a:xfrm>
      </p:grpSpPr>
      <p:sp>
        <p:nvSpPr>
          <p:cNvPr id="298" name="Google Shape;298;p31"/>
          <p:cNvSpPr txBox="1"/>
          <p:nvPr>
            <p:ph type="title"/>
          </p:nvPr>
        </p:nvSpPr>
        <p:spPr>
          <a:xfrm>
            <a:off x="58850" y="207700"/>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switch</a:t>
            </a:r>
            <a:endParaRPr/>
          </a:p>
          <a:p>
            <a:pPr indent="0" lvl="0" marL="0" rtl="0" algn="l">
              <a:lnSpc>
                <a:spcPct val="115000"/>
              </a:lnSpc>
              <a:spcBef>
                <a:spcPts val="2300"/>
              </a:spcBef>
              <a:spcAft>
                <a:spcPts val="0"/>
              </a:spcAft>
              <a:buSzPts val="3000"/>
              <a:buNone/>
            </a:pPr>
            <a:r>
              <a:t/>
            </a:r>
            <a:endParaRPr b="1">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t/>
            </a:r>
            <a:endParaRPr b="1" sz="3600">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rPr b="1" lang="en-GB" sz="3600">
                <a:solidFill>
                  <a:schemeClr val="accent4"/>
                </a:solidFill>
                <a:latin typeface="Impact"/>
                <a:ea typeface="Impact"/>
                <a:cs typeface="Impact"/>
                <a:sym typeface="Impact"/>
              </a:rPr>
              <a:t> </a:t>
            </a:r>
            <a:endParaRPr/>
          </a:p>
        </p:txBody>
      </p:sp>
      <p:sp>
        <p:nvSpPr>
          <p:cNvPr id="299" name="Google Shape;299;p31"/>
          <p:cNvSpPr txBox="1"/>
          <p:nvPr/>
        </p:nvSpPr>
        <p:spPr>
          <a:xfrm>
            <a:off x="187800" y="1177625"/>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300" name="Google Shape;300;p31"/>
          <p:cNvSpPr txBox="1"/>
          <p:nvPr/>
        </p:nvSpPr>
        <p:spPr>
          <a:xfrm>
            <a:off x="287775" y="529825"/>
            <a:ext cx="7744799"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B5394"/>
              </a:solidFill>
              <a:latin typeface="Impact"/>
              <a:ea typeface="Impact"/>
              <a:cs typeface="Impact"/>
              <a:sym typeface="Impac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301" name="Google Shape;301;p31"/>
          <p:cNvSpPr txBox="1"/>
          <p:nvPr/>
        </p:nvSpPr>
        <p:spPr>
          <a:xfrm>
            <a:off x="187800" y="956050"/>
            <a:ext cx="8333699" cy="42623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 case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printf("%.1f / %.1f = %.1f",num1, num2, num1/num2);</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default:</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 If operator is other than +, -, * or /, error message is shown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printf("Error! operator is not correct");</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break;</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return 0;</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a:t>
            </a:r>
            <a:endParaRPr/>
          </a:p>
          <a:p>
            <a:pPr indent="0" lvl="0" marL="63500" marR="63500" rtl="0" algn="l">
              <a:lnSpc>
                <a:spcPct val="150000"/>
              </a:lnSpc>
              <a:spcBef>
                <a:spcPts val="230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 </a:t>
            </a:r>
            <a:endParaRPr/>
          </a:p>
        </p:txBody>
      </p:sp>
      <p:sp>
        <p:nvSpPr>
          <p:cNvPr id="302" name="Google Shape;302;p31"/>
          <p:cNvSpPr txBox="1"/>
          <p:nvPr/>
        </p:nvSpPr>
        <p:spPr>
          <a:xfrm>
            <a:off x="5474975" y="1283175"/>
            <a:ext cx="3272400" cy="2117399"/>
          </a:xfrm>
          <a:prstGeom prst="rect">
            <a:avLst/>
          </a:prstGeom>
          <a:solidFill>
            <a:srgbClr val="D5A6BD"/>
          </a:solid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Enter operator either + or - or * or /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Enter two operands: 2.3</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4.5</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2.3 * 4.5 = 10.3</a:t>
            </a:r>
            <a:endParaRPr/>
          </a:p>
        </p:txBody>
      </p:sp>
      <p:sp>
        <p:nvSpPr>
          <p:cNvPr id="303" name="Google Shape;303;p31"/>
          <p:cNvSpPr txBox="1"/>
          <p:nvPr/>
        </p:nvSpPr>
        <p:spPr>
          <a:xfrm>
            <a:off x="352900" y="4106250"/>
            <a:ext cx="7057499" cy="6416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The break statement at the end of each case cause switch statement to exit. If break statement is not used, all statements below that case statement are also executed.</a:t>
            </a:r>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07" name="Shape 307"/>
        <p:cNvGrpSpPr/>
        <p:nvPr/>
      </p:nvGrpSpPr>
      <p:grpSpPr>
        <a:xfrm>
          <a:off x="0" y="0"/>
          <a:ext cx="0" cy="0"/>
          <a:chOff x="0" y="0"/>
          <a:chExt cx="0" cy="0"/>
        </a:xfrm>
      </p:grpSpPr>
      <p:sp>
        <p:nvSpPr>
          <p:cNvPr id="308" name="Google Shape;308;p32"/>
          <p:cNvSpPr txBox="1"/>
          <p:nvPr>
            <p:ph type="title"/>
          </p:nvPr>
        </p:nvSpPr>
        <p:spPr>
          <a:xfrm>
            <a:off x="58850" y="207700"/>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Switch  Statement</a:t>
            </a:r>
            <a:endParaRPr/>
          </a:p>
          <a:p>
            <a:pPr indent="0" lvl="0" marL="0" rtl="0" algn="l">
              <a:lnSpc>
                <a:spcPct val="115000"/>
              </a:lnSpc>
              <a:spcBef>
                <a:spcPts val="2300"/>
              </a:spcBef>
              <a:spcAft>
                <a:spcPts val="0"/>
              </a:spcAft>
              <a:buSzPts val="3000"/>
              <a:buNone/>
            </a:pPr>
            <a:r>
              <a:t/>
            </a:r>
            <a:endParaRPr b="1">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t/>
            </a:r>
            <a:endParaRPr b="1" sz="3600">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rPr b="1" lang="en-GB" sz="3600">
                <a:solidFill>
                  <a:schemeClr val="accent4"/>
                </a:solidFill>
                <a:latin typeface="Impact"/>
                <a:ea typeface="Impact"/>
                <a:cs typeface="Impact"/>
                <a:sym typeface="Impact"/>
              </a:rPr>
              <a:t> </a:t>
            </a:r>
            <a:endParaRPr/>
          </a:p>
        </p:txBody>
      </p:sp>
      <p:sp>
        <p:nvSpPr>
          <p:cNvPr id="309" name="Google Shape;309;p32"/>
          <p:cNvSpPr txBox="1"/>
          <p:nvPr/>
        </p:nvSpPr>
        <p:spPr>
          <a:xfrm>
            <a:off x="187800" y="955243"/>
            <a:ext cx="8768400" cy="3344699"/>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78571"/>
              </a:lnSpc>
              <a:spcBef>
                <a:spcPts val="0"/>
              </a:spcBef>
              <a:spcAft>
                <a:spcPts val="0"/>
              </a:spcAft>
              <a:buClr>
                <a:srgbClr val="111111"/>
              </a:buClr>
              <a:buSzPts val="1400"/>
              <a:buFont typeface="Arial"/>
              <a:buNone/>
            </a:pPr>
            <a:r>
              <a:rPr b="0" i="0" lang="en-GB" sz="1400" u="none" cap="none" strike="noStrike">
                <a:solidFill>
                  <a:srgbClr val="0B5394"/>
                </a:solidFill>
                <a:latin typeface="Impact"/>
                <a:ea typeface="Impact"/>
                <a:cs typeface="Impact"/>
                <a:sym typeface="Impact"/>
              </a:rPr>
              <a:t>1.</a:t>
            </a:r>
            <a:r>
              <a:rPr b="0" i="0" lang="en-GB" sz="1400" u="none" cap="none" strike="noStrike">
                <a:solidFill>
                  <a:schemeClr val="dk1"/>
                </a:solidFill>
                <a:latin typeface="Impact"/>
                <a:ea typeface="Impact"/>
                <a:cs typeface="Impact"/>
                <a:sym typeface="Impact"/>
              </a:rPr>
              <a:t>-Write a C program to check whether an alphabet is vowel or consonant using switch case.</a:t>
            </a:r>
            <a:endParaRPr/>
          </a:p>
          <a:p>
            <a:pPr indent="0" lvl="0" marL="0" marR="0" rtl="0" algn="l">
              <a:lnSpc>
                <a:spcPct val="178571"/>
              </a:lnSpc>
              <a:spcBef>
                <a:spcPts val="300"/>
              </a:spcBef>
              <a:spcAft>
                <a:spcPts val="0"/>
              </a:spcAft>
              <a:buClr>
                <a:srgbClr val="111111"/>
              </a:buClr>
              <a:buSzPts val="1400"/>
              <a:buFont typeface="Arial"/>
              <a:buNone/>
            </a:pPr>
            <a:r>
              <a:rPr b="0" i="0" lang="en-GB" sz="1400" u="none" cap="none" strike="noStrike">
                <a:solidFill>
                  <a:schemeClr val="dk1"/>
                </a:solidFill>
                <a:latin typeface="Impact"/>
                <a:ea typeface="Impact"/>
                <a:cs typeface="Impact"/>
                <a:sym typeface="Impact"/>
              </a:rPr>
              <a:t>2.-Write a C program to print day of week name using switch case.</a:t>
            </a:r>
            <a:endParaRPr/>
          </a:p>
          <a:p>
            <a:pPr indent="0" lvl="0" marL="0" marR="0" rtl="0" algn="l">
              <a:lnSpc>
                <a:spcPct val="178571"/>
              </a:lnSpc>
              <a:spcBef>
                <a:spcPts val="300"/>
              </a:spcBef>
              <a:spcAft>
                <a:spcPts val="0"/>
              </a:spcAft>
              <a:buClr>
                <a:srgbClr val="111111"/>
              </a:buClr>
              <a:buSzPts val="1400"/>
              <a:buFont typeface="Arial"/>
              <a:buNone/>
            </a:pPr>
            <a:r>
              <a:rPr b="0" i="0" lang="en-GB" sz="1400" u="none" cap="none" strike="noStrike">
                <a:solidFill>
                  <a:schemeClr val="dk1"/>
                </a:solidFill>
                <a:latin typeface="Impact"/>
                <a:ea typeface="Impact"/>
                <a:cs typeface="Impact"/>
                <a:sym typeface="Impact"/>
              </a:rPr>
              <a:t>3.-Write a C program print total number of days in a month using switch case.</a:t>
            </a:r>
            <a:endParaRPr/>
          </a:p>
          <a:p>
            <a:pPr indent="0" lvl="0" marL="0" marR="0" rtl="0" algn="l">
              <a:lnSpc>
                <a:spcPct val="178571"/>
              </a:lnSpc>
              <a:spcBef>
                <a:spcPts val="300"/>
              </a:spcBef>
              <a:spcAft>
                <a:spcPts val="0"/>
              </a:spcAft>
              <a:buClr>
                <a:srgbClr val="111111"/>
              </a:buClr>
              <a:buSzPts val="1400"/>
              <a:buFont typeface="Arial"/>
              <a:buNone/>
            </a:pPr>
            <a:r>
              <a:rPr b="0" i="0" lang="en-GB" sz="1400" u="none" cap="none" strike="noStrike">
                <a:solidFill>
                  <a:schemeClr val="dk1"/>
                </a:solidFill>
                <a:latin typeface="Impact"/>
                <a:ea typeface="Impact"/>
                <a:cs typeface="Impact"/>
                <a:sym typeface="Impact"/>
              </a:rPr>
              <a:t>4.-Write a C program to find maximum between two numbers using switch case.</a:t>
            </a:r>
            <a:endParaRPr/>
          </a:p>
          <a:p>
            <a:pPr indent="0" lvl="0" marL="0" marR="0" rtl="0" algn="l">
              <a:lnSpc>
                <a:spcPct val="178571"/>
              </a:lnSpc>
              <a:spcBef>
                <a:spcPts val="300"/>
              </a:spcBef>
              <a:spcAft>
                <a:spcPts val="0"/>
              </a:spcAft>
              <a:buClr>
                <a:srgbClr val="111111"/>
              </a:buClr>
              <a:buSzPts val="1400"/>
              <a:buFont typeface="Arial"/>
              <a:buNone/>
            </a:pPr>
            <a:r>
              <a:rPr b="0" i="0" lang="en-GB" sz="1400" u="none" cap="none" strike="noStrike">
                <a:solidFill>
                  <a:schemeClr val="dk1"/>
                </a:solidFill>
                <a:latin typeface="Impact"/>
                <a:ea typeface="Impact"/>
                <a:cs typeface="Impact"/>
                <a:sym typeface="Impact"/>
              </a:rPr>
              <a:t>5.-Write a C program to check whether a number is even or odd using switch case.</a:t>
            </a:r>
            <a:endParaRPr/>
          </a:p>
          <a:p>
            <a:pPr indent="0" lvl="0" marL="0" marR="0" rtl="0" algn="l">
              <a:lnSpc>
                <a:spcPct val="178571"/>
              </a:lnSpc>
              <a:spcBef>
                <a:spcPts val="300"/>
              </a:spcBef>
              <a:spcAft>
                <a:spcPts val="0"/>
              </a:spcAft>
              <a:buClr>
                <a:srgbClr val="111111"/>
              </a:buClr>
              <a:buSzPts val="1400"/>
              <a:buFont typeface="Arial"/>
              <a:buNone/>
            </a:pPr>
            <a:r>
              <a:rPr b="0" i="0" lang="en-GB" sz="1400" u="none" cap="none" strike="noStrike">
                <a:solidFill>
                  <a:schemeClr val="dk1"/>
                </a:solidFill>
                <a:latin typeface="Impact"/>
                <a:ea typeface="Impact"/>
                <a:cs typeface="Impact"/>
                <a:sym typeface="Impact"/>
              </a:rPr>
              <a:t>6.-Write a C program to create Simple Calculator using switch case.</a:t>
            </a:r>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13" name="Shape 313"/>
        <p:cNvGrpSpPr/>
        <p:nvPr/>
      </p:nvGrpSpPr>
      <p:grpSpPr>
        <a:xfrm>
          <a:off x="0" y="0"/>
          <a:ext cx="0" cy="0"/>
          <a:chOff x="0" y="0"/>
          <a:chExt cx="0" cy="0"/>
        </a:xfrm>
      </p:grpSpPr>
      <p:sp>
        <p:nvSpPr>
          <p:cNvPr id="314" name="Google Shape;314;p33"/>
          <p:cNvSpPr txBox="1"/>
          <p:nvPr>
            <p:ph type="title"/>
          </p:nvPr>
        </p:nvSpPr>
        <p:spPr>
          <a:xfrm>
            <a:off x="-48075" y="271875"/>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loops:While</a:t>
            </a:r>
            <a:endParaRPr/>
          </a:p>
          <a:p>
            <a:pPr indent="0" lvl="0" marL="0" rtl="0" algn="l">
              <a:lnSpc>
                <a:spcPct val="115000"/>
              </a:lnSpc>
              <a:spcBef>
                <a:spcPts val="2300"/>
              </a:spcBef>
              <a:spcAft>
                <a:spcPts val="0"/>
              </a:spcAft>
              <a:buSzPts val="1400"/>
              <a:buNone/>
            </a:pPr>
            <a:r>
              <a:t/>
            </a:r>
            <a:endParaRPr sz="1400">
              <a:solidFill>
                <a:srgbClr val="0B5394"/>
              </a:solidFill>
              <a:latin typeface="Impact"/>
              <a:ea typeface="Impact"/>
              <a:cs typeface="Impact"/>
              <a:sym typeface="Impact"/>
            </a:endParaRPr>
          </a:p>
          <a:p>
            <a:pPr indent="0" lvl="0" marL="0" rtl="0" algn="l">
              <a:lnSpc>
                <a:spcPct val="115000"/>
              </a:lnSpc>
              <a:spcBef>
                <a:spcPts val="2300"/>
              </a:spcBef>
              <a:spcAft>
                <a:spcPts val="0"/>
              </a:spcAft>
              <a:buSzPts val="1400"/>
              <a:buNone/>
            </a:pPr>
            <a:r>
              <a:t/>
            </a:r>
            <a:endParaRPr sz="1400">
              <a:solidFill>
                <a:srgbClr val="0B5394"/>
              </a:solidFill>
              <a:latin typeface="Impact"/>
              <a:ea typeface="Impact"/>
              <a:cs typeface="Impact"/>
              <a:sym typeface="Impact"/>
            </a:endParaRPr>
          </a:p>
          <a:p>
            <a:pPr indent="0" lvl="0" marL="0" rtl="0" algn="l">
              <a:lnSpc>
                <a:spcPct val="115000"/>
              </a:lnSpc>
              <a:spcBef>
                <a:spcPts val="2300"/>
              </a:spcBef>
              <a:spcAft>
                <a:spcPts val="0"/>
              </a:spcAft>
              <a:buSzPts val="1400"/>
              <a:buNone/>
            </a:pPr>
            <a:r>
              <a:t/>
            </a:r>
            <a:endParaRPr sz="1400">
              <a:solidFill>
                <a:srgbClr val="0B5394"/>
              </a:solidFill>
              <a:latin typeface="Impact"/>
              <a:ea typeface="Impact"/>
              <a:cs typeface="Impact"/>
              <a:sym typeface="Impact"/>
            </a:endParaRPr>
          </a:p>
          <a:p>
            <a:pPr indent="0" lvl="0" marL="0" rtl="0" algn="l">
              <a:lnSpc>
                <a:spcPct val="115000"/>
              </a:lnSpc>
              <a:spcBef>
                <a:spcPts val="2300"/>
              </a:spcBef>
              <a:spcAft>
                <a:spcPts val="0"/>
              </a:spcAft>
              <a:buSzPts val="1400"/>
              <a:buNone/>
            </a:pPr>
            <a:r>
              <a:rPr lang="en-GB" sz="1400">
                <a:solidFill>
                  <a:srgbClr val="0B5394"/>
                </a:solidFill>
                <a:latin typeface="Impact"/>
                <a:ea typeface="Impact"/>
                <a:cs typeface="Impact"/>
                <a:sym typeface="Impact"/>
              </a:rPr>
              <a:t> </a:t>
            </a:r>
            <a:endParaRPr/>
          </a:p>
        </p:txBody>
      </p:sp>
      <p:sp>
        <p:nvSpPr>
          <p:cNvPr id="315" name="Google Shape;315;p33"/>
          <p:cNvSpPr txBox="1"/>
          <p:nvPr/>
        </p:nvSpPr>
        <p:spPr>
          <a:xfrm>
            <a:off x="80875" y="1627775"/>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316" name="Google Shape;316;p33"/>
          <p:cNvSpPr txBox="1"/>
          <p:nvPr/>
        </p:nvSpPr>
        <p:spPr>
          <a:xfrm>
            <a:off x="5566225" y="973100"/>
            <a:ext cx="2813099" cy="2416799"/>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The while loop checks whether the  test expression is true or not. If it is true, code/s inside the body of while loop is executed,that is, code/s inside the braces { } are executed. Then again the test expression is checked whether test expression is true or not. This process continues until the test expression becomes false..</a:t>
            </a:r>
            <a:endParaRPr/>
          </a:p>
        </p:txBody>
      </p:sp>
      <p:pic>
        <p:nvPicPr>
          <p:cNvPr id="317" name="Google Shape;317;p33"/>
          <p:cNvPicPr preferRelativeResize="0"/>
          <p:nvPr/>
        </p:nvPicPr>
        <p:blipFill rotWithShape="1">
          <a:blip r:embed="rId3">
            <a:alphaModFix/>
          </a:blip>
          <a:srcRect b="0" l="0" r="0" t="0"/>
          <a:stretch/>
        </p:blipFill>
        <p:spPr>
          <a:xfrm>
            <a:off x="1339350" y="973100"/>
            <a:ext cx="3457575" cy="3410674"/>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21" name="Shape 321"/>
        <p:cNvGrpSpPr/>
        <p:nvPr/>
      </p:nvGrpSpPr>
      <p:grpSpPr>
        <a:xfrm>
          <a:off x="0" y="0"/>
          <a:ext cx="0" cy="0"/>
          <a:chOff x="0" y="0"/>
          <a:chExt cx="0" cy="0"/>
        </a:xfrm>
      </p:grpSpPr>
      <p:sp>
        <p:nvSpPr>
          <p:cNvPr id="322" name="Google Shape;322;p34"/>
          <p:cNvSpPr txBox="1"/>
          <p:nvPr>
            <p:ph type="title"/>
          </p:nvPr>
        </p:nvSpPr>
        <p:spPr>
          <a:xfrm>
            <a:off x="58850" y="207700"/>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while</a:t>
            </a:r>
            <a:endParaRPr/>
          </a:p>
          <a:p>
            <a:pPr indent="0" lvl="0" marL="0" rtl="0" algn="l">
              <a:lnSpc>
                <a:spcPct val="115000"/>
              </a:lnSpc>
              <a:spcBef>
                <a:spcPts val="2300"/>
              </a:spcBef>
              <a:spcAft>
                <a:spcPts val="0"/>
              </a:spcAft>
              <a:buSzPts val="3000"/>
              <a:buNone/>
            </a:pPr>
            <a:r>
              <a:t/>
            </a:r>
            <a:endParaRPr b="1">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t/>
            </a:r>
            <a:endParaRPr b="1" sz="3600">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rPr b="1" lang="en-GB" sz="3600">
                <a:solidFill>
                  <a:schemeClr val="accent4"/>
                </a:solidFill>
                <a:latin typeface="Impact"/>
                <a:ea typeface="Impact"/>
                <a:cs typeface="Impact"/>
                <a:sym typeface="Impact"/>
              </a:rPr>
              <a:t> </a:t>
            </a:r>
            <a:endParaRPr/>
          </a:p>
        </p:txBody>
      </p:sp>
      <p:sp>
        <p:nvSpPr>
          <p:cNvPr id="323" name="Google Shape;323;p34"/>
          <p:cNvSpPr txBox="1"/>
          <p:nvPr/>
        </p:nvSpPr>
        <p:spPr>
          <a:xfrm>
            <a:off x="187800" y="1177625"/>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324" name="Google Shape;324;p34"/>
          <p:cNvSpPr txBox="1"/>
          <p:nvPr/>
        </p:nvSpPr>
        <p:spPr>
          <a:xfrm>
            <a:off x="287775" y="529825"/>
            <a:ext cx="7744799"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Example :Write a C program to find the factorial of a number, where the number is entered by user. (Hints: factorial of n = 1*2*3*...*n</a:t>
            </a:r>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325" name="Google Shape;325;p34"/>
          <p:cNvSpPr txBox="1"/>
          <p:nvPr/>
        </p:nvSpPr>
        <p:spPr>
          <a:xfrm>
            <a:off x="187800" y="956050"/>
            <a:ext cx="8333699" cy="2910600"/>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B5394"/>
              </a:buClr>
              <a:buSzPts val="1200"/>
              <a:buFont typeface="Impact"/>
              <a:buNone/>
            </a:pPr>
            <a:r>
              <a:rPr b="0" i="0" lang="en-GB" sz="1200" u="none" cap="none" strike="noStrike">
                <a:solidFill>
                  <a:srgbClr val="0B5394"/>
                </a:solidFill>
                <a:latin typeface="Impact"/>
                <a:ea typeface="Impact"/>
                <a:cs typeface="Impact"/>
                <a:sym typeface="Impact"/>
              </a:rPr>
              <a:t>/*C program to demonstrate the working of while loop*/</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#include &lt;stdio.h&gt;</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int main(){</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int number,factorial;</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printf("Enter a number.\n");</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scanf("%d",&amp;number);</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factorial=1;</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while (number&gt;0){      /* while loop continues until test condition number&gt;0 is true */</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factorial=factorial*number;</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--number;}</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printf("Factorial=%d",factorial);</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return 0;</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a:t>
            </a:r>
            <a:endParaRPr/>
          </a:p>
          <a:p>
            <a:pPr indent="0" lvl="0" marL="63500" marR="63500" rtl="0" algn="l">
              <a:lnSpc>
                <a:spcPct val="150000"/>
              </a:lnSpc>
              <a:spcBef>
                <a:spcPts val="2300"/>
              </a:spcBef>
              <a:spcAft>
                <a:spcPts val="0"/>
              </a:spcAft>
              <a:buClr>
                <a:srgbClr val="0B5394"/>
              </a:buClr>
              <a:buSzPts val="1200"/>
              <a:buFont typeface="Impact"/>
              <a:buNone/>
            </a:pPr>
            <a:r>
              <a:rPr b="0" i="0" lang="en-GB" sz="1200" u="none" cap="none" strike="noStrike">
                <a:solidFill>
                  <a:srgbClr val="0B5394"/>
                </a:solidFill>
                <a:latin typeface="Impact"/>
                <a:ea typeface="Impact"/>
                <a:cs typeface="Impact"/>
                <a:sym typeface="Impact"/>
              </a:rPr>
              <a:t>}</a:t>
            </a:r>
            <a:endParaRPr/>
          </a:p>
          <a:p>
            <a:pPr indent="0" lvl="0" marL="0" marR="0" rtl="0" algn="l">
              <a:lnSpc>
                <a:spcPct val="100000"/>
              </a:lnSpc>
              <a:spcBef>
                <a:spcPts val="800"/>
              </a:spcBef>
              <a:spcAft>
                <a:spcPts val="0"/>
              </a:spcAft>
              <a:buClr>
                <a:srgbClr val="000000"/>
              </a:buClr>
              <a:buSzPts val="1200"/>
              <a:buFont typeface="Arial"/>
              <a:buNone/>
            </a:pPr>
            <a:r>
              <a:t/>
            </a:r>
            <a:endParaRPr b="0" i="0" sz="1200" u="none" cap="none" strike="noStrike">
              <a:solidFill>
                <a:srgbClr val="0B5394"/>
              </a:solidFill>
              <a:latin typeface="Impact"/>
              <a:ea typeface="Impact"/>
              <a:cs typeface="Impact"/>
              <a:sym typeface="Impact"/>
            </a:endParaRPr>
          </a:p>
        </p:txBody>
      </p:sp>
      <p:sp>
        <p:nvSpPr>
          <p:cNvPr id="326" name="Google Shape;326;p34"/>
          <p:cNvSpPr txBox="1"/>
          <p:nvPr/>
        </p:nvSpPr>
        <p:spPr>
          <a:xfrm>
            <a:off x="5790900" y="1674875"/>
            <a:ext cx="2730599" cy="1600799"/>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Output: </a:t>
            </a:r>
            <a:endParaRPr/>
          </a:p>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Enter a number.</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5</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Factorial=120</a:t>
            </a:r>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30" name="Shape 330"/>
        <p:cNvGrpSpPr/>
        <p:nvPr/>
      </p:nvGrpSpPr>
      <p:grpSpPr>
        <a:xfrm>
          <a:off x="0" y="0"/>
          <a:ext cx="0" cy="0"/>
          <a:chOff x="0" y="0"/>
          <a:chExt cx="0" cy="0"/>
        </a:xfrm>
      </p:grpSpPr>
      <p:sp>
        <p:nvSpPr>
          <p:cNvPr id="331" name="Google Shape;331;p35"/>
          <p:cNvSpPr txBox="1"/>
          <p:nvPr>
            <p:ph type="title"/>
          </p:nvPr>
        </p:nvSpPr>
        <p:spPr>
          <a:xfrm>
            <a:off x="-48075" y="271875"/>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loops:do-while</a:t>
            </a:r>
            <a:endParaRPr/>
          </a:p>
          <a:p>
            <a:pPr indent="0" lvl="0" marL="0" rtl="0" algn="l">
              <a:lnSpc>
                <a:spcPct val="115000"/>
              </a:lnSpc>
              <a:spcBef>
                <a:spcPts val="2300"/>
              </a:spcBef>
              <a:spcAft>
                <a:spcPts val="0"/>
              </a:spcAft>
              <a:buSzPts val="1400"/>
              <a:buNone/>
            </a:pPr>
            <a:r>
              <a:t/>
            </a:r>
            <a:endParaRPr sz="1400">
              <a:solidFill>
                <a:srgbClr val="0B5394"/>
              </a:solidFill>
              <a:latin typeface="Impact"/>
              <a:ea typeface="Impact"/>
              <a:cs typeface="Impact"/>
              <a:sym typeface="Impact"/>
            </a:endParaRPr>
          </a:p>
          <a:p>
            <a:pPr indent="0" lvl="0" marL="0" rtl="0" algn="l">
              <a:lnSpc>
                <a:spcPct val="115000"/>
              </a:lnSpc>
              <a:spcBef>
                <a:spcPts val="2300"/>
              </a:spcBef>
              <a:spcAft>
                <a:spcPts val="0"/>
              </a:spcAft>
              <a:buSzPts val="1400"/>
              <a:buNone/>
            </a:pPr>
            <a:r>
              <a:t/>
            </a:r>
            <a:endParaRPr sz="1400">
              <a:solidFill>
                <a:srgbClr val="0B5394"/>
              </a:solidFill>
              <a:latin typeface="Impact"/>
              <a:ea typeface="Impact"/>
              <a:cs typeface="Impact"/>
              <a:sym typeface="Impact"/>
            </a:endParaRPr>
          </a:p>
          <a:p>
            <a:pPr indent="0" lvl="0" marL="0" rtl="0" algn="l">
              <a:lnSpc>
                <a:spcPct val="115000"/>
              </a:lnSpc>
              <a:spcBef>
                <a:spcPts val="2300"/>
              </a:spcBef>
              <a:spcAft>
                <a:spcPts val="0"/>
              </a:spcAft>
              <a:buSzPts val="1400"/>
              <a:buNone/>
            </a:pPr>
            <a:r>
              <a:t/>
            </a:r>
            <a:endParaRPr sz="1400">
              <a:solidFill>
                <a:srgbClr val="0B5394"/>
              </a:solidFill>
              <a:latin typeface="Impact"/>
              <a:ea typeface="Impact"/>
              <a:cs typeface="Impact"/>
              <a:sym typeface="Impact"/>
            </a:endParaRPr>
          </a:p>
          <a:p>
            <a:pPr indent="0" lvl="0" marL="0" rtl="0" algn="l">
              <a:lnSpc>
                <a:spcPct val="115000"/>
              </a:lnSpc>
              <a:spcBef>
                <a:spcPts val="2300"/>
              </a:spcBef>
              <a:spcAft>
                <a:spcPts val="0"/>
              </a:spcAft>
              <a:buSzPts val="1400"/>
              <a:buNone/>
            </a:pPr>
            <a:r>
              <a:rPr lang="en-GB" sz="1400">
                <a:solidFill>
                  <a:srgbClr val="0B5394"/>
                </a:solidFill>
                <a:latin typeface="Impact"/>
                <a:ea typeface="Impact"/>
                <a:cs typeface="Impact"/>
                <a:sym typeface="Impact"/>
              </a:rPr>
              <a:t> </a:t>
            </a:r>
            <a:endParaRPr/>
          </a:p>
        </p:txBody>
      </p:sp>
      <p:sp>
        <p:nvSpPr>
          <p:cNvPr id="332" name="Google Shape;332;p35"/>
          <p:cNvSpPr txBox="1"/>
          <p:nvPr/>
        </p:nvSpPr>
        <p:spPr>
          <a:xfrm>
            <a:off x="5566225" y="973100"/>
            <a:ext cx="2813099" cy="2416799"/>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In C, do...while loop is very similar to while loop. Only difference between these two loops is that, in while loops, test expression is checked at first but, in do...while loop code is executed at first then the condition is checked. So, the code are executed at least once in do...while loops.</a:t>
            </a:r>
            <a:endParaRPr/>
          </a:p>
        </p:txBody>
      </p:sp>
      <p:pic>
        <p:nvPicPr>
          <p:cNvPr id="333" name="Google Shape;333;p35"/>
          <p:cNvPicPr preferRelativeResize="0"/>
          <p:nvPr/>
        </p:nvPicPr>
        <p:blipFill rotWithShape="1">
          <a:blip r:embed="rId3">
            <a:alphaModFix/>
          </a:blip>
          <a:srcRect b="0" l="0" r="0" t="0"/>
          <a:stretch/>
        </p:blipFill>
        <p:spPr>
          <a:xfrm>
            <a:off x="676375" y="844775"/>
            <a:ext cx="4274624" cy="3935149"/>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37" name="Shape 337"/>
        <p:cNvGrpSpPr/>
        <p:nvPr/>
      </p:nvGrpSpPr>
      <p:grpSpPr>
        <a:xfrm>
          <a:off x="0" y="0"/>
          <a:ext cx="0" cy="0"/>
          <a:chOff x="0" y="0"/>
          <a:chExt cx="0" cy="0"/>
        </a:xfrm>
      </p:grpSpPr>
      <p:sp>
        <p:nvSpPr>
          <p:cNvPr id="338" name="Google Shape;338;p36"/>
          <p:cNvSpPr txBox="1"/>
          <p:nvPr>
            <p:ph type="title"/>
          </p:nvPr>
        </p:nvSpPr>
        <p:spPr>
          <a:xfrm>
            <a:off x="58850" y="207700"/>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do-while</a:t>
            </a:r>
            <a:endParaRPr/>
          </a:p>
          <a:p>
            <a:pPr indent="0" lvl="0" marL="0" rtl="0" algn="l">
              <a:lnSpc>
                <a:spcPct val="115000"/>
              </a:lnSpc>
              <a:spcBef>
                <a:spcPts val="2300"/>
              </a:spcBef>
              <a:spcAft>
                <a:spcPts val="0"/>
              </a:spcAft>
              <a:buSzPts val="3000"/>
              <a:buNone/>
            </a:pPr>
            <a:r>
              <a:t/>
            </a:r>
            <a:endParaRPr b="1">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t/>
            </a:r>
            <a:endParaRPr b="1" sz="3600">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rPr b="1" lang="en-GB" sz="3600">
                <a:solidFill>
                  <a:schemeClr val="accent4"/>
                </a:solidFill>
                <a:latin typeface="Impact"/>
                <a:ea typeface="Impact"/>
                <a:cs typeface="Impact"/>
                <a:sym typeface="Impact"/>
              </a:rPr>
              <a:t> </a:t>
            </a:r>
            <a:endParaRPr/>
          </a:p>
        </p:txBody>
      </p:sp>
      <p:sp>
        <p:nvSpPr>
          <p:cNvPr id="339" name="Google Shape;339;p36"/>
          <p:cNvSpPr txBox="1"/>
          <p:nvPr/>
        </p:nvSpPr>
        <p:spPr>
          <a:xfrm>
            <a:off x="187800" y="1177625"/>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340" name="Google Shape;340;p36"/>
          <p:cNvSpPr txBox="1"/>
          <p:nvPr/>
        </p:nvSpPr>
        <p:spPr>
          <a:xfrm>
            <a:off x="287775" y="529825"/>
            <a:ext cx="7744799"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Example :Write a C program to add all the numbers entered by a user until user enters 0.</a:t>
            </a:r>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341" name="Google Shape;341;p36"/>
          <p:cNvSpPr txBox="1"/>
          <p:nvPr/>
        </p:nvSpPr>
        <p:spPr>
          <a:xfrm>
            <a:off x="187800" y="956050"/>
            <a:ext cx="8333699" cy="40703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B5394"/>
              </a:buClr>
              <a:buSzPts val="1200"/>
              <a:buFont typeface="Impact"/>
              <a:buNone/>
            </a:pPr>
            <a:r>
              <a:rPr b="0" i="0" lang="en-GB" sz="1200" u="none" cap="none" strike="noStrike">
                <a:solidFill>
                  <a:srgbClr val="0B5394"/>
                </a:solidFill>
                <a:latin typeface="Impact"/>
                <a:ea typeface="Impact"/>
                <a:cs typeface="Impact"/>
                <a:sym typeface="Impact"/>
              </a:rPr>
              <a:t>/*C program to demonstrate the working of do...while statement*/</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#include &lt;stdio.h&gt;</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int main(){</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int sum=0,num;</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do             /* Codes inside the body of do...while loops are at least executed once. */</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                                    </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printf("Enter a number\n");</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scanf("%d",&amp;num);</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sum+=num;      </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while(num!=0);</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   printf("sum=%d",sum);</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return 0;</a:t>
            </a:r>
            <a:br>
              <a:rPr b="0" i="0" lang="en-GB" sz="1200" u="none" cap="none" strike="noStrike">
                <a:solidFill>
                  <a:srgbClr val="0B5394"/>
                </a:solidFill>
                <a:latin typeface="Impact"/>
                <a:ea typeface="Impact"/>
                <a:cs typeface="Impact"/>
                <a:sym typeface="Impact"/>
              </a:rPr>
            </a:br>
            <a:r>
              <a:rPr b="0" i="0" lang="en-GB" sz="1200" u="none" cap="none" strike="noStrike">
                <a:solidFill>
                  <a:srgbClr val="0B5394"/>
                </a:solidFill>
                <a:latin typeface="Impact"/>
                <a:ea typeface="Impact"/>
                <a:cs typeface="Impact"/>
                <a:sym typeface="Impact"/>
              </a:rPr>
              <a:t>}</a:t>
            </a:r>
            <a:endParaRPr/>
          </a:p>
          <a:p>
            <a:pPr indent="0" lvl="0" marL="63500" marR="63500" rtl="0" algn="l">
              <a:lnSpc>
                <a:spcPct val="150000"/>
              </a:lnSpc>
              <a:spcBef>
                <a:spcPts val="2300"/>
              </a:spcBef>
              <a:spcAft>
                <a:spcPts val="0"/>
              </a:spcAft>
              <a:buClr>
                <a:srgbClr val="000000"/>
              </a:buClr>
              <a:buSzPts val="1000"/>
              <a:buFont typeface="Arial"/>
              <a:buNone/>
            </a:pPr>
            <a:r>
              <a:t/>
            </a:r>
            <a:endParaRPr b="0" i="0" sz="1000" u="none" cap="none" strike="noStrike">
              <a:solidFill>
                <a:srgbClr val="0B5394"/>
              </a:solidFill>
              <a:latin typeface="Impact"/>
              <a:ea typeface="Impact"/>
              <a:cs typeface="Impact"/>
              <a:sym typeface="Impact"/>
            </a:endParaRPr>
          </a:p>
        </p:txBody>
      </p:sp>
      <p:sp>
        <p:nvSpPr>
          <p:cNvPr id="342" name="Google Shape;342;p36"/>
          <p:cNvSpPr txBox="1"/>
          <p:nvPr/>
        </p:nvSpPr>
        <p:spPr>
          <a:xfrm>
            <a:off x="5790900" y="1674875"/>
            <a:ext cx="2730599" cy="1918200"/>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Output: </a:t>
            </a:r>
            <a:endParaRPr/>
          </a:p>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Enter a number</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3</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Enter a number</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-2</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Enter a number</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0</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sum=1</a:t>
            </a:r>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46" name="Shape 346"/>
        <p:cNvGrpSpPr/>
        <p:nvPr/>
      </p:nvGrpSpPr>
      <p:grpSpPr>
        <a:xfrm>
          <a:off x="0" y="0"/>
          <a:ext cx="0" cy="0"/>
          <a:chOff x="0" y="0"/>
          <a:chExt cx="0" cy="0"/>
        </a:xfrm>
      </p:grpSpPr>
      <p:sp>
        <p:nvSpPr>
          <p:cNvPr id="347" name="Google Shape;347;p37"/>
          <p:cNvSpPr txBox="1"/>
          <p:nvPr>
            <p:ph type="title"/>
          </p:nvPr>
        </p:nvSpPr>
        <p:spPr>
          <a:xfrm>
            <a:off x="-48075" y="271875"/>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loops:for</a:t>
            </a:r>
            <a:endParaRPr/>
          </a:p>
          <a:p>
            <a:pPr indent="0" lvl="0" marL="0" rtl="0" algn="l">
              <a:lnSpc>
                <a:spcPct val="115000"/>
              </a:lnSpc>
              <a:spcBef>
                <a:spcPts val="2300"/>
              </a:spcBef>
              <a:spcAft>
                <a:spcPts val="0"/>
              </a:spcAft>
              <a:buSzPts val="1400"/>
              <a:buNone/>
            </a:pPr>
            <a:r>
              <a:t/>
            </a:r>
            <a:endParaRPr sz="1400">
              <a:solidFill>
                <a:srgbClr val="0B5394"/>
              </a:solidFill>
              <a:latin typeface="Impact"/>
              <a:ea typeface="Impact"/>
              <a:cs typeface="Impact"/>
              <a:sym typeface="Impact"/>
            </a:endParaRPr>
          </a:p>
          <a:p>
            <a:pPr indent="0" lvl="0" marL="0" rtl="0" algn="l">
              <a:lnSpc>
                <a:spcPct val="115000"/>
              </a:lnSpc>
              <a:spcBef>
                <a:spcPts val="2300"/>
              </a:spcBef>
              <a:spcAft>
                <a:spcPts val="0"/>
              </a:spcAft>
              <a:buSzPts val="1400"/>
              <a:buNone/>
            </a:pPr>
            <a:r>
              <a:t/>
            </a:r>
            <a:endParaRPr sz="1400">
              <a:solidFill>
                <a:srgbClr val="0B5394"/>
              </a:solidFill>
              <a:latin typeface="Impact"/>
              <a:ea typeface="Impact"/>
              <a:cs typeface="Impact"/>
              <a:sym typeface="Impact"/>
            </a:endParaRPr>
          </a:p>
          <a:p>
            <a:pPr indent="0" lvl="0" marL="0" rtl="0" algn="l">
              <a:lnSpc>
                <a:spcPct val="115000"/>
              </a:lnSpc>
              <a:spcBef>
                <a:spcPts val="2300"/>
              </a:spcBef>
              <a:spcAft>
                <a:spcPts val="0"/>
              </a:spcAft>
              <a:buSzPts val="1400"/>
              <a:buNone/>
            </a:pPr>
            <a:r>
              <a:t/>
            </a:r>
            <a:endParaRPr sz="1400">
              <a:solidFill>
                <a:srgbClr val="0B5394"/>
              </a:solidFill>
              <a:latin typeface="Impact"/>
              <a:ea typeface="Impact"/>
              <a:cs typeface="Impact"/>
              <a:sym typeface="Impact"/>
            </a:endParaRPr>
          </a:p>
          <a:p>
            <a:pPr indent="0" lvl="0" marL="0" rtl="0" algn="l">
              <a:lnSpc>
                <a:spcPct val="115000"/>
              </a:lnSpc>
              <a:spcBef>
                <a:spcPts val="2300"/>
              </a:spcBef>
              <a:spcAft>
                <a:spcPts val="0"/>
              </a:spcAft>
              <a:buSzPts val="1400"/>
              <a:buNone/>
            </a:pPr>
            <a:r>
              <a:rPr lang="en-GB" sz="1400">
                <a:solidFill>
                  <a:srgbClr val="0B5394"/>
                </a:solidFill>
                <a:latin typeface="Impact"/>
                <a:ea typeface="Impact"/>
                <a:cs typeface="Impact"/>
                <a:sym typeface="Impact"/>
              </a:rPr>
              <a:t> </a:t>
            </a:r>
            <a:endParaRPr/>
          </a:p>
        </p:txBody>
      </p:sp>
      <p:sp>
        <p:nvSpPr>
          <p:cNvPr id="348" name="Google Shape;348;p37"/>
          <p:cNvSpPr txBox="1"/>
          <p:nvPr/>
        </p:nvSpPr>
        <p:spPr>
          <a:xfrm>
            <a:off x="5566225" y="973100"/>
            <a:ext cx="2813099" cy="3047700"/>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The initialization statement is executed only once at the beginning of the for loop. Then the test expression is checked by the program. If the test expression is false, for loop is terminated. But if test expression is true then the code/s inside body of for loop is executed and then update expression is updated. This process repeats until test expression is false.</a:t>
            </a:r>
            <a:endParaRPr/>
          </a:p>
        </p:txBody>
      </p:sp>
      <p:pic>
        <p:nvPicPr>
          <p:cNvPr id="349" name="Google Shape;349;p37"/>
          <p:cNvPicPr preferRelativeResize="0"/>
          <p:nvPr/>
        </p:nvPicPr>
        <p:blipFill rotWithShape="1">
          <a:blip r:embed="rId3">
            <a:alphaModFix/>
          </a:blip>
          <a:srcRect b="0" l="0" r="0" t="0"/>
          <a:stretch/>
        </p:blipFill>
        <p:spPr>
          <a:xfrm>
            <a:off x="941025" y="855475"/>
            <a:ext cx="3785425" cy="3945850"/>
          </a:xfrm>
          <a:prstGeom prst="rect">
            <a:avLst/>
          </a:prstGeom>
          <a:noFill/>
          <a:ln>
            <a:noFill/>
          </a:ln>
        </p:spPr>
      </p:pic>
      <p:sp>
        <p:nvSpPr>
          <p:cNvPr id="350" name="Google Shape;350;p37"/>
          <p:cNvSpPr txBox="1"/>
          <p:nvPr/>
        </p:nvSpPr>
        <p:spPr>
          <a:xfrm>
            <a:off x="1105242" y="984041"/>
            <a:ext cx="3232800" cy="2530799"/>
          </a:xfrm>
          <a:prstGeom prst="rect">
            <a:avLst/>
          </a:prstGeom>
          <a:noFill/>
          <a:ln>
            <a:noFill/>
          </a:ln>
        </p:spPr>
        <p:txBody>
          <a:bodyPr anchorCtr="0" anchor="ctr" bIns="91425" lIns="91425" spcFirstLastPara="1" rIns="91425" wrap="square" tIns="91425">
            <a:noAutofit/>
          </a:bodyPr>
          <a:lstStyle/>
          <a:p>
            <a:pPr indent="0" lvl="0" marL="0" marR="0" rtl="0" algn="l">
              <a:lnSpc>
                <a:spcPct val="160914"/>
              </a:lnSpc>
              <a:spcBef>
                <a:spcPts val="0"/>
              </a:spcBef>
              <a:spcAft>
                <a:spcPts val="0"/>
              </a:spcAft>
              <a:buClr>
                <a:srgbClr val="000000"/>
              </a:buClr>
              <a:buSzPts val="1050"/>
              <a:buFont typeface="Roboto"/>
              <a:buNone/>
            </a:pPr>
            <a:r>
              <a:rPr b="0" i="0" lang="en-GB" sz="1050" u="none" cap="none" strike="noStrike">
                <a:solidFill>
                  <a:srgbClr val="000000"/>
                </a:solidFill>
                <a:highlight>
                  <a:srgbClr val="FFFFFF"/>
                </a:highlight>
                <a:latin typeface="Roboto"/>
                <a:ea typeface="Roboto"/>
                <a:cs typeface="Roboto"/>
                <a:sym typeface="Roboto"/>
              </a:rPr>
              <a:t>g.</a:t>
            </a:r>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54" name="Shape 354"/>
        <p:cNvGrpSpPr/>
        <p:nvPr/>
      </p:nvGrpSpPr>
      <p:grpSpPr>
        <a:xfrm>
          <a:off x="0" y="0"/>
          <a:ext cx="0" cy="0"/>
          <a:chOff x="0" y="0"/>
          <a:chExt cx="0" cy="0"/>
        </a:xfrm>
      </p:grpSpPr>
      <p:sp>
        <p:nvSpPr>
          <p:cNvPr id="355" name="Google Shape;355;p38"/>
          <p:cNvSpPr txBox="1"/>
          <p:nvPr>
            <p:ph type="title"/>
          </p:nvPr>
        </p:nvSpPr>
        <p:spPr>
          <a:xfrm>
            <a:off x="0" y="224600"/>
            <a:ext cx="9144000"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for</a:t>
            </a:r>
            <a:endParaRPr/>
          </a:p>
          <a:p>
            <a:pPr indent="0" lvl="0" marL="0" marR="0" rtl="0" algn="l">
              <a:lnSpc>
                <a:spcPct val="115000"/>
              </a:lnSpc>
              <a:spcBef>
                <a:spcPts val="2300"/>
              </a:spcBef>
              <a:spcAft>
                <a:spcPts val="0"/>
              </a:spcAft>
              <a:buSzPts val="2600"/>
              <a:buNone/>
            </a:pPr>
            <a:r>
              <a:t/>
            </a:r>
            <a:endParaRPr b="1" sz="2600">
              <a:solidFill>
                <a:schemeClr val="accent4"/>
              </a:solidFill>
              <a:latin typeface="Impact"/>
              <a:ea typeface="Impact"/>
              <a:cs typeface="Impact"/>
              <a:sym typeface="Impact"/>
            </a:endParaRPr>
          </a:p>
          <a:p>
            <a:pPr indent="0" lvl="0" marL="0" marR="0" rtl="0" algn="l">
              <a:lnSpc>
                <a:spcPct val="115000"/>
              </a:lnSpc>
              <a:spcBef>
                <a:spcPts val="2300"/>
              </a:spcBef>
              <a:spcAft>
                <a:spcPts val="0"/>
              </a:spcAft>
              <a:buSzPts val="2600"/>
              <a:buNone/>
            </a:pPr>
            <a:r>
              <a:t/>
            </a:r>
            <a:endParaRPr b="1" sz="2600">
              <a:solidFill>
                <a:schemeClr val="accent4"/>
              </a:solidFill>
              <a:latin typeface="Impact"/>
              <a:ea typeface="Impact"/>
              <a:cs typeface="Impact"/>
              <a:sym typeface="Impact"/>
            </a:endParaRPr>
          </a:p>
          <a:p>
            <a:pPr indent="0" lvl="0" marL="0" marR="0" rtl="0" algn="l">
              <a:lnSpc>
                <a:spcPct val="115000"/>
              </a:lnSpc>
              <a:spcBef>
                <a:spcPts val="2300"/>
              </a:spcBef>
              <a:spcAft>
                <a:spcPts val="0"/>
              </a:spcAft>
              <a:buSzPts val="2600"/>
              <a:buNone/>
            </a:pPr>
            <a:r>
              <a:rPr b="1" lang="en-GB" sz="2600">
                <a:solidFill>
                  <a:schemeClr val="accent4"/>
                </a:solidFill>
                <a:latin typeface="Impact"/>
                <a:ea typeface="Impact"/>
                <a:cs typeface="Impact"/>
                <a:sym typeface="Impact"/>
              </a:rPr>
              <a:t> </a:t>
            </a:r>
            <a:endParaRPr/>
          </a:p>
        </p:txBody>
      </p:sp>
      <p:sp>
        <p:nvSpPr>
          <p:cNvPr id="356" name="Google Shape;356;p38"/>
          <p:cNvSpPr txBox="1"/>
          <p:nvPr/>
        </p:nvSpPr>
        <p:spPr>
          <a:xfrm>
            <a:off x="187800" y="1177625"/>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357" name="Google Shape;357;p38"/>
          <p:cNvSpPr txBox="1"/>
          <p:nvPr/>
        </p:nvSpPr>
        <p:spPr>
          <a:xfrm>
            <a:off x="228925" y="546725"/>
            <a:ext cx="7744799"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Example :Write a program to find the sum of first n natural numbers where n is entered by user. Note: 1,2,3... are called natural numbers.</a:t>
            </a:r>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358" name="Google Shape;358;p38"/>
          <p:cNvSpPr txBox="1"/>
          <p:nvPr/>
        </p:nvSpPr>
        <p:spPr>
          <a:xfrm>
            <a:off x="228925" y="1066775"/>
            <a:ext cx="8333699" cy="40703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#include &lt;stdio.h&gt;</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int main(){</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int n, count, sum=0;</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printf("Enter the value of n.\n");</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scanf("%d",&amp;n);</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for(count=1;count&lt;=n;++count)  //for loop terminates if count&gt;n</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sum+=count;    /* this statement is equivalent to sum=sum+count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printf("Sum=%d",sum);</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    return 0;</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a:t>
            </a:r>
            <a:br>
              <a:rPr b="0" i="0" lang="en-GB" sz="1050" u="none" cap="none" strike="noStrike">
                <a:solidFill>
                  <a:srgbClr val="000000"/>
                </a:solidFill>
                <a:highlight>
                  <a:srgbClr val="EEEEEE"/>
                </a:highlight>
                <a:latin typeface="Consolas"/>
                <a:ea typeface="Consolas"/>
                <a:cs typeface="Consolas"/>
                <a:sym typeface="Consolas"/>
              </a:rPr>
            </a:br>
            <a:endParaRPr b="0" i="0" sz="1050" u="none" cap="none" strike="noStrike">
              <a:solidFill>
                <a:srgbClr val="000000"/>
              </a:solidFill>
              <a:highlight>
                <a:srgbClr val="EEEEEE"/>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050"/>
              <a:buFont typeface="Arial"/>
              <a:buNone/>
            </a:pPr>
            <a:r>
              <a:t/>
            </a:r>
            <a:endParaRPr b="0" i="0" sz="1050" u="none" cap="none" strike="noStrike">
              <a:solidFill>
                <a:srgbClr val="000000"/>
              </a:solidFill>
              <a:highlight>
                <a:srgbClr val="EEEEEE"/>
              </a:highlight>
              <a:latin typeface="Consolas"/>
              <a:ea typeface="Consolas"/>
              <a:cs typeface="Consolas"/>
              <a:sym typeface="Consolas"/>
            </a:endParaRPr>
          </a:p>
          <a:p>
            <a:pPr indent="0" lvl="0" marL="63500" marR="63500" rtl="0" algn="l">
              <a:lnSpc>
                <a:spcPct val="150000"/>
              </a:lnSpc>
              <a:spcBef>
                <a:spcPts val="15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359" name="Google Shape;359;p38"/>
          <p:cNvSpPr txBox="1"/>
          <p:nvPr/>
        </p:nvSpPr>
        <p:spPr>
          <a:xfrm>
            <a:off x="5790900" y="1674875"/>
            <a:ext cx="2730599" cy="1918200"/>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Output: </a:t>
            </a:r>
            <a:endParaRPr/>
          </a:p>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Enter the value of n.</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19</a:t>
            </a:r>
            <a:br>
              <a:rPr b="0" i="0" lang="en-GB" sz="1400" u="none" cap="none" strike="noStrike">
                <a:solidFill>
                  <a:srgbClr val="0B5394"/>
                </a:solidFill>
                <a:latin typeface="Impact"/>
                <a:ea typeface="Impact"/>
                <a:cs typeface="Impact"/>
                <a:sym typeface="Impact"/>
              </a:rPr>
            </a:br>
            <a:r>
              <a:rPr b="0" i="0" lang="en-GB" sz="1400" u="none" cap="none" strike="noStrike">
                <a:solidFill>
                  <a:srgbClr val="0B5394"/>
                </a:solidFill>
                <a:latin typeface="Impact"/>
                <a:ea typeface="Impact"/>
                <a:cs typeface="Impact"/>
                <a:sym typeface="Impact"/>
              </a:rPr>
              <a:t>Sum=190</a:t>
            </a:r>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63" name="Shape 363"/>
        <p:cNvGrpSpPr/>
        <p:nvPr/>
      </p:nvGrpSpPr>
      <p:grpSpPr>
        <a:xfrm>
          <a:off x="0" y="0"/>
          <a:ext cx="0" cy="0"/>
          <a:chOff x="0" y="0"/>
          <a:chExt cx="0" cy="0"/>
        </a:xfrm>
      </p:grpSpPr>
      <p:sp>
        <p:nvSpPr>
          <p:cNvPr id="364" name="Google Shape;364;p39"/>
          <p:cNvSpPr txBox="1"/>
          <p:nvPr>
            <p:ph type="title"/>
          </p:nvPr>
        </p:nvSpPr>
        <p:spPr>
          <a:xfrm>
            <a:off x="58850" y="207700"/>
            <a:ext cx="9144000"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while, do-while, for</a:t>
            </a:r>
            <a:endParaRPr/>
          </a:p>
          <a:p>
            <a:pPr indent="0" lvl="0" marL="0" rtl="0" algn="l">
              <a:lnSpc>
                <a:spcPct val="115000"/>
              </a:lnSpc>
              <a:spcBef>
                <a:spcPts val="2300"/>
              </a:spcBef>
              <a:spcAft>
                <a:spcPts val="0"/>
              </a:spcAft>
              <a:buSzPts val="3000"/>
              <a:buNone/>
            </a:pPr>
            <a:r>
              <a:t/>
            </a:r>
            <a:endParaRPr b="1">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t/>
            </a:r>
            <a:endParaRPr b="1" sz="3600">
              <a:solidFill>
                <a:schemeClr val="accent4"/>
              </a:solidFill>
              <a:latin typeface="Impact"/>
              <a:ea typeface="Impact"/>
              <a:cs typeface="Impact"/>
              <a:sym typeface="Impact"/>
            </a:endParaRPr>
          </a:p>
          <a:p>
            <a:pPr indent="0" lvl="0" marL="0" rtl="0" algn="l">
              <a:lnSpc>
                <a:spcPct val="115000"/>
              </a:lnSpc>
              <a:spcBef>
                <a:spcPts val="2300"/>
              </a:spcBef>
              <a:spcAft>
                <a:spcPts val="0"/>
              </a:spcAft>
              <a:buSzPts val="3600"/>
              <a:buNone/>
            </a:pPr>
            <a:r>
              <a:rPr b="1" lang="en-GB" sz="3600">
                <a:solidFill>
                  <a:schemeClr val="accent4"/>
                </a:solidFill>
                <a:latin typeface="Impact"/>
                <a:ea typeface="Impact"/>
                <a:cs typeface="Impact"/>
                <a:sym typeface="Impact"/>
              </a:rPr>
              <a:t> </a:t>
            </a:r>
            <a:endParaRPr/>
          </a:p>
        </p:txBody>
      </p:sp>
      <p:sp>
        <p:nvSpPr>
          <p:cNvPr id="365" name="Google Shape;365;p39"/>
          <p:cNvSpPr txBox="1"/>
          <p:nvPr/>
        </p:nvSpPr>
        <p:spPr>
          <a:xfrm>
            <a:off x="187800" y="772325"/>
            <a:ext cx="8768400" cy="3858000"/>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78571"/>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1.-</a:t>
            </a:r>
            <a:r>
              <a:rPr b="0" i="0" lang="en-GB" sz="1400" u="none" cap="none" strike="noStrike">
                <a:solidFill>
                  <a:srgbClr val="0B5394"/>
                </a:solidFill>
                <a:latin typeface="Impact"/>
                <a:ea typeface="Impact"/>
                <a:cs typeface="Impact"/>
                <a:sym typeface="Impact"/>
              </a:rPr>
              <a:t>C Program to Find Sum of Natural Numbers</a:t>
            </a:r>
            <a:endParaRPr/>
          </a:p>
          <a:p>
            <a:pPr indent="0" lvl="0" marL="0" marR="0" rtl="0" algn="l">
              <a:lnSpc>
                <a:spcPct val="178571"/>
              </a:lnSpc>
              <a:spcBef>
                <a:spcPts val="30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2.-</a:t>
            </a:r>
            <a:r>
              <a:rPr b="0" i="0" lang="en-GB" sz="1400" u="none" cap="none" strike="noStrike">
                <a:solidFill>
                  <a:srgbClr val="0B5394"/>
                </a:solidFill>
                <a:latin typeface="Impact"/>
                <a:ea typeface="Impact"/>
                <a:cs typeface="Impact"/>
                <a:sym typeface="Impact"/>
              </a:rPr>
              <a:t>C Program to Find Factorial of a Number</a:t>
            </a:r>
            <a:endParaRPr/>
          </a:p>
          <a:p>
            <a:pPr indent="0" lvl="0" marL="0" marR="0" rtl="0" algn="l">
              <a:lnSpc>
                <a:spcPct val="178571"/>
              </a:lnSpc>
              <a:spcBef>
                <a:spcPts val="30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3.-</a:t>
            </a:r>
            <a:r>
              <a:rPr b="0" i="0" lang="en-GB" sz="1400" u="none" cap="none" strike="noStrike">
                <a:solidFill>
                  <a:srgbClr val="0B5394"/>
                </a:solidFill>
                <a:latin typeface="Impact"/>
                <a:ea typeface="Impact"/>
                <a:cs typeface="Impact"/>
                <a:sym typeface="Impact"/>
              </a:rPr>
              <a:t>C program to Generate Multiplication Table</a:t>
            </a:r>
            <a:endParaRPr/>
          </a:p>
          <a:p>
            <a:pPr indent="0" lvl="0" marL="0" marR="0" rtl="0" algn="l">
              <a:lnSpc>
                <a:spcPct val="178571"/>
              </a:lnSpc>
              <a:spcBef>
                <a:spcPts val="30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4.-</a:t>
            </a:r>
            <a:r>
              <a:rPr b="0" i="0" lang="en-GB" sz="1400" u="none" cap="none" strike="noStrike">
                <a:solidFill>
                  <a:srgbClr val="0B5394"/>
                </a:solidFill>
                <a:latin typeface="Impact"/>
                <a:ea typeface="Impact"/>
                <a:cs typeface="Impact"/>
                <a:sym typeface="Impact"/>
              </a:rPr>
              <a:t>C Program to Display Fibonacci  Series</a:t>
            </a:r>
            <a:endParaRPr b="0" i="0" sz="1400" u="sng" cap="none" strike="noStrike">
              <a:solidFill>
                <a:srgbClr val="0B5394"/>
              </a:solidFill>
              <a:latin typeface="Impact"/>
              <a:ea typeface="Impact"/>
              <a:cs typeface="Impact"/>
              <a:sym typeface="Impact"/>
              <a:hlinkClick r:id="rId3">
                <a:extLst>
                  <a:ext uri="{A12FA001-AC4F-418D-AE19-62706E023703}">
                    <ahyp:hlinkClr val="tx"/>
                  </a:ext>
                </a:extLst>
              </a:hlinkClick>
            </a:endParaRPr>
          </a:p>
          <a:p>
            <a:pPr indent="0" lvl="0" marL="0" marR="0" rtl="0" algn="l">
              <a:lnSpc>
                <a:spcPct val="178571"/>
              </a:lnSpc>
              <a:spcBef>
                <a:spcPts val="30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5.-</a:t>
            </a:r>
            <a:r>
              <a:rPr b="0" i="0" lang="en-GB" sz="1400" u="none" cap="none" strike="noStrike">
                <a:solidFill>
                  <a:srgbClr val="0B5394"/>
                </a:solidFill>
                <a:latin typeface="Impact"/>
                <a:ea typeface="Impact"/>
                <a:cs typeface="Impact"/>
                <a:sym typeface="Impact"/>
              </a:rPr>
              <a:t>C Program to Find HCF of two Numbers</a:t>
            </a:r>
            <a:endParaRPr/>
          </a:p>
          <a:p>
            <a:pPr indent="0" lvl="0" marL="0" marR="0" rtl="0" algn="l">
              <a:lnSpc>
                <a:spcPct val="178571"/>
              </a:lnSpc>
              <a:spcBef>
                <a:spcPts val="30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6.-</a:t>
            </a:r>
            <a:r>
              <a:rPr b="0" i="0" lang="en-GB" sz="1400" u="none" cap="none" strike="noStrike">
                <a:solidFill>
                  <a:srgbClr val="0B5394"/>
                </a:solidFill>
                <a:latin typeface="Impact"/>
                <a:ea typeface="Impact"/>
                <a:cs typeface="Impact"/>
                <a:sym typeface="Impact"/>
              </a:rPr>
              <a:t>C Program to Find LCM of two numbers entered by user</a:t>
            </a:r>
            <a:endParaRPr/>
          </a:p>
          <a:p>
            <a:pPr indent="0" lvl="0" marL="0" marR="0" rtl="0" algn="l">
              <a:lnSpc>
                <a:spcPct val="178571"/>
              </a:lnSpc>
              <a:spcBef>
                <a:spcPts val="30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7.-</a:t>
            </a:r>
            <a:r>
              <a:rPr b="0" i="0" lang="en-GB" sz="1400" u="none" cap="none" strike="noStrike">
                <a:solidFill>
                  <a:srgbClr val="0B5394"/>
                </a:solidFill>
                <a:latin typeface="Impact"/>
                <a:ea typeface="Impact"/>
                <a:cs typeface="Impact"/>
                <a:sym typeface="Impact"/>
              </a:rPr>
              <a:t>C Program to Count Number of Digits of an Integer</a:t>
            </a:r>
            <a:endParaRPr/>
          </a:p>
          <a:p>
            <a:pPr indent="0" lvl="0" marL="0" marR="0" rtl="0" algn="l">
              <a:lnSpc>
                <a:spcPct val="178571"/>
              </a:lnSpc>
              <a:spcBef>
                <a:spcPts val="30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8.-</a:t>
            </a:r>
            <a:r>
              <a:rPr b="0" i="0" lang="en-GB" sz="1400" u="none" cap="none" strike="noStrike">
                <a:solidFill>
                  <a:srgbClr val="0B5394"/>
                </a:solidFill>
                <a:latin typeface="Impact"/>
                <a:ea typeface="Impact"/>
                <a:cs typeface="Impact"/>
                <a:sym typeface="Impact"/>
              </a:rPr>
              <a:t>C Program to Reverse a Number</a:t>
            </a:r>
            <a:endParaRPr/>
          </a:p>
          <a:p>
            <a:pPr indent="0" lvl="0" marL="0" marR="0" rtl="0" algn="l">
              <a:lnSpc>
                <a:spcPct val="178571"/>
              </a:lnSpc>
              <a:spcBef>
                <a:spcPts val="30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9.-</a:t>
            </a:r>
            <a:r>
              <a:rPr b="0" i="0" lang="en-GB" sz="1400" u="none" cap="none" strike="noStrike">
                <a:solidFill>
                  <a:srgbClr val="0B5394"/>
                </a:solidFill>
                <a:latin typeface="Impact"/>
                <a:ea typeface="Impact"/>
                <a:cs typeface="Impact"/>
                <a:sym typeface="Impact"/>
              </a:rPr>
              <a:t>C program to Calculate the Power of a Number</a:t>
            </a:r>
            <a:endParaRPr b="0" i="0" sz="1400" u="sng" cap="none" strike="noStrike">
              <a:solidFill>
                <a:srgbClr val="0B5394"/>
              </a:solidFill>
              <a:latin typeface="Impact"/>
              <a:ea typeface="Impact"/>
              <a:cs typeface="Impact"/>
              <a:sym typeface="Impact"/>
              <a:hlinkClick r:id="rId4">
                <a:extLst>
                  <a:ext uri="{A12FA001-AC4F-418D-AE19-62706E023703}">
                    <ahyp:hlinkClr val="tx"/>
                  </a:ext>
                </a:extLst>
              </a:hlinkClick>
            </a:endParaRPr>
          </a:p>
          <a:p>
            <a:pPr indent="0" lvl="0" marL="0" marR="0" rtl="0" algn="l">
              <a:lnSpc>
                <a:spcPct val="178571"/>
              </a:lnSpc>
              <a:spcBef>
                <a:spcPts val="3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366" name="Google Shape;366;p39"/>
          <p:cNvSpPr txBox="1"/>
          <p:nvPr/>
        </p:nvSpPr>
        <p:spPr>
          <a:xfrm>
            <a:off x="4469825" y="793750"/>
            <a:ext cx="4534199" cy="3858000"/>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78571"/>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10.-</a:t>
            </a:r>
            <a:r>
              <a:rPr b="0" i="0" lang="en-GB" sz="1400" u="none" cap="none" strike="noStrike">
                <a:solidFill>
                  <a:srgbClr val="0B5394"/>
                </a:solidFill>
                <a:latin typeface="Impact"/>
                <a:ea typeface="Impact"/>
                <a:cs typeface="Impact"/>
                <a:sym typeface="Impact"/>
              </a:rPr>
              <a:t>C Program to Check Whether a Number is Palindrome or Not</a:t>
            </a:r>
            <a:endParaRPr b="0" i="0" sz="1400" u="sng" cap="none" strike="noStrike">
              <a:solidFill>
                <a:srgbClr val="0B5394"/>
              </a:solidFill>
              <a:latin typeface="Impact"/>
              <a:ea typeface="Impact"/>
              <a:cs typeface="Impact"/>
              <a:sym typeface="Impact"/>
              <a:hlinkClick r:id="rId5">
                <a:extLst>
                  <a:ext uri="{A12FA001-AC4F-418D-AE19-62706E023703}">
                    <ahyp:hlinkClr val="tx"/>
                  </a:ext>
                </a:extLst>
              </a:hlinkClick>
            </a:endParaRPr>
          </a:p>
          <a:p>
            <a:pPr indent="0" lvl="0" marL="0" marR="0" rtl="0" algn="l">
              <a:lnSpc>
                <a:spcPct val="178571"/>
              </a:lnSpc>
              <a:spcBef>
                <a:spcPts val="30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11.-</a:t>
            </a:r>
            <a:r>
              <a:rPr b="0" i="0" lang="en-GB" sz="1400" u="none" cap="none" strike="noStrike">
                <a:solidFill>
                  <a:srgbClr val="0B5394"/>
                </a:solidFill>
                <a:latin typeface="Impact"/>
                <a:ea typeface="Impact"/>
                <a:cs typeface="Impact"/>
                <a:sym typeface="Impact"/>
              </a:rPr>
              <a:t>C Program to Check Whether a Number is Prime or Not</a:t>
            </a:r>
            <a:endParaRPr/>
          </a:p>
          <a:p>
            <a:pPr indent="0" lvl="0" marL="0" marR="0" rtl="0" algn="l">
              <a:lnSpc>
                <a:spcPct val="178571"/>
              </a:lnSpc>
              <a:spcBef>
                <a:spcPts val="30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12.-</a:t>
            </a:r>
            <a:r>
              <a:rPr b="0" i="0" lang="en-GB" sz="1400" u="none" cap="none" strike="noStrike">
                <a:solidFill>
                  <a:srgbClr val="0B5394"/>
                </a:solidFill>
                <a:latin typeface="Impact"/>
                <a:ea typeface="Impact"/>
                <a:cs typeface="Impact"/>
                <a:sym typeface="Impact"/>
              </a:rPr>
              <a:t>C Program to Display Prime Numbers Between Two Intervals</a:t>
            </a:r>
            <a:endParaRPr/>
          </a:p>
          <a:p>
            <a:pPr indent="0" lvl="0" marL="0" marR="0" rtl="0" algn="l">
              <a:lnSpc>
                <a:spcPct val="178571"/>
              </a:lnSpc>
              <a:spcBef>
                <a:spcPts val="30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13.-</a:t>
            </a:r>
            <a:r>
              <a:rPr b="0" i="0" lang="en-GB" sz="1400" u="none" cap="none" strike="noStrike">
                <a:solidFill>
                  <a:srgbClr val="0B5394"/>
                </a:solidFill>
                <a:latin typeface="Impact"/>
                <a:ea typeface="Impact"/>
                <a:cs typeface="Impact"/>
                <a:sym typeface="Impact"/>
              </a:rPr>
              <a:t>C program to Check Armstrong Number</a:t>
            </a:r>
            <a:endParaRPr/>
          </a:p>
          <a:p>
            <a:pPr indent="0" lvl="0" marL="0" marR="0" rtl="0" algn="l">
              <a:lnSpc>
                <a:spcPct val="178571"/>
              </a:lnSpc>
              <a:spcBef>
                <a:spcPts val="30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14.-</a:t>
            </a:r>
            <a:r>
              <a:rPr b="0" i="0" lang="en-GB" sz="1400" u="none" cap="none" strike="noStrike">
                <a:solidFill>
                  <a:srgbClr val="0B5394"/>
                </a:solidFill>
                <a:latin typeface="Impact"/>
                <a:ea typeface="Impact"/>
                <a:cs typeface="Impact"/>
                <a:sym typeface="Impact"/>
              </a:rPr>
              <a:t>C Program to Display Armstrong Number Between Two Intervals</a:t>
            </a:r>
            <a:endParaRPr/>
          </a:p>
          <a:p>
            <a:pPr indent="0" lvl="0" marL="0" marR="0" rtl="0" algn="l">
              <a:lnSpc>
                <a:spcPct val="178571"/>
              </a:lnSpc>
              <a:spcBef>
                <a:spcPts val="30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15.-</a:t>
            </a:r>
            <a:r>
              <a:rPr b="0" i="0" lang="en-GB" sz="1400" u="none" cap="none" strike="noStrike">
                <a:solidFill>
                  <a:srgbClr val="0B5394"/>
                </a:solidFill>
                <a:latin typeface="Impact"/>
                <a:ea typeface="Impact"/>
                <a:cs typeface="Impact"/>
                <a:sym typeface="Impact"/>
              </a:rPr>
              <a:t>C program to Display Factors of a Number</a:t>
            </a:r>
            <a:endParaRPr b="0" i="0" sz="1400" u="sng" cap="none" strike="noStrike">
              <a:solidFill>
                <a:srgbClr val="0B5394"/>
              </a:solidFill>
              <a:latin typeface="Impact"/>
              <a:ea typeface="Impact"/>
              <a:cs typeface="Impact"/>
              <a:sym typeface="Impact"/>
              <a:hlinkClick r:id="rId6">
                <a:extLst>
                  <a:ext uri="{A12FA001-AC4F-418D-AE19-62706E023703}">
                    <ahyp:hlinkClr val="tx"/>
                  </a:ext>
                </a:extLst>
              </a:hlinkClick>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1" name="Shape 101"/>
        <p:cNvGrpSpPr/>
        <p:nvPr/>
      </p:nvGrpSpPr>
      <p:grpSpPr>
        <a:xfrm>
          <a:off x="0" y="0"/>
          <a:ext cx="0" cy="0"/>
          <a:chOff x="0" y="0"/>
          <a:chExt cx="0" cy="0"/>
        </a:xfrm>
      </p:grpSpPr>
      <p:sp>
        <p:nvSpPr>
          <p:cNvPr id="102" name="Google Shape;102;p4"/>
          <p:cNvSpPr txBox="1"/>
          <p:nvPr>
            <p:ph type="title"/>
          </p:nvPr>
        </p:nvSpPr>
        <p:spPr>
          <a:xfrm>
            <a:off x="311700" y="4100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Keywords and Identifiers</a:t>
            </a:r>
            <a:endParaRPr/>
          </a:p>
          <a:p>
            <a:pPr indent="0" lvl="0" marL="0" rtl="0" algn="l">
              <a:lnSpc>
                <a:spcPct val="115000"/>
              </a:lnSpc>
              <a:spcBef>
                <a:spcPts val="2300"/>
              </a:spcBef>
              <a:spcAft>
                <a:spcPts val="0"/>
              </a:spcAft>
              <a:buSzPts val="3600"/>
              <a:buNone/>
            </a:pPr>
            <a:r>
              <a:t/>
            </a:r>
            <a:endParaRPr sz="3600">
              <a:solidFill>
                <a:schemeClr val="accent3"/>
              </a:solidFill>
              <a:latin typeface="Impact"/>
              <a:ea typeface="Impact"/>
              <a:cs typeface="Impact"/>
              <a:sym typeface="Impact"/>
            </a:endParaRPr>
          </a:p>
        </p:txBody>
      </p:sp>
      <p:sp>
        <p:nvSpPr>
          <p:cNvPr id="103" name="Google Shape;103;p4"/>
          <p:cNvSpPr txBox="1"/>
          <p:nvPr>
            <p:ph idx="1" type="body"/>
          </p:nvPr>
        </p:nvSpPr>
        <p:spPr>
          <a:xfrm>
            <a:off x="395650" y="1304725"/>
            <a:ext cx="8908799" cy="33390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60914"/>
              </a:lnSpc>
              <a:spcBef>
                <a:spcPts val="0"/>
              </a:spcBef>
              <a:spcAft>
                <a:spcPts val="0"/>
              </a:spcAft>
              <a:buSzPts val="2700"/>
              <a:buNone/>
            </a:pPr>
            <a:r>
              <a:rPr b="1" lang="en-GB" sz="2700">
                <a:solidFill>
                  <a:srgbClr val="0B5394"/>
                </a:solidFill>
                <a:latin typeface="Impact"/>
                <a:ea typeface="Impact"/>
                <a:cs typeface="Impact"/>
                <a:sym typeface="Impact"/>
              </a:rPr>
              <a:t>Keywords</a:t>
            </a:r>
            <a:r>
              <a:rPr lang="en-GB" sz="2700">
                <a:solidFill>
                  <a:srgbClr val="0B5394"/>
                </a:solidFill>
                <a:latin typeface="Impact"/>
                <a:ea typeface="Impact"/>
                <a:cs typeface="Impact"/>
                <a:sym typeface="Impact"/>
              </a:rPr>
              <a:t>:</a:t>
            </a:r>
            <a:r>
              <a:rPr lang="en-GB" sz="3000">
                <a:solidFill>
                  <a:srgbClr val="0B5394"/>
                </a:solidFill>
                <a:latin typeface="Impact"/>
                <a:ea typeface="Impact"/>
                <a:cs typeface="Impact"/>
                <a:sym typeface="Impact"/>
              </a:rPr>
              <a:t> </a:t>
            </a:r>
            <a:endParaRPr/>
          </a:p>
          <a:p>
            <a:pPr indent="0" lvl="0" marL="0" rtl="0" algn="l">
              <a:lnSpc>
                <a:spcPct val="160914"/>
              </a:lnSpc>
              <a:spcBef>
                <a:spcPts val="1600"/>
              </a:spcBef>
              <a:spcAft>
                <a:spcPts val="0"/>
              </a:spcAft>
              <a:buSzPts val="1800"/>
              <a:buNone/>
            </a:pPr>
            <a:r>
              <a:rPr lang="en-GB">
                <a:solidFill>
                  <a:srgbClr val="0B5394"/>
                </a:solidFill>
                <a:latin typeface="Impact"/>
                <a:ea typeface="Impact"/>
                <a:cs typeface="Impact"/>
                <a:sym typeface="Impact"/>
              </a:rPr>
              <a:t>Keywords are the reserved words used in programming. Each keywords has fixed meaning and that cannot be changed by user.</a:t>
            </a:r>
            <a:endParaRPr/>
          </a:p>
          <a:p>
            <a:pPr indent="0" lvl="0" marL="0" rtl="0" algn="l">
              <a:lnSpc>
                <a:spcPct val="160914"/>
              </a:lnSpc>
              <a:spcBef>
                <a:spcPts val="1600"/>
              </a:spcBef>
              <a:spcAft>
                <a:spcPts val="0"/>
              </a:spcAft>
              <a:buSzPts val="1800"/>
              <a:buNone/>
            </a:pPr>
            <a:r>
              <a:t/>
            </a:r>
            <a:endParaRPr>
              <a:solidFill>
                <a:srgbClr val="0B5394"/>
              </a:solidFill>
              <a:latin typeface="Impact"/>
              <a:ea typeface="Impact"/>
              <a:cs typeface="Impact"/>
              <a:sym typeface="Impact"/>
            </a:endParaRPr>
          </a:p>
          <a:p>
            <a:pPr indent="457200" lvl="0" marL="0" rtl="0" algn="l">
              <a:lnSpc>
                <a:spcPct val="160914"/>
              </a:lnSpc>
              <a:spcBef>
                <a:spcPts val="1100"/>
              </a:spcBef>
              <a:spcAft>
                <a:spcPts val="0"/>
              </a:spcAft>
              <a:buSzPts val="1800"/>
              <a:buNone/>
            </a:pPr>
            <a:r>
              <a:rPr lang="en-GB">
                <a:solidFill>
                  <a:srgbClr val="0B5394"/>
                </a:solidFill>
                <a:latin typeface="Impact"/>
                <a:ea typeface="Impact"/>
                <a:cs typeface="Impact"/>
                <a:sym typeface="Impact"/>
              </a:rPr>
              <a:t> </a:t>
            </a:r>
            <a:endParaRPr/>
          </a:p>
          <a:p>
            <a:pPr indent="0" lvl="0" marL="0" rtl="0" algn="l">
              <a:lnSpc>
                <a:spcPct val="160914"/>
              </a:lnSpc>
              <a:spcBef>
                <a:spcPts val="0"/>
              </a:spcBef>
              <a:spcAft>
                <a:spcPts val="0"/>
              </a:spcAft>
              <a:buSzPts val="1050"/>
              <a:buNone/>
            </a:pPr>
            <a:r>
              <a:t/>
            </a:r>
            <a:endParaRPr sz="1050">
              <a:solidFill>
                <a:srgbClr val="000000"/>
              </a:solidFill>
              <a:highlight>
                <a:srgbClr val="FFFFFF"/>
              </a:highlight>
            </a:endParaRPr>
          </a:p>
          <a:p>
            <a:pPr indent="0" lvl="0" marL="0" rtl="0" algn="l">
              <a:lnSpc>
                <a:spcPct val="160914"/>
              </a:lnSpc>
              <a:spcBef>
                <a:spcPts val="500"/>
              </a:spcBef>
              <a:spcAft>
                <a:spcPts val="0"/>
              </a:spcAft>
              <a:buSzPts val="1050"/>
              <a:buNone/>
            </a:pPr>
            <a:r>
              <a:t/>
            </a:r>
            <a:endParaRPr sz="1050">
              <a:solidFill>
                <a:srgbClr val="000000"/>
              </a:solidFill>
              <a:highlight>
                <a:srgbClr val="FFFFFF"/>
              </a:highlight>
            </a:endParaRPr>
          </a:p>
          <a:p>
            <a:pPr indent="0" lvl="0" marL="0" rtl="0" algn="l">
              <a:lnSpc>
                <a:spcPct val="160914"/>
              </a:lnSpc>
              <a:spcBef>
                <a:spcPts val="1600"/>
              </a:spcBef>
              <a:spcAft>
                <a:spcPts val="0"/>
              </a:spcAft>
              <a:buSzPts val="1800"/>
              <a:buNone/>
            </a:pPr>
            <a:r>
              <a:t/>
            </a:r>
            <a:endParaRPr>
              <a:solidFill>
                <a:srgbClr val="0B5394"/>
              </a:solidFill>
              <a:latin typeface="Impact"/>
              <a:ea typeface="Impact"/>
              <a:cs typeface="Impact"/>
              <a:sym typeface="Impact"/>
            </a:endParaRPr>
          </a:p>
          <a:p>
            <a:pPr indent="0" lvl="0" marL="0" rtl="0" algn="l">
              <a:lnSpc>
                <a:spcPct val="115000"/>
              </a:lnSpc>
              <a:spcBef>
                <a:spcPts val="1100"/>
              </a:spcBef>
              <a:spcAft>
                <a:spcPts val="0"/>
              </a:spcAft>
              <a:buSzPts val="2400"/>
              <a:buNone/>
            </a:pPr>
            <a:r>
              <a:t/>
            </a:r>
            <a:endParaRPr b="1" sz="2400">
              <a:solidFill>
                <a:schemeClr val="dk1"/>
              </a:solidFill>
              <a:latin typeface="Arial"/>
              <a:ea typeface="Arial"/>
              <a:cs typeface="Arial"/>
              <a:sym typeface="Arial"/>
            </a:endParaRPr>
          </a:p>
        </p:txBody>
      </p:sp>
      <p:sp>
        <p:nvSpPr>
          <p:cNvPr id="104" name="Google Shape;104;p4"/>
          <p:cNvSpPr txBox="1"/>
          <p:nvPr/>
        </p:nvSpPr>
        <p:spPr>
          <a:xfrm>
            <a:off x="523975" y="3175925"/>
            <a:ext cx="7881000" cy="1229700"/>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60914"/>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Keywords in C Language: auto, double, int, struct, break, else, long, switch, case, enum, register, typedef, char, extern, return, union, continue, for, signed, void, do, if, static</a:t>
            </a:r>
            <a:endParaRPr/>
          </a:p>
          <a:p>
            <a:pPr indent="0" lvl="0" marL="0" marR="0" rtl="0" algn="l">
              <a:lnSpc>
                <a:spcPct val="160914"/>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while, default, goto, sizeof, volatile, const, float, short, unsigned</a:t>
            </a:r>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53e876e301_0_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4"/>
                </a:solidFill>
                <a:latin typeface="Impact"/>
                <a:ea typeface="Impact"/>
                <a:cs typeface="Impact"/>
                <a:sym typeface="Impact"/>
              </a:rPr>
              <a:t>Functions in C</a:t>
            </a:r>
            <a:endParaRPr sz="3400"/>
          </a:p>
        </p:txBody>
      </p:sp>
      <p:sp>
        <p:nvSpPr>
          <p:cNvPr id="372" name="Google Shape;372;g53e876e301_0_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0000FF"/>
                </a:solidFill>
                <a:latin typeface="Arial"/>
                <a:ea typeface="Arial"/>
                <a:cs typeface="Arial"/>
                <a:sym typeface="Arial"/>
              </a:rPr>
              <a:t>A function is a block of statements that performs a specific task. </a:t>
            </a:r>
            <a:endParaRPr b="1" sz="1600">
              <a:solidFill>
                <a:srgbClr val="0000FF"/>
              </a:solidFill>
              <a:latin typeface="Arial"/>
              <a:ea typeface="Arial"/>
              <a:cs typeface="Arial"/>
              <a:sym typeface="Arial"/>
            </a:endParaRPr>
          </a:p>
          <a:p>
            <a:pPr indent="0" lvl="0" marL="0" rtl="0" algn="l">
              <a:spcBef>
                <a:spcPts val="1600"/>
              </a:spcBef>
              <a:spcAft>
                <a:spcPts val="0"/>
              </a:spcAft>
              <a:buNone/>
            </a:pPr>
            <a:r>
              <a:rPr b="1" lang="en-GB" sz="1600">
                <a:solidFill>
                  <a:srgbClr val="0000FF"/>
                </a:solidFill>
                <a:latin typeface="Arial"/>
                <a:ea typeface="Arial"/>
                <a:cs typeface="Arial"/>
                <a:sym typeface="Arial"/>
              </a:rPr>
              <a:t>Let’s say you are writing a C program and you need to perform a same task in that program more than once. In such case you have two options:</a:t>
            </a:r>
            <a:endParaRPr b="1" sz="1600">
              <a:solidFill>
                <a:srgbClr val="0000FF"/>
              </a:solidFill>
              <a:latin typeface="Arial"/>
              <a:ea typeface="Arial"/>
              <a:cs typeface="Arial"/>
              <a:sym typeface="Arial"/>
            </a:endParaRPr>
          </a:p>
          <a:p>
            <a:pPr indent="0" lvl="0" marL="0" rtl="0" algn="l">
              <a:spcBef>
                <a:spcPts val="1600"/>
              </a:spcBef>
              <a:spcAft>
                <a:spcPts val="0"/>
              </a:spcAft>
              <a:buNone/>
            </a:pPr>
            <a:r>
              <a:rPr b="1" lang="en-GB" sz="1600">
                <a:solidFill>
                  <a:srgbClr val="0000FF"/>
                </a:solidFill>
                <a:latin typeface="Arial"/>
                <a:ea typeface="Arial"/>
                <a:cs typeface="Arial"/>
                <a:sym typeface="Arial"/>
              </a:rPr>
              <a:t>a) Use the same set of statements every time you want to perform the task</a:t>
            </a:r>
            <a:endParaRPr b="1" sz="1600">
              <a:solidFill>
                <a:srgbClr val="0000FF"/>
              </a:solidFill>
              <a:latin typeface="Arial"/>
              <a:ea typeface="Arial"/>
              <a:cs typeface="Arial"/>
              <a:sym typeface="Arial"/>
            </a:endParaRPr>
          </a:p>
          <a:p>
            <a:pPr indent="0" lvl="0" marL="0" rtl="0" algn="l">
              <a:spcBef>
                <a:spcPts val="1200"/>
              </a:spcBef>
              <a:spcAft>
                <a:spcPts val="0"/>
              </a:spcAft>
              <a:buNone/>
            </a:pPr>
            <a:r>
              <a:rPr b="1" lang="en-GB" sz="1600">
                <a:solidFill>
                  <a:srgbClr val="0000FF"/>
                </a:solidFill>
                <a:latin typeface="Arial"/>
                <a:ea typeface="Arial"/>
                <a:cs typeface="Arial"/>
                <a:sym typeface="Arial"/>
              </a:rPr>
              <a:t>b) Create a function to perform that task, and just call it every time you need to perform that task.</a:t>
            </a:r>
            <a:endParaRPr b="1" sz="1600">
              <a:solidFill>
                <a:srgbClr val="0000FF"/>
              </a:solidFill>
              <a:latin typeface="Arial"/>
              <a:ea typeface="Arial"/>
              <a:cs typeface="Arial"/>
              <a:sym typeface="Arial"/>
            </a:endParaRPr>
          </a:p>
          <a:p>
            <a:pPr indent="0" lvl="0" marL="0" rtl="0" algn="l">
              <a:spcBef>
                <a:spcPts val="1200"/>
              </a:spcBef>
              <a:spcAft>
                <a:spcPts val="0"/>
              </a:spcAft>
              <a:buNone/>
            </a:pPr>
            <a:r>
              <a:rPr b="1" lang="en-GB" sz="1600">
                <a:solidFill>
                  <a:srgbClr val="0000FF"/>
                </a:solidFill>
                <a:latin typeface="Arial"/>
                <a:ea typeface="Arial"/>
                <a:cs typeface="Arial"/>
                <a:sym typeface="Arial"/>
              </a:rPr>
              <a:t>Using option (b) is a good practice and a good programmer always uses functions while writing code in C.</a:t>
            </a:r>
            <a:endParaRPr b="1" sz="1600">
              <a:solidFill>
                <a:srgbClr val="0000FF"/>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53e876e301_0_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4"/>
                </a:solidFill>
                <a:latin typeface="Impact"/>
                <a:ea typeface="Impact"/>
                <a:cs typeface="Impact"/>
                <a:sym typeface="Impact"/>
              </a:rPr>
              <a:t>Functions in C</a:t>
            </a:r>
            <a:endParaRPr/>
          </a:p>
        </p:txBody>
      </p:sp>
      <p:sp>
        <p:nvSpPr>
          <p:cNvPr id="378" name="Google Shape;378;g53e876e301_0_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GB" sz="2000">
                <a:solidFill>
                  <a:srgbClr val="0000FF"/>
                </a:solidFill>
                <a:latin typeface="Arial"/>
                <a:ea typeface="Arial"/>
                <a:cs typeface="Arial"/>
                <a:sym typeface="Arial"/>
              </a:rPr>
              <a:t>Why we need functions in C</a:t>
            </a:r>
            <a:endParaRPr b="1" sz="2000">
              <a:solidFill>
                <a:srgbClr val="0000FF"/>
              </a:solidFill>
              <a:latin typeface="Arial"/>
              <a:ea typeface="Arial"/>
              <a:cs typeface="Arial"/>
              <a:sym typeface="Arial"/>
            </a:endParaRPr>
          </a:p>
          <a:p>
            <a:pPr indent="0" lvl="0" marL="0" rtl="0" algn="l">
              <a:spcBef>
                <a:spcPts val="1200"/>
              </a:spcBef>
              <a:spcAft>
                <a:spcPts val="0"/>
              </a:spcAft>
              <a:buNone/>
            </a:pPr>
            <a:r>
              <a:rPr b="1" lang="en-GB" sz="1400">
                <a:solidFill>
                  <a:srgbClr val="0000FF"/>
                </a:solidFill>
                <a:latin typeface="Arial"/>
                <a:ea typeface="Arial"/>
                <a:cs typeface="Arial"/>
                <a:sym typeface="Arial"/>
              </a:rPr>
              <a:t>Functions are used because of following reasons –</a:t>
            </a:r>
            <a:endParaRPr b="1" sz="1400">
              <a:solidFill>
                <a:srgbClr val="0000FF"/>
              </a:solidFill>
              <a:latin typeface="Arial"/>
              <a:ea typeface="Arial"/>
              <a:cs typeface="Arial"/>
              <a:sym typeface="Arial"/>
            </a:endParaRPr>
          </a:p>
          <a:p>
            <a:pPr indent="0" lvl="0" marL="0" rtl="0" algn="l">
              <a:spcBef>
                <a:spcPts val="1200"/>
              </a:spcBef>
              <a:spcAft>
                <a:spcPts val="0"/>
              </a:spcAft>
              <a:buNone/>
            </a:pPr>
            <a:r>
              <a:rPr b="1" lang="en-GB" sz="1400">
                <a:solidFill>
                  <a:srgbClr val="0000FF"/>
                </a:solidFill>
                <a:latin typeface="Arial"/>
                <a:ea typeface="Arial"/>
                <a:cs typeface="Arial"/>
                <a:sym typeface="Arial"/>
              </a:rPr>
              <a:t>a) To improve the readability of code.</a:t>
            </a:r>
            <a:endParaRPr b="1" sz="1400">
              <a:solidFill>
                <a:srgbClr val="0000FF"/>
              </a:solidFill>
              <a:latin typeface="Arial"/>
              <a:ea typeface="Arial"/>
              <a:cs typeface="Arial"/>
              <a:sym typeface="Arial"/>
            </a:endParaRPr>
          </a:p>
          <a:p>
            <a:pPr indent="0" lvl="0" marL="0" rtl="0" algn="l">
              <a:spcBef>
                <a:spcPts val="1200"/>
              </a:spcBef>
              <a:spcAft>
                <a:spcPts val="0"/>
              </a:spcAft>
              <a:buNone/>
            </a:pPr>
            <a:r>
              <a:rPr b="1" lang="en-GB" sz="1400">
                <a:solidFill>
                  <a:srgbClr val="0000FF"/>
                </a:solidFill>
                <a:latin typeface="Arial"/>
                <a:ea typeface="Arial"/>
                <a:cs typeface="Arial"/>
                <a:sym typeface="Arial"/>
              </a:rPr>
              <a:t>b) Improves the reusability of the code, same function can be used in any program rather than writing the same code from scratch.</a:t>
            </a:r>
            <a:endParaRPr b="1" sz="1400">
              <a:solidFill>
                <a:srgbClr val="0000FF"/>
              </a:solidFill>
              <a:latin typeface="Arial"/>
              <a:ea typeface="Arial"/>
              <a:cs typeface="Arial"/>
              <a:sym typeface="Arial"/>
            </a:endParaRPr>
          </a:p>
          <a:p>
            <a:pPr indent="0" lvl="0" marL="0" rtl="0" algn="l">
              <a:spcBef>
                <a:spcPts val="1200"/>
              </a:spcBef>
              <a:spcAft>
                <a:spcPts val="0"/>
              </a:spcAft>
              <a:buNone/>
            </a:pPr>
            <a:r>
              <a:rPr b="1" lang="en-GB" sz="1400">
                <a:solidFill>
                  <a:srgbClr val="0000FF"/>
                </a:solidFill>
                <a:latin typeface="Arial"/>
                <a:ea typeface="Arial"/>
                <a:cs typeface="Arial"/>
                <a:sym typeface="Arial"/>
              </a:rPr>
              <a:t>c) Debugging of the code would be easier if you use functions, as errors are easy to be traced.</a:t>
            </a:r>
            <a:endParaRPr b="1" sz="1400">
              <a:solidFill>
                <a:srgbClr val="0000FF"/>
              </a:solidFill>
              <a:latin typeface="Arial"/>
              <a:ea typeface="Arial"/>
              <a:cs typeface="Arial"/>
              <a:sym typeface="Arial"/>
            </a:endParaRPr>
          </a:p>
          <a:p>
            <a:pPr indent="0" lvl="0" marL="0" rtl="0" algn="l">
              <a:spcBef>
                <a:spcPts val="1200"/>
              </a:spcBef>
              <a:spcAft>
                <a:spcPts val="0"/>
              </a:spcAft>
              <a:buNone/>
            </a:pPr>
            <a:r>
              <a:rPr b="1" lang="en-GB" sz="1400">
                <a:solidFill>
                  <a:srgbClr val="0000FF"/>
                </a:solidFill>
                <a:latin typeface="Arial"/>
                <a:ea typeface="Arial"/>
                <a:cs typeface="Arial"/>
                <a:sym typeface="Arial"/>
              </a:rPr>
              <a:t>d) Reduces the size of the code, duplicate set of statements are replaced by function calls.</a:t>
            </a:r>
            <a:endParaRPr b="1" sz="1400">
              <a:solidFill>
                <a:srgbClr val="0000FF"/>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53e876e301_0_1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4"/>
                </a:solidFill>
                <a:latin typeface="Impact"/>
                <a:ea typeface="Impact"/>
                <a:cs typeface="Impact"/>
                <a:sym typeface="Impact"/>
              </a:rPr>
              <a:t>Functions in C</a:t>
            </a:r>
            <a:endParaRPr/>
          </a:p>
        </p:txBody>
      </p:sp>
      <p:sp>
        <p:nvSpPr>
          <p:cNvPr id="384" name="Google Shape;384;g53e876e301_0_11"/>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GB" sz="2000">
                <a:solidFill>
                  <a:srgbClr val="0000FF"/>
                </a:solidFill>
                <a:latin typeface="Arial"/>
                <a:ea typeface="Arial"/>
                <a:cs typeface="Arial"/>
                <a:sym typeface="Arial"/>
              </a:rPr>
              <a:t>Types of functions</a:t>
            </a:r>
            <a:endParaRPr b="1" sz="2000">
              <a:solidFill>
                <a:srgbClr val="0000FF"/>
              </a:solidFill>
              <a:latin typeface="Arial"/>
              <a:ea typeface="Arial"/>
              <a:cs typeface="Arial"/>
              <a:sym typeface="Arial"/>
            </a:endParaRPr>
          </a:p>
          <a:p>
            <a:pPr indent="0" lvl="0" marL="0" rtl="0" algn="l">
              <a:spcBef>
                <a:spcPts val="1400"/>
              </a:spcBef>
              <a:spcAft>
                <a:spcPts val="0"/>
              </a:spcAft>
              <a:buNone/>
            </a:pPr>
            <a:r>
              <a:rPr b="1" lang="en-GB" sz="1600">
                <a:solidFill>
                  <a:srgbClr val="0000FF"/>
                </a:solidFill>
                <a:latin typeface="Arial"/>
                <a:ea typeface="Arial"/>
                <a:cs typeface="Arial"/>
                <a:sym typeface="Arial"/>
              </a:rPr>
              <a:t>1) Predefined standard library functions</a:t>
            </a:r>
            <a:endParaRPr b="1" sz="1600">
              <a:solidFill>
                <a:srgbClr val="0000FF"/>
              </a:solidFill>
              <a:latin typeface="Arial"/>
              <a:ea typeface="Arial"/>
              <a:cs typeface="Arial"/>
              <a:sym typeface="Arial"/>
            </a:endParaRPr>
          </a:p>
          <a:p>
            <a:pPr indent="0" lvl="0" marL="0" rtl="0" algn="l">
              <a:spcBef>
                <a:spcPts val="1200"/>
              </a:spcBef>
              <a:spcAft>
                <a:spcPts val="0"/>
              </a:spcAft>
              <a:buNone/>
            </a:pPr>
            <a:r>
              <a:rPr b="1" lang="en-GB" sz="1400">
                <a:solidFill>
                  <a:srgbClr val="0000FF"/>
                </a:solidFill>
                <a:latin typeface="Arial"/>
                <a:ea typeface="Arial"/>
                <a:cs typeface="Arial"/>
                <a:sym typeface="Arial"/>
              </a:rPr>
              <a:t>Standard library functions are also known as built-in functions. Functions such as puts(), gets(), printf(), scanf() etc are standard library functions. These functions are already defined in header files (files with .h extensions are called header files such as stdio.h), so we just call them whenever there is a need to use them.</a:t>
            </a:r>
            <a:endParaRPr b="1" sz="1400">
              <a:solidFill>
                <a:srgbClr val="0000FF"/>
              </a:solidFill>
              <a:latin typeface="Arial"/>
              <a:ea typeface="Arial"/>
              <a:cs typeface="Arial"/>
              <a:sym typeface="Arial"/>
            </a:endParaRPr>
          </a:p>
          <a:p>
            <a:pPr indent="0" lvl="0" marL="0" rtl="0" algn="l">
              <a:spcBef>
                <a:spcPts val="1200"/>
              </a:spcBef>
              <a:spcAft>
                <a:spcPts val="0"/>
              </a:spcAft>
              <a:buNone/>
            </a:pPr>
            <a:r>
              <a:rPr b="1" lang="en-GB" sz="1400">
                <a:solidFill>
                  <a:srgbClr val="0000FF"/>
                </a:solidFill>
                <a:latin typeface="Arial"/>
                <a:ea typeface="Arial"/>
                <a:cs typeface="Arial"/>
                <a:sym typeface="Arial"/>
              </a:rPr>
              <a:t>For example, printf() function is defined in &lt;stdio.h&gt; header file so in order to use the printf() function, we need to include the &lt;stdio.h&gt; header file in our program using #include &lt;stdio.h&gt;.</a:t>
            </a:r>
            <a:endParaRPr b="1" sz="1400">
              <a:solidFill>
                <a:srgbClr val="0000FF"/>
              </a:solidFill>
              <a:latin typeface="Arial"/>
              <a:ea typeface="Arial"/>
              <a:cs typeface="Arial"/>
              <a:sym typeface="Arial"/>
            </a:endParaRPr>
          </a:p>
          <a:p>
            <a:pPr indent="0" lvl="0" marL="0" rtl="0" algn="l">
              <a:spcBef>
                <a:spcPts val="1200"/>
              </a:spcBef>
              <a:spcAft>
                <a:spcPts val="1600"/>
              </a:spcAft>
              <a:buNone/>
            </a:pPr>
            <a:r>
              <a:t/>
            </a:r>
            <a:endParaRPr b="1" sz="2300">
              <a:solidFill>
                <a:srgbClr val="0000FF"/>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53e876e301_0_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4"/>
                </a:solidFill>
                <a:latin typeface="Impact"/>
                <a:ea typeface="Impact"/>
                <a:cs typeface="Impact"/>
                <a:sym typeface="Impact"/>
              </a:rPr>
              <a:t>Functions in C</a:t>
            </a:r>
            <a:endParaRPr/>
          </a:p>
        </p:txBody>
      </p:sp>
      <p:sp>
        <p:nvSpPr>
          <p:cNvPr id="390" name="Google Shape;390;g53e876e301_0_16"/>
          <p:cNvSpPr txBox="1"/>
          <p:nvPr>
            <p:ph idx="1" type="body"/>
          </p:nvPr>
        </p:nvSpPr>
        <p:spPr>
          <a:xfrm>
            <a:off x="311700" y="915800"/>
            <a:ext cx="8520600" cy="36531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500">
                <a:solidFill>
                  <a:srgbClr val="0000FF"/>
                </a:solidFill>
                <a:latin typeface="Arial"/>
                <a:ea typeface="Arial"/>
                <a:cs typeface="Arial"/>
                <a:sym typeface="Arial"/>
              </a:rPr>
              <a:t>2) User Defined functions</a:t>
            </a:r>
            <a:endParaRPr b="1" sz="1500">
              <a:solidFill>
                <a:srgbClr val="0000FF"/>
              </a:solidFill>
              <a:latin typeface="Arial"/>
              <a:ea typeface="Arial"/>
              <a:cs typeface="Arial"/>
              <a:sym typeface="Arial"/>
            </a:endParaRPr>
          </a:p>
          <a:p>
            <a:pPr indent="0" lvl="0" marL="0" rtl="0" algn="l">
              <a:spcBef>
                <a:spcPts val="1200"/>
              </a:spcBef>
              <a:spcAft>
                <a:spcPts val="0"/>
              </a:spcAft>
              <a:buNone/>
            </a:pPr>
            <a:r>
              <a:rPr b="1" lang="en-GB" sz="1300">
                <a:solidFill>
                  <a:srgbClr val="0000FF"/>
                </a:solidFill>
                <a:latin typeface="Arial"/>
                <a:ea typeface="Arial"/>
                <a:cs typeface="Arial"/>
                <a:sym typeface="Arial"/>
              </a:rPr>
              <a:t>The functions that we create in a program are known</a:t>
            </a:r>
            <a:endParaRPr b="1" sz="1300">
              <a:solidFill>
                <a:srgbClr val="0000FF"/>
              </a:solidFill>
              <a:latin typeface="Arial"/>
              <a:ea typeface="Arial"/>
              <a:cs typeface="Arial"/>
              <a:sym typeface="Arial"/>
            </a:endParaRPr>
          </a:p>
          <a:p>
            <a:pPr indent="0" lvl="0" marL="0" rtl="0" algn="l">
              <a:spcBef>
                <a:spcPts val="1200"/>
              </a:spcBef>
              <a:spcAft>
                <a:spcPts val="0"/>
              </a:spcAft>
              <a:buNone/>
            </a:pPr>
            <a:r>
              <a:rPr b="1" lang="en-GB" sz="1300">
                <a:solidFill>
                  <a:srgbClr val="0000FF"/>
                </a:solidFill>
                <a:latin typeface="Arial"/>
                <a:ea typeface="Arial"/>
                <a:cs typeface="Arial"/>
                <a:sym typeface="Arial"/>
              </a:rPr>
              <a:t> as user defined functions or in other words you can say </a:t>
            </a:r>
            <a:endParaRPr b="1" sz="1300">
              <a:solidFill>
                <a:srgbClr val="0000FF"/>
              </a:solidFill>
              <a:latin typeface="Arial"/>
              <a:ea typeface="Arial"/>
              <a:cs typeface="Arial"/>
              <a:sym typeface="Arial"/>
            </a:endParaRPr>
          </a:p>
          <a:p>
            <a:pPr indent="0" lvl="0" marL="0" rtl="0" algn="l">
              <a:spcBef>
                <a:spcPts val="1200"/>
              </a:spcBef>
              <a:spcAft>
                <a:spcPts val="0"/>
              </a:spcAft>
              <a:buNone/>
            </a:pPr>
            <a:r>
              <a:rPr b="1" lang="en-GB" sz="1300">
                <a:solidFill>
                  <a:srgbClr val="0000FF"/>
                </a:solidFill>
                <a:latin typeface="Arial"/>
                <a:ea typeface="Arial"/>
                <a:cs typeface="Arial"/>
                <a:sym typeface="Arial"/>
              </a:rPr>
              <a:t>that a function created by user is known as user defined </a:t>
            </a:r>
            <a:endParaRPr b="1" sz="1300">
              <a:solidFill>
                <a:srgbClr val="0000FF"/>
              </a:solidFill>
              <a:latin typeface="Arial"/>
              <a:ea typeface="Arial"/>
              <a:cs typeface="Arial"/>
              <a:sym typeface="Arial"/>
            </a:endParaRPr>
          </a:p>
          <a:p>
            <a:pPr indent="0" lvl="0" marL="0" rtl="0" algn="l">
              <a:spcBef>
                <a:spcPts val="1200"/>
              </a:spcBef>
              <a:spcAft>
                <a:spcPts val="0"/>
              </a:spcAft>
              <a:buNone/>
            </a:pPr>
            <a:r>
              <a:rPr b="1" lang="en-GB" sz="1300">
                <a:solidFill>
                  <a:srgbClr val="0000FF"/>
                </a:solidFill>
                <a:latin typeface="Arial"/>
                <a:ea typeface="Arial"/>
                <a:cs typeface="Arial"/>
                <a:sym typeface="Arial"/>
              </a:rPr>
              <a:t>function.</a:t>
            </a:r>
            <a:endParaRPr b="1" sz="1300">
              <a:solidFill>
                <a:srgbClr val="0000FF"/>
              </a:solidFill>
              <a:latin typeface="Arial"/>
              <a:ea typeface="Arial"/>
              <a:cs typeface="Arial"/>
              <a:sym typeface="Arial"/>
            </a:endParaRPr>
          </a:p>
          <a:p>
            <a:pPr indent="0" lvl="0" marL="0" rtl="0" algn="l">
              <a:spcBef>
                <a:spcPts val="1200"/>
              </a:spcBef>
              <a:spcAft>
                <a:spcPts val="0"/>
              </a:spcAft>
              <a:buNone/>
            </a:pPr>
            <a:r>
              <a:rPr b="1" lang="en-GB" sz="1300">
                <a:solidFill>
                  <a:srgbClr val="0000FF"/>
                </a:solidFill>
                <a:latin typeface="Arial"/>
                <a:ea typeface="Arial"/>
                <a:cs typeface="Arial"/>
                <a:sym typeface="Arial"/>
              </a:rPr>
              <a:t>Now we will learn how to create user defined functions</a:t>
            </a:r>
            <a:endParaRPr b="1" sz="1300">
              <a:solidFill>
                <a:srgbClr val="0000FF"/>
              </a:solidFill>
              <a:latin typeface="Arial"/>
              <a:ea typeface="Arial"/>
              <a:cs typeface="Arial"/>
              <a:sym typeface="Arial"/>
            </a:endParaRPr>
          </a:p>
          <a:p>
            <a:pPr indent="0" lvl="0" marL="0" rtl="0" algn="l">
              <a:spcBef>
                <a:spcPts val="1200"/>
              </a:spcBef>
              <a:spcAft>
                <a:spcPts val="0"/>
              </a:spcAft>
              <a:buNone/>
            </a:pPr>
            <a:r>
              <a:rPr b="1" lang="en-GB" sz="1300">
                <a:solidFill>
                  <a:srgbClr val="0000FF"/>
                </a:solidFill>
                <a:latin typeface="Arial"/>
                <a:ea typeface="Arial"/>
                <a:cs typeface="Arial"/>
                <a:sym typeface="Arial"/>
              </a:rPr>
              <a:t> and how to use them in C Programming</a:t>
            </a:r>
            <a:endParaRPr b="1" sz="1700">
              <a:solidFill>
                <a:srgbClr val="000000"/>
              </a:solidFill>
              <a:latin typeface="Arial"/>
              <a:ea typeface="Arial"/>
              <a:cs typeface="Arial"/>
              <a:sym typeface="Arial"/>
            </a:endParaRPr>
          </a:p>
          <a:p>
            <a:pPr indent="0" lvl="0" marL="0" rtl="0" algn="l">
              <a:spcBef>
                <a:spcPts val="1200"/>
              </a:spcBef>
              <a:spcAft>
                <a:spcPts val="1600"/>
              </a:spcAft>
              <a:buNone/>
            </a:pPr>
            <a:r>
              <a:t/>
            </a:r>
            <a:endParaRPr b="1" sz="1700">
              <a:solidFill>
                <a:srgbClr val="000000"/>
              </a:solidFill>
              <a:latin typeface="Arial"/>
              <a:ea typeface="Arial"/>
              <a:cs typeface="Arial"/>
              <a:sym typeface="Arial"/>
            </a:endParaRPr>
          </a:p>
        </p:txBody>
      </p:sp>
      <p:pic>
        <p:nvPicPr>
          <p:cNvPr id="391" name="Google Shape;391;g53e876e301_0_16"/>
          <p:cNvPicPr preferRelativeResize="0"/>
          <p:nvPr/>
        </p:nvPicPr>
        <p:blipFill>
          <a:blip r:embed="rId3">
            <a:alphaModFix/>
          </a:blip>
          <a:stretch>
            <a:fillRect/>
          </a:stretch>
        </p:blipFill>
        <p:spPr>
          <a:xfrm>
            <a:off x="5030600" y="915800"/>
            <a:ext cx="4020050" cy="3834801"/>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0"/>
          <p:cNvSpPr txBox="1"/>
          <p:nvPr>
            <p:ph type="title"/>
          </p:nvPr>
        </p:nvSpPr>
        <p:spPr>
          <a:xfrm>
            <a:off x="0" y="224600"/>
            <a:ext cx="9144000"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Pointers in C</a:t>
            </a:r>
            <a:endParaRPr b="1" sz="2600">
              <a:solidFill>
                <a:schemeClr val="accent4"/>
              </a:solidFill>
              <a:latin typeface="Impact"/>
              <a:ea typeface="Impact"/>
              <a:cs typeface="Impact"/>
              <a:sym typeface="Impact"/>
            </a:endParaRPr>
          </a:p>
          <a:p>
            <a:pPr indent="0" lvl="0" marL="0" marR="0" rtl="0" algn="l">
              <a:lnSpc>
                <a:spcPct val="115000"/>
              </a:lnSpc>
              <a:spcBef>
                <a:spcPts val="2300"/>
              </a:spcBef>
              <a:spcAft>
                <a:spcPts val="0"/>
              </a:spcAft>
              <a:buSzPts val="2600"/>
              <a:buNone/>
            </a:pPr>
            <a:r>
              <a:t/>
            </a:r>
            <a:endParaRPr b="1" sz="2600">
              <a:solidFill>
                <a:schemeClr val="accent4"/>
              </a:solidFill>
              <a:latin typeface="Impact"/>
              <a:ea typeface="Impact"/>
              <a:cs typeface="Impact"/>
              <a:sym typeface="Impact"/>
            </a:endParaRPr>
          </a:p>
          <a:p>
            <a:pPr indent="0" lvl="0" marL="0" marR="0" rtl="0" algn="l">
              <a:lnSpc>
                <a:spcPct val="115000"/>
              </a:lnSpc>
              <a:spcBef>
                <a:spcPts val="2300"/>
              </a:spcBef>
              <a:spcAft>
                <a:spcPts val="0"/>
              </a:spcAft>
              <a:buSzPts val="2600"/>
              <a:buNone/>
            </a:pPr>
            <a:r>
              <a:t/>
            </a:r>
            <a:endParaRPr b="1" sz="2600">
              <a:solidFill>
                <a:schemeClr val="accent4"/>
              </a:solidFill>
              <a:latin typeface="Impact"/>
              <a:ea typeface="Impact"/>
              <a:cs typeface="Impact"/>
              <a:sym typeface="Impact"/>
            </a:endParaRPr>
          </a:p>
          <a:p>
            <a:pPr indent="0" lvl="0" marL="0" marR="0" rtl="0" algn="l">
              <a:lnSpc>
                <a:spcPct val="115000"/>
              </a:lnSpc>
              <a:spcBef>
                <a:spcPts val="2300"/>
              </a:spcBef>
              <a:spcAft>
                <a:spcPts val="0"/>
              </a:spcAft>
              <a:buSzPts val="2600"/>
              <a:buNone/>
            </a:pPr>
            <a:r>
              <a:rPr b="1" lang="en-GB" sz="2600">
                <a:solidFill>
                  <a:schemeClr val="accent4"/>
                </a:solidFill>
                <a:latin typeface="Impact"/>
                <a:ea typeface="Impact"/>
                <a:cs typeface="Impact"/>
                <a:sym typeface="Impact"/>
              </a:rPr>
              <a:t> </a:t>
            </a:r>
            <a:endParaRPr/>
          </a:p>
        </p:txBody>
      </p:sp>
      <p:sp>
        <p:nvSpPr>
          <p:cNvPr id="397" name="Google Shape;397;p40"/>
          <p:cNvSpPr txBox="1"/>
          <p:nvPr/>
        </p:nvSpPr>
        <p:spPr>
          <a:xfrm>
            <a:off x="187800" y="1177625"/>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398" name="Google Shape;398;p40"/>
          <p:cNvSpPr txBox="1"/>
          <p:nvPr/>
        </p:nvSpPr>
        <p:spPr>
          <a:xfrm>
            <a:off x="228925" y="546725"/>
            <a:ext cx="7744799"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399" name="Google Shape;399;p40"/>
          <p:cNvSpPr txBox="1"/>
          <p:nvPr/>
        </p:nvSpPr>
        <p:spPr>
          <a:xfrm>
            <a:off x="153050" y="1063357"/>
            <a:ext cx="8333699" cy="280453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B5394"/>
              </a:buClr>
              <a:buSzPts val="2400"/>
              <a:buFont typeface="Impact"/>
              <a:buNone/>
            </a:pPr>
            <a:r>
              <a:rPr b="0" i="0" lang="en-GB" sz="2400" u="none" cap="none" strike="noStrike">
                <a:solidFill>
                  <a:srgbClr val="0B5394"/>
                </a:solidFill>
                <a:latin typeface="Impact"/>
                <a:ea typeface="Impact"/>
                <a:cs typeface="Impact"/>
                <a:sym typeface="Impact"/>
              </a:rPr>
              <a:t>What is a Pointer?</a:t>
            </a:r>
            <a:endParaRPr b="0" i="0" sz="2400" u="none" cap="none" strike="noStrike">
              <a:solidFill>
                <a:srgbClr val="0B5394"/>
              </a:solidFill>
              <a:latin typeface="Impact"/>
              <a:ea typeface="Impact"/>
              <a:cs typeface="Impact"/>
              <a:sym typeface="Impact"/>
            </a:endParaRPr>
          </a:p>
          <a:p>
            <a:pPr indent="0" lvl="0" marL="0" marR="0" rtl="0" algn="l">
              <a:lnSpc>
                <a:spcPct val="115000"/>
              </a:lnSpc>
              <a:spcBef>
                <a:spcPts val="100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A pointer is a variable which contains the address in memory of another variable. We can have a pointer to any variable type.</a:t>
            </a:r>
            <a:endParaRPr b="0" i="0" sz="1400" u="none" cap="none" strike="noStrike">
              <a:solidFill>
                <a:srgbClr val="0B5394"/>
              </a:solidFill>
              <a:latin typeface="Impact"/>
              <a:ea typeface="Impact"/>
              <a:cs typeface="Impact"/>
              <a:sym typeface="Impact"/>
            </a:endParaRPr>
          </a:p>
          <a:p>
            <a:pPr indent="0" lvl="0" marL="0" marR="0" rtl="0" algn="l">
              <a:lnSpc>
                <a:spcPct val="115000"/>
              </a:lnSpc>
              <a:spcBef>
                <a:spcPts val="100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The unary or monadic operator &amp; gives the ``address of a variable''.</a:t>
            </a:r>
            <a:endParaRPr b="0" i="0" sz="1400" u="none" cap="none" strike="noStrike">
              <a:solidFill>
                <a:srgbClr val="0B5394"/>
              </a:solidFill>
              <a:latin typeface="Impact"/>
              <a:ea typeface="Impact"/>
              <a:cs typeface="Impact"/>
              <a:sym typeface="Impact"/>
            </a:endParaRPr>
          </a:p>
          <a:p>
            <a:pPr indent="0" lvl="0" marL="0" marR="0" rtl="0" algn="l">
              <a:lnSpc>
                <a:spcPct val="115000"/>
              </a:lnSpc>
              <a:spcBef>
                <a:spcPts val="100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The indirection or dereference operator * gives the ``contents of an object pointed to by a pointer''.</a:t>
            </a:r>
            <a:endParaRPr b="0" i="0" sz="1400" u="none" cap="none" strike="noStrike">
              <a:solidFill>
                <a:srgbClr val="0B5394"/>
              </a:solidFill>
              <a:latin typeface="Impact"/>
              <a:ea typeface="Impact"/>
              <a:cs typeface="Impact"/>
              <a:sym typeface="Impact"/>
            </a:endParaRPr>
          </a:p>
          <a:p>
            <a:pPr indent="0" lvl="0" marL="0" marR="0" rtl="0" algn="l">
              <a:lnSpc>
                <a:spcPct val="115000"/>
              </a:lnSpc>
              <a:spcBef>
                <a:spcPts val="100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To declare a pointer to a variable do:</a:t>
            </a:r>
            <a:endParaRPr b="0" i="0" sz="1400" u="none" cap="none" strike="noStrike">
              <a:solidFill>
                <a:srgbClr val="0B5394"/>
              </a:solidFill>
              <a:latin typeface="Impact"/>
              <a:ea typeface="Impact"/>
              <a:cs typeface="Impact"/>
              <a:sym typeface="Impact"/>
            </a:endParaRPr>
          </a:p>
          <a:p>
            <a:pPr indent="0" lvl="0" marL="0" marR="0" rtl="0" algn="l">
              <a:lnSpc>
                <a:spcPct val="115000"/>
              </a:lnSpc>
              <a:spcBef>
                <a:spcPts val="100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   int *pointer;</a:t>
            </a:r>
            <a:endParaRPr b="0" i="0" sz="1400" u="none" cap="none" strike="noStrike">
              <a:solidFill>
                <a:srgbClr val="0B5394"/>
              </a:solidFill>
              <a:latin typeface="Impact"/>
              <a:ea typeface="Impact"/>
              <a:cs typeface="Impact"/>
              <a:sym typeface="Impact"/>
            </a:endParaRPr>
          </a:p>
          <a:p>
            <a:pPr indent="0" lvl="0" marL="63500" marR="63500" rtl="0" algn="l">
              <a:lnSpc>
                <a:spcPct val="150000"/>
              </a:lnSpc>
              <a:spcBef>
                <a:spcPts val="2500"/>
              </a:spcBef>
              <a:spcAft>
                <a:spcPts val="0"/>
              </a:spcAft>
              <a:buClr>
                <a:srgbClr val="000000"/>
              </a:buClr>
              <a:buSzPts val="1050"/>
              <a:buFont typeface="Consolas"/>
              <a:buNone/>
            </a:pPr>
            <a:br>
              <a:rPr b="0" i="0" lang="en-GB" sz="1050" u="none" cap="none" strike="noStrike">
                <a:solidFill>
                  <a:srgbClr val="000000"/>
                </a:solidFill>
                <a:highlight>
                  <a:srgbClr val="EEEEEE"/>
                </a:highlight>
                <a:latin typeface="Consolas"/>
                <a:ea typeface="Consolas"/>
                <a:cs typeface="Consolas"/>
                <a:sym typeface="Consolas"/>
              </a:rPr>
            </a:br>
            <a:endParaRPr b="0" i="0" sz="1050" u="none" cap="none" strike="noStrike">
              <a:solidFill>
                <a:srgbClr val="000000"/>
              </a:solidFill>
              <a:highlight>
                <a:srgbClr val="EEEEEE"/>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050"/>
              <a:buFont typeface="Arial"/>
              <a:buNone/>
            </a:pPr>
            <a:r>
              <a:t/>
            </a:r>
            <a:endParaRPr b="0" i="0" sz="1050" u="none" cap="none" strike="noStrike">
              <a:solidFill>
                <a:srgbClr val="000000"/>
              </a:solidFill>
              <a:highlight>
                <a:srgbClr val="EEEEEE"/>
              </a:highlight>
              <a:latin typeface="Consolas"/>
              <a:ea typeface="Consolas"/>
              <a:cs typeface="Consolas"/>
              <a:sym typeface="Consolas"/>
            </a:endParaRPr>
          </a:p>
          <a:p>
            <a:pPr indent="0" lvl="0" marL="63500" marR="63500" rtl="0" algn="l">
              <a:lnSpc>
                <a:spcPct val="150000"/>
              </a:lnSpc>
              <a:spcBef>
                <a:spcPts val="15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1"/>
          <p:cNvSpPr txBox="1"/>
          <p:nvPr>
            <p:ph type="title"/>
          </p:nvPr>
        </p:nvSpPr>
        <p:spPr>
          <a:xfrm>
            <a:off x="0" y="224600"/>
            <a:ext cx="9144000"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Pointers in C</a:t>
            </a:r>
            <a:endParaRPr b="1" sz="2600">
              <a:solidFill>
                <a:schemeClr val="accent4"/>
              </a:solidFill>
              <a:latin typeface="Impact"/>
              <a:ea typeface="Impact"/>
              <a:cs typeface="Impact"/>
              <a:sym typeface="Impact"/>
            </a:endParaRPr>
          </a:p>
          <a:p>
            <a:pPr indent="0" lvl="0" marL="0" marR="0" rtl="0" algn="l">
              <a:lnSpc>
                <a:spcPct val="115000"/>
              </a:lnSpc>
              <a:spcBef>
                <a:spcPts val="2300"/>
              </a:spcBef>
              <a:spcAft>
                <a:spcPts val="0"/>
              </a:spcAft>
              <a:buSzPts val="2600"/>
              <a:buNone/>
            </a:pPr>
            <a:r>
              <a:t/>
            </a:r>
            <a:endParaRPr b="1" sz="2600">
              <a:solidFill>
                <a:schemeClr val="accent4"/>
              </a:solidFill>
              <a:latin typeface="Impact"/>
              <a:ea typeface="Impact"/>
              <a:cs typeface="Impact"/>
              <a:sym typeface="Impact"/>
            </a:endParaRPr>
          </a:p>
          <a:p>
            <a:pPr indent="0" lvl="0" marL="0" marR="0" rtl="0" algn="l">
              <a:lnSpc>
                <a:spcPct val="115000"/>
              </a:lnSpc>
              <a:spcBef>
                <a:spcPts val="2300"/>
              </a:spcBef>
              <a:spcAft>
                <a:spcPts val="0"/>
              </a:spcAft>
              <a:buSzPts val="2600"/>
              <a:buNone/>
            </a:pPr>
            <a:r>
              <a:t/>
            </a:r>
            <a:endParaRPr b="1" sz="2600">
              <a:solidFill>
                <a:schemeClr val="accent4"/>
              </a:solidFill>
              <a:latin typeface="Impact"/>
              <a:ea typeface="Impact"/>
              <a:cs typeface="Impact"/>
              <a:sym typeface="Impact"/>
            </a:endParaRPr>
          </a:p>
          <a:p>
            <a:pPr indent="0" lvl="0" marL="0" marR="0" rtl="0" algn="l">
              <a:lnSpc>
                <a:spcPct val="115000"/>
              </a:lnSpc>
              <a:spcBef>
                <a:spcPts val="2300"/>
              </a:spcBef>
              <a:spcAft>
                <a:spcPts val="0"/>
              </a:spcAft>
              <a:buSzPts val="2600"/>
              <a:buNone/>
            </a:pPr>
            <a:r>
              <a:rPr b="1" lang="en-GB" sz="2600">
                <a:solidFill>
                  <a:schemeClr val="accent4"/>
                </a:solidFill>
                <a:latin typeface="Impact"/>
                <a:ea typeface="Impact"/>
                <a:cs typeface="Impact"/>
                <a:sym typeface="Impact"/>
              </a:rPr>
              <a:t> </a:t>
            </a:r>
            <a:endParaRPr/>
          </a:p>
        </p:txBody>
      </p:sp>
      <p:sp>
        <p:nvSpPr>
          <p:cNvPr id="405" name="Google Shape;405;p41"/>
          <p:cNvSpPr txBox="1"/>
          <p:nvPr/>
        </p:nvSpPr>
        <p:spPr>
          <a:xfrm>
            <a:off x="187800" y="1177625"/>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406" name="Google Shape;406;p41"/>
          <p:cNvSpPr txBox="1"/>
          <p:nvPr/>
        </p:nvSpPr>
        <p:spPr>
          <a:xfrm>
            <a:off x="228925" y="546725"/>
            <a:ext cx="7744799"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407" name="Google Shape;407;p41"/>
          <p:cNvSpPr txBox="1"/>
          <p:nvPr/>
        </p:nvSpPr>
        <p:spPr>
          <a:xfrm>
            <a:off x="153050" y="1063357"/>
            <a:ext cx="8333699" cy="374064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B5394"/>
              </a:buClr>
              <a:buSzPts val="2000"/>
              <a:buFont typeface="Impact"/>
              <a:buNone/>
            </a:pPr>
            <a:r>
              <a:rPr b="0" i="0" lang="en-GB" sz="2000" u="none" cap="none" strike="noStrike">
                <a:solidFill>
                  <a:srgbClr val="0B5394"/>
                </a:solidFill>
                <a:latin typeface="Impact"/>
                <a:ea typeface="Impact"/>
                <a:cs typeface="Impact"/>
                <a:sym typeface="Impact"/>
              </a:rPr>
              <a:t>Consider the effect of the following code:</a:t>
            </a:r>
            <a:endParaRPr b="0" i="0" sz="2000" u="none" cap="none" strike="noStrike">
              <a:solidFill>
                <a:srgbClr val="0B5394"/>
              </a:solidFill>
              <a:latin typeface="Impact"/>
              <a:ea typeface="Impact"/>
              <a:cs typeface="Impact"/>
              <a:sym typeface="Impact"/>
            </a:endParaRPr>
          </a:p>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 </a:t>
            </a:r>
            <a:endParaRPr b="0" i="0" sz="1400" u="none" cap="none" strike="noStrike">
              <a:solidFill>
                <a:srgbClr val="0B5394"/>
              </a:solidFill>
              <a:latin typeface="Impact"/>
              <a:ea typeface="Impact"/>
              <a:cs typeface="Impact"/>
              <a:sym typeface="Impact"/>
            </a:endParaRPr>
          </a:p>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   int x = 1, y = 2;</a:t>
            </a:r>
            <a:endParaRPr b="0" i="0" sz="1400" u="none" cap="none" strike="noStrike">
              <a:solidFill>
                <a:srgbClr val="0B5394"/>
              </a:solidFill>
              <a:latin typeface="Impact"/>
              <a:ea typeface="Impact"/>
              <a:cs typeface="Impact"/>
              <a:sym typeface="Impact"/>
            </a:endParaRPr>
          </a:p>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   int *ip;</a:t>
            </a:r>
            <a:endParaRPr b="0" i="0" sz="1400" u="none" cap="none" strike="noStrike">
              <a:solidFill>
                <a:srgbClr val="0B5394"/>
              </a:solidFill>
              <a:latin typeface="Impact"/>
              <a:ea typeface="Impact"/>
              <a:cs typeface="Impact"/>
              <a:sym typeface="Impact"/>
            </a:endParaRPr>
          </a:p>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   ip = &amp;x;</a:t>
            </a:r>
            <a:endParaRPr b="0" i="0" sz="1400" u="none" cap="none" strike="noStrike">
              <a:solidFill>
                <a:srgbClr val="0B5394"/>
              </a:solidFill>
              <a:latin typeface="Impact"/>
              <a:ea typeface="Impact"/>
              <a:cs typeface="Impact"/>
              <a:sym typeface="Impact"/>
            </a:endParaRPr>
          </a:p>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   y = *ip;</a:t>
            </a:r>
            <a:endParaRPr b="0" i="0" sz="1400" u="none" cap="none" strike="noStrike">
              <a:solidFill>
                <a:srgbClr val="0B5394"/>
              </a:solidFill>
              <a:latin typeface="Impact"/>
              <a:ea typeface="Impact"/>
              <a:cs typeface="Impact"/>
              <a:sym typeface="Impact"/>
            </a:endParaRPr>
          </a:p>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   x = ip;</a:t>
            </a:r>
            <a:endParaRPr b="0" i="0" sz="1400" u="none" cap="none" strike="noStrike">
              <a:solidFill>
                <a:srgbClr val="0B5394"/>
              </a:solidFill>
              <a:latin typeface="Impact"/>
              <a:ea typeface="Impact"/>
              <a:cs typeface="Impact"/>
              <a:sym typeface="Impact"/>
            </a:endParaRPr>
          </a:p>
          <a:p>
            <a:pPr indent="0" lvl="0" marL="0" marR="0" rtl="0" algn="l">
              <a:lnSpc>
                <a:spcPct val="100000"/>
              </a:lnSpc>
              <a:spcBef>
                <a:spcPts val="0"/>
              </a:spcBef>
              <a:spcAft>
                <a:spcPts val="0"/>
              </a:spcAft>
              <a:buClr>
                <a:srgbClr val="0B5394"/>
              </a:buClr>
              <a:buSzPts val="1400"/>
              <a:buFont typeface="Impact"/>
              <a:buNone/>
            </a:pPr>
            <a:r>
              <a:rPr b="0" i="0" lang="en-GB" sz="1400" u="none" cap="none" strike="noStrike">
                <a:solidFill>
                  <a:srgbClr val="0B5394"/>
                </a:solidFill>
                <a:latin typeface="Impact"/>
                <a:ea typeface="Impact"/>
                <a:cs typeface="Impact"/>
                <a:sym typeface="Impact"/>
              </a:rPr>
              <a:t>   *ip = 3;</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a:p>
            <a:pPr indent="0" lvl="0" marL="0" marR="0" rtl="0" algn="l">
              <a:lnSpc>
                <a:spcPct val="100000"/>
              </a:lnSpc>
              <a:spcBef>
                <a:spcPts val="0"/>
              </a:spcBef>
              <a:spcAft>
                <a:spcPts val="0"/>
              </a:spcAft>
              <a:buClr>
                <a:srgbClr val="0B5394"/>
              </a:buClr>
              <a:buSzPts val="1800"/>
              <a:buFont typeface="Impact"/>
              <a:buNone/>
            </a:pPr>
            <a:r>
              <a:rPr b="0" i="0" lang="en-GB" sz="1800" u="none" cap="none" strike="noStrike">
                <a:solidFill>
                  <a:srgbClr val="0B5394"/>
                </a:solidFill>
                <a:latin typeface="Impact"/>
                <a:ea typeface="Impact"/>
                <a:cs typeface="Impact"/>
                <a:sym typeface="Impact"/>
              </a:rPr>
              <a:t>It is worth considering what is going on at the machine level in memory to fully understand how pointer work. </a:t>
            </a:r>
            <a:endParaRPr b="0" i="0" sz="1800" u="none" cap="none" strike="noStrike">
              <a:solidFill>
                <a:srgbClr val="0B5394"/>
              </a:solidFill>
              <a:latin typeface="Impact"/>
              <a:ea typeface="Impact"/>
              <a:cs typeface="Impact"/>
              <a:sym typeface="Impact"/>
            </a:endParaRPr>
          </a:p>
          <a:p>
            <a:pPr indent="0" lvl="0" marL="0" marR="0" rtl="0" algn="l">
              <a:lnSpc>
                <a:spcPct val="100000"/>
              </a:lnSpc>
              <a:spcBef>
                <a:spcPts val="0"/>
              </a:spcBef>
              <a:spcAft>
                <a:spcPts val="0"/>
              </a:spcAft>
              <a:buClr>
                <a:srgbClr val="0B5394"/>
              </a:buClr>
              <a:buSzPts val="1800"/>
              <a:buFont typeface="Impact"/>
              <a:buNone/>
            </a:pPr>
            <a:r>
              <a:rPr b="0" i="0" lang="en-GB" sz="1800" u="none" cap="none" strike="noStrike">
                <a:solidFill>
                  <a:srgbClr val="0B5394"/>
                </a:solidFill>
                <a:latin typeface="Impact"/>
                <a:ea typeface="Impact"/>
                <a:cs typeface="Impact"/>
                <a:sym typeface="Impact"/>
              </a:rPr>
              <a:t>Assume for the sake of this discussion that variable x resides at memory location 100, y at 200 and ip at 1000. Note A pointer is a variable and thus its values need to be stored somewhere. It is the nature of the pointers value that is new.</a:t>
            </a:r>
            <a:endParaRPr b="0" i="0" sz="1800" u="none" cap="none" strike="noStrike">
              <a:solidFill>
                <a:srgbClr val="0B5394"/>
              </a:solidFill>
              <a:latin typeface="Impact"/>
              <a:ea typeface="Impact"/>
              <a:cs typeface="Impact"/>
              <a:sym typeface="Impact"/>
            </a:endParaRPr>
          </a:p>
          <a:p>
            <a:pPr indent="0" lvl="0" marL="63500" marR="63500" rtl="0" algn="l">
              <a:lnSpc>
                <a:spcPct val="150000"/>
              </a:lnSpc>
              <a:spcBef>
                <a:spcPts val="1500"/>
              </a:spcBef>
              <a:spcAft>
                <a:spcPts val="0"/>
              </a:spcAft>
              <a:buClr>
                <a:srgbClr val="000000"/>
              </a:buClr>
              <a:buSzPts val="1800"/>
              <a:buFont typeface="Consolas"/>
              <a:buNone/>
            </a:pPr>
            <a:br>
              <a:rPr b="0" i="0" lang="en-GB" sz="1800" u="none" cap="none" strike="noStrike">
                <a:solidFill>
                  <a:srgbClr val="000000"/>
                </a:solidFill>
                <a:highlight>
                  <a:srgbClr val="EEEEEE"/>
                </a:highlight>
                <a:latin typeface="Consolas"/>
                <a:ea typeface="Consolas"/>
                <a:cs typeface="Consolas"/>
                <a:sym typeface="Consolas"/>
              </a:rPr>
            </a:br>
            <a:endParaRPr b="0" i="0" sz="1800" u="none" cap="none" strike="noStrike">
              <a:solidFill>
                <a:srgbClr val="000000"/>
              </a:solidFill>
              <a:highlight>
                <a:srgbClr val="EEEEEE"/>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050"/>
              <a:buFont typeface="Arial"/>
              <a:buNone/>
            </a:pPr>
            <a:r>
              <a:t/>
            </a:r>
            <a:endParaRPr b="0" i="0" sz="1050" u="none" cap="none" strike="noStrike">
              <a:solidFill>
                <a:srgbClr val="000000"/>
              </a:solidFill>
              <a:highlight>
                <a:srgbClr val="EEEEEE"/>
              </a:highlight>
              <a:latin typeface="Consolas"/>
              <a:ea typeface="Consolas"/>
              <a:cs typeface="Consolas"/>
              <a:sym typeface="Consolas"/>
            </a:endParaRPr>
          </a:p>
          <a:p>
            <a:pPr indent="0" lvl="0" marL="63500" marR="63500" rtl="0" algn="l">
              <a:lnSpc>
                <a:spcPct val="150000"/>
              </a:lnSpc>
              <a:spcBef>
                <a:spcPts val="15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0" y="224600"/>
            <a:ext cx="9144000"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Pointers in C</a:t>
            </a:r>
            <a:endParaRPr b="1" sz="2600">
              <a:solidFill>
                <a:schemeClr val="accent4"/>
              </a:solidFill>
              <a:latin typeface="Impact"/>
              <a:ea typeface="Impact"/>
              <a:cs typeface="Impact"/>
              <a:sym typeface="Impact"/>
            </a:endParaRPr>
          </a:p>
          <a:p>
            <a:pPr indent="0" lvl="0" marL="0" marR="0" rtl="0" algn="l">
              <a:lnSpc>
                <a:spcPct val="115000"/>
              </a:lnSpc>
              <a:spcBef>
                <a:spcPts val="2300"/>
              </a:spcBef>
              <a:spcAft>
                <a:spcPts val="0"/>
              </a:spcAft>
              <a:buSzPts val="2600"/>
              <a:buNone/>
            </a:pPr>
            <a:r>
              <a:t/>
            </a:r>
            <a:endParaRPr b="1" sz="2600">
              <a:solidFill>
                <a:schemeClr val="accent4"/>
              </a:solidFill>
              <a:latin typeface="Impact"/>
              <a:ea typeface="Impact"/>
              <a:cs typeface="Impact"/>
              <a:sym typeface="Impact"/>
            </a:endParaRPr>
          </a:p>
          <a:p>
            <a:pPr indent="0" lvl="0" marL="0" marR="0" rtl="0" algn="l">
              <a:lnSpc>
                <a:spcPct val="115000"/>
              </a:lnSpc>
              <a:spcBef>
                <a:spcPts val="2300"/>
              </a:spcBef>
              <a:spcAft>
                <a:spcPts val="0"/>
              </a:spcAft>
              <a:buSzPts val="2600"/>
              <a:buNone/>
            </a:pPr>
            <a:r>
              <a:t/>
            </a:r>
            <a:endParaRPr b="1" sz="2600">
              <a:solidFill>
                <a:schemeClr val="accent4"/>
              </a:solidFill>
              <a:latin typeface="Impact"/>
              <a:ea typeface="Impact"/>
              <a:cs typeface="Impact"/>
              <a:sym typeface="Impact"/>
            </a:endParaRPr>
          </a:p>
          <a:p>
            <a:pPr indent="0" lvl="0" marL="0" marR="0" rtl="0" algn="l">
              <a:lnSpc>
                <a:spcPct val="115000"/>
              </a:lnSpc>
              <a:spcBef>
                <a:spcPts val="2300"/>
              </a:spcBef>
              <a:spcAft>
                <a:spcPts val="0"/>
              </a:spcAft>
              <a:buSzPts val="2600"/>
              <a:buNone/>
            </a:pPr>
            <a:r>
              <a:rPr b="1" lang="en-GB" sz="2600">
                <a:solidFill>
                  <a:schemeClr val="accent4"/>
                </a:solidFill>
                <a:latin typeface="Impact"/>
                <a:ea typeface="Impact"/>
                <a:cs typeface="Impact"/>
                <a:sym typeface="Impact"/>
              </a:rPr>
              <a:t> </a:t>
            </a:r>
            <a:endParaRPr/>
          </a:p>
        </p:txBody>
      </p:sp>
      <p:sp>
        <p:nvSpPr>
          <p:cNvPr id="413" name="Google Shape;413;p42"/>
          <p:cNvSpPr txBox="1"/>
          <p:nvPr/>
        </p:nvSpPr>
        <p:spPr>
          <a:xfrm>
            <a:off x="187800" y="1177625"/>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414" name="Google Shape;414;p42"/>
          <p:cNvSpPr txBox="1"/>
          <p:nvPr/>
        </p:nvSpPr>
        <p:spPr>
          <a:xfrm>
            <a:off x="228925" y="546725"/>
            <a:ext cx="7744799"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415" name="Google Shape;415;p42"/>
          <p:cNvSpPr txBox="1"/>
          <p:nvPr/>
        </p:nvSpPr>
        <p:spPr>
          <a:xfrm>
            <a:off x="153050" y="1063357"/>
            <a:ext cx="8333699" cy="374064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50"/>
              <a:buFont typeface="Arial"/>
              <a:buNone/>
            </a:pPr>
            <a:r>
              <a:t/>
            </a:r>
            <a:endParaRPr b="0" i="0" sz="1050" u="none" cap="none" strike="noStrike">
              <a:solidFill>
                <a:srgbClr val="000000"/>
              </a:solidFill>
              <a:highlight>
                <a:srgbClr val="EEEEEE"/>
              </a:highlight>
              <a:latin typeface="Consolas"/>
              <a:ea typeface="Consolas"/>
              <a:cs typeface="Consolas"/>
              <a:sym typeface="Consolas"/>
            </a:endParaRPr>
          </a:p>
          <a:p>
            <a:pPr indent="0" lvl="0" marL="63500" marR="63500" rtl="0" algn="l">
              <a:lnSpc>
                <a:spcPct val="150000"/>
              </a:lnSpc>
              <a:spcBef>
                <a:spcPts val="15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pic>
        <p:nvPicPr>
          <p:cNvPr id="416" name="Google Shape;416;p42"/>
          <p:cNvPicPr preferRelativeResize="0"/>
          <p:nvPr/>
        </p:nvPicPr>
        <p:blipFill rotWithShape="1">
          <a:blip r:embed="rId3">
            <a:alphaModFix/>
          </a:blip>
          <a:srcRect b="0" l="0" r="0" t="0"/>
          <a:stretch/>
        </p:blipFill>
        <p:spPr>
          <a:xfrm>
            <a:off x="899593" y="973138"/>
            <a:ext cx="7587156" cy="3830860"/>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3"/>
          <p:cNvSpPr txBox="1"/>
          <p:nvPr>
            <p:ph type="title"/>
          </p:nvPr>
        </p:nvSpPr>
        <p:spPr>
          <a:xfrm>
            <a:off x="0" y="224600"/>
            <a:ext cx="9144000"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600"/>
              <a:buNone/>
            </a:pPr>
            <a:r>
              <a:rPr b="1" lang="en-GB" sz="2600">
                <a:solidFill>
                  <a:schemeClr val="accent4"/>
                </a:solidFill>
                <a:latin typeface="Impact"/>
                <a:ea typeface="Impact"/>
                <a:cs typeface="Impact"/>
                <a:sym typeface="Impact"/>
              </a:rPr>
              <a:t>C Programming: Pointers in C</a:t>
            </a:r>
            <a:endParaRPr b="1" sz="2600">
              <a:solidFill>
                <a:schemeClr val="accent4"/>
              </a:solidFill>
              <a:latin typeface="Impact"/>
              <a:ea typeface="Impact"/>
              <a:cs typeface="Impact"/>
              <a:sym typeface="Impact"/>
            </a:endParaRPr>
          </a:p>
          <a:p>
            <a:pPr indent="0" lvl="0" marL="0" marR="0" rtl="0" algn="l">
              <a:lnSpc>
                <a:spcPct val="115000"/>
              </a:lnSpc>
              <a:spcBef>
                <a:spcPts val="2300"/>
              </a:spcBef>
              <a:spcAft>
                <a:spcPts val="0"/>
              </a:spcAft>
              <a:buSzPts val="2600"/>
              <a:buNone/>
            </a:pPr>
            <a:r>
              <a:t/>
            </a:r>
            <a:endParaRPr b="1" sz="2600">
              <a:solidFill>
                <a:schemeClr val="accent4"/>
              </a:solidFill>
              <a:latin typeface="Impact"/>
              <a:ea typeface="Impact"/>
              <a:cs typeface="Impact"/>
              <a:sym typeface="Impact"/>
            </a:endParaRPr>
          </a:p>
          <a:p>
            <a:pPr indent="0" lvl="0" marL="0" marR="0" rtl="0" algn="l">
              <a:lnSpc>
                <a:spcPct val="115000"/>
              </a:lnSpc>
              <a:spcBef>
                <a:spcPts val="2300"/>
              </a:spcBef>
              <a:spcAft>
                <a:spcPts val="0"/>
              </a:spcAft>
              <a:buSzPts val="2600"/>
              <a:buNone/>
            </a:pPr>
            <a:r>
              <a:t/>
            </a:r>
            <a:endParaRPr b="1" sz="2600">
              <a:solidFill>
                <a:schemeClr val="accent4"/>
              </a:solidFill>
              <a:latin typeface="Impact"/>
              <a:ea typeface="Impact"/>
              <a:cs typeface="Impact"/>
              <a:sym typeface="Impact"/>
            </a:endParaRPr>
          </a:p>
          <a:p>
            <a:pPr indent="0" lvl="0" marL="0" marR="0" rtl="0" algn="l">
              <a:lnSpc>
                <a:spcPct val="115000"/>
              </a:lnSpc>
              <a:spcBef>
                <a:spcPts val="2300"/>
              </a:spcBef>
              <a:spcAft>
                <a:spcPts val="0"/>
              </a:spcAft>
              <a:buSzPts val="2600"/>
              <a:buNone/>
            </a:pPr>
            <a:r>
              <a:rPr b="1" lang="en-GB" sz="2600">
                <a:solidFill>
                  <a:schemeClr val="accent4"/>
                </a:solidFill>
                <a:latin typeface="Impact"/>
                <a:ea typeface="Impact"/>
                <a:cs typeface="Impact"/>
                <a:sym typeface="Impact"/>
              </a:rPr>
              <a:t> </a:t>
            </a:r>
            <a:endParaRPr/>
          </a:p>
        </p:txBody>
      </p:sp>
      <p:sp>
        <p:nvSpPr>
          <p:cNvPr id="422" name="Google Shape;422;p43"/>
          <p:cNvSpPr txBox="1"/>
          <p:nvPr/>
        </p:nvSpPr>
        <p:spPr>
          <a:xfrm>
            <a:off x="187800" y="1177625"/>
            <a:ext cx="8768400" cy="3848699"/>
          </a:xfrm>
          <a:prstGeom prst="rect">
            <a:avLst/>
          </a:prstGeom>
          <a:noFill/>
          <a:ln>
            <a:noFill/>
          </a:ln>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423" name="Google Shape;423;p43"/>
          <p:cNvSpPr txBox="1"/>
          <p:nvPr/>
        </p:nvSpPr>
        <p:spPr>
          <a:xfrm>
            <a:off x="228925" y="546725"/>
            <a:ext cx="7744799"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
        <p:nvSpPr>
          <p:cNvPr id="424" name="Google Shape;424;p43"/>
          <p:cNvSpPr txBox="1"/>
          <p:nvPr/>
        </p:nvSpPr>
        <p:spPr>
          <a:xfrm>
            <a:off x="187800" y="1063356"/>
            <a:ext cx="8080373" cy="374064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1" lang="en-GB" sz="2000" u="none" cap="none" strike="noStrike">
                <a:solidFill>
                  <a:srgbClr val="000000"/>
                </a:solidFill>
                <a:latin typeface="Arial"/>
                <a:ea typeface="Arial"/>
                <a:cs typeface="Arial"/>
                <a:sym typeface="Arial"/>
              </a:rPr>
              <a:t> </a:t>
            </a:r>
            <a:r>
              <a:rPr b="0" i="0" lang="en-GB" sz="2000" u="none" cap="none" strike="noStrike">
                <a:solidFill>
                  <a:srgbClr val="0B5394"/>
                </a:solidFill>
                <a:latin typeface="Impact"/>
                <a:ea typeface="Impact"/>
                <a:cs typeface="Impact"/>
                <a:sym typeface="Impact"/>
              </a:rPr>
              <a:t>Pointer, Variables and Memory </a:t>
            </a:r>
            <a:endParaRPr b="0" i="0" sz="2000" u="none" cap="none" strike="noStrike">
              <a:solidFill>
                <a:srgbClr val="0B5394"/>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B5394"/>
              </a:solidFill>
              <a:latin typeface="Impact"/>
              <a:ea typeface="Impact"/>
              <a:cs typeface="Impact"/>
              <a:sym typeface="Impact"/>
            </a:endParaRPr>
          </a:p>
          <a:p>
            <a:pPr indent="0" lvl="0" marL="0" marR="0" rtl="0" algn="l">
              <a:lnSpc>
                <a:spcPct val="100000"/>
              </a:lnSpc>
              <a:spcBef>
                <a:spcPts val="0"/>
              </a:spcBef>
              <a:spcAft>
                <a:spcPts val="0"/>
              </a:spcAft>
              <a:buClr>
                <a:srgbClr val="0B5394"/>
              </a:buClr>
              <a:buSzPts val="1800"/>
              <a:buFont typeface="Impact"/>
              <a:buNone/>
            </a:pPr>
            <a:r>
              <a:rPr b="0" i="0" lang="en-GB" sz="1800" u="none" cap="none" strike="noStrike">
                <a:solidFill>
                  <a:srgbClr val="0B5394"/>
                </a:solidFill>
                <a:latin typeface="Impact"/>
                <a:ea typeface="Impact"/>
                <a:cs typeface="Impact"/>
                <a:sym typeface="Impact"/>
              </a:rPr>
              <a:t>Now the assignments x = 1 and y = 2 obviously load these values into the variables. </a:t>
            </a:r>
            <a:endParaRPr b="0" i="0" sz="1800" u="none" cap="none" strike="noStrike">
              <a:solidFill>
                <a:srgbClr val="0B5394"/>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B5394"/>
              </a:solidFill>
              <a:latin typeface="Impact"/>
              <a:ea typeface="Impact"/>
              <a:cs typeface="Impact"/>
              <a:sym typeface="Impact"/>
            </a:endParaRPr>
          </a:p>
          <a:p>
            <a:pPr indent="0" lvl="0" marL="0" marR="0" rtl="0" algn="l">
              <a:lnSpc>
                <a:spcPct val="100000"/>
              </a:lnSpc>
              <a:spcBef>
                <a:spcPts val="0"/>
              </a:spcBef>
              <a:spcAft>
                <a:spcPts val="0"/>
              </a:spcAft>
              <a:buClr>
                <a:srgbClr val="0B5394"/>
              </a:buClr>
              <a:buSzPts val="1800"/>
              <a:buFont typeface="Impact"/>
              <a:buNone/>
            </a:pPr>
            <a:r>
              <a:rPr b="0" i="0" lang="en-GB" sz="1800" u="none" cap="none" strike="noStrike">
                <a:solidFill>
                  <a:srgbClr val="0B5394"/>
                </a:solidFill>
                <a:latin typeface="Impact"/>
                <a:ea typeface="Impact"/>
                <a:cs typeface="Impact"/>
                <a:sym typeface="Impact"/>
              </a:rPr>
              <a:t>ip is declared to be a pointer to an integer and is assigned to the address of x (&amp;x). So ip gets loaded with the value 100.</a:t>
            </a:r>
            <a:endParaRPr b="0" i="0" sz="1800" u="none" cap="none" strike="noStrike">
              <a:solidFill>
                <a:srgbClr val="0B5394"/>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B5394"/>
              </a:solidFill>
              <a:latin typeface="Impact"/>
              <a:ea typeface="Impact"/>
              <a:cs typeface="Impact"/>
              <a:sym typeface="Impact"/>
            </a:endParaRPr>
          </a:p>
          <a:p>
            <a:pPr indent="0" lvl="0" marL="0" marR="0" rtl="0" algn="l">
              <a:lnSpc>
                <a:spcPct val="100000"/>
              </a:lnSpc>
              <a:spcBef>
                <a:spcPts val="0"/>
              </a:spcBef>
              <a:spcAft>
                <a:spcPts val="0"/>
              </a:spcAft>
              <a:buClr>
                <a:srgbClr val="0B5394"/>
              </a:buClr>
              <a:buSzPts val="1800"/>
              <a:buFont typeface="Impact"/>
              <a:buNone/>
            </a:pPr>
            <a:r>
              <a:rPr b="0" i="0" lang="en-GB" sz="1800" u="none" cap="none" strike="noStrike">
                <a:solidFill>
                  <a:srgbClr val="0B5394"/>
                </a:solidFill>
                <a:latin typeface="Impact"/>
                <a:ea typeface="Impact"/>
                <a:cs typeface="Impact"/>
                <a:sym typeface="Impact"/>
              </a:rPr>
              <a:t>Next y gets assigned to the contents of ip. In this example ip currently points to memory location 100 -- the location of x. So y gets assigned to the values of x -- which is 1.</a:t>
            </a:r>
            <a:endParaRPr b="0" i="0" sz="1800" u="none" cap="none" strike="noStrike">
              <a:solidFill>
                <a:srgbClr val="0B5394"/>
              </a:solidFill>
              <a:latin typeface="Impact"/>
              <a:ea typeface="Impact"/>
              <a:cs typeface="Impact"/>
              <a:sym typeface="Impact"/>
            </a:endParaRPr>
          </a:p>
          <a:p>
            <a:pPr indent="0" lvl="0" marL="63500" marR="63500" rtl="0" algn="l">
              <a:lnSpc>
                <a:spcPct val="150000"/>
              </a:lnSpc>
              <a:spcBef>
                <a:spcPts val="1500"/>
              </a:spcBef>
              <a:spcAft>
                <a:spcPts val="0"/>
              </a:spcAft>
              <a:buClr>
                <a:srgbClr val="000000"/>
              </a:buClr>
              <a:buSzPts val="1800"/>
              <a:buFont typeface="Consolas"/>
              <a:buNone/>
            </a:pPr>
            <a:br>
              <a:rPr b="0" i="0" lang="en-GB" sz="1800" u="none" cap="none" strike="noStrike">
                <a:solidFill>
                  <a:srgbClr val="000000"/>
                </a:solidFill>
                <a:highlight>
                  <a:srgbClr val="EEEEEE"/>
                </a:highlight>
                <a:latin typeface="Consolas"/>
                <a:ea typeface="Consolas"/>
                <a:cs typeface="Consolas"/>
                <a:sym typeface="Consolas"/>
              </a:rPr>
            </a:br>
            <a:endParaRPr b="0" i="0" sz="1800" u="none" cap="none" strike="noStrike">
              <a:solidFill>
                <a:srgbClr val="000000"/>
              </a:solidFill>
              <a:highlight>
                <a:srgbClr val="EEEEEE"/>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050"/>
              <a:buFont typeface="Arial"/>
              <a:buNone/>
            </a:pPr>
            <a:r>
              <a:t/>
            </a:r>
            <a:endParaRPr b="0" i="0" sz="1050" u="none" cap="none" strike="noStrike">
              <a:solidFill>
                <a:srgbClr val="000000"/>
              </a:solidFill>
              <a:highlight>
                <a:srgbClr val="EEEEEE"/>
              </a:highlight>
              <a:latin typeface="Consolas"/>
              <a:ea typeface="Consolas"/>
              <a:cs typeface="Consolas"/>
              <a:sym typeface="Consolas"/>
            </a:endParaRPr>
          </a:p>
          <a:p>
            <a:pPr indent="0" lvl="0" marL="63500" marR="63500" rtl="0" algn="l">
              <a:lnSpc>
                <a:spcPct val="150000"/>
              </a:lnSpc>
              <a:spcBef>
                <a:spcPts val="1500"/>
              </a:spcBef>
              <a:spcAft>
                <a:spcPts val="0"/>
              </a:spcAft>
              <a:buClr>
                <a:srgbClr val="000000"/>
              </a:buClr>
              <a:buSzPts val="1400"/>
              <a:buFont typeface="Arial"/>
              <a:buNone/>
            </a:pPr>
            <a:r>
              <a:t/>
            </a:r>
            <a:endParaRPr b="0" i="0" sz="1400" u="none" cap="none" strike="noStrike">
              <a:solidFill>
                <a:srgbClr val="0B5394"/>
              </a:solidFill>
              <a:latin typeface="Impact"/>
              <a:ea typeface="Impact"/>
              <a:cs typeface="Impact"/>
              <a:sym typeface="Impact"/>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8" name="Shape 108"/>
        <p:cNvGrpSpPr/>
        <p:nvPr/>
      </p:nvGrpSpPr>
      <p:grpSpPr>
        <a:xfrm>
          <a:off x="0" y="0"/>
          <a:ext cx="0" cy="0"/>
          <a:chOff x="0" y="0"/>
          <a:chExt cx="0" cy="0"/>
        </a:xfrm>
      </p:grpSpPr>
      <p:sp>
        <p:nvSpPr>
          <p:cNvPr id="109" name="Google Shape;109;p5"/>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a:t>
            </a:r>
            <a:r>
              <a:rPr lang="en-GB" sz="3600">
                <a:solidFill>
                  <a:schemeClr val="accent4"/>
                </a:solidFill>
                <a:latin typeface="Impact"/>
                <a:ea typeface="Impact"/>
                <a:cs typeface="Impact"/>
                <a:sym typeface="Impact"/>
              </a:rPr>
              <a:t> P</a:t>
            </a:r>
            <a:r>
              <a:rPr b="1" lang="en-GB" sz="3600">
                <a:solidFill>
                  <a:schemeClr val="accent4"/>
                </a:solidFill>
                <a:latin typeface="Impact"/>
                <a:ea typeface="Impact"/>
                <a:cs typeface="Impact"/>
                <a:sym typeface="Impact"/>
              </a:rPr>
              <a:t>rogramming:Keywords and Identifiers</a:t>
            </a:r>
            <a:endParaRPr/>
          </a:p>
          <a:p>
            <a:pPr indent="0" lvl="0" marL="0" rtl="0" algn="l">
              <a:lnSpc>
                <a:spcPct val="115000"/>
              </a:lnSpc>
              <a:spcBef>
                <a:spcPts val="1600"/>
              </a:spcBef>
              <a:spcAft>
                <a:spcPts val="0"/>
              </a:spcAft>
              <a:buSzPts val="3600"/>
              <a:buNone/>
            </a:pPr>
            <a:r>
              <a:t/>
            </a:r>
            <a:endParaRPr sz="3600">
              <a:solidFill>
                <a:schemeClr val="accent3"/>
              </a:solidFill>
              <a:latin typeface="Impact"/>
              <a:ea typeface="Impact"/>
              <a:cs typeface="Impact"/>
              <a:sym typeface="Impact"/>
            </a:endParaRPr>
          </a:p>
        </p:txBody>
      </p:sp>
      <p:sp>
        <p:nvSpPr>
          <p:cNvPr id="110" name="Google Shape;110;p5"/>
          <p:cNvSpPr txBox="1"/>
          <p:nvPr>
            <p:ph idx="1" type="body"/>
          </p:nvPr>
        </p:nvSpPr>
        <p:spPr>
          <a:xfrm>
            <a:off x="409125" y="803250"/>
            <a:ext cx="8908799" cy="35370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60914"/>
              </a:lnSpc>
              <a:spcBef>
                <a:spcPts val="0"/>
              </a:spcBef>
              <a:spcAft>
                <a:spcPts val="0"/>
              </a:spcAft>
              <a:buSzPts val="2700"/>
              <a:buNone/>
            </a:pPr>
            <a:r>
              <a:rPr b="1" lang="en-GB" sz="2700">
                <a:solidFill>
                  <a:srgbClr val="0B5394"/>
                </a:solidFill>
                <a:latin typeface="Impact"/>
                <a:ea typeface="Impact"/>
                <a:cs typeface="Impact"/>
                <a:sym typeface="Impact"/>
              </a:rPr>
              <a:t>Identifiers</a:t>
            </a:r>
            <a:r>
              <a:rPr lang="en-GB" sz="2700">
                <a:solidFill>
                  <a:srgbClr val="0B5394"/>
                </a:solidFill>
                <a:latin typeface="Impact"/>
                <a:ea typeface="Impact"/>
                <a:cs typeface="Impact"/>
                <a:sym typeface="Impact"/>
              </a:rPr>
              <a:t>:</a:t>
            </a:r>
            <a:r>
              <a:rPr lang="en-GB" sz="3000">
                <a:solidFill>
                  <a:srgbClr val="0B5394"/>
                </a:solidFill>
                <a:latin typeface="Impact"/>
                <a:ea typeface="Impact"/>
                <a:cs typeface="Impact"/>
                <a:sym typeface="Impact"/>
              </a:rPr>
              <a:t> </a:t>
            </a:r>
            <a:endParaRPr/>
          </a:p>
          <a:p>
            <a:pPr indent="0" lvl="0" marL="0" rtl="0" algn="l">
              <a:lnSpc>
                <a:spcPct val="160914"/>
              </a:lnSpc>
              <a:spcBef>
                <a:spcPts val="1600"/>
              </a:spcBef>
              <a:spcAft>
                <a:spcPts val="0"/>
              </a:spcAft>
              <a:buSzPts val="1800"/>
              <a:buNone/>
            </a:pPr>
            <a:r>
              <a:rPr lang="en-GB">
                <a:solidFill>
                  <a:srgbClr val="0B5394"/>
                </a:solidFill>
                <a:latin typeface="Impact"/>
                <a:ea typeface="Impact"/>
                <a:cs typeface="Impact"/>
                <a:sym typeface="Impact"/>
              </a:rPr>
              <a:t>In C programming, identifiers are created to give unique names to C entities to identify it during the execution of program. For example:</a:t>
            </a:r>
            <a:endParaRPr/>
          </a:p>
          <a:p>
            <a:pPr indent="-228600" lvl="0" marL="457200" marR="63500" rtl="0" algn="l">
              <a:lnSpc>
                <a:spcPct val="150000"/>
              </a:lnSpc>
              <a:spcBef>
                <a:spcPts val="2600"/>
              </a:spcBef>
              <a:spcAft>
                <a:spcPts val="0"/>
              </a:spcAft>
              <a:buClr>
                <a:srgbClr val="0B5394"/>
              </a:buClr>
              <a:buSzPts val="1800"/>
              <a:buFont typeface="Impact"/>
              <a:buNone/>
            </a:pPr>
            <a:r>
              <a:rPr lang="en-GB">
                <a:solidFill>
                  <a:srgbClr val="0B5394"/>
                </a:solidFill>
                <a:latin typeface="Impact"/>
                <a:ea typeface="Impact"/>
                <a:cs typeface="Impact"/>
                <a:sym typeface="Impact"/>
              </a:rPr>
              <a:t>int money;   </a:t>
            </a:r>
            <a:r>
              <a:rPr i="1" lang="en-GB" sz="1400">
                <a:solidFill>
                  <a:srgbClr val="0B5394"/>
                </a:solidFill>
                <a:latin typeface="Impact"/>
                <a:ea typeface="Impact"/>
                <a:cs typeface="Impact"/>
                <a:sym typeface="Impact"/>
              </a:rPr>
              <a:t>//money is a identifier which denotes a variable of type integer.</a:t>
            </a:r>
            <a:endParaRPr/>
          </a:p>
          <a:p>
            <a:pPr indent="-228600" lvl="0" marL="457200" marR="63500" rtl="0" algn="l">
              <a:lnSpc>
                <a:spcPct val="150000"/>
              </a:lnSpc>
              <a:spcBef>
                <a:spcPts val="3000"/>
              </a:spcBef>
              <a:spcAft>
                <a:spcPts val="0"/>
              </a:spcAft>
              <a:buClr>
                <a:srgbClr val="0B5394"/>
              </a:buClr>
              <a:buSzPts val="1800"/>
              <a:buFont typeface="Impact"/>
              <a:buNone/>
            </a:pPr>
            <a:r>
              <a:rPr lang="en-GB">
                <a:solidFill>
                  <a:srgbClr val="0B5394"/>
                </a:solidFill>
                <a:latin typeface="Impact"/>
                <a:ea typeface="Impact"/>
                <a:cs typeface="Impact"/>
                <a:sym typeface="Impact"/>
              </a:rPr>
              <a:t>int mango_tree;  </a:t>
            </a:r>
            <a:r>
              <a:rPr i="1" lang="en-GB" sz="1400">
                <a:solidFill>
                  <a:srgbClr val="0B5394"/>
                </a:solidFill>
                <a:latin typeface="Impact"/>
                <a:ea typeface="Impact"/>
                <a:cs typeface="Impact"/>
                <a:sym typeface="Impact"/>
              </a:rPr>
              <a:t>//mango_tree is another identifier, which denotes another variable of type integer</a:t>
            </a:r>
            <a:endParaRPr/>
          </a:p>
          <a:p>
            <a:pPr indent="0" lvl="0" marL="0" rtl="0" algn="l">
              <a:lnSpc>
                <a:spcPct val="160914"/>
              </a:lnSpc>
              <a:spcBef>
                <a:spcPts val="2000"/>
              </a:spcBef>
              <a:spcAft>
                <a:spcPts val="0"/>
              </a:spcAft>
              <a:buSzPts val="1800"/>
              <a:buNone/>
            </a:pPr>
            <a:r>
              <a:t/>
            </a:r>
            <a:endParaRPr>
              <a:solidFill>
                <a:srgbClr val="0B5394"/>
              </a:solidFill>
              <a:latin typeface="Impact"/>
              <a:ea typeface="Impact"/>
              <a:cs typeface="Impact"/>
              <a:sym typeface="Impact"/>
            </a:endParaRPr>
          </a:p>
          <a:p>
            <a:pPr indent="457200" lvl="0" marL="0" rtl="0" algn="l">
              <a:lnSpc>
                <a:spcPct val="160914"/>
              </a:lnSpc>
              <a:spcBef>
                <a:spcPts val="1100"/>
              </a:spcBef>
              <a:spcAft>
                <a:spcPts val="0"/>
              </a:spcAft>
              <a:buSzPts val="1800"/>
              <a:buNone/>
            </a:pPr>
            <a:r>
              <a:rPr lang="en-GB">
                <a:solidFill>
                  <a:srgbClr val="0B5394"/>
                </a:solidFill>
                <a:latin typeface="Impact"/>
                <a:ea typeface="Impact"/>
                <a:cs typeface="Impact"/>
                <a:sym typeface="Impact"/>
              </a:rPr>
              <a:t> </a:t>
            </a:r>
            <a:endParaRPr/>
          </a:p>
          <a:p>
            <a:pPr indent="0" lvl="0" marL="0" rtl="0" algn="l">
              <a:lnSpc>
                <a:spcPct val="160914"/>
              </a:lnSpc>
              <a:spcBef>
                <a:spcPts val="0"/>
              </a:spcBef>
              <a:spcAft>
                <a:spcPts val="0"/>
              </a:spcAft>
              <a:buSzPts val="1050"/>
              <a:buNone/>
            </a:pPr>
            <a:r>
              <a:t/>
            </a:r>
            <a:endParaRPr sz="1050">
              <a:solidFill>
                <a:srgbClr val="000000"/>
              </a:solidFill>
              <a:highlight>
                <a:srgbClr val="FFFFFF"/>
              </a:highlight>
            </a:endParaRPr>
          </a:p>
          <a:p>
            <a:pPr indent="0" lvl="0" marL="0" rtl="0" algn="l">
              <a:lnSpc>
                <a:spcPct val="160914"/>
              </a:lnSpc>
              <a:spcBef>
                <a:spcPts val="500"/>
              </a:spcBef>
              <a:spcAft>
                <a:spcPts val="0"/>
              </a:spcAft>
              <a:buSzPts val="1050"/>
              <a:buNone/>
            </a:pPr>
            <a:r>
              <a:t/>
            </a:r>
            <a:endParaRPr sz="1050">
              <a:solidFill>
                <a:srgbClr val="000000"/>
              </a:solidFill>
              <a:highlight>
                <a:srgbClr val="FFFFFF"/>
              </a:highlight>
            </a:endParaRPr>
          </a:p>
          <a:p>
            <a:pPr indent="0" lvl="0" marL="0" rtl="0" algn="l">
              <a:lnSpc>
                <a:spcPct val="160914"/>
              </a:lnSpc>
              <a:spcBef>
                <a:spcPts val="1600"/>
              </a:spcBef>
              <a:spcAft>
                <a:spcPts val="0"/>
              </a:spcAft>
              <a:buSzPts val="1800"/>
              <a:buNone/>
            </a:pPr>
            <a:r>
              <a:t/>
            </a:r>
            <a:endParaRPr>
              <a:solidFill>
                <a:srgbClr val="0B5394"/>
              </a:solidFill>
              <a:latin typeface="Impact"/>
              <a:ea typeface="Impact"/>
              <a:cs typeface="Impact"/>
              <a:sym typeface="Impact"/>
            </a:endParaRPr>
          </a:p>
          <a:p>
            <a:pPr indent="0" lvl="0" marL="0" rtl="0" algn="l">
              <a:lnSpc>
                <a:spcPct val="115000"/>
              </a:lnSpc>
              <a:spcBef>
                <a:spcPts val="1100"/>
              </a:spcBef>
              <a:spcAft>
                <a:spcPts val="0"/>
              </a:spcAft>
              <a:buSzPts val="2400"/>
              <a:buNone/>
            </a:pPr>
            <a:r>
              <a:t/>
            </a:r>
            <a:endParaRPr b="1" sz="2400">
              <a:solidFill>
                <a:schemeClr val="dk1"/>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4" name="Shape 114"/>
        <p:cNvGrpSpPr/>
        <p:nvPr/>
      </p:nvGrpSpPr>
      <p:grpSpPr>
        <a:xfrm>
          <a:off x="0" y="0"/>
          <a:ext cx="0" cy="0"/>
          <a:chOff x="0" y="0"/>
          <a:chExt cx="0" cy="0"/>
        </a:xfrm>
      </p:grpSpPr>
      <p:sp>
        <p:nvSpPr>
          <p:cNvPr id="115" name="Google Shape;115;p6"/>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Keywords and Identifiers</a:t>
            </a:r>
            <a:endParaRPr/>
          </a:p>
          <a:p>
            <a:pPr indent="0" lvl="0" marL="0" rtl="0" algn="l">
              <a:lnSpc>
                <a:spcPct val="115000"/>
              </a:lnSpc>
              <a:spcBef>
                <a:spcPts val="2300"/>
              </a:spcBef>
              <a:spcAft>
                <a:spcPts val="0"/>
              </a:spcAft>
              <a:buSzPts val="3600"/>
              <a:buNone/>
            </a:pPr>
            <a:r>
              <a:t/>
            </a:r>
            <a:endParaRPr sz="3600">
              <a:solidFill>
                <a:schemeClr val="accent3"/>
              </a:solidFill>
              <a:latin typeface="Impact"/>
              <a:ea typeface="Impact"/>
              <a:cs typeface="Impact"/>
              <a:sym typeface="Impact"/>
            </a:endParaRPr>
          </a:p>
        </p:txBody>
      </p:sp>
      <p:sp>
        <p:nvSpPr>
          <p:cNvPr id="116" name="Google Shape;116;p6"/>
          <p:cNvSpPr txBox="1"/>
          <p:nvPr>
            <p:ph idx="1" type="body"/>
          </p:nvPr>
        </p:nvSpPr>
        <p:spPr>
          <a:xfrm>
            <a:off x="409125" y="803250"/>
            <a:ext cx="8908799" cy="35370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60914"/>
              </a:lnSpc>
              <a:spcBef>
                <a:spcPts val="0"/>
              </a:spcBef>
              <a:spcAft>
                <a:spcPts val="0"/>
              </a:spcAft>
              <a:buSzPts val="2700"/>
              <a:buNone/>
            </a:pPr>
            <a:r>
              <a:rPr b="1" lang="en-GB" sz="2700">
                <a:solidFill>
                  <a:srgbClr val="0B5394"/>
                </a:solidFill>
                <a:latin typeface="Impact"/>
                <a:ea typeface="Impact"/>
                <a:cs typeface="Impact"/>
                <a:sym typeface="Impact"/>
              </a:rPr>
              <a:t>Rules for writing identifiers</a:t>
            </a:r>
            <a:endParaRPr/>
          </a:p>
          <a:p>
            <a:pPr indent="-228600" lvl="0" marL="457200" rtl="0" algn="l">
              <a:lnSpc>
                <a:spcPct val="160914"/>
              </a:lnSpc>
              <a:spcBef>
                <a:spcPts val="2200"/>
              </a:spcBef>
              <a:spcAft>
                <a:spcPts val="0"/>
              </a:spcAft>
              <a:buClr>
                <a:srgbClr val="0B5394"/>
              </a:buClr>
              <a:buSzPts val="1800"/>
              <a:buFont typeface="Impact"/>
              <a:buNone/>
            </a:pPr>
            <a:r>
              <a:rPr lang="en-GB">
                <a:solidFill>
                  <a:srgbClr val="0B5394"/>
                </a:solidFill>
                <a:latin typeface="Impact"/>
                <a:ea typeface="Impact"/>
                <a:cs typeface="Impact"/>
                <a:sym typeface="Impact"/>
              </a:rPr>
              <a:t>An identifier can be composed of letters (both uppercase and lowercase letters), digits and underscore '_' only.</a:t>
            </a:r>
            <a:endParaRPr/>
          </a:p>
          <a:p>
            <a:pPr indent="-228600" lvl="0" marL="457200" rtl="0" algn="l">
              <a:lnSpc>
                <a:spcPct val="160914"/>
              </a:lnSpc>
              <a:spcBef>
                <a:spcPts val="2200"/>
              </a:spcBef>
              <a:spcAft>
                <a:spcPts val="0"/>
              </a:spcAft>
              <a:buClr>
                <a:srgbClr val="0B5394"/>
              </a:buClr>
              <a:buSzPts val="1800"/>
              <a:buFont typeface="Impact"/>
              <a:buNone/>
            </a:pPr>
            <a:r>
              <a:rPr lang="en-GB">
                <a:solidFill>
                  <a:srgbClr val="0B5394"/>
                </a:solidFill>
                <a:latin typeface="Impact"/>
                <a:ea typeface="Impact"/>
                <a:cs typeface="Impact"/>
                <a:sym typeface="Impact"/>
              </a:rPr>
              <a:t>There is no rule for the length of an identifier. However, the first 31 characters of an identifier are discriminated by the compiler. So, the first 31 letters of two identifiers in a program should be different.</a:t>
            </a:r>
            <a:endParaRPr/>
          </a:p>
          <a:p>
            <a:pPr indent="0" lvl="0" marL="0" rtl="0" algn="l">
              <a:lnSpc>
                <a:spcPct val="160914"/>
              </a:lnSpc>
              <a:spcBef>
                <a:spcPts val="1600"/>
              </a:spcBef>
              <a:spcAft>
                <a:spcPts val="0"/>
              </a:spcAft>
              <a:buSzPts val="1400"/>
              <a:buNone/>
            </a:pPr>
            <a:r>
              <a:t/>
            </a:r>
            <a:endParaRPr i="1" sz="1400">
              <a:solidFill>
                <a:srgbClr val="0B5394"/>
              </a:solidFill>
              <a:latin typeface="Impact"/>
              <a:ea typeface="Impact"/>
              <a:cs typeface="Impact"/>
              <a:sym typeface="Impact"/>
            </a:endParaRPr>
          </a:p>
          <a:p>
            <a:pPr indent="0" lvl="0" marL="0" rtl="0" algn="l">
              <a:lnSpc>
                <a:spcPct val="160914"/>
              </a:lnSpc>
              <a:spcBef>
                <a:spcPts val="1600"/>
              </a:spcBef>
              <a:spcAft>
                <a:spcPts val="0"/>
              </a:spcAft>
              <a:buSzPts val="1800"/>
              <a:buNone/>
            </a:pPr>
            <a:r>
              <a:t/>
            </a:r>
            <a:endParaRPr>
              <a:solidFill>
                <a:srgbClr val="0B5394"/>
              </a:solidFill>
              <a:latin typeface="Impact"/>
              <a:ea typeface="Impact"/>
              <a:cs typeface="Impact"/>
              <a:sym typeface="Impact"/>
            </a:endParaRPr>
          </a:p>
          <a:p>
            <a:pPr indent="457200" lvl="0" marL="0" rtl="0" algn="l">
              <a:lnSpc>
                <a:spcPct val="160914"/>
              </a:lnSpc>
              <a:spcBef>
                <a:spcPts val="1100"/>
              </a:spcBef>
              <a:spcAft>
                <a:spcPts val="0"/>
              </a:spcAft>
              <a:buSzPts val="1800"/>
              <a:buNone/>
            </a:pPr>
            <a:r>
              <a:rPr lang="en-GB">
                <a:solidFill>
                  <a:srgbClr val="0B5394"/>
                </a:solidFill>
                <a:latin typeface="Impact"/>
                <a:ea typeface="Impact"/>
                <a:cs typeface="Impact"/>
                <a:sym typeface="Impact"/>
              </a:rPr>
              <a:t> </a:t>
            </a:r>
            <a:endParaRPr/>
          </a:p>
          <a:p>
            <a:pPr indent="0" lvl="0" marL="0" rtl="0" algn="l">
              <a:lnSpc>
                <a:spcPct val="160914"/>
              </a:lnSpc>
              <a:spcBef>
                <a:spcPts val="0"/>
              </a:spcBef>
              <a:spcAft>
                <a:spcPts val="0"/>
              </a:spcAft>
              <a:buSzPts val="1050"/>
              <a:buNone/>
            </a:pPr>
            <a:r>
              <a:t/>
            </a:r>
            <a:endParaRPr sz="1050">
              <a:solidFill>
                <a:srgbClr val="000000"/>
              </a:solidFill>
              <a:highlight>
                <a:srgbClr val="FFFFFF"/>
              </a:highlight>
            </a:endParaRPr>
          </a:p>
          <a:p>
            <a:pPr indent="0" lvl="0" marL="0" rtl="0" algn="l">
              <a:lnSpc>
                <a:spcPct val="160914"/>
              </a:lnSpc>
              <a:spcBef>
                <a:spcPts val="500"/>
              </a:spcBef>
              <a:spcAft>
                <a:spcPts val="0"/>
              </a:spcAft>
              <a:buSzPts val="1050"/>
              <a:buNone/>
            </a:pPr>
            <a:r>
              <a:t/>
            </a:r>
            <a:endParaRPr sz="1050">
              <a:solidFill>
                <a:srgbClr val="000000"/>
              </a:solidFill>
              <a:highlight>
                <a:srgbClr val="FFFFFF"/>
              </a:highlight>
            </a:endParaRPr>
          </a:p>
          <a:p>
            <a:pPr indent="0" lvl="0" marL="0" rtl="0" algn="l">
              <a:lnSpc>
                <a:spcPct val="160914"/>
              </a:lnSpc>
              <a:spcBef>
                <a:spcPts val="1600"/>
              </a:spcBef>
              <a:spcAft>
                <a:spcPts val="0"/>
              </a:spcAft>
              <a:buSzPts val="1800"/>
              <a:buNone/>
            </a:pPr>
            <a:r>
              <a:t/>
            </a:r>
            <a:endParaRPr>
              <a:solidFill>
                <a:srgbClr val="0B5394"/>
              </a:solidFill>
              <a:latin typeface="Impact"/>
              <a:ea typeface="Impact"/>
              <a:cs typeface="Impact"/>
              <a:sym typeface="Impact"/>
            </a:endParaRPr>
          </a:p>
          <a:p>
            <a:pPr indent="0" lvl="0" marL="0" rtl="0" algn="l">
              <a:lnSpc>
                <a:spcPct val="115000"/>
              </a:lnSpc>
              <a:spcBef>
                <a:spcPts val="1100"/>
              </a:spcBef>
              <a:spcAft>
                <a:spcPts val="0"/>
              </a:spcAft>
              <a:buSzPts val="2400"/>
              <a:buNone/>
            </a:pPr>
            <a:r>
              <a:t/>
            </a:r>
            <a:endParaRPr b="1" sz="2400">
              <a:solidFill>
                <a:schemeClr val="dk1"/>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0" name="Shape 120"/>
        <p:cNvGrpSpPr/>
        <p:nvPr/>
      </p:nvGrpSpPr>
      <p:grpSpPr>
        <a:xfrm>
          <a:off x="0" y="0"/>
          <a:ext cx="0" cy="0"/>
          <a:chOff x="0" y="0"/>
          <a:chExt cx="0" cy="0"/>
        </a:xfrm>
      </p:grpSpPr>
      <p:sp>
        <p:nvSpPr>
          <p:cNvPr id="121" name="Google Shape;121;p7"/>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Variables</a:t>
            </a:r>
            <a:endParaRPr/>
          </a:p>
          <a:p>
            <a:pPr indent="0" lvl="0" marL="0" rtl="0" algn="l">
              <a:lnSpc>
                <a:spcPct val="115000"/>
              </a:lnSpc>
              <a:spcBef>
                <a:spcPts val="2300"/>
              </a:spcBef>
              <a:spcAft>
                <a:spcPts val="0"/>
              </a:spcAft>
              <a:buSzPts val="3600"/>
              <a:buNone/>
            </a:pPr>
            <a:r>
              <a:t/>
            </a:r>
            <a:endParaRPr sz="3600">
              <a:solidFill>
                <a:schemeClr val="accent3"/>
              </a:solidFill>
              <a:latin typeface="Impact"/>
              <a:ea typeface="Impact"/>
              <a:cs typeface="Impact"/>
              <a:sym typeface="Impact"/>
            </a:endParaRPr>
          </a:p>
        </p:txBody>
      </p:sp>
      <p:sp>
        <p:nvSpPr>
          <p:cNvPr id="122" name="Google Shape;122;p7"/>
          <p:cNvSpPr txBox="1"/>
          <p:nvPr>
            <p:ph idx="1" type="body"/>
          </p:nvPr>
        </p:nvSpPr>
        <p:spPr>
          <a:xfrm>
            <a:off x="409125" y="803250"/>
            <a:ext cx="8908799" cy="35370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60914"/>
              </a:lnSpc>
              <a:spcBef>
                <a:spcPts val="0"/>
              </a:spcBef>
              <a:spcAft>
                <a:spcPts val="0"/>
              </a:spcAft>
              <a:buSzPts val="1800"/>
              <a:buNone/>
            </a:pPr>
            <a:r>
              <a:rPr lang="en-GB">
                <a:solidFill>
                  <a:srgbClr val="0B5394"/>
                </a:solidFill>
                <a:latin typeface="Impact"/>
                <a:ea typeface="Impact"/>
                <a:cs typeface="Impact"/>
                <a:sym typeface="Impact"/>
              </a:rPr>
              <a:t>Variables are memory location in computer's memory to store data. To indicate the memory location, each variable should be given a unique name called identifier. Variable names are just the symbolic representation of a memory location. </a:t>
            </a:r>
            <a:endParaRPr/>
          </a:p>
          <a:p>
            <a:pPr indent="457200" lvl="0" marL="0" rtl="0" algn="l">
              <a:lnSpc>
                <a:spcPct val="160914"/>
              </a:lnSpc>
              <a:spcBef>
                <a:spcPts val="1600"/>
              </a:spcBef>
              <a:spcAft>
                <a:spcPts val="0"/>
              </a:spcAft>
              <a:buSzPts val="1800"/>
              <a:buNone/>
            </a:pPr>
            <a:r>
              <a:rPr i="1" lang="en-GB">
                <a:solidFill>
                  <a:srgbClr val="0B5394"/>
                </a:solidFill>
                <a:latin typeface="Impact"/>
                <a:ea typeface="Impact"/>
                <a:cs typeface="Impact"/>
                <a:sym typeface="Impact"/>
              </a:rPr>
              <a:t>Examples of variable name: sum, car_no, count etc.</a:t>
            </a:r>
            <a:endParaRPr/>
          </a:p>
          <a:p>
            <a:pPr indent="0" lvl="0" marL="0" rtl="0" algn="l">
              <a:lnSpc>
                <a:spcPct val="160914"/>
              </a:lnSpc>
              <a:spcBef>
                <a:spcPts val="1600"/>
              </a:spcBef>
              <a:spcAft>
                <a:spcPts val="0"/>
              </a:spcAft>
              <a:buSzPts val="1800"/>
              <a:buNone/>
            </a:pPr>
            <a:r>
              <a:rPr lang="en-GB">
                <a:solidFill>
                  <a:srgbClr val="0B5394"/>
                </a:solidFill>
                <a:latin typeface="Impact"/>
                <a:ea typeface="Impact"/>
                <a:cs typeface="Impact"/>
                <a:sym typeface="Impact"/>
              </a:rPr>
              <a:t> 	</a:t>
            </a:r>
            <a:r>
              <a:rPr i="1" lang="en-GB">
                <a:solidFill>
                  <a:srgbClr val="0B5394"/>
                </a:solidFill>
                <a:latin typeface="Impact"/>
                <a:ea typeface="Impact"/>
                <a:cs typeface="Impact"/>
                <a:sym typeface="Impact"/>
              </a:rPr>
              <a:t>int num;  // num is a variable of integer type.</a:t>
            </a:r>
            <a:endParaRPr/>
          </a:p>
          <a:p>
            <a:pPr indent="0" lvl="0" marL="0" rtl="0" algn="l">
              <a:lnSpc>
                <a:spcPct val="160914"/>
              </a:lnSpc>
              <a:spcBef>
                <a:spcPts val="1600"/>
              </a:spcBef>
              <a:spcAft>
                <a:spcPts val="0"/>
              </a:spcAft>
              <a:buSzPts val="1800"/>
              <a:buNone/>
            </a:pPr>
            <a:r>
              <a:t/>
            </a:r>
            <a:endParaRPr i="1">
              <a:solidFill>
                <a:srgbClr val="0B5394"/>
              </a:solidFill>
              <a:latin typeface="Impact"/>
              <a:ea typeface="Impact"/>
              <a:cs typeface="Impact"/>
              <a:sym typeface="Impact"/>
            </a:endParaRPr>
          </a:p>
          <a:p>
            <a:pPr indent="0" lvl="0" marL="0" rtl="0" algn="l">
              <a:lnSpc>
                <a:spcPct val="160914"/>
              </a:lnSpc>
              <a:spcBef>
                <a:spcPts val="1600"/>
              </a:spcBef>
              <a:spcAft>
                <a:spcPts val="0"/>
              </a:spcAft>
              <a:buSzPts val="1800"/>
              <a:buNone/>
            </a:pPr>
            <a:r>
              <a:t/>
            </a:r>
            <a:endParaRPr>
              <a:solidFill>
                <a:srgbClr val="0B5394"/>
              </a:solidFill>
              <a:latin typeface="Impact"/>
              <a:ea typeface="Impact"/>
              <a:cs typeface="Impact"/>
              <a:sym typeface="Impact"/>
            </a:endParaRPr>
          </a:p>
          <a:p>
            <a:pPr indent="457200" lvl="0" marL="0" rtl="0" algn="l">
              <a:lnSpc>
                <a:spcPct val="160914"/>
              </a:lnSpc>
              <a:spcBef>
                <a:spcPts val="1100"/>
              </a:spcBef>
              <a:spcAft>
                <a:spcPts val="0"/>
              </a:spcAft>
              <a:buSzPts val="1800"/>
              <a:buNone/>
            </a:pPr>
            <a:r>
              <a:rPr lang="en-GB">
                <a:solidFill>
                  <a:srgbClr val="0B5394"/>
                </a:solidFill>
                <a:latin typeface="Impact"/>
                <a:ea typeface="Impact"/>
                <a:cs typeface="Impact"/>
                <a:sym typeface="Impact"/>
              </a:rPr>
              <a:t> </a:t>
            </a:r>
            <a:endParaRPr/>
          </a:p>
          <a:p>
            <a:pPr indent="0" lvl="0" marL="0" rtl="0" algn="l">
              <a:lnSpc>
                <a:spcPct val="160914"/>
              </a:lnSpc>
              <a:spcBef>
                <a:spcPts val="0"/>
              </a:spcBef>
              <a:spcAft>
                <a:spcPts val="0"/>
              </a:spcAft>
              <a:buSzPts val="1800"/>
              <a:buNone/>
            </a:pPr>
            <a:r>
              <a:t/>
            </a:r>
            <a:endParaRPr>
              <a:solidFill>
                <a:srgbClr val="0B5394"/>
              </a:solidFill>
              <a:latin typeface="Impact"/>
              <a:ea typeface="Impact"/>
              <a:cs typeface="Impact"/>
              <a:sym typeface="Impact"/>
            </a:endParaRPr>
          </a:p>
          <a:p>
            <a:pPr indent="0" lvl="0" marL="0" rtl="0" algn="l">
              <a:lnSpc>
                <a:spcPct val="160914"/>
              </a:lnSpc>
              <a:spcBef>
                <a:spcPts val="500"/>
              </a:spcBef>
              <a:spcAft>
                <a:spcPts val="0"/>
              </a:spcAft>
              <a:buSzPts val="1800"/>
              <a:buNone/>
            </a:pPr>
            <a:r>
              <a:t/>
            </a:r>
            <a:endParaRPr>
              <a:solidFill>
                <a:srgbClr val="0B5394"/>
              </a:solidFill>
              <a:latin typeface="Impact"/>
              <a:ea typeface="Impact"/>
              <a:cs typeface="Impact"/>
              <a:sym typeface="Impact"/>
            </a:endParaRPr>
          </a:p>
          <a:p>
            <a:pPr indent="0" lvl="0" marL="0" rtl="0" algn="l">
              <a:lnSpc>
                <a:spcPct val="160914"/>
              </a:lnSpc>
              <a:spcBef>
                <a:spcPts val="1600"/>
              </a:spcBef>
              <a:spcAft>
                <a:spcPts val="0"/>
              </a:spcAft>
              <a:buSzPts val="1800"/>
              <a:buNone/>
            </a:pPr>
            <a:r>
              <a:t/>
            </a:r>
            <a:endParaRPr>
              <a:solidFill>
                <a:srgbClr val="0B5394"/>
              </a:solidFill>
              <a:latin typeface="Impact"/>
              <a:ea typeface="Impact"/>
              <a:cs typeface="Impact"/>
              <a:sym typeface="Impact"/>
            </a:endParaRPr>
          </a:p>
          <a:p>
            <a:pPr indent="0" lvl="0" marL="0" rtl="0" algn="l">
              <a:lnSpc>
                <a:spcPct val="115000"/>
              </a:lnSpc>
              <a:spcBef>
                <a:spcPts val="1100"/>
              </a:spcBef>
              <a:spcAft>
                <a:spcPts val="0"/>
              </a:spcAft>
              <a:buSzPts val="1800"/>
              <a:buNone/>
            </a:pPr>
            <a:r>
              <a:t/>
            </a:r>
            <a:endParaRPr>
              <a:solidFill>
                <a:srgbClr val="0B5394"/>
              </a:solidFill>
              <a:latin typeface="Impact"/>
              <a:ea typeface="Impact"/>
              <a:cs typeface="Impact"/>
              <a:sym typeface="Impact"/>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6" name="Shape 126"/>
        <p:cNvGrpSpPr/>
        <p:nvPr/>
      </p:nvGrpSpPr>
      <p:grpSpPr>
        <a:xfrm>
          <a:off x="0" y="0"/>
          <a:ext cx="0" cy="0"/>
          <a:chOff x="0" y="0"/>
          <a:chExt cx="0" cy="0"/>
        </a:xfrm>
      </p:grpSpPr>
      <p:sp>
        <p:nvSpPr>
          <p:cNvPr id="127" name="Google Shape;127;p8"/>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Data types in C</a:t>
            </a:r>
            <a:endParaRPr/>
          </a:p>
          <a:p>
            <a:pPr indent="0" lvl="0" marL="0" rtl="0" algn="l">
              <a:lnSpc>
                <a:spcPct val="115000"/>
              </a:lnSpc>
              <a:spcBef>
                <a:spcPts val="2300"/>
              </a:spcBef>
              <a:spcAft>
                <a:spcPts val="0"/>
              </a:spcAft>
              <a:buSzPts val="3600"/>
              <a:buNone/>
            </a:pPr>
            <a:r>
              <a:t/>
            </a:r>
            <a:endParaRPr sz="3600">
              <a:solidFill>
                <a:schemeClr val="accent3"/>
              </a:solidFill>
              <a:latin typeface="Impact"/>
              <a:ea typeface="Impact"/>
              <a:cs typeface="Impact"/>
              <a:sym typeface="Impact"/>
            </a:endParaRPr>
          </a:p>
        </p:txBody>
      </p:sp>
      <p:sp>
        <p:nvSpPr>
          <p:cNvPr id="128" name="Google Shape;128;p8"/>
          <p:cNvSpPr txBox="1"/>
          <p:nvPr>
            <p:ph idx="1" type="body"/>
          </p:nvPr>
        </p:nvSpPr>
        <p:spPr>
          <a:xfrm>
            <a:off x="398450" y="781850"/>
            <a:ext cx="8908799" cy="3805499"/>
          </a:xfrm>
          <a:prstGeom prst="rect">
            <a:avLst/>
          </a:prstGeom>
          <a:solidFill>
            <a:srgbClr val="CFE2F3"/>
          </a:solidFill>
          <a:ln>
            <a:noFill/>
          </a:ln>
        </p:spPr>
        <p:txBody>
          <a:bodyPr anchorCtr="0" anchor="t" bIns="91425" lIns="91425" spcFirstLastPara="1" rIns="91425" wrap="square" tIns="91425">
            <a:noAutofit/>
          </a:bodyPr>
          <a:lstStyle/>
          <a:p>
            <a:pPr indent="-228600" lvl="0" marL="457200" rtl="0" algn="l">
              <a:lnSpc>
                <a:spcPct val="160914"/>
              </a:lnSpc>
              <a:spcBef>
                <a:spcPts val="0"/>
              </a:spcBef>
              <a:spcAft>
                <a:spcPts val="0"/>
              </a:spcAft>
              <a:buClr>
                <a:srgbClr val="0B5394"/>
              </a:buClr>
              <a:buSzPts val="1800"/>
              <a:buFont typeface="Impact"/>
              <a:buNone/>
            </a:pPr>
            <a:r>
              <a:rPr lang="en-GB">
                <a:solidFill>
                  <a:srgbClr val="0B5394"/>
                </a:solidFill>
                <a:latin typeface="Impact"/>
                <a:ea typeface="Impact"/>
                <a:cs typeface="Impact"/>
                <a:sym typeface="Impact"/>
              </a:rPr>
              <a:t>Fundamental Data Types : Integer types ,Floating Type,Character types</a:t>
            </a:r>
            <a:endParaRPr/>
          </a:p>
          <a:p>
            <a:pPr indent="-342900" lvl="0" marL="457200" marR="0" rtl="0" algn="l">
              <a:lnSpc>
                <a:spcPct val="160914"/>
              </a:lnSpc>
              <a:spcBef>
                <a:spcPts val="2200"/>
              </a:spcBef>
              <a:spcAft>
                <a:spcPts val="0"/>
              </a:spcAft>
              <a:buClr>
                <a:srgbClr val="0B5394"/>
              </a:buClr>
              <a:buSzPts val="1800"/>
              <a:buFont typeface="Impact"/>
              <a:buNone/>
            </a:pPr>
            <a:r>
              <a:rPr lang="en-GB">
                <a:solidFill>
                  <a:srgbClr val="0B5394"/>
                </a:solidFill>
                <a:latin typeface="Impact"/>
                <a:ea typeface="Impact"/>
                <a:cs typeface="Impact"/>
                <a:sym typeface="Impact"/>
              </a:rPr>
              <a:t>Derived Data Types: Arrays,Pointers,Structures,Enumeration</a:t>
            </a:r>
            <a:endParaRPr/>
          </a:p>
          <a:p>
            <a:pPr indent="0" lvl="0" marL="0" rtl="0" algn="l">
              <a:lnSpc>
                <a:spcPct val="160914"/>
              </a:lnSpc>
              <a:spcBef>
                <a:spcPts val="1600"/>
              </a:spcBef>
              <a:spcAft>
                <a:spcPts val="0"/>
              </a:spcAft>
              <a:buSzPts val="1800"/>
              <a:buNone/>
            </a:pPr>
            <a:r>
              <a:rPr lang="en-GB">
                <a:solidFill>
                  <a:srgbClr val="0B5394"/>
                </a:solidFill>
                <a:latin typeface="Impact"/>
                <a:ea typeface="Impact"/>
                <a:cs typeface="Impact"/>
                <a:sym typeface="Impact"/>
              </a:rPr>
              <a:t> 	</a:t>
            </a:r>
            <a:endParaRPr/>
          </a:p>
          <a:p>
            <a:pPr indent="0" lvl="0" marL="0" rtl="0" algn="l">
              <a:lnSpc>
                <a:spcPct val="160914"/>
              </a:lnSpc>
              <a:spcBef>
                <a:spcPts val="1600"/>
              </a:spcBef>
              <a:spcAft>
                <a:spcPts val="0"/>
              </a:spcAft>
              <a:buSzPts val="1800"/>
              <a:buNone/>
            </a:pPr>
            <a:r>
              <a:t/>
            </a:r>
            <a:endParaRPr>
              <a:solidFill>
                <a:srgbClr val="0B5394"/>
              </a:solidFill>
              <a:latin typeface="Impact"/>
              <a:ea typeface="Impact"/>
              <a:cs typeface="Impact"/>
              <a:sym typeface="Impact"/>
            </a:endParaRPr>
          </a:p>
          <a:p>
            <a:pPr indent="457200" lvl="0" marL="0" rtl="0" algn="l">
              <a:lnSpc>
                <a:spcPct val="160914"/>
              </a:lnSpc>
              <a:spcBef>
                <a:spcPts val="1100"/>
              </a:spcBef>
              <a:spcAft>
                <a:spcPts val="0"/>
              </a:spcAft>
              <a:buSzPts val="1800"/>
              <a:buNone/>
            </a:pPr>
            <a:r>
              <a:rPr lang="en-GB">
                <a:solidFill>
                  <a:srgbClr val="0B5394"/>
                </a:solidFill>
                <a:latin typeface="Impact"/>
                <a:ea typeface="Impact"/>
                <a:cs typeface="Impact"/>
                <a:sym typeface="Impact"/>
              </a:rPr>
              <a:t> </a:t>
            </a:r>
            <a:endParaRPr/>
          </a:p>
          <a:p>
            <a:pPr indent="0" lvl="0" marL="0" rtl="0" algn="l">
              <a:lnSpc>
                <a:spcPct val="160914"/>
              </a:lnSpc>
              <a:spcBef>
                <a:spcPts val="0"/>
              </a:spcBef>
              <a:spcAft>
                <a:spcPts val="0"/>
              </a:spcAft>
              <a:buSzPts val="1800"/>
              <a:buNone/>
            </a:pPr>
            <a:r>
              <a:t/>
            </a:r>
            <a:endParaRPr>
              <a:solidFill>
                <a:srgbClr val="0B5394"/>
              </a:solidFill>
              <a:latin typeface="Impact"/>
              <a:ea typeface="Impact"/>
              <a:cs typeface="Impact"/>
              <a:sym typeface="Impact"/>
            </a:endParaRPr>
          </a:p>
          <a:p>
            <a:pPr indent="0" lvl="0" marL="0" rtl="0" algn="l">
              <a:lnSpc>
                <a:spcPct val="160914"/>
              </a:lnSpc>
              <a:spcBef>
                <a:spcPts val="500"/>
              </a:spcBef>
              <a:spcAft>
                <a:spcPts val="0"/>
              </a:spcAft>
              <a:buSzPts val="1800"/>
              <a:buNone/>
            </a:pPr>
            <a:r>
              <a:t/>
            </a:r>
            <a:endParaRPr>
              <a:solidFill>
                <a:srgbClr val="0B5394"/>
              </a:solidFill>
              <a:latin typeface="Impact"/>
              <a:ea typeface="Impact"/>
              <a:cs typeface="Impact"/>
              <a:sym typeface="Impact"/>
            </a:endParaRPr>
          </a:p>
          <a:p>
            <a:pPr indent="0" lvl="0" marL="0" rtl="0" algn="l">
              <a:lnSpc>
                <a:spcPct val="160914"/>
              </a:lnSpc>
              <a:spcBef>
                <a:spcPts val="1600"/>
              </a:spcBef>
              <a:spcAft>
                <a:spcPts val="0"/>
              </a:spcAft>
              <a:buSzPts val="1800"/>
              <a:buNone/>
            </a:pPr>
            <a:r>
              <a:t/>
            </a:r>
            <a:endParaRPr>
              <a:solidFill>
                <a:srgbClr val="0B5394"/>
              </a:solidFill>
              <a:latin typeface="Impact"/>
              <a:ea typeface="Impact"/>
              <a:cs typeface="Impact"/>
              <a:sym typeface="Impact"/>
            </a:endParaRPr>
          </a:p>
          <a:p>
            <a:pPr indent="0" lvl="0" marL="0" rtl="0" algn="l">
              <a:lnSpc>
                <a:spcPct val="115000"/>
              </a:lnSpc>
              <a:spcBef>
                <a:spcPts val="1100"/>
              </a:spcBef>
              <a:spcAft>
                <a:spcPts val="0"/>
              </a:spcAft>
              <a:buSzPts val="1800"/>
              <a:buNone/>
            </a:pPr>
            <a:r>
              <a:t/>
            </a:r>
            <a:endParaRPr>
              <a:solidFill>
                <a:srgbClr val="0B5394"/>
              </a:solidFill>
              <a:latin typeface="Impact"/>
              <a:ea typeface="Impact"/>
              <a:cs typeface="Impact"/>
              <a:sym typeface="Impact"/>
            </a:endParaRPr>
          </a:p>
        </p:txBody>
      </p:sp>
      <p:sp>
        <p:nvSpPr>
          <p:cNvPr id="129" name="Google Shape;129;p8"/>
          <p:cNvSpPr txBox="1"/>
          <p:nvPr/>
        </p:nvSpPr>
        <p:spPr>
          <a:xfrm>
            <a:off x="705775" y="2203785"/>
            <a:ext cx="6651299" cy="2276699"/>
          </a:xfrm>
          <a:prstGeom prst="rect">
            <a:avLst/>
          </a:prstGeom>
          <a:solidFill>
            <a:srgbClr val="D5A6BD"/>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B5394"/>
              </a:buClr>
              <a:buSzPts val="1800"/>
              <a:buFont typeface="Impact"/>
              <a:buNone/>
            </a:pPr>
            <a:r>
              <a:rPr b="0" i="0" lang="en-GB" sz="1800" u="none" cap="none" strike="noStrike">
                <a:solidFill>
                  <a:srgbClr val="0B5394"/>
                </a:solidFill>
                <a:latin typeface="Impact"/>
                <a:ea typeface="Impact"/>
                <a:cs typeface="Impact"/>
                <a:sym typeface="Impact"/>
              </a:rPr>
              <a:t>Syntax for declaration of a variable</a:t>
            </a:r>
            <a:endParaRPr/>
          </a:p>
          <a:p>
            <a:pPr indent="0" lvl="0" marL="63500" marR="63500" rtl="0" algn="l">
              <a:lnSpc>
                <a:spcPct val="150000"/>
              </a:lnSpc>
              <a:spcBef>
                <a:spcPts val="1800"/>
              </a:spcBef>
              <a:spcAft>
                <a:spcPts val="0"/>
              </a:spcAft>
              <a:buClr>
                <a:srgbClr val="0B5394"/>
              </a:buClr>
              <a:buSzPts val="1800"/>
              <a:buFont typeface="Impact"/>
              <a:buNone/>
            </a:pPr>
            <a:r>
              <a:rPr b="0" i="0" lang="en-GB" sz="1800" u="none" cap="none" strike="noStrike">
                <a:solidFill>
                  <a:srgbClr val="0B5394"/>
                </a:solidFill>
                <a:latin typeface="Impact"/>
                <a:ea typeface="Impact"/>
                <a:cs typeface="Impact"/>
                <a:sym typeface="Impact"/>
              </a:rPr>
              <a:t>data_type variable_name;</a:t>
            </a:r>
            <a:endParaRPr/>
          </a:p>
          <a:p>
            <a:pPr indent="0" lvl="0" marL="63500" marR="63500" rtl="0" algn="l">
              <a:lnSpc>
                <a:spcPct val="150000"/>
              </a:lnSpc>
              <a:spcBef>
                <a:spcPts val="3000"/>
              </a:spcBef>
              <a:spcAft>
                <a:spcPts val="0"/>
              </a:spcAft>
              <a:buClr>
                <a:srgbClr val="000000"/>
              </a:buClr>
              <a:buSzPts val="1800"/>
              <a:buFont typeface="Arial"/>
              <a:buNone/>
            </a:pPr>
            <a:r>
              <a:t/>
            </a:r>
            <a:endParaRPr b="0" i="0" sz="1800" u="none" cap="none" strike="noStrike">
              <a:solidFill>
                <a:srgbClr val="0B5394"/>
              </a:solidFill>
              <a:latin typeface="Impact"/>
              <a:ea typeface="Impact"/>
              <a:cs typeface="Impact"/>
              <a:sym typeface="Impact"/>
            </a:endParaRPr>
          </a:p>
          <a:p>
            <a:pPr indent="0" lvl="0" marL="63500" marR="63500" rtl="0" algn="l">
              <a:lnSpc>
                <a:spcPct val="150000"/>
              </a:lnSpc>
              <a:spcBef>
                <a:spcPts val="3000"/>
              </a:spcBef>
              <a:spcAft>
                <a:spcPts val="0"/>
              </a:spcAft>
              <a:buClr>
                <a:srgbClr val="000000"/>
              </a:buClr>
              <a:buSzPts val="1800"/>
              <a:buFont typeface="Arial"/>
              <a:buNone/>
            </a:pPr>
            <a:r>
              <a:t/>
            </a:r>
            <a:endParaRPr b="0" i="0" sz="1800" u="none" cap="none" strike="noStrike">
              <a:solidFill>
                <a:srgbClr val="0B5394"/>
              </a:solidFill>
              <a:latin typeface="Impact"/>
              <a:ea typeface="Impact"/>
              <a:cs typeface="Impact"/>
              <a:sym typeface="Impact"/>
            </a:endParaRPr>
          </a:p>
          <a:p>
            <a:pPr indent="0" lvl="0" marL="63500" marR="63500" rtl="0" algn="l">
              <a:lnSpc>
                <a:spcPct val="150000"/>
              </a:lnSpc>
              <a:spcBef>
                <a:spcPts val="3000"/>
              </a:spcBef>
              <a:spcAft>
                <a:spcPts val="0"/>
              </a:spcAft>
              <a:buClr>
                <a:srgbClr val="000000"/>
              </a:buClr>
              <a:buSzPts val="1800"/>
              <a:buFont typeface="Arial"/>
              <a:buNone/>
            </a:pPr>
            <a:r>
              <a:t/>
            </a:r>
            <a:endParaRPr b="0" i="0" sz="1800" u="none" cap="none" strike="noStrike">
              <a:solidFill>
                <a:srgbClr val="0B5394"/>
              </a:solidFill>
              <a:latin typeface="Impact"/>
              <a:ea typeface="Impact"/>
              <a:cs typeface="Impact"/>
              <a:sym typeface="Impact"/>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rgbClr val="0B5394"/>
              </a:solidFill>
              <a:latin typeface="Impact"/>
              <a:ea typeface="Impact"/>
              <a:cs typeface="Impact"/>
              <a:sym typeface="Impact"/>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3" name="Shape 133"/>
        <p:cNvGrpSpPr/>
        <p:nvPr/>
      </p:nvGrpSpPr>
      <p:grpSpPr>
        <a:xfrm>
          <a:off x="0" y="0"/>
          <a:ext cx="0" cy="0"/>
          <a:chOff x="0" y="0"/>
          <a:chExt cx="0" cy="0"/>
        </a:xfrm>
      </p:grpSpPr>
      <p:sp>
        <p:nvSpPr>
          <p:cNvPr id="134" name="Google Shape;134;p9"/>
          <p:cNvSpPr txBox="1"/>
          <p:nvPr>
            <p:ph type="title"/>
          </p:nvPr>
        </p:nvSpPr>
        <p:spPr>
          <a:xfrm>
            <a:off x="311700" y="207700"/>
            <a:ext cx="8520599" cy="8198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b="1" lang="en-GB" sz="3600">
                <a:solidFill>
                  <a:schemeClr val="accent4"/>
                </a:solidFill>
                <a:latin typeface="Impact"/>
                <a:ea typeface="Impact"/>
                <a:cs typeface="Impact"/>
                <a:sym typeface="Impact"/>
              </a:rPr>
              <a:t>C Programming: Data types in C</a:t>
            </a:r>
            <a:endParaRPr/>
          </a:p>
          <a:p>
            <a:pPr indent="0" lvl="0" marL="0" rtl="0" algn="l">
              <a:lnSpc>
                <a:spcPct val="115000"/>
              </a:lnSpc>
              <a:spcBef>
                <a:spcPts val="2300"/>
              </a:spcBef>
              <a:spcAft>
                <a:spcPts val="0"/>
              </a:spcAft>
              <a:buSzPts val="3600"/>
              <a:buNone/>
            </a:pPr>
            <a:r>
              <a:t/>
            </a:r>
            <a:endParaRPr sz="3600">
              <a:solidFill>
                <a:schemeClr val="accent3"/>
              </a:solidFill>
              <a:latin typeface="Impact"/>
              <a:ea typeface="Impact"/>
              <a:cs typeface="Impact"/>
              <a:sym typeface="Impact"/>
            </a:endParaRPr>
          </a:p>
        </p:txBody>
      </p:sp>
      <p:sp>
        <p:nvSpPr>
          <p:cNvPr id="135" name="Google Shape;135;p9"/>
          <p:cNvSpPr txBox="1"/>
          <p:nvPr>
            <p:ph idx="1" type="body"/>
          </p:nvPr>
        </p:nvSpPr>
        <p:spPr>
          <a:xfrm>
            <a:off x="398450" y="781850"/>
            <a:ext cx="8273999" cy="3805499"/>
          </a:xfrm>
          <a:prstGeom prst="rect">
            <a:avLst/>
          </a:prstGeom>
          <a:solidFill>
            <a:srgbClr val="CFE2F3"/>
          </a:solid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rgbClr val="0B5394"/>
              </a:buClr>
              <a:buSzPts val="1800"/>
              <a:buFont typeface="Impact"/>
              <a:buNone/>
            </a:pPr>
            <a:r>
              <a:rPr lang="en-GB">
                <a:solidFill>
                  <a:srgbClr val="0B5394"/>
                </a:solidFill>
                <a:latin typeface="Impact"/>
                <a:ea typeface="Impact"/>
                <a:cs typeface="Impact"/>
                <a:sym typeface="Impact"/>
              </a:rPr>
              <a:t>Integer data types:  </a:t>
            </a:r>
            <a:r>
              <a:rPr i="1" lang="en-GB">
                <a:solidFill>
                  <a:srgbClr val="0B5394"/>
                </a:solidFill>
                <a:latin typeface="Impact"/>
                <a:ea typeface="Impact"/>
                <a:cs typeface="Impact"/>
                <a:sym typeface="Impact"/>
              </a:rPr>
              <a:t>int  var1;</a:t>
            </a:r>
            <a:endParaRPr/>
          </a:p>
          <a:p>
            <a:pPr indent="-228600" lvl="0" marL="457200" rtl="0" algn="l">
              <a:lnSpc>
                <a:spcPct val="115000"/>
              </a:lnSpc>
              <a:spcBef>
                <a:spcPts val="1400"/>
              </a:spcBef>
              <a:spcAft>
                <a:spcPts val="0"/>
              </a:spcAft>
              <a:buClr>
                <a:srgbClr val="0B5394"/>
              </a:buClr>
              <a:buSzPts val="1800"/>
              <a:buFont typeface="Impact"/>
              <a:buNone/>
            </a:pPr>
            <a:r>
              <a:rPr lang="en-GB">
                <a:solidFill>
                  <a:srgbClr val="0B5394"/>
                </a:solidFill>
                <a:latin typeface="Impact"/>
                <a:ea typeface="Impact"/>
                <a:cs typeface="Impact"/>
                <a:sym typeface="Impact"/>
              </a:rPr>
              <a:t>Floating types: </a:t>
            </a:r>
            <a:r>
              <a:rPr i="1" lang="en-GB">
                <a:solidFill>
                  <a:srgbClr val="0B5394"/>
                </a:solidFill>
                <a:latin typeface="Impact"/>
                <a:ea typeface="Impact"/>
                <a:cs typeface="Impact"/>
                <a:sym typeface="Impact"/>
              </a:rPr>
              <a:t>float  var2; double  var3;</a:t>
            </a:r>
            <a:endParaRPr/>
          </a:p>
          <a:p>
            <a:pPr indent="-228600" lvl="0" marL="457200" rtl="0" algn="l">
              <a:lnSpc>
                <a:spcPct val="115000"/>
              </a:lnSpc>
              <a:spcBef>
                <a:spcPts val="1400"/>
              </a:spcBef>
              <a:spcAft>
                <a:spcPts val="0"/>
              </a:spcAft>
              <a:buClr>
                <a:srgbClr val="0B5394"/>
              </a:buClr>
              <a:buSzPts val="1800"/>
              <a:buFont typeface="Impact"/>
              <a:buNone/>
            </a:pPr>
            <a:r>
              <a:rPr lang="en-GB">
                <a:solidFill>
                  <a:srgbClr val="0B5394"/>
                </a:solidFill>
                <a:latin typeface="Impact"/>
                <a:ea typeface="Impact"/>
                <a:cs typeface="Impact"/>
                <a:sym typeface="Impact"/>
              </a:rPr>
              <a:t>Character types: </a:t>
            </a:r>
            <a:r>
              <a:rPr i="1" lang="en-GB">
                <a:solidFill>
                  <a:srgbClr val="0B5394"/>
                </a:solidFill>
                <a:latin typeface="Impact"/>
                <a:ea typeface="Impact"/>
                <a:cs typeface="Impact"/>
                <a:sym typeface="Impact"/>
              </a:rPr>
              <a:t>char var4='h';</a:t>
            </a:r>
            <a:endParaRPr/>
          </a:p>
          <a:p>
            <a:pPr indent="0" lvl="0" marL="914400" rtl="0" algn="l">
              <a:lnSpc>
                <a:spcPct val="160914"/>
              </a:lnSpc>
              <a:spcBef>
                <a:spcPts val="800"/>
              </a:spcBef>
              <a:spcAft>
                <a:spcPts val="0"/>
              </a:spcAft>
              <a:buSzPts val="1800"/>
              <a:buNone/>
            </a:pPr>
            <a:r>
              <a:rPr lang="en-GB">
                <a:solidFill>
                  <a:srgbClr val="0B5394"/>
                </a:solidFill>
                <a:latin typeface="Impact"/>
                <a:ea typeface="Impact"/>
                <a:cs typeface="Impact"/>
                <a:sym typeface="Impact"/>
              </a:rPr>
              <a:t>The size of char is 1 byte. The character data type consists of ASCII characters. Each character is given a specific value. For example:</a:t>
            </a:r>
            <a:endParaRPr/>
          </a:p>
          <a:p>
            <a:pPr indent="0" lvl="0" marL="2349500" marR="63500" rtl="0" algn="l">
              <a:lnSpc>
                <a:spcPct val="150000"/>
              </a:lnSpc>
              <a:spcBef>
                <a:spcPts val="2600"/>
              </a:spcBef>
              <a:spcAft>
                <a:spcPts val="0"/>
              </a:spcAft>
              <a:buSzPts val="1400"/>
              <a:buNone/>
            </a:pPr>
            <a:r>
              <a:rPr i="1" lang="en-GB" sz="1400">
                <a:solidFill>
                  <a:srgbClr val="0B5394"/>
                </a:solidFill>
                <a:latin typeface="Impact"/>
                <a:ea typeface="Impact"/>
                <a:cs typeface="Impact"/>
                <a:sym typeface="Impact"/>
              </a:rPr>
              <a:t>For, 'a', value =97</a:t>
            </a:r>
            <a:br>
              <a:rPr i="1" lang="en-GB" sz="1400">
                <a:solidFill>
                  <a:srgbClr val="0B5394"/>
                </a:solidFill>
                <a:latin typeface="Impact"/>
                <a:ea typeface="Impact"/>
                <a:cs typeface="Impact"/>
                <a:sym typeface="Impact"/>
              </a:rPr>
            </a:br>
            <a:r>
              <a:rPr i="1" lang="en-GB" sz="1400">
                <a:solidFill>
                  <a:srgbClr val="0B5394"/>
                </a:solidFill>
                <a:latin typeface="Impact"/>
                <a:ea typeface="Impact"/>
                <a:cs typeface="Impact"/>
                <a:sym typeface="Impact"/>
              </a:rPr>
              <a:t>For, 'b', value=98</a:t>
            </a:r>
            <a:br>
              <a:rPr i="1" lang="en-GB" sz="1400">
                <a:solidFill>
                  <a:srgbClr val="0B5394"/>
                </a:solidFill>
                <a:latin typeface="Impact"/>
                <a:ea typeface="Impact"/>
                <a:cs typeface="Impact"/>
                <a:sym typeface="Impact"/>
              </a:rPr>
            </a:br>
            <a:r>
              <a:rPr i="1" lang="en-GB" sz="1400">
                <a:solidFill>
                  <a:srgbClr val="0B5394"/>
                </a:solidFill>
                <a:latin typeface="Impact"/>
                <a:ea typeface="Impact"/>
                <a:cs typeface="Impact"/>
                <a:sym typeface="Impact"/>
              </a:rPr>
              <a:t>For, 'A', value=65</a:t>
            </a:r>
            <a:br>
              <a:rPr i="1" lang="en-GB" sz="1400">
                <a:solidFill>
                  <a:srgbClr val="0B5394"/>
                </a:solidFill>
                <a:latin typeface="Impact"/>
                <a:ea typeface="Impact"/>
                <a:cs typeface="Impact"/>
                <a:sym typeface="Impact"/>
              </a:rPr>
            </a:br>
            <a:r>
              <a:rPr i="1" lang="en-GB" sz="1400">
                <a:solidFill>
                  <a:srgbClr val="0B5394"/>
                </a:solidFill>
                <a:latin typeface="Impact"/>
                <a:ea typeface="Impact"/>
                <a:cs typeface="Impact"/>
                <a:sym typeface="Impact"/>
              </a:rPr>
              <a:t>For, '&amp;', value=33</a:t>
            </a:r>
            <a:br>
              <a:rPr i="1" lang="en-GB" sz="1400">
                <a:solidFill>
                  <a:srgbClr val="0B5394"/>
                </a:solidFill>
                <a:latin typeface="Impact"/>
                <a:ea typeface="Impact"/>
                <a:cs typeface="Impact"/>
                <a:sym typeface="Impact"/>
              </a:rPr>
            </a:br>
            <a:r>
              <a:rPr i="1" lang="en-GB" sz="1400">
                <a:solidFill>
                  <a:srgbClr val="0B5394"/>
                </a:solidFill>
                <a:latin typeface="Impact"/>
                <a:ea typeface="Impact"/>
                <a:cs typeface="Impact"/>
                <a:sym typeface="Impact"/>
              </a:rPr>
              <a:t>For, '2', value=49</a:t>
            </a:r>
            <a:endParaRPr/>
          </a:p>
          <a:p>
            <a:pPr indent="0" lvl="0" marL="0" rtl="0" algn="l">
              <a:lnSpc>
                <a:spcPct val="160914"/>
              </a:lnSpc>
              <a:spcBef>
                <a:spcPts val="2000"/>
              </a:spcBef>
              <a:spcAft>
                <a:spcPts val="0"/>
              </a:spcAft>
              <a:buSzPts val="1800"/>
              <a:buNone/>
            </a:pPr>
            <a:r>
              <a:rPr lang="en-GB">
                <a:solidFill>
                  <a:srgbClr val="0B5394"/>
                </a:solidFill>
                <a:latin typeface="Impact"/>
                <a:ea typeface="Impact"/>
                <a:cs typeface="Impact"/>
                <a:sym typeface="Impact"/>
              </a:rPr>
              <a:t>Here is the list of all </a:t>
            </a:r>
            <a:r>
              <a:rPr lang="en-GB" u="sng">
                <a:solidFill>
                  <a:srgbClr val="0B5394"/>
                </a:solidFill>
                <a:latin typeface="Impact"/>
                <a:ea typeface="Impact"/>
                <a:cs typeface="Impact"/>
                <a:sym typeface="Impact"/>
                <a:hlinkClick r:id="rId3">
                  <a:extLst>
                    <a:ext uri="{A12FA001-AC4F-418D-AE19-62706E023703}">
                      <ahyp:hlinkClr val="tx"/>
                    </a:ext>
                  </a:extLst>
                </a:hlinkClick>
              </a:rPr>
              <a:t>ASCII characters in C language</a:t>
            </a:r>
            <a:r>
              <a:rPr lang="en-GB">
                <a:solidFill>
                  <a:srgbClr val="0B5394"/>
                </a:solidFill>
                <a:latin typeface="Impact"/>
                <a:ea typeface="Impact"/>
                <a:cs typeface="Impact"/>
                <a:sym typeface="Impact"/>
              </a:rPr>
              <a:t>.</a:t>
            </a:r>
            <a:endParaRPr/>
          </a:p>
          <a:p>
            <a:pPr indent="0" lvl="0" marL="0" rtl="0" algn="l">
              <a:lnSpc>
                <a:spcPct val="160914"/>
              </a:lnSpc>
              <a:spcBef>
                <a:spcPts val="1600"/>
              </a:spcBef>
              <a:spcAft>
                <a:spcPts val="0"/>
              </a:spcAft>
              <a:buSzPts val="1800"/>
              <a:buNone/>
            </a:pPr>
            <a:r>
              <a:rPr lang="en-GB">
                <a:solidFill>
                  <a:srgbClr val="0B5394"/>
                </a:solidFill>
                <a:latin typeface="Impact"/>
                <a:ea typeface="Impact"/>
                <a:cs typeface="Impact"/>
                <a:sym typeface="Impact"/>
              </a:rPr>
              <a:t> 	</a:t>
            </a:r>
            <a:endParaRPr/>
          </a:p>
          <a:p>
            <a:pPr indent="0" lvl="0" marL="0" rtl="0" algn="l">
              <a:lnSpc>
                <a:spcPct val="160914"/>
              </a:lnSpc>
              <a:spcBef>
                <a:spcPts val="1600"/>
              </a:spcBef>
              <a:spcAft>
                <a:spcPts val="0"/>
              </a:spcAft>
              <a:buSzPts val="1800"/>
              <a:buNone/>
            </a:pPr>
            <a:r>
              <a:t/>
            </a:r>
            <a:endParaRPr>
              <a:solidFill>
                <a:srgbClr val="0B5394"/>
              </a:solidFill>
              <a:latin typeface="Impact"/>
              <a:ea typeface="Impact"/>
              <a:cs typeface="Impact"/>
              <a:sym typeface="Impact"/>
            </a:endParaRPr>
          </a:p>
          <a:p>
            <a:pPr indent="457200" lvl="0" marL="0" rtl="0" algn="l">
              <a:lnSpc>
                <a:spcPct val="160914"/>
              </a:lnSpc>
              <a:spcBef>
                <a:spcPts val="1100"/>
              </a:spcBef>
              <a:spcAft>
                <a:spcPts val="0"/>
              </a:spcAft>
              <a:buSzPts val="1800"/>
              <a:buNone/>
            </a:pPr>
            <a:r>
              <a:rPr lang="en-GB">
                <a:solidFill>
                  <a:srgbClr val="0B5394"/>
                </a:solidFill>
                <a:latin typeface="Impact"/>
                <a:ea typeface="Impact"/>
                <a:cs typeface="Impact"/>
                <a:sym typeface="Impact"/>
              </a:rPr>
              <a:t> </a:t>
            </a:r>
            <a:endParaRPr/>
          </a:p>
          <a:p>
            <a:pPr indent="0" lvl="0" marL="0" rtl="0" algn="l">
              <a:lnSpc>
                <a:spcPct val="160914"/>
              </a:lnSpc>
              <a:spcBef>
                <a:spcPts val="0"/>
              </a:spcBef>
              <a:spcAft>
                <a:spcPts val="0"/>
              </a:spcAft>
              <a:buSzPts val="1800"/>
              <a:buNone/>
            </a:pPr>
            <a:r>
              <a:t/>
            </a:r>
            <a:endParaRPr>
              <a:solidFill>
                <a:srgbClr val="0B5394"/>
              </a:solidFill>
              <a:latin typeface="Impact"/>
              <a:ea typeface="Impact"/>
              <a:cs typeface="Impact"/>
              <a:sym typeface="Impact"/>
            </a:endParaRPr>
          </a:p>
          <a:p>
            <a:pPr indent="0" lvl="0" marL="0" rtl="0" algn="l">
              <a:lnSpc>
                <a:spcPct val="160914"/>
              </a:lnSpc>
              <a:spcBef>
                <a:spcPts val="500"/>
              </a:spcBef>
              <a:spcAft>
                <a:spcPts val="0"/>
              </a:spcAft>
              <a:buSzPts val="1800"/>
              <a:buNone/>
            </a:pPr>
            <a:r>
              <a:t/>
            </a:r>
            <a:endParaRPr>
              <a:solidFill>
                <a:srgbClr val="0B5394"/>
              </a:solidFill>
              <a:latin typeface="Impact"/>
              <a:ea typeface="Impact"/>
              <a:cs typeface="Impact"/>
              <a:sym typeface="Impact"/>
            </a:endParaRPr>
          </a:p>
          <a:p>
            <a:pPr indent="0" lvl="0" marL="0" rtl="0" algn="l">
              <a:lnSpc>
                <a:spcPct val="160914"/>
              </a:lnSpc>
              <a:spcBef>
                <a:spcPts val="1600"/>
              </a:spcBef>
              <a:spcAft>
                <a:spcPts val="0"/>
              </a:spcAft>
              <a:buSzPts val="1800"/>
              <a:buNone/>
            </a:pPr>
            <a:r>
              <a:t/>
            </a:r>
            <a:endParaRPr>
              <a:solidFill>
                <a:srgbClr val="0B5394"/>
              </a:solidFill>
              <a:latin typeface="Impact"/>
              <a:ea typeface="Impact"/>
              <a:cs typeface="Impact"/>
              <a:sym typeface="Impact"/>
            </a:endParaRPr>
          </a:p>
          <a:p>
            <a:pPr indent="0" lvl="0" marL="0" rtl="0" algn="l">
              <a:lnSpc>
                <a:spcPct val="115000"/>
              </a:lnSpc>
              <a:spcBef>
                <a:spcPts val="1100"/>
              </a:spcBef>
              <a:spcAft>
                <a:spcPts val="0"/>
              </a:spcAft>
              <a:buSzPts val="1800"/>
              <a:buNone/>
            </a:pPr>
            <a:r>
              <a:t/>
            </a:r>
            <a:endParaRPr>
              <a:solidFill>
                <a:srgbClr val="0B5394"/>
              </a:solidFill>
              <a:latin typeface="Impact"/>
              <a:ea typeface="Impact"/>
              <a:cs typeface="Impact"/>
              <a:sym typeface="Impact"/>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adminpremialocal</dc:creator>
</cp:coreProperties>
</file>