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embeddedFontLst>
    <p:embeddedFont>
      <p:font typeface="Helvetica Neue" panose="020B0604020202020204" charset="0"/>
      <p:regular r:id="rId9"/>
      <p:bold r:id="rId10"/>
      <p:italic r:id="rId11"/>
      <p:boldItalic r:id="rId12"/>
    </p:embeddedFont>
    <p:embeddedFont>
      <p:font typeface="Trebuchet MS" panose="020B0603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320">
          <p15:clr>
            <a:srgbClr val="000000"/>
          </p15:clr>
        </p15:guide>
        <p15:guide id="2" pos="76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9" d="100"/>
          <a:sy n="39" d="100"/>
        </p:scale>
        <p:origin x="-582" y="2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1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1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1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1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1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1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1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1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1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26324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b5e5198d4f_1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gb5e5198d4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b5e5198d4f_1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gb5e5198d4f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5e5198d4f_1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b5e5198d4f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b48940e4d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bb48940e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2620316" y="899256"/>
            <a:ext cx="1216986" cy="119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75" tIns="93575" rIns="93575" bIns="9357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1124555" y="1498596"/>
            <a:ext cx="15812287" cy="2"/>
          </a:xfrm>
          <a:prstGeom prst="straightConnector1">
            <a:avLst/>
          </a:prstGeom>
          <a:noFill/>
          <a:ln w="50800" cap="flat" cmpd="sng">
            <a:solidFill>
              <a:srgbClr val="705A8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7;p1"/>
          <p:cNvSpPr/>
          <p:nvPr/>
        </p:nvSpPr>
        <p:spPr>
          <a:xfrm>
            <a:off x="22217691" y="643047"/>
            <a:ext cx="855334" cy="1544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75" tIns="93575" rIns="93575" bIns="93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endParaRPr/>
          </a:p>
        </p:txBody>
      </p:sp>
      <p:pic>
        <p:nvPicPr>
          <p:cNvPr id="8" name="Google Shape;8;p1" descr="logo-uni-eibar-ermua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61920" y="611393"/>
            <a:ext cx="3736992" cy="1556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 descr="logo-euskojaurlaritza-0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723992" y="719742"/>
            <a:ext cx="1365518" cy="136551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22620316" y="899256"/>
            <a:ext cx="1216986" cy="119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75" tIns="93575" rIns="93575" bIns="935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3653366" y="1539875"/>
            <a:ext cx="19507201" cy="333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sz="6400" b="0" i="0" u="none" strike="noStrike" cap="non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sz="6400" b="0" i="0" u="none" strike="noStrike" cap="non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sz="6400" b="0" i="0" u="none" strike="noStrike" cap="non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sz="6400" b="0" i="0" u="none" strike="noStrike" cap="non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sz="6400" b="0" i="0" u="none" strike="noStrike" cap="non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sz="6400" b="0" i="0" u="none" strike="noStrike" cap="non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sz="6400" b="0" i="0" u="none" strike="noStrike" cap="non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sz="6400" b="0" i="0" u="none" strike="noStrike" cap="non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sz="6400" b="0" i="0" u="none" strike="noStrike" cap="non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3610166" y="4876800"/>
            <a:ext cx="9550401" cy="88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Char char="»"/>
              <a:defRPr sz="3000" b="0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Char char="–"/>
              <a:defRPr sz="3000" b="0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Char char="•"/>
              <a:defRPr sz="3000" b="0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Char char="–"/>
              <a:defRPr sz="3000" b="0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Char char="»"/>
              <a:defRPr sz="3000" b="0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None/>
              <a:defRPr sz="3000" b="0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None/>
              <a:defRPr sz="3000" b="0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None/>
              <a:defRPr sz="3000" b="0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None/>
              <a:defRPr sz="3000" b="0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2620316" y="899256"/>
            <a:ext cx="708441" cy="119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75" tIns="93575" rIns="93575" bIns="93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50800" y="-25400"/>
            <a:ext cx="24485601" cy="13766800"/>
          </a:xfrm>
          <a:prstGeom prst="rect">
            <a:avLst/>
          </a:prstGeom>
          <a:solidFill>
            <a:srgbClr val="705A88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endParaRPr sz="6400" b="0" i="0" u="none" strike="noStrike" cap="none">
              <a:solidFill>
                <a:srgbClr val="5D88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7522903" y="1166425"/>
            <a:ext cx="15348600" cy="83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rPr lang="en-US" sz="18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DIAGRAMS</a:t>
            </a:r>
            <a:endParaRPr/>
          </a:p>
        </p:txBody>
      </p:sp>
      <p:pic>
        <p:nvPicPr>
          <p:cNvPr id="22" name="Google Shape;22;p3" descr="logo-uni-eibar-ermua-0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41706" y="10293425"/>
            <a:ext cx="6698876" cy="300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 descr="logo-zuria-euskojaurlaritza-0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241663" y="10488935"/>
            <a:ext cx="2609577" cy="260957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12738607" y="9030328"/>
            <a:ext cx="10133302" cy="115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22620316" y="899256"/>
            <a:ext cx="708441" cy="119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75" tIns="93575" rIns="93575" bIns="93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1118111" y="1589577"/>
            <a:ext cx="14371744" cy="701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600"/>
              <a:buFont typeface="Arial"/>
              <a:buNone/>
            </a:pPr>
            <a:r>
              <a:rPr lang="en-US" sz="2900"/>
              <a:t>EXAMPLES</a:t>
            </a:r>
            <a:endParaRPr sz="2900"/>
          </a:p>
        </p:txBody>
      </p:sp>
      <p:sp>
        <p:nvSpPr>
          <p:cNvPr id="31" name="Google Shape;31;p4"/>
          <p:cNvSpPr/>
          <p:nvPr/>
        </p:nvSpPr>
        <p:spPr>
          <a:xfrm>
            <a:off x="1118111" y="346750"/>
            <a:ext cx="19614276" cy="109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705A88"/>
                </a:solidFill>
              </a:rPr>
              <a:t>ACTIVITY DIAGRAMS</a:t>
            </a:r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3">
            <a:alphaModFix/>
          </a:blip>
          <a:srcRect l="29035" t="16281" r="7828" b="23463"/>
          <a:stretch/>
        </p:blipFill>
        <p:spPr>
          <a:xfrm>
            <a:off x="2077075" y="2437650"/>
            <a:ext cx="18655301" cy="94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 descr="infogramak-UNI-09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46028" y="429169"/>
            <a:ext cx="1955251" cy="195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75" tIns="93575" rIns="93575" bIns="93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1118111" y="1589577"/>
            <a:ext cx="143718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600"/>
              <a:buFont typeface="Arial"/>
              <a:buNone/>
            </a:pPr>
            <a:r>
              <a:rPr lang="en-US" sz="2900"/>
              <a:t>EXAMPLES</a:t>
            </a:r>
            <a:endParaRPr sz="2900"/>
          </a:p>
        </p:txBody>
      </p:sp>
      <p:sp>
        <p:nvSpPr>
          <p:cNvPr id="40" name="Google Shape;40;p5"/>
          <p:cNvSpPr/>
          <p:nvPr/>
        </p:nvSpPr>
        <p:spPr>
          <a:xfrm>
            <a:off x="1118111" y="346750"/>
            <a:ext cx="19614300" cy="10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705A88"/>
                </a:solidFill>
              </a:rPr>
              <a:t>ACTIVITY DIAGRAMS</a:t>
            </a:r>
            <a:endParaRPr/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3">
            <a:alphaModFix/>
          </a:blip>
          <a:srcRect t="12486" r="37841" b="5202"/>
          <a:stretch/>
        </p:blipFill>
        <p:spPr>
          <a:xfrm>
            <a:off x="76400" y="2887575"/>
            <a:ext cx="13677600" cy="997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5" descr="infogramak-UNI-09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46028" y="429169"/>
            <a:ext cx="1955251" cy="195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75" tIns="93575" rIns="93575" bIns="93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1118111" y="1589577"/>
            <a:ext cx="143718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600"/>
              <a:buFont typeface="Arial"/>
              <a:buNone/>
            </a:pPr>
            <a:r>
              <a:rPr lang="en-US" sz="2900"/>
              <a:t>SYMBOLS</a:t>
            </a:r>
            <a:endParaRPr sz="2900"/>
          </a:p>
        </p:txBody>
      </p:sp>
      <p:sp>
        <p:nvSpPr>
          <p:cNvPr id="49" name="Google Shape;49;p6"/>
          <p:cNvSpPr/>
          <p:nvPr/>
        </p:nvSpPr>
        <p:spPr>
          <a:xfrm>
            <a:off x="1118111" y="346750"/>
            <a:ext cx="19614300" cy="10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705A88"/>
                </a:solidFill>
              </a:rPr>
              <a:t>ACTIVITY DIAGRAMS</a:t>
            </a:r>
            <a:endParaRPr/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3">
            <a:alphaModFix/>
          </a:blip>
          <a:srcRect l="23887" t="19456" r="50247" b="37326"/>
          <a:stretch/>
        </p:blipFill>
        <p:spPr>
          <a:xfrm>
            <a:off x="4464350" y="2437600"/>
            <a:ext cx="9232651" cy="108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6" descr="infogramak-UNI-09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91978" y="657119"/>
            <a:ext cx="1955251" cy="195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75" tIns="93575" rIns="93575" bIns="93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1118111" y="1589577"/>
            <a:ext cx="143718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600"/>
              <a:buFont typeface="Arial"/>
              <a:buNone/>
            </a:pPr>
            <a:r>
              <a:rPr lang="en-US" sz="2900"/>
              <a:t>SOFTWARE: DIA</a:t>
            </a:r>
            <a:endParaRPr sz="2900"/>
          </a:p>
        </p:txBody>
      </p:sp>
      <p:sp>
        <p:nvSpPr>
          <p:cNvPr id="58" name="Google Shape;58;p7"/>
          <p:cNvSpPr/>
          <p:nvPr/>
        </p:nvSpPr>
        <p:spPr>
          <a:xfrm>
            <a:off x="1118111" y="346750"/>
            <a:ext cx="19614300" cy="10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705A88"/>
                </a:solidFill>
              </a:rPr>
              <a:t>ACTIVITY DIAGRAMS</a:t>
            </a:r>
            <a:endParaRPr/>
          </a:p>
        </p:txBody>
      </p:sp>
      <p:pic>
        <p:nvPicPr>
          <p:cNvPr id="59" name="Google Shape;59;p7" descr="infogramak-UNI-0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17853" y="521019"/>
            <a:ext cx="1955251" cy="195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7"/>
          <p:cNvPicPr preferRelativeResize="0"/>
          <p:nvPr/>
        </p:nvPicPr>
        <p:blipFill rotWithShape="1">
          <a:blip r:embed="rId4">
            <a:alphaModFix/>
          </a:blip>
          <a:srcRect l="60977" t="15804" r="5280" b="41879"/>
          <a:stretch/>
        </p:blipFill>
        <p:spPr>
          <a:xfrm>
            <a:off x="3989425" y="2621625"/>
            <a:ext cx="16033651" cy="103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75" tIns="93575" rIns="93575" bIns="93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118111" y="346750"/>
            <a:ext cx="19614300" cy="10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705A88"/>
                </a:solidFill>
              </a:rPr>
              <a:t>ACTIVITY DIAGRAMS</a:t>
            </a:r>
            <a:endParaRPr/>
          </a:p>
        </p:txBody>
      </p:sp>
      <p:pic>
        <p:nvPicPr>
          <p:cNvPr id="67" name="Google Shape;67;p8" descr="infogramak-UNI-0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17853" y="521019"/>
            <a:ext cx="1955251" cy="19552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/>
          <p:nvPr/>
        </p:nvSpPr>
        <p:spPr>
          <a:xfrm>
            <a:off x="1747750" y="2640625"/>
            <a:ext cx="19149300" cy="82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0894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3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894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3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894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b="1">
                <a:latin typeface="Times New Roman"/>
                <a:ea typeface="Times New Roman"/>
                <a:cs typeface="Times New Roman"/>
                <a:sym typeface="Times New Roman"/>
              </a:rPr>
              <a:t>Get the activity diagrams of the following statements</a:t>
            </a:r>
            <a:endParaRPr sz="43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894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3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8940" lvl="0" indent="-47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Font typeface="Times New Roman"/>
              <a:buAutoNum type="arabicPeriod"/>
            </a:pPr>
            <a:r>
              <a:rPr lang="en-US" sz="3900">
                <a:latin typeface="Times New Roman"/>
                <a:ea typeface="Times New Roman"/>
                <a:cs typeface="Times New Roman"/>
                <a:sym typeface="Times New Roman"/>
              </a:rPr>
              <a:t>Get the addition and multiplication of the even numbers between 20 and 50</a:t>
            </a:r>
            <a:endParaRPr sz="3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8940" lvl="0" indent="-47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Font typeface="Times New Roman"/>
              <a:buAutoNum type="arabicPeriod"/>
            </a:pPr>
            <a:r>
              <a:rPr lang="en-US" sz="3900">
                <a:latin typeface="Times New Roman"/>
                <a:ea typeface="Times New Roman"/>
                <a:cs typeface="Times New Roman"/>
                <a:sym typeface="Times New Roman"/>
              </a:rPr>
              <a:t>Read 15 numbers and say how many are positive.</a:t>
            </a:r>
            <a:endParaRPr sz="3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8940" lvl="0" indent="-47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Font typeface="Times New Roman"/>
              <a:buAutoNum type="arabicPeriod"/>
            </a:pPr>
            <a:r>
              <a:rPr lang="en-US" sz="3900">
                <a:latin typeface="Times New Roman"/>
                <a:ea typeface="Times New Roman"/>
                <a:cs typeface="Times New Roman"/>
                <a:sym typeface="Times New Roman"/>
              </a:rPr>
              <a:t>Calculate the average of 20 numbers introduced from the keyboard.</a:t>
            </a:r>
            <a:endParaRPr sz="3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8940" lvl="0" indent="-47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Font typeface="Times New Roman"/>
              <a:buAutoNum type="arabicPeriod"/>
            </a:pPr>
            <a:r>
              <a:rPr lang="en-US" sz="3900">
                <a:latin typeface="Times New Roman"/>
                <a:ea typeface="Times New Roman"/>
                <a:cs typeface="Times New Roman"/>
                <a:sym typeface="Times New Roman"/>
              </a:rPr>
              <a:t>Read a positive number from the keyboard and say how many digits it has.</a:t>
            </a:r>
            <a:endParaRPr sz="3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8940" lvl="0" indent="-47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Font typeface="Times New Roman"/>
              <a:buAutoNum type="arabicPeriod"/>
            </a:pPr>
            <a:r>
              <a:rPr lang="en-US" sz="3900">
                <a:latin typeface="Times New Roman"/>
                <a:ea typeface="Times New Roman"/>
                <a:cs typeface="Times New Roman"/>
                <a:sym typeface="Times New Roman"/>
              </a:rPr>
              <a:t>Read a number from the keyboard and make a program that displays it backwards.</a:t>
            </a:r>
            <a:endParaRPr sz="3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705A88"/>
      </a:dk1>
      <a:lt1>
        <a:srgbClr val="5D882E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Personalizado</PresentationFormat>
  <Paragraphs>26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Helvetica Neue</vt:lpstr>
      <vt:lpstr>Trebuchet MS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Idoia Mugartegi</dc:creator>
  <cp:lastModifiedBy>Idoia Mugartegi</cp:lastModifiedBy>
  <cp:revision>1</cp:revision>
  <dcterms:modified xsi:type="dcterms:W3CDTF">2021-02-05T12:41:42Z</dcterms:modified>
</cp:coreProperties>
</file>