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Caveat"/>
      <p:regular r:id="rId18"/>
      <p:bold r:id="rId19"/>
    </p:embeddedFont>
    <p:embeddedFont>
      <p:font typeface="Amatic SC"/>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maticSC-regular.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AmaticSC-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Caveat-bold.fntdata"/><Relationship Id="rId6" Type="http://schemas.openxmlformats.org/officeDocument/2006/relationships/slide" Target="slides/slide1.xml"/><Relationship Id="rId18" Type="http://schemas.openxmlformats.org/officeDocument/2006/relationships/font" Target="fonts/Caveat-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g215d580d80a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4" name="Google Shape;674;g215d580d80a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3" name="Shape 743"/>
        <p:cNvGrpSpPr/>
        <p:nvPr/>
      </p:nvGrpSpPr>
      <p:grpSpPr>
        <a:xfrm>
          <a:off x="0" y="0"/>
          <a:ext cx="0" cy="0"/>
          <a:chOff x="0" y="0"/>
          <a:chExt cx="0" cy="0"/>
        </a:xfrm>
      </p:grpSpPr>
      <p:sp>
        <p:nvSpPr>
          <p:cNvPr id="744" name="Google Shape;744;g215d580d80a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5" name="Google Shape;745;g215d580d80a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6" name="Shape 816"/>
        <p:cNvGrpSpPr/>
        <p:nvPr/>
      </p:nvGrpSpPr>
      <p:grpSpPr>
        <a:xfrm>
          <a:off x="0" y="0"/>
          <a:ext cx="0" cy="0"/>
          <a:chOff x="0" y="0"/>
          <a:chExt cx="0" cy="0"/>
        </a:xfrm>
      </p:grpSpPr>
      <p:sp>
        <p:nvSpPr>
          <p:cNvPr id="817" name="Google Shape;817;g215d580d80a_1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8" name="Google Shape;818;g215d580d80a_1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15c64b5129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15c64b5129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15c64b5129_1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15c64b5129_1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15c64b5129_1_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15c64b5129_1_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15d580d80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15d580d80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15d580d80a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215d580d80a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215d580d80a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215d580d80a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215d580d80a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215d580d80a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g215d580d80a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0" name="Google Shape;600;g215d580d80a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5.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4.png"/><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layoffs.fyi/" TargetMode="Externa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5.png"/><Relationship Id="rId5" Type="http://schemas.openxmlformats.org/officeDocument/2006/relationships/image" Target="../media/image16.png"/><Relationship Id="rId6" Type="http://schemas.openxmlformats.org/officeDocument/2006/relationships/image" Target="../media/image8.png"/><Relationship Id="rId7"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2.png"/><Relationship Id="rId4" Type="http://schemas.openxmlformats.org/officeDocument/2006/relationships/image" Target="../media/image10.png"/><Relationship Id="rId5"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11.png"/><Relationship Id="rId5" Type="http://schemas.openxmlformats.org/officeDocument/2006/relationships/image" Target="../media/image20.png"/><Relationship Id="rId6"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8.png"/><Relationship Id="rId4" Type="http://schemas.openxmlformats.org/officeDocument/2006/relationships/image" Target="../media/image23.png"/><Relationship Id="rId5" Type="http://schemas.openxmlformats.org/officeDocument/2006/relationships/image" Target="../media/image21.png"/><Relationship Id="rId6" Type="http://schemas.openxmlformats.org/officeDocument/2006/relationships/image" Target="../media/image17.png"/><Relationship Id="rId7"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53" name="Shape 53"/>
        <p:cNvGrpSpPr/>
        <p:nvPr/>
      </p:nvGrpSpPr>
      <p:grpSpPr>
        <a:xfrm>
          <a:off x="0" y="0"/>
          <a:ext cx="0" cy="0"/>
          <a:chOff x="0" y="0"/>
          <a:chExt cx="0" cy="0"/>
        </a:xfrm>
      </p:grpSpPr>
      <p:sp>
        <p:nvSpPr>
          <p:cNvPr id="54" name="Google Shape;54;p13"/>
          <p:cNvSpPr/>
          <p:nvPr/>
        </p:nvSpPr>
        <p:spPr>
          <a:xfrm>
            <a:off x="4418300" y="147725"/>
            <a:ext cx="4136100" cy="4686900"/>
          </a:xfrm>
          <a:prstGeom prst="rect">
            <a:avLst/>
          </a:prstGeom>
          <a:solidFill>
            <a:schemeClr val="dk1"/>
          </a:solidFill>
          <a:ln cap="flat" cmpd="sng" w="9525">
            <a:solidFill>
              <a:schemeClr val="dk2"/>
            </a:solidFill>
            <a:prstDash val="solid"/>
            <a:round/>
            <a:headEnd len="sm" w="sm" type="none"/>
            <a:tailEnd len="sm" w="sm" type="none"/>
          </a:ln>
          <a:effectLst>
            <a:outerShdw blurRad="57150" rotWithShape="0" algn="bl" dir="2940000" dist="152400">
              <a:srgbClr val="000000">
                <a:alpha val="46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p:nvPr/>
        </p:nvSpPr>
        <p:spPr>
          <a:xfrm>
            <a:off x="4572000" y="243159"/>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p:nvPr/>
        </p:nvSpPr>
        <p:spPr>
          <a:xfrm>
            <a:off x="4572000" y="717859"/>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p:nvPr/>
        </p:nvSpPr>
        <p:spPr>
          <a:xfrm>
            <a:off x="4572000" y="1192559"/>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
          <p:cNvSpPr/>
          <p:nvPr/>
        </p:nvSpPr>
        <p:spPr>
          <a:xfrm>
            <a:off x="4572000" y="2957000"/>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p:nvPr/>
        </p:nvSpPr>
        <p:spPr>
          <a:xfrm>
            <a:off x="4572000" y="2509175"/>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p:nvPr/>
        </p:nvSpPr>
        <p:spPr>
          <a:xfrm>
            <a:off x="4572000" y="2061350"/>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p:nvPr/>
        </p:nvSpPr>
        <p:spPr>
          <a:xfrm>
            <a:off x="4572000" y="1613525"/>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p:nvPr/>
        </p:nvSpPr>
        <p:spPr>
          <a:xfrm>
            <a:off x="4572000" y="3852650"/>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p:nvPr/>
        </p:nvSpPr>
        <p:spPr>
          <a:xfrm>
            <a:off x="4572000" y="3404825"/>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p:nvPr/>
        </p:nvSpPr>
        <p:spPr>
          <a:xfrm>
            <a:off x="4572000" y="4300475"/>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5" name="Google Shape;65;p13"/>
          <p:cNvCxnSpPr/>
          <p:nvPr/>
        </p:nvCxnSpPr>
        <p:spPr>
          <a:xfrm>
            <a:off x="4270600" y="371700"/>
            <a:ext cx="429900" cy="38400"/>
          </a:xfrm>
          <a:prstGeom prst="straightConnector1">
            <a:avLst/>
          </a:prstGeom>
          <a:noFill/>
          <a:ln cap="flat" cmpd="sng" w="38100">
            <a:solidFill>
              <a:schemeClr val="dk2"/>
            </a:solidFill>
            <a:prstDash val="solid"/>
            <a:round/>
            <a:headEnd len="med" w="med" type="none"/>
            <a:tailEnd len="med" w="med" type="none"/>
          </a:ln>
          <a:effectLst>
            <a:outerShdw blurRad="57150" rotWithShape="0" algn="bl" dir="5400000" dist="19050">
              <a:srgbClr val="000000">
                <a:alpha val="50000"/>
              </a:srgbClr>
            </a:outerShdw>
          </a:effectLst>
        </p:spPr>
      </p:cxnSp>
      <p:cxnSp>
        <p:nvCxnSpPr>
          <p:cNvPr id="66" name="Google Shape;66;p13"/>
          <p:cNvCxnSpPr/>
          <p:nvPr/>
        </p:nvCxnSpPr>
        <p:spPr>
          <a:xfrm>
            <a:off x="4270600" y="846400"/>
            <a:ext cx="429900" cy="38400"/>
          </a:xfrm>
          <a:prstGeom prst="straightConnector1">
            <a:avLst/>
          </a:prstGeom>
          <a:noFill/>
          <a:ln cap="flat" cmpd="sng" w="38100">
            <a:solidFill>
              <a:schemeClr val="dk2"/>
            </a:solidFill>
            <a:prstDash val="solid"/>
            <a:round/>
            <a:headEnd len="med" w="med" type="none"/>
            <a:tailEnd len="med" w="med" type="none"/>
          </a:ln>
          <a:effectLst>
            <a:outerShdw blurRad="57150" rotWithShape="0" algn="bl" dir="5400000" dist="19050">
              <a:srgbClr val="000000">
                <a:alpha val="50000"/>
              </a:srgbClr>
            </a:outerShdw>
          </a:effectLst>
        </p:spPr>
      </p:cxnSp>
      <p:cxnSp>
        <p:nvCxnSpPr>
          <p:cNvPr id="67" name="Google Shape;67;p13"/>
          <p:cNvCxnSpPr/>
          <p:nvPr/>
        </p:nvCxnSpPr>
        <p:spPr>
          <a:xfrm>
            <a:off x="4270600" y="1755500"/>
            <a:ext cx="429900" cy="38400"/>
          </a:xfrm>
          <a:prstGeom prst="straightConnector1">
            <a:avLst/>
          </a:prstGeom>
          <a:noFill/>
          <a:ln cap="flat" cmpd="sng" w="38100">
            <a:solidFill>
              <a:schemeClr val="dk2"/>
            </a:solidFill>
            <a:prstDash val="solid"/>
            <a:round/>
            <a:headEnd len="med" w="med" type="none"/>
            <a:tailEnd len="med" w="med" type="none"/>
          </a:ln>
          <a:effectLst>
            <a:outerShdw blurRad="57150" rotWithShape="0" algn="bl" dir="5400000" dist="19050">
              <a:srgbClr val="000000">
                <a:alpha val="50000"/>
              </a:srgbClr>
            </a:outerShdw>
          </a:effectLst>
        </p:spPr>
      </p:cxnSp>
      <p:cxnSp>
        <p:nvCxnSpPr>
          <p:cNvPr id="68" name="Google Shape;68;p13"/>
          <p:cNvCxnSpPr/>
          <p:nvPr/>
        </p:nvCxnSpPr>
        <p:spPr>
          <a:xfrm>
            <a:off x="4270600" y="1294238"/>
            <a:ext cx="429900" cy="38400"/>
          </a:xfrm>
          <a:prstGeom prst="straightConnector1">
            <a:avLst/>
          </a:prstGeom>
          <a:noFill/>
          <a:ln cap="flat" cmpd="sng" w="38100">
            <a:solidFill>
              <a:schemeClr val="dk2"/>
            </a:solidFill>
            <a:prstDash val="solid"/>
            <a:round/>
            <a:headEnd len="med" w="med" type="none"/>
            <a:tailEnd len="med" w="med" type="none"/>
          </a:ln>
          <a:effectLst>
            <a:outerShdw blurRad="57150" rotWithShape="0" algn="bl" dir="5400000" dist="19050">
              <a:srgbClr val="000000">
                <a:alpha val="50000"/>
              </a:srgbClr>
            </a:outerShdw>
          </a:effectLst>
        </p:spPr>
      </p:cxnSp>
      <p:cxnSp>
        <p:nvCxnSpPr>
          <p:cNvPr id="69" name="Google Shape;69;p13"/>
          <p:cNvCxnSpPr/>
          <p:nvPr/>
        </p:nvCxnSpPr>
        <p:spPr>
          <a:xfrm>
            <a:off x="4270600" y="2189900"/>
            <a:ext cx="429900" cy="38400"/>
          </a:xfrm>
          <a:prstGeom prst="straightConnector1">
            <a:avLst/>
          </a:prstGeom>
          <a:noFill/>
          <a:ln cap="flat" cmpd="sng" w="38100">
            <a:solidFill>
              <a:schemeClr val="dk2"/>
            </a:solidFill>
            <a:prstDash val="solid"/>
            <a:round/>
            <a:headEnd len="med" w="med" type="none"/>
            <a:tailEnd len="med" w="med" type="none"/>
          </a:ln>
          <a:effectLst>
            <a:outerShdw blurRad="57150" rotWithShape="0" algn="bl" dir="5400000" dist="19050">
              <a:srgbClr val="000000">
                <a:alpha val="50000"/>
              </a:srgbClr>
            </a:outerShdw>
          </a:effectLst>
        </p:spPr>
      </p:cxnSp>
      <p:cxnSp>
        <p:nvCxnSpPr>
          <p:cNvPr id="70" name="Google Shape;70;p13"/>
          <p:cNvCxnSpPr/>
          <p:nvPr/>
        </p:nvCxnSpPr>
        <p:spPr>
          <a:xfrm>
            <a:off x="4270600" y="2637725"/>
            <a:ext cx="429900" cy="38400"/>
          </a:xfrm>
          <a:prstGeom prst="straightConnector1">
            <a:avLst/>
          </a:prstGeom>
          <a:noFill/>
          <a:ln cap="flat" cmpd="sng" w="38100">
            <a:solidFill>
              <a:schemeClr val="dk2"/>
            </a:solidFill>
            <a:prstDash val="solid"/>
            <a:round/>
            <a:headEnd len="med" w="med" type="none"/>
            <a:tailEnd len="med" w="med" type="none"/>
          </a:ln>
          <a:effectLst>
            <a:outerShdw blurRad="57150" rotWithShape="0" algn="bl" dir="5400000" dist="19050">
              <a:srgbClr val="000000">
                <a:alpha val="50000"/>
              </a:srgbClr>
            </a:outerShdw>
          </a:effectLst>
        </p:spPr>
      </p:cxnSp>
      <p:cxnSp>
        <p:nvCxnSpPr>
          <p:cNvPr id="71" name="Google Shape;71;p13"/>
          <p:cNvCxnSpPr/>
          <p:nvPr/>
        </p:nvCxnSpPr>
        <p:spPr>
          <a:xfrm>
            <a:off x="4270600" y="3085550"/>
            <a:ext cx="429900" cy="38400"/>
          </a:xfrm>
          <a:prstGeom prst="straightConnector1">
            <a:avLst/>
          </a:prstGeom>
          <a:noFill/>
          <a:ln cap="flat" cmpd="sng" w="38100">
            <a:solidFill>
              <a:schemeClr val="dk2"/>
            </a:solidFill>
            <a:prstDash val="solid"/>
            <a:round/>
            <a:headEnd len="med" w="med" type="none"/>
            <a:tailEnd len="med" w="med" type="none"/>
          </a:ln>
          <a:effectLst>
            <a:outerShdw blurRad="57150" rotWithShape="0" algn="bl" dir="5400000" dist="19050">
              <a:srgbClr val="000000">
                <a:alpha val="50000"/>
              </a:srgbClr>
            </a:outerShdw>
          </a:effectLst>
        </p:spPr>
      </p:cxnSp>
      <p:cxnSp>
        <p:nvCxnSpPr>
          <p:cNvPr id="72" name="Google Shape;72;p13"/>
          <p:cNvCxnSpPr/>
          <p:nvPr/>
        </p:nvCxnSpPr>
        <p:spPr>
          <a:xfrm>
            <a:off x="4270600" y="3533375"/>
            <a:ext cx="429900" cy="38400"/>
          </a:xfrm>
          <a:prstGeom prst="straightConnector1">
            <a:avLst/>
          </a:prstGeom>
          <a:noFill/>
          <a:ln cap="flat" cmpd="sng" w="38100">
            <a:solidFill>
              <a:schemeClr val="dk2"/>
            </a:solidFill>
            <a:prstDash val="solid"/>
            <a:round/>
            <a:headEnd len="med" w="med" type="none"/>
            <a:tailEnd len="med" w="med" type="none"/>
          </a:ln>
          <a:effectLst>
            <a:outerShdw blurRad="57150" rotWithShape="0" algn="bl" dir="5400000" dist="19050">
              <a:srgbClr val="000000">
                <a:alpha val="50000"/>
              </a:srgbClr>
            </a:outerShdw>
          </a:effectLst>
        </p:spPr>
      </p:cxnSp>
      <p:cxnSp>
        <p:nvCxnSpPr>
          <p:cNvPr id="73" name="Google Shape;73;p13"/>
          <p:cNvCxnSpPr/>
          <p:nvPr/>
        </p:nvCxnSpPr>
        <p:spPr>
          <a:xfrm>
            <a:off x="4270600" y="3981200"/>
            <a:ext cx="429900" cy="38400"/>
          </a:xfrm>
          <a:prstGeom prst="straightConnector1">
            <a:avLst/>
          </a:prstGeom>
          <a:noFill/>
          <a:ln cap="flat" cmpd="sng" w="38100">
            <a:solidFill>
              <a:schemeClr val="dk2"/>
            </a:solidFill>
            <a:prstDash val="solid"/>
            <a:round/>
            <a:headEnd len="med" w="med" type="none"/>
            <a:tailEnd len="med" w="med" type="none"/>
          </a:ln>
          <a:effectLst>
            <a:outerShdw blurRad="57150" rotWithShape="0" algn="bl" dir="5400000" dist="19050">
              <a:srgbClr val="000000">
                <a:alpha val="50000"/>
              </a:srgbClr>
            </a:outerShdw>
          </a:effectLst>
        </p:spPr>
      </p:cxnSp>
      <p:cxnSp>
        <p:nvCxnSpPr>
          <p:cNvPr id="74" name="Google Shape;74;p13"/>
          <p:cNvCxnSpPr/>
          <p:nvPr/>
        </p:nvCxnSpPr>
        <p:spPr>
          <a:xfrm>
            <a:off x="4270600" y="4429050"/>
            <a:ext cx="429900" cy="38400"/>
          </a:xfrm>
          <a:prstGeom prst="straightConnector1">
            <a:avLst/>
          </a:prstGeom>
          <a:noFill/>
          <a:ln cap="flat" cmpd="sng" w="38100">
            <a:solidFill>
              <a:schemeClr val="dk2"/>
            </a:solidFill>
            <a:prstDash val="solid"/>
            <a:round/>
            <a:headEnd len="med" w="med" type="none"/>
            <a:tailEnd len="med" w="med" type="none"/>
          </a:ln>
          <a:effectLst>
            <a:outerShdw blurRad="57150" rotWithShape="0" algn="bl" dir="5400000" dist="19050">
              <a:srgbClr val="000000">
                <a:alpha val="50000"/>
              </a:srgbClr>
            </a:outerShdw>
          </a:effectLst>
        </p:spPr>
      </p:cxnSp>
      <p:sp>
        <p:nvSpPr>
          <p:cNvPr id="75" name="Google Shape;75;p13"/>
          <p:cNvSpPr txBox="1"/>
          <p:nvPr/>
        </p:nvSpPr>
        <p:spPr>
          <a:xfrm>
            <a:off x="5291225" y="1793900"/>
            <a:ext cx="27666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accent6"/>
                </a:solidFill>
                <a:latin typeface="Amatic SC"/>
                <a:ea typeface="Amatic SC"/>
                <a:cs typeface="Amatic SC"/>
                <a:sym typeface="Amatic SC"/>
              </a:rPr>
              <a:t>REPORT ON ANALYSIS OF BUSINESS LAYOFF TREND</a:t>
            </a:r>
            <a:endParaRPr b="1" sz="3000">
              <a:solidFill>
                <a:schemeClr val="accent6"/>
              </a:solidFill>
              <a:latin typeface="Amatic SC"/>
              <a:ea typeface="Amatic SC"/>
              <a:cs typeface="Amatic SC"/>
              <a:sym typeface="Amatic SC"/>
            </a:endParaRPr>
          </a:p>
        </p:txBody>
      </p:sp>
      <p:sp>
        <p:nvSpPr>
          <p:cNvPr id="76" name="Google Shape;76;p13"/>
          <p:cNvSpPr txBox="1"/>
          <p:nvPr/>
        </p:nvSpPr>
        <p:spPr>
          <a:xfrm>
            <a:off x="707975" y="2141650"/>
            <a:ext cx="3174300" cy="985200"/>
          </a:xfrm>
          <a:prstGeom prst="rect">
            <a:avLst/>
          </a:prstGeom>
          <a:solidFill>
            <a:schemeClr val="accent6"/>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2600">
                <a:latin typeface="Caveat"/>
                <a:ea typeface="Caveat"/>
                <a:cs typeface="Caveat"/>
                <a:sym typeface="Caveat"/>
              </a:rPr>
              <a:t>Created by,</a:t>
            </a:r>
            <a:endParaRPr b="1" sz="2600">
              <a:latin typeface="Caveat"/>
              <a:ea typeface="Caveat"/>
              <a:cs typeface="Caveat"/>
              <a:sym typeface="Caveat"/>
            </a:endParaRPr>
          </a:p>
          <a:p>
            <a:pPr indent="0" lvl="0" marL="0" rtl="0" algn="l">
              <a:spcBef>
                <a:spcPts val="0"/>
              </a:spcBef>
              <a:spcAft>
                <a:spcPts val="0"/>
              </a:spcAft>
              <a:buNone/>
            </a:pPr>
            <a:r>
              <a:rPr b="1" lang="en" sz="2600">
                <a:latin typeface="Caveat"/>
                <a:ea typeface="Caveat"/>
                <a:cs typeface="Caveat"/>
                <a:sym typeface="Caveat"/>
              </a:rPr>
              <a:t>Karthik</a:t>
            </a:r>
            <a:endParaRPr b="1" sz="2600">
              <a:latin typeface="Caveat"/>
              <a:ea typeface="Caveat"/>
              <a:cs typeface="Caveat"/>
              <a:sym typeface="Cave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675" name="Shape 675"/>
        <p:cNvGrpSpPr/>
        <p:nvPr/>
      </p:nvGrpSpPr>
      <p:grpSpPr>
        <a:xfrm>
          <a:off x="0" y="0"/>
          <a:ext cx="0" cy="0"/>
          <a:chOff x="0" y="0"/>
          <a:chExt cx="0" cy="0"/>
        </a:xfrm>
      </p:grpSpPr>
      <p:sp>
        <p:nvSpPr>
          <p:cNvPr id="676" name="Google Shape;676;p22"/>
          <p:cNvSpPr txBox="1"/>
          <p:nvPr/>
        </p:nvSpPr>
        <p:spPr>
          <a:xfrm>
            <a:off x="8815650" y="2328700"/>
            <a:ext cx="282000" cy="400200"/>
          </a:xfrm>
          <a:prstGeom prst="rect">
            <a:avLst/>
          </a:prstGeom>
          <a:solidFill>
            <a:srgbClr val="FF99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8</a:t>
            </a:r>
            <a:endParaRPr/>
          </a:p>
        </p:txBody>
      </p:sp>
      <p:sp>
        <p:nvSpPr>
          <p:cNvPr id="677" name="Google Shape;677;p22"/>
          <p:cNvSpPr txBox="1"/>
          <p:nvPr/>
        </p:nvSpPr>
        <p:spPr>
          <a:xfrm>
            <a:off x="8815650" y="1309100"/>
            <a:ext cx="2820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7</a:t>
            </a:r>
            <a:endParaRPr/>
          </a:p>
        </p:txBody>
      </p:sp>
      <p:sp>
        <p:nvSpPr>
          <p:cNvPr id="678" name="Google Shape;678;p22"/>
          <p:cNvSpPr txBox="1"/>
          <p:nvPr/>
        </p:nvSpPr>
        <p:spPr>
          <a:xfrm>
            <a:off x="8805025" y="389600"/>
            <a:ext cx="293400" cy="400200"/>
          </a:xfrm>
          <a:prstGeom prst="rect">
            <a:avLst/>
          </a:prstGeom>
          <a:solidFill>
            <a:srgbClr val="FF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6</a:t>
            </a:r>
            <a:endParaRPr/>
          </a:p>
        </p:txBody>
      </p:sp>
      <p:sp>
        <p:nvSpPr>
          <p:cNvPr id="679" name="Google Shape;679;p22"/>
          <p:cNvSpPr txBox="1"/>
          <p:nvPr/>
        </p:nvSpPr>
        <p:spPr>
          <a:xfrm>
            <a:off x="48125" y="4230175"/>
            <a:ext cx="282000" cy="400200"/>
          </a:xfrm>
          <a:prstGeom prst="rect">
            <a:avLst/>
          </a:prstGeom>
          <a:solidFill>
            <a:srgbClr val="38761D"/>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5</a:t>
            </a:r>
            <a:endParaRPr/>
          </a:p>
        </p:txBody>
      </p:sp>
      <p:sp>
        <p:nvSpPr>
          <p:cNvPr id="680" name="Google Shape;680;p22"/>
          <p:cNvSpPr txBox="1"/>
          <p:nvPr/>
        </p:nvSpPr>
        <p:spPr>
          <a:xfrm>
            <a:off x="48125" y="2291075"/>
            <a:ext cx="282000" cy="400200"/>
          </a:xfrm>
          <a:prstGeom prst="rect">
            <a:avLst/>
          </a:prstGeom>
          <a:solidFill>
            <a:srgbClr val="CC00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3</a:t>
            </a:r>
            <a:endParaRPr/>
          </a:p>
        </p:txBody>
      </p:sp>
      <p:sp>
        <p:nvSpPr>
          <p:cNvPr id="681" name="Google Shape;681;p22"/>
          <p:cNvSpPr txBox="1"/>
          <p:nvPr/>
        </p:nvSpPr>
        <p:spPr>
          <a:xfrm>
            <a:off x="48125" y="1271475"/>
            <a:ext cx="282000" cy="400200"/>
          </a:xfrm>
          <a:prstGeom prst="rect">
            <a:avLst/>
          </a:prstGeom>
          <a:solidFill>
            <a:srgbClr val="DD7E6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2</a:t>
            </a:r>
            <a:endParaRPr/>
          </a:p>
        </p:txBody>
      </p:sp>
      <p:sp>
        <p:nvSpPr>
          <p:cNvPr id="682" name="Google Shape;682;p22"/>
          <p:cNvSpPr/>
          <p:nvPr/>
        </p:nvSpPr>
        <p:spPr>
          <a:xfrm>
            <a:off x="4648200" y="243159"/>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2"/>
          <p:cNvSpPr/>
          <p:nvPr/>
        </p:nvSpPr>
        <p:spPr>
          <a:xfrm>
            <a:off x="4064800" y="243159"/>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2"/>
          <p:cNvSpPr/>
          <p:nvPr/>
        </p:nvSpPr>
        <p:spPr>
          <a:xfrm>
            <a:off x="4648250" y="2381059"/>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2"/>
          <p:cNvSpPr/>
          <p:nvPr/>
        </p:nvSpPr>
        <p:spPr>
          <a:xfrm>
            <a:off x="4064850" y="2381059"/>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2"/>
          <p:cNvSpPr/>
          <p:nvPr/>
        </p:nvSpPr>
        <p:spPr>
          <a:xfrm>
            <a:off x="4661350" y="2822609"/>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2"/>
          <p:cNvSpPr/>
          <p:nvPr/>
        </p:nvSpPr>
        <p:spPr>
          <a:xfrm>
            <a:off x="4077950" y="2822609"/>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2"/>
          <p:cNvSpPr/>
          <p:nvPr/>
        </p:nvSpPr>
        <p:spPr>
          <a:xfrm>
            <a:off x="4661300" y="3225697"/>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2"/>
          <p:cNvSpPr/>
          <p:nvPr/>
        </p:nvSpPr>
        <p:spPr>
          <a:xfrm>
            <a:off x="4077900" y="3225697"/>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2"/>
          <p:cNvSpPr/>
          <p:nvPr/>
        </p:nvSpPr>
        <p:spPr>
          <a:xfrm>
            <a:off x="4661300" y="3628784"/>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2"/>
          <p:cNvSpPr/>
          <p:nvPr/>
        </p:nvSpPr>
        <p:spPr>
          <a:xfrm>
            <a:off x="4077900" y="3628784"/>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2"/>
          <p:cNvSpPr/>
          <p:nvPr/>
        </p:nvSpPr>
        <p:spPr>
          <a:xfrm>
            <a:off x="4648300" y="4049759"/>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2"/>
          <p:cNvSpPr/>
          <p:nvPr/>
        </p:nvSpPr>
        <p:spPr>
          <a:xfrm>
            <a:off x="4064900" y="4049759"/>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2"/>
          <p:cNvSpPr/>
          <p:nvPr/>
        </p:nvSpPr>
        <p:spPr>
          <a:xfrm>
            <a:off x="4648250" y="4434959"/>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2"/>
          <p:cNvSpPr/>
          <p:nvPr/>
        </p:nvSpPr>
        <p:spPr>
          <a:xfrm>
            <a:off x="4064850" y="4434959"/>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2"/>
          <p:cNvSpPr/>
          <p:nvPr/>
        </p:nvSpPr>
        <p:spPr>
          <a:xfrm>
            <a:off x="4648350" y="2018172"/>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2"/>
          <p:cNvSpPr/>
          <p:nvPr/>
        </p:nvSpPr>
        <p:spPr>
          <a:xfrm>
            <a:off x="4064950" y="2018172"/>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2"/>
          <p:cNvSpPr/>
          <p:nvPr/>
        </p:nvSpPr>
        <p:spPr>
          <a:xfrm>
            <a:off x="4661300" y="1640434"/>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2"/>
          <p:cNvSpPr/>
          <p:nvPr/>
        </p:nvSpPr>
        <p:spPr>
          <a:xfrm>
            <a:off x="4077900" y="1640434"/>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2"/>
          <p:cNvSpPr/>
          <p:nvPr/>
        </p:nvSpPr>
        <p:spPr>
          <a:xfrm>
            <a:off x="4661400" y="1276459"/>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2"/>
          <p:cNvSpPr/>
          <p:nvPr/>
        </p:nvSpPr>
        <p:spPr>
          <a:xfrm>
            <a:off x="4078000" y="1276459"/>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2"/>
          <p:cNvSpPr/>
          <p:nvPr/>
        </p:nvSpPr>
        <p:spPr>
          <a:xfrm>
            <a:off x="4661350" y="931484"/>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2"/>
          <p:cNvSpPr/>
          <p:nvPr/>
        </p:nvSpPr>
        <p:spPr>
          <a:xfrm>
            <a:off x="4077950" y="931484"/>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2"/>
          <p:cNvSpPr/>
          <p:nvPr/>
        </p:nvSpPr>
        <p:spPr>
          <a:xfrm>
            <a:off x="4648250" y="587322"/>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2"/>
          <p:cNvSpPr/>
          <p:nvPr/>
        </p:nvSpPr>
        <p:spPr>
          <a:xfrm>
            <a:off x="4064850" y="587322"/>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2"/>
          <p:cNvSpPr txBox="1"/>
          <p:nvPr/>
        </p:nvSpPr>
        <p:spPr>
          <a:xfrm>
            <a:off x="8815650" y="4183975"/>
            <a:ext cx="282000" cy="492600"/>
          </a:xfrm>
          <a:prstGeom prst="rect">
            <a:avLst/>
          </a:prstGeom>
          <a:solidFill>
            <a:schemeClr val="accent5"/>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10</a:t>
            </a:r>
            <a:endParaRPr sz="1000"/>
          </a:p>
        </p:txBody>
      </p:sp>
      <p:sp>
        <p:nvSpPr>
          <p:cNvPr id="707" name="Google Shape;707;p22"/>
          <p:cNvSpPr txBox="1"/>
          <p:nvPr/>
        </p:nvSpPr>
        <p:spPr>
          <a:xfrm>
            <a:off x="48125" y="351975"/>
            <a:ext cx="282000" cy="400200"/>
          </a:xfrm>
          <a:prstGeom prst="rect">
            <a:avLst/>
          </a:prstGeom>
          <a:solidFill>
            <a:schemeClr val="accen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1</a:t>
            </a:r>
            <a:endParaRPr/>
          </a:p>
        </p:txBody>
      </p:sp>
      <p:sp>
        <p:nvSpPr>
          <p:cNvPr id="708" name="Google Shape;708;p22"/>
          <p:cNvSpPr txBox="1"/>
          <p:nvPr/>
        </p:nvSpPr>
        <p:spPr>
          <a:xfrm>
            <a:off x="48125" y="3260625"/>
            <a:ext cx="282000" cy="400200"/>
          </a:xfrm>
          <a:prstGeom prst="rect">
            <a:avLst/>
          </a:prstGeom>
          <a:solidFill>
            <a:srgbClr val="00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4</a:t>
            </a:r>
            <a:endParaRPr/>
          </a:p>
        </p:txBody>
      </p:sp>
      <p:sp>
        <p:nvSpPr>
          <p:cNvPr id="709" name="Google Shape;709;p22"/>
          <p:cNvSpPr/>
          <p:nvPr/>
        </p:nvSpPr>
        <p:spPr>
          <a:xfrm>
            <a:off x="277850" y="147725"/>
            <a:ext cx="4136100" cy="4686900"/>
          </a:xfrm>
          <a:prstGeom prst="rect">
            <a:avLst/>
          </a:prstGeom>
          <a:solidFill>
            <a:schemeClr val="lt1"/>
          </a:solidFill>
          <a:ln cap="flat" cmpd="sng" w="9525">
            <a:solidFill>
              <a:schemeClr val="dk2"/>
            </a:solidFill>
            <a:prstDash val="solid"/>
            <a:round/>
            <a:headEnd len="sm" w="sm" type="none"/>
            <a:tailEnd len="sm" w="sm" type="none"/>
          </a:ln>
          <a:effectLst>
            <a:outerShdw blurRad="57150" rotWithShape="0" algn="bl" dir="4260000" dist="133350">
              <a:schemeClr val="dk2">
                <a:alpha val="51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2"/>
          <p:cNvSpPr/>
          <p:nvPr/>
        </p:nvSpPr>
        <p:spPr>
          <a:xfrm>
            <a:off x="4515675" y="147725"/>
            <a:ext cx="4359300" cy="4686900"/>
          </a:xfrm>
          <a:prstGeom prst="rect">
            <a:avLst/>
          </a:prstGeom>
          <a:solidFill>
            <a:schemeClr val="lt1"/>
          </a:solidFill>
          <a:ln cap="flat" cmpd="sng" w="9525">
            <a:solidFill>
              <a:schemeClr val="dk2"/>
            </a:solidFill>
            <a:prstDash val="solid"/>
            <a:round/>
            <a:headEnd len="sm" w="sm" type="none"/>
            <a:tailEnd len="sm" w="sm" type="none"/>
          </a:ln>
          <a:effectLst>
            <a:outerShdw blurRad="57150" rotWithShape="0" algn="bl" dir="5460000" dist="152400">
              <a:srgbClr val="000000">
                <a:alpha val="3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2"/>
          <p:cNvSpPr/>
          <p:nvPr/>
        </p:nvSpPr>
        <p:spPr>
          <a:xfrm>
            <a:off x="4572007" y="4368750"/>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712" name="Google Shape;712;p22"/>
          <p:cNvSpPr/>
          <p:nvPr/>
        </p:nvSpPr>
        <p:spPr>
          <a:xfrm>
            <a:off x="4072300" y="4368750"/>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cxnSp>
        <p:nvCxnSpPr>
          <p:cNvPr id="713" name="Google Shape;713;p22"/>
          <p:cNvCxnSpPr/>
          <p:nvPr/>
        </p:nvCxnSpPr>
        <p:spPr>
          <a:xfrm flipH="1" rot="10800000">
            <a:off x="4233825" y="4546925"/>
            <a:ext cx="497100" cy="12900"/>
          </a:xfrm>
          <a:prstGeom prst="straightConnector1">
            <a:avLst/>
          </a:prstGeom>
          <a:noFill/>
          <a:ln cap="flat" cmpd="sng" w="28575">
            <a:solidFill>
              <a:srgbClr val="000000"/>
            </a:solidFill>
            <a:prstDash val="solid"/>
            <a:miter lim="800000"/>
            <a:headEnd len="sm" w="sm" type="none"/>
            <a:tailEnd len="sm" w="sm" type="none"/>
          </a:ln>
        </p:spPr>
      </p:cxnSp>
      <p:sp>
        <p:nvSpPr>
          <p:cNvPr id="714" name="Google Shape;714;p22"/>
          <p:cNvSpPr/>
          <p:nvPr/>
        </p:nvSpPr>
        <p:spPr>
          <a:xfrm>
            <a:off x="4585532" y="3924275"/>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715" name="Google Shape;715;p22"/>
          <p:cNvSpPr/>
          <p:nvPr/>
        </p:nvSpPr>
        <p:spPr>
          <a:xfrm>
            <a:off x="4085825" y="3924275"/>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cxnSp>
        <p:nvCxnSpPr>
          <p:cNvPr id="716" name="Google Shape;716;p22"/>
          <p:cNvCxnSpPr/>
          <p:nvPr/>
        </p:nvCxnSpPr>
        <p:spPr>
          <a:xfrm flipH="1" rot="10800000">
            <a:off x="4247350" y="4102450"/>
            <a:ext cx="497100" cy="12900"/>
          </a:xfrm>
          <a:prstGeom prst="straightConnector1">
            <a:avLst/>
          </a:prstGeom>
          <a:noFill/>
          <a:ln cap="flat" cmpd="sng" w="28575">
            <a:solidFill>
              <a:srgbClr val="000000"/>
            </a:solidFill>
            <a:prstDash val="solid"/>
            <a:miter lim="800000"/>
            <a:headEnd len="sm" w="sm" type="none"/>
            <a:tailEnd len="sm" w="sm" type="none"/>
          </a:ln>
        </p:spPr>
      </p:cxnSp>
      <p:sp>
        <p:nvSpPr>
          <p:cNvPr id="717" name="Google Shape;717;p22"/>
          <p:cNvSpPr/>
          <p:nvPr/>
        </p:nvSpPr>
        <p:spPr>
          <a:xfrm>
            <a:off x="4585532" y="3412925"/>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718" name="Google Shape;718;p22"/>
          <p:cNvSpPr/>
          <p:nvPr/>
        </p:nvSpPr>
        <p:spPr>
          <a:xfrm>
            <a:off x="4085825" y="3412925"/>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cxnSp>
        <p:nvCxnSpPr>
          <p:cNvPr id="719" name="Google Shape;719;p22"/>
          <p:cNvCxnSpPr/>
          <p:nvPr/>
        </p:nvCxnSpPr>
        <p:spPr>
          <a:xfrm flipH="1" rot="10800000">
            <a:off x="4247350" y="3591100"/>
            <a:ext cx="497100" cy="12900"/>
          </a:xfrm>
          <a:prstGeom prst="straightConnector1">
            <a:avLst/>
          </a:prstGeom>
          <a:noFill/>
          <a:ln cap="flat" cmpd="sng" w="28575">
            <a:solidFill>
              <a:srgbClr val="000000"/>
            </a:solidFill>
            <a:prstDash val="solid"/>
            <a:miter lim="800000"/>
            <a:headEnd len="sm" w="sm" type="none"/>
            <a:tailEnd len="sm" w="sm" type="none"/>
          </a:ln>
        </p:spPr>
      </p:cxnSp>
      <p:sp>
        <p:nvSpPr>
          <p:cNvPr id="720" name="Google Shape;720;p22"/>
          <p:cNvSpPr/>
          <p:nvPr/>
        </p:nvSpPr>
        <p:spPr>
          <a:xfrm>
            <a:off x="4585532" y="2962825"/>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721" name="Google Shape;721;p22"/>
          <p:cNvSpPr/>
          <p:nvPr/>
        </p:nvSpPr>
        <p:spPr>
          <a:xfrm>
            <a:off x="4085825" y="2962825"/>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cxnSp>
        <p:nvCxnSpPr>
          <p:cNvPr id="722" name="Google Shape;722;p22"/>
          <p:cNvCxnSpPr/>
          <p:nvPr/>
        </p:nvCxnSpPr>
        <p:spPr>
          <a:xfrm flipH="1" rot="10800000">
            <a:off x="4247350" y="3141000"/>
            <a:ext cx="497100" cy="12900"/>
          </a:xfrm>
          <a:prstGeom prst="straightConnector1">
            <a:avLst/>
          </a:prstGeom>
          <a:noFill/>
          <a:ln cap="flat" cmpd="sng" w="28575">
            <a:solidFill>
              <a:srgbClr val="000000"/>
            </a:solidFill>
            <a:prstDash val="solid"/>
            <a:miter lim="800000"/>
            <a:headEnd len="sm" w="sm" type="none"/>
            <a:tailEnd len="sm" w="sm" type="none"/>
          </a:ln>
        </p:spPr>
      </p:cxnSp>
      <p:sp>
        <p:nvSpPr>
          <p:cNvPr id="723" name="Google Shape;723;p22"/>
          <p:cNvSpPr/>
          <p:nvPr/>
        </p:nvSpPr>
        <p:spPr>
          <a:xfrm>
            <a:off x="4585532" y="2467250"/>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724" name="Google Shape;724;p22"/>
          <p:cNvSpPr/>
          <p:nvPr/>
        </p:nvSpPr>
        <p:spPr>
          <a:xfrm>
            <a:off x="4085825" y="2467250"/>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cxnSp>
        <p:nvCxnSpPr>
          <p:cNvPr id="725" name="Google Shape;725;p22"/>
          <p:cNvCxnSpPr/>
          <p:nvPr/>
        </p:nvCxnSpPr>
        <p:spPr>
          <a:xfrm flipH="1" rot="10800000">
            <a:off x="4247350" y="2645425"/>
            <a:ext cx="497100" cy="12900"/>
          </a:xfrm>
          <a:prstGeom prst="straightConnector1">
            <a:avLst/>
          </a:prstGeom>
          <a:noFill/>
          <a:ln cap="flat" cmpd="sng" w="28575">
            <a:solidFill>
              <a:srgbClr val="000000"/>
            </a:solidFill>
            <a:prstDash val="solid"/>
            <a:miter lim="800000"/>
            <a:headEnd len="sm" w="sm" type="none"/>
            <a:tailEnd len="sm" w="sm" type="none"/>
          </a:ln>
        </p:spPr>
      </p:cxnSp>
      <p:sp>
        <p:nvSpPr>
          <p:cNvPr id="726" name="Google Shape;726;p22"/>
          <p:cNvSpPr/>
          <p:nvPr/>
        </p:nvSpPr>
        <p:spPr>
          <a:xfrm>
            <a:off x="4585532" y="1987488"/>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727" name="Google Shape;727;p22"/>
          <p:cNvSpPr/>
          <p:nvPr/>
        </p:nvSpPr>
        <p:spPr>
          <a:xfrm>
            <a:off x="4085825" y="1987488"/>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cxnSp>
        <p:nvCxnSpPr>
          <p:cNvPr id="728" name="Google Shape;728;p22"/>
          <p:cNvCxnSpPr/>
          <p:nvPr/>
        </p:nvCxnSpPr>
        <p:spPr>
          <a:xfrm flipH="1" rot="10800000">
            <a:off x="4247350" y="2165663"/>
            <a:ext cx="497100" cy="12900"/>
          </a:xfrm>
          <a:prstGeom prst="straightConnector1">
            <a:avLst/>
          </a:prstGeom>
          <a:noFill/>
          <a:ln cap="flat" cmpd="sng" w="28575">
            <a:solidFill>
              <a:srgbClr val="000000"/>
            </a:solidFill>
            <a:prstDash val="solid"/>
            <a:miter lim="800000"/>
            <a:headEnd len="sm" w="sm" type="none"/>
            <a:tailEnd len="sm" w="sm" type="none"/>
          </a:ln>
        </p:spPr>
      </p:cxnSp>
      <p:sp>
        <p:nvSpPr>
          <p:cNvPr id="729" name="Google Shape;729;p22"/>
          <p:cNvSpPr/>
          <p:nvPr/>
        </p:nvSpPr>
        <p:spPr>
          <a:xfrm>
            <a:off x="4585532" y="1451575"/>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730" name="Google Shape;730;p22"/>
          <p:cNvSpPr/>
          <p:nvPr/>
        </p:nvSpPr>
        <p:spPr>
          <a:xfrm>
            <a:off x="4085825" y="1451575"/>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cxnSp>
        <p:nvCxnSpPr>
          <p:cNvPr id="731" name="Google Shape;731;p22"/>
          <p:cNvCxnSpPr/>
          <p:nvPr/>
        </p:nvCxnSpPr>
        <p:spPr>
          <a:xfrm flipH="1" rot="10800000">
            <a:off x="4247350" y="1629750"/>
            <a:ext cx="497100" cy="12900"/>
          </a:xfrm>
          <a:prstGeom prst="straightConnector1">
            <a:avLst/>
          </a:prstGeom>
          <a:noFill/>
          <a:ln cap="flat" cmpd="sng" w="28575">
            <a:solidFill>
              <a:srgbClr val="000000"/>
            </a:solidFill>
            <a:prstDash val="solid"/>
            <a:miter lim="800000"/>
            <a:headEnd len="sm" w="sm" type="none"/>
            <a:tailEnd len="sm" w="sm" type="none"/>
          </a:ln>
        </p:spPr>
      </p:cxnSp>
      <p:sp>
        <p:nvSpPr>
          <p:cNvPr id="732" name="Google Shape;732;p22"/>
          <p:cNvSpPr/>
          <p:nvPr/>
        </p:nvSpPr>
        <p:spPr>
          <a:xfrm>
            <a:off x="4585532" y="908638"/>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733" name="Google Shape;733;p22"/>
          <p:cNvSpPr/>
          <p:nvPr/>
        </p:nvSpPr>
        <p:spPr>
          <a:xfrm>
            <a:off x="4085825" y="908638"/>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cxnSp>
        <p:nvCxnSpPr>
          <p:cNvPr id="734" name="Google Shape;734;p22"/>
          <p:cNvCxnSpPr/>
          <p:nvPr/>
        </p:nvCxnSpPr>
        <p:spPr>
          <a:xfrm flipH="1" rot="10800000">
            <a:off x="4247350" y="1086813"/>
            <a:ext cx="497100" cy="12900"/>
          </a:xfrm>
          <a:prstGeom prst="straightConnector1">
            <a:avLst/>
          </a:prstGeom>
          <a:noFill/>
          <a:ln cap="flat" cmpd="sng" w="28575">
            <a:solidFill>
              <a:srgbClr val="000000"/>
            </a:solidFill>
            <a:prstDash val="solid"/>
            <a:miter lim="800000"/>
            <a:headEnd len="sm" w="sm" type="none"/>
            <a:tailEnd len="sm" w="sm" type="none"/>
          </a:ln>
        </p:spPr>
      </p:cxnSp>
      <p:sp>
        <p:nvSpPr>
          <p:cNvPr id="735" name="Google Shape;735;p22"/>
          <p:cNvSpPr/>
          <p:nvPr/>
        </p:nvSpPr>
        <p:spPr>
          <a:xfrm>
            <a:off x="4585532" y="365725"/>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736" name="Google Shape;736;p22"/>
          <p:cNvSpPr/>
          <p:nvPr/>
        </p:nvSpPr>
        <p:spPr>
          <a:xfrm>
            <a:off x="4085825" y="365725"/>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cxnSp>
        <p:nvCxnSpPr>
          <p:cNvPr id="737" name="Google Shape;737;p22"/>
          <p:cNvCxnSpPr/>
          <p:nvPr/>
        </p:nvCxnSpPr>
        <p:spPr>
          <a:xfrm flipH="1" rot="10800000">
            <a:off x="4247350" y="543900"/>
            <a:ext cx="497100" cy="12900"/>
          </a:xfrm>
          <a:prstGeom prst="straightConnector1">
            <a:avLst/>
          </a:prstGeom>
          <a:noFill/>
          <a:ln cap="flat" cmpd="sng" w="28575">
            <a:solidFill>
              <a:srgbClr val="000000"/>
            </a:solidFill>
            <a:prstDash val="solid"/>
            <a:miter lim="800000"/>
            <a:headEnd len="sm" w="sm" type="none"/>
            <a:tailEnd len="sm" w="sm" type="none"/>
          </a:ln>
        </p:spPr>
      </p:cxnSp>
      <p:sp>
        <p:nvSpPr>
          <p:cNvPr id="738" name="Google Shape;738;p22"/>
          <p:cNvSpPr txBox="1"/>
          <p:nvPr/>
        </p:nvSpPr>
        <p:spPr>
          <a:xfrm>
            <a:off x="330126" y="220775"/>
            <a:ext cx="3701400" cy="30801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600"/>
              </a:spcBef>
              <a:spcAft>
                <a:spcPts val="0"/>
              </a:spcAft>
              <a:buClr>
                <a:schemeClr val="accent2"/>
              </a:buClr>
              <a:buSzPts val="1100"/>
              <a:buFont typeface="Caveat"/>
              <a:buAutoNum type="arabicPeriod"/>
            </a:pPr>
            <a:r>
              <a:rPr lang="en" sz="1100">
                <a:solidFill>
                  <a:schemeClr val="accent2"/>
                </a:solidFill>
                <a:highlight>
                  <a:srgbClr val="FFFFFF"/>
                </a:highlight>
                <a:latin typeface="Caveat"/>
                <a:ea typeface="Caveat"/>
                <a:cs typeface="Caveat"/>
                <a:sym typeface="Caveat"/>
              </a:rPr>
              <a:t>Transportation</a:t>
            </a:r>
            <a:r>
              <a:rPr lang="en" sz="1100">
                <a:solidFill>
                  <a:schemeClr val="accent2"/>
                </a:solidFill>
                <a:highlight>
                  <a:srgbClr val="FFFFFF"/>
                </a:highlight>
                <a:latin typeface="Caveat"/>
                <a:ea typeface="Caveat"/>
                <a:cs typeface="Caveat"/>
                <a:sym typeface="Caveat"/>
              </a:rPr>
              <a:t> followed by Real Estate and Education industry in india has raised fund alot because transportation system can broaden the market for goods.</a:t>
            </a:r>
            <a:endParaRPr sz="1100">
              <a:solidFill>
                <a:schemeClr val="accent2"/>
              </a:solidFill>
              <a:highlight>
                <a:srgbClr val="FFFFFF"/>
              </a:highlight>
              <a:latin typeface="Caveat"/>
              <a:ea typeface="Caveat"/>
              <a:cs typeface="Caveat"/>
              <a:sym typeface="Caveat"/>
            </a:endParaRPr>
          </a:p>
          <a:p>
            <a:pPr indent="-298450" lvl="0" marL="457200" rtl="0" algn="l">
              <a:lnSpc>
                <a:spcPct val="115000"/>
              </a:lnSpc>
              <a:spcBef>
                <a:spcPts val="0"/>
              </a:spcBef>
              <a:spcAft>
                <a:spcPts val="0"/>
              </a:spcAft>
              <a:buClr>
                <a:schemeClr val="accent2"/>
              </a:buClr>
              <a:buSzPts val="1100"/>
              <a:buFont typeface="Caveat"/>
              <a:buAutoNum type="arabicPeriod"/>
            </a:pPr>
            <a:r>
              <a:rPr lang="en" sz="1100">
                <a:solidFill>
                  <a:schemeClr val="accent2"/>
                </a:solidFill>
                <a:highlight>
                  <a:srgbClr val="FFFFFF"/>
                </a:highlight>
                <a:latin typeface="Caveat"/>
                <a:ea typeface="Caveat"/>
                <a:cs typeface="Caveat"/>
                <a:sym typeface="Caveat"/>
              </a:rPr>
              <a:t>Real estate has raised funds to advertise people to buy as it is a good investment as the shares and crypto has affected and in future it is a good return.</a:t>
            </a:r>
            <a:endParaRPr sz="1100">
              <a:solidFill>
                <a:schemeClr val="accent2"/>
              </a:solidFill>
              <a:highlight>
                <a:srgbClr val="FFFFFF"/>
              </a:highlight>
              <a:latin typeface="Caveat"/>
              <a:ea typeface="Caveat"/>
              <a:cs typeface="Caveat"/>
              <a:sym typeface="Caveat"/>
            </a:endParaRPr>
          </a:p>
          <a:p>
            <a:pPr indent="-298450" lvl="0" marL="457200" rtl="0" algn="l">
              <a:lnSpc>
                <a:spcPct val="115000"/>
              </a:lnSpc>
              <a:spcBef>
                <a:spcPts val="0"/>
              </a:spcBef>
              <a:spcAft>
                <a:spcPts val="0"/>
              </a:spcAft>
              <a:buClr>
                <a:schemeClr val="accent2"/>
              </a:buClr>
              <a:buSzPts val="1100"/>
              <a:buFont typeface="Caveat"/>
              <a:buAutoNum type="arabicPeriod"/>
            </a:pPr>
            <a:r>
              <a:rPr lang="en" sz="1100">
                <a:solidFill>
                  <a:schemeClr val="accent2"/>
                </a:solidFill>
                <a:highlight>
                  <a:srgbClr val="FFFFFF"/>
                </a:highlight>
                <a:latin typeface="Caveat"/>
                <a:ea typeface="Caveat"/>
                <a:cs typeface="Caveat"/>
                <a:sym typeface="Caveat"/>
              </a:rPr>
              <a:t>Education industries hs raised funds expanding their teaching in online as every schools were in lockdown so </a:t>
            </a:r>
            <a:r>
              <a:rPr lang="en" sz="1100">
                <a:solidFill>
                  <a:schemeClr val="accent2"/>
                </a:solidFill>
                <a:highlight>
                  <a:srgbClr val="FFFFFF"/>
                </a:highlight>
                <a:latin typeface="Caveat"/>
                <a:ea typeface="Caveat"/>
                <a:cs typeface="Caveat"/>
                <a:sym typeface="Caveat"/>
              </a:rPr>
              <a:t>in order</a:t>
            </a:r>
            <a:r>
              <a:rPr lang="en" sz="1100">
                <a:solidFill>
                  <a:schemeClr val="accent2"/>
                </a:solidFill>
                <a:highlight>
                  <a:srgbClr val="FFFFFF"/>
                </a:highlight>
                <a:latin typeface="Caveat"/>
                <a:ea typeface="Caveat"/>
                <a:cs typeface="Caveat"/>
                <a:sym typeface="Caveat"/>
              </a:rPr>
              <a:t> to avoid gaps in learning they raised funds.</a:t>
            </a:r>
            <a:endParaRPr sz="1100">
              <a:solidFill>
                <a:schemeClr val="accent2"/>
              </a:solidFill>
              <a:highlight>
                <a:srgbClr val="FFFFFF"/>
              </a:highlight>
              <a:latin typeface="Caveat"/>
              <a:ea typeface="Caveat"/>
              <a:cs typeface="Caveat"/>
              <a:sym typeface="Caveat"/>
            </a:endParaRPr>
          </a:p>
          <a:p>
            <a:pPr indent="-298450" lvl="0" marL="457200" rtl="0" algn="l">
              <a:lnSpc>
                <a:spcPct val="115000"/>
              </a:lnSpc>
              <a:spcBef>
                <a:spcPts val="0"/>
              </a:spcBef>
              <a:spcAft>
                <a:spcPts val="0"/>
              </a:spcAft>
              <a:buClr>
                <a:schemeClr val="accent2"/>
              </a:buClr>
              <a:buSzPts val="1100"/>
              <a:buFont typeface="Caveat"/>
              <a:buAutoNum type="arabicPeriod"/>
            </a:pPr>
            <a:r>
              <a:rPr lang="en" sz="1100">
                <a:solidFill>
                  <a:schemeClr val="accent2"/>
                </a:solidFill>
                <a:highlight>
                  <a:srgbClr val="FFFFFF"/>
                </a:highlight>
                <a:latin typeface="Caveat"/>
                <a:ea typeface="Caveat"/>
                <a:cs typeface="Caveat"/>
                <a:sym typeface="Caveat"/>
              </a:rPr>
              <a:t>Most of the education companies are </a:t>
            </a:r>
            <a:r>
              <a:rPr lang="en" sz="1100">
                <a:solidFill>
                  <a:schemeClr val="accent2"/>
                </a:solidFill>
                <a:highlight>
                  <a:srgbClr val="FFFFFF"/>
                </a:highlight>
                <a:latin typeface="Caveat"/>
                <a:ea typeface="Caveat"/>
                <a:cs typeface="Caveat"/>
                <a:sym typeface="Caveat"/>
              </a:rPr>
              <a:t>startups</a:t>
            </a:r>
            <a:r>
              <a:rPr lang="en" sz="1100">
                <a:solidFill>
                  <a:schemeClr val="accent2"/>
                </a:solidFill>
                <a:highlight>
                  <a:srgbClr val="FFFFFF"/>
                </a:highlight>
                <a:latin typeface="Caveat"/>
                <a:ea typeface="Caveat"/>
                <a:cs typeface="Caveat"/>
                <a:sym typeface="Caveat"/>
              </a:rPr>
              <a:t> and to make company profitable and accountable it has laid off more employees followed by transportation and food industries.</a:t>
            </a:r>
            <a:endParaRPr sz="1100">
              <a:solidFill>
                <a:schemeClr val="accent2"/>
              </a:solidFill>
              <a:highlight>
                <a:srgbClr val="FFFFFF"/>
              </a:highlight>
              <a:latin typeface="Caveat"/>
              <a:ea typeface="Caveat"/>
              <a:cs typeface="Caveat"/>
              <a:sym typeface="Caveat"/>
            </a:endParaRPr>
          </a:p>
          <a:p>
            <a:pPr indent="-298450" lvl="0" marL="457200" rtl="0" algn="l">
              <a:lnSpc>
                <a:spcPct val="115000"/>
              </a:lnSpc>
              <a:spcBef>
                <a:spcPts val="0"/>
              </a:spcBef>
              <a:spcAft>
                <a:spcPts val="0"/>
              </a:spcAft>
              <a:buClr>
                <a:schemeClr val="accent2"/>
              </a:buClr>
              <a:buSzPts val="1100"/>
              <a:buFont typeface="Caveat"/>
              <a:buAutoNum type="arabicPeriod"/>
            </a:pPr>
            <a:r>
              <a:rPr lang="en" sz="1100">
                <a:solidFill>
                  <a:schemeClr val="accent2"/>
                </a:solidFill>
                <a:highlight>
                  <a:srgbClr val="FFFFFF"/>
                </a:highlight>
                <a:latin typeface="Caveat"/>
                <a:ea typeface="Caveat"/>
                <a:cs typeface="Caveat"/>
                <a:sym typeface="Caveat"/>
              </a:rPr>
              <a:t>Education sector </a:t>
            </a:r>
            <a:r>
              <a:rPr lang="en" sz="1100">
                <a:solidFill>
                  <a:schemeClr val="accent2"/>
                </a:solidFill>
                <a:highlight>
                  <a:srgbClr val="FFFFFF"/>
                </a:highlight>
                <a:latin typeface="Caveat"/>
                <a:ea typeface="Caveat"/>
                <a:cs typeface="Caveat"/>
                <a:sym typeface="Caveat"/>
              </a:rPr>
              <a:t>Byju's</a:t>
            </a:r>
            <a:r>
              <a:rPr lang="en" sz="1100">
                <a:solidFill>
                  <a:schemeClr val="accent2"/>
                </a:solidFill>
                <a:highlight>
                  <a:srgbClr val="FFFFFF"/>
                </a:highlight>
                <a:latin typeface="Caveat"/>
                <a:ea typeface="Caveat"/>
                <a:cs typeface="Caveat"/>
                <a:sym typeface="Caveat"/>
              </a:rPr>
              <a:t> transportation company ola followed by food industry swiggy had laid-off more employees.</a:t>
            </a:r>
            <a:endParaRPr sz="1100">
              <a:solidFill>
                <a:schemeClr val="accent2"/>
              </a:solidFill>
              <a:highlight>
                <a:srgbClr val="FFFFFF"/>
              </a:highlight>
              <a:latin typeface="Caveat"/>
              <a:ea typeface="Caveat"/>
              <a:cs typeface="Caveat"/>
              <a:sym typeface="Caveat"/>
            </a:endParaRPr>
          </a:p>
          <a:p>
            <a:pPr indent="-298450" lvl="0" marL="457200" rtl="0" algn="l">
              <a:lnSpc>
                <a:spcPct val="115000"/>
              </a:lnSpc>
              <a:spcBef>
                <a:spcPts val="0"/>
              </a:spcBef>
              <a:spcAft>
                <a:spcPts val="0"/>
              </a:spcAft>
              <a:buClr>
                <a:schemeClr val="accent2"/>
              </a:buClr>
              <a:buSzPts val="1100"/>
              <a:buFont typeface="Caveat"/>
              <a:buAutoNum type="arabicPeriod"/>
            </a:pPr>
            <a:r>
              <a:rPr lang="en" sz="1100">
                <a:solidFill>
                  <a:schemeClr val="accent2"/>
                </a:solidFill>
                <a:highlight>
                  <a:srgbClr val="FFFFFF"/>
                </a:highlight>
                <a:latin typeface="Caveat"/>
                <a:ea typeface="Caveat"/>
                <a:cs typeface="Caveat"/>
                <a:sym typeface="Caveat"/>
              </a:rPr>
              <a:t>top 3 companies that raised more funds is ola, uber and wework.</a:t>
            </a:r>
            <a:endParaRPr sz="1100">
              <a:solidFill>
                <a:schemeClr val="accent2"/>
              </a:solidFill>
              <a:highlight>
                <a:srgbClr val="FFFFFF"/>
              </a:highlight>
              <a:latin typeface="Caveat"/>
              <a:ea typeface="Caveat"/>
              <a:cs typeface="Caveat"/>
              <a:sym typeface="Caveat"/>
            </a:endParaRPr>
          </a:p>
        </p:txBody>
      </p:sp>
      <p:sp>
        <p:nvSpPr>
          <p:cNvPr id="739" name="Google Shape;739;p22"/>
          <p:cNvSpPr txBox="1"/>
          <p:nvPr/>
        </p:nvSpPr>
        <p:spPr>
          <a:xfrm>
            <a:off x="8815650" y="3298250"/>
            <a:ext cx="282000" cy="400200"/>
          </a:xfrm>
          <a:prstGeom prst="rect">
            <a:avLst/>
          </a:prstGeom>
          <a:solidFill>
            <a:srgbClr val="FF00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9</a:t>
            </a:r>
            <a:endParaRPr/>
          </a:p>
        </p:txBody>
      </p:sp>
      <p:sp>
        <p:nvSpPr>
          <p:cNvPr id="740" name="Google Shape;740;p22"/>
          <p:cNvSpPr txBox="1"/>
          <p:nvPr/>
        </p:nvSpPr>
        <p:spPr>
          <a:xfrm>
            <a:off x="330125" y="3393825"/>
            <a:ext cx="3591900" cy="438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900"/>
              </a:spcBef>
              <a:spcAft>
                <a:spcPts val="900"/>
              </a:spcAft>
              <a:buNone/>
            </a:pPr>
            <a:r>
              <a:rPr b="1" lang="en" sz="1650">
                <a:solidFill>
                  <a:schemeClr val="accent2"/>
                </a:solidFill>
                <a:highlight>
                  <a:srgbClr val="FFFFFF"/>
                </a:highlight>
                <a:latin typeface="Caveat"/>
                <a:ea typeface="Caveat"/>
                <a:cs typeface="Caveat"/>
                <a:sym typeface="Caveat"/>
              </a:rPr>
              <a:t>MAANG COMPANY ANALYSIS</a:t>
            </a:r>
            <a:endParaRPr b="1" sz="1650">
              <a:solidFill>
                <a:schemeClr val="accent2"/>
              </a:solidFill>
              <a:highlight>
                <a:srgbClr val="FFFFFF"/>
              </a:highlight>
              <a:latin typeface="Caveat"/>
              <a:ea typeface="Caveat"/>
              <a:cs typeface="Caveat"/>
              <a:sym typeface="Caveat"/>
            </a:endParaRPr>
          </a:p>
        </p:txBody>
      </p:sp>
      <p:pic>
        <p:nvPicPr>
          <p:cNvPr id="741" name="Google Shape;741;p22"/>
          <p:cNvPicPr preferRelativeResize="0"/>
          <p:nvPr/>
        </p:nvPicPr>
        <p:blipFill>
          <a:blip r:embed="rId3">
            <a:alphaModFix/>
          </a:blip>
          <a:stretch>
            <a:fillRect/>
          </a:stretch>
        </p:blipFill>
        <p:spPr>
          <a:xfrm>
            <a:off x="4917575" y="324825"/>
            <a:ext cx="3807337" cy="1823770"/>
          </a:xfrm>
          <a:prstGeom prst="rect">
            <a:avLst/>
          </a:prstGeom>
          <a:noFill/>
          <a:ln>
            <a:noFill/>
          </a:ln>
        </p:spPr>
      </p:pic>
      <p:pic>
        <p:nvPicPr>
          <p:cNvPr id="742" name="Google Shape;742;p22"/>
          <p:cNvPicPr preferRelativeResize="0"/>
          <p:nvPr/>
        </p:nvPicPr>
        <p:blipFill>
          <a:blip r:embed="rId4">
            <a:alphaModFix/>
          </a:blip>
          <a:stretch>
            <a:fillRect/>
          </a:stretch>
        </p:blipFill>
        <p:spPr>
          <a:xfrm>
            <a:off x="5038350" y="2728900"/>
            <a:ext cx="3534151" cy="187035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0"/>
                                        </p:tgtEl>
                                        <p:attrNameLst>
                                          <p:attrName>style.visibility</p:attrName>
                                        </p:attrNameLst>
                                      </p:cBhvr>
                                      <p:to>
                                        <p:strVal val="visible"/>
                                      </p:to>
                                    </p:set>
                                    <p:animEffect filter="fade" transition="in">
                                      <p:cBhvr>
                                        <p:cTn dur="1000"/>
                                        <p:tgtEl>
                                          <p:spTgt spid="7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746" name="Shape 746"/>
        <p:cNvGrpSpPr/>
        <p:nvPr/>
      </p:nvGrpSpPr>
      <p:grpSpPr>
        <a:xfrm>
          <a:off x="0" y="0"/>
          <a:ext cx="0" cy="0"/>
          <a:chOff x="0" y="0"/>
          <a:chExt cx="0" cy="0"/>
        </a:xfrm>
      </p:grpSpPr>
      <p:sp>
        <p:nvSpPr>
          <p:cNvPr id="747" name="Google Shape;747;p23"/>
          <p:cNvSpPr txBox="1"/>
          <p:nvPr/>
        </p:nvSpPr>
        <p:spPr>
          <a:xfrm>
            <a:off x="8815650" y="3298250"/>
            <a:ext cx="282000" cy="400200"/>
          </a:xfrm>
          <a:prstGeom prst="rect">
            <a:avLst/>
          </a:prstGeom>
          <a:solidFill>
            <a:srgbClr val="FF00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9</a:t>
            </a:r>
            <a:endParaRPr/>
          </a:p>
        </p:txBody>
      </p:sp>
      <p:sp>
        <p:nvSpPr>
          <p:cNvPr id="748" name="Google Shape;748;p23"/>
          <p:cNvSpPr txBox="1"/>
          <p:nvPr/>
        </p:nvSpPr>
        <p:spPr>
          <a:xfrm>
            <a:off x="8815650" y="2328700"/>
            <a:ext cx="282000" cy="400200"/>
          </a:xfrm>
          <a:prstGeom prst="rect">
            <a:avLst/>
          </a:prstGeom>
          <a:solidFill>
            <a:srgbClr val="FF99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8</a:t>
            </a:r>
            <a:endParaRPr/>
          </a:p>
        </p:txBody>
      </p:sp>
      <p:sp>
        <p:nvSpPr>
          <p:cNvPr id="749" name="Google Shape;749;p23"/>
          <p:cNvSpPr txBox="1"/>
          <p:nvPr/>
        </p:nvSpPr>
        <p:spPr>
          <a:xfrm>
            <a:off x="8815650" y="1309100"/>
            <a:ext cx="2820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7</a:t>
            </a:r>
            <a:endParaRPr/>
          </a:p>
        </p:txBody>
      </p:sp>
      <p:sp>
        <p:nvSpPr>
          <p:cNvPr id="750" name="Google Shape;750;p23"/>
          <p:cNvSpPr txBox="1"/>
          <p:nvPr/>
        </p:nvSpPr>
        <p:spPr>
          <a:xfrm>
            <a:off x="8805025" y="389600"/>
            <a:ext cx="293400" cy="400200"/>
          </a:xfrm>
          <a:prstGeom prst="rect">
            <a:avLst/>
          </a:prstGeom>
          <a:solidFill>
            <a:srgbClr val="FF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6</a:t>
            </a:r>
            <a:endParaRPr/>
          </a:p>
        </p:txBody>
      </p:sp>
      <p:sp>
        <p:nvSpPr>
          <p:cNvPr id="751" name="Google Shape;751;p23"/>
          <p:cNvSpPr txBox="1"/>
          <p:nvPr/>
        </p:nvSpPr>
        <p:spPr>
          <a:xfrm>
            <a:off x="48125" y="4230175"/>
            <a:ext cx="282000" cy="400200"/>
          </a:xfrm>
          <a:prstGeom prst="rect">
            <a:avLst/>
          </a:prstGeom>
          <a:solidFill>
            <a:srgbClr val="38761D"/>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5</a:t>
            </a:r>
            <a:endParaRPr/>
          </a:p>
        </p:txBody>
      </p:sp>
      <p:sp>
        <p:nvSpPr>
          <p:cNvPr id="752" name="Google Shape;752;p23"/>
          <p:cNvSpPr txBox="1"/>
          <p:nvPr/>
        </p:nvSpPr>
        <p:spPr>
          <a:xfrm>
            <a:off x="48125" y="2291075"/>
            <a:ext cx="282000" cy="400200"/>
          </a:xfrm>
          <a:prstGeom prst="rect">
            <a:avLst/>
          </a:prstGeom>
          <a:solidFill>
            <a:srgbClr val="CC00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3</a:t>
            </a:r>
            <a:endParaRPr/>
          </a:p>
        </p:txBody>
      </p:sp>
      <p:sp>
        <p:nvSpPr>
          <p:cNvPr id="753" name="Google Shape;753;p23"/>
          <p:cNvSpPr txBox="1"/>
          <p:nvPr/>
        </p:nvSpPr>
        <p:spPr>
          <a:xfrm>
            <a:off x="48125" y="1271475"/>
            <a:ext cx="282000" cy="400200"/>
          </a:xfrm>
          <a:prstGeom prst="rect">
            <a:avLst/>
          </a:prstGeom>
          <a:solidFill>
            <a:srgbClr val="DD7E6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2</a:t>
            </a:r>
            <a:endParaRPr/>
          </a:p>
        </p:txBody>
      </p:sp>
      <p:sp>
        <p:nvSpPr>
          <p:cNvPr id="754" name="Google Shape;754;p23"/>
          <p:cNvSpPr/>
          <p:nvPr/>
        </p:nvSpPr>
        <p:spPr>
          <a:xfrm>
            <a:off x="4648200" y="243159"/>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23"/>
          <p:cNvSpPr/>
          <p:nvPr/>
        </p:nvSpPr>
        <p:spPr>
          <a:xfrm>
            <a:off x="4064800" y="243159"/>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23"/>
          <p:cNvSpPr/>
          <p:nvPr/>
        </p:nvSpPr>
        <p:spPr>
          <a:xfrm>
            <a:off x="4648250" y="2381059"/>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23"/>
          <p:cNvSpPr/>
          <p:nvPr/>
        </p:nvSpPr>
        <p:spPr>
          <a:xfrm>
            <a:off x="4064850" y="2381059"/>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23"/>
          <p:cNvSpPr/>
          <p:nvPr/>
        </p:nvSpPr>
        <p:spPr>
          <a:xfrm>
            <a:off x="4661350" y="2822609"/>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23"/>
          <p:cNvSpPr/>
          <p:nvPr/>
        </p:nvSpPr>
        <p:spPr>
          <a:xfrm>
            <a:off x="4077950" y="2822609"/>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23"/>
          <p:cNvSpPr/>
          <p:nvPr/>
        </p:nvSpPr>
        <p:spPr>
          <a:xfrm>
            <a:off x="4661300" y="3225697"/>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23"/>
          <p:cNvSpPr/>
          <p:nvPr/>
        </p:nvSpPr>
        <p:spPr>
          <a:xfrm>
            <a:off x="4077900" y="3225697"/>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3"/>
          <p:cNvSpPr/>
          <p:nvPr/>
        </p:nvSpPr>
        <p:spPr>
          <a:xfrm>
            <a:off x="4661300" y="3628784"/>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23"/>
          <p:cNvSpPr/>
          <p:nvPr/>
        </p:nvSpPr>
        <p:spPr>
          <a:xfrm>
            <a:off x="4077900" y="3628784"/>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23"/>
          <p:cNvSpPr/>
          <p:nvPr/>
        </p:nvSpPr>
        <p:spPr>
          <a:xfrm>
            <a:off x="4648300" y="4049759"/>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23"/>
          <p:cNvSpPr/>
          <p:nvPr/>
        </p:nvSpPr>
        <p:spPr>
          <a:xfrm>
            <a:off x="4064900" y="4049759"/>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23"/>
          <p:cNvSpPr/>
          <p:nvPr/>
        </p:nvSpPr>
        <p:spPr>
          <a:xfrm>
            <a:off x="4648250" y="4434959"/>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23"/>
          <p:cNvSpPr/>
          <p:nvPr/>
        </p:nvSpPr>
        <p:spPr>
          <a:xfrm>
            <a:off x="4064850" y="4434959"/>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23"/>
          <p:cNvSpPr/>
          <p:nvPr/>
        </p:nvSpPr>
        <p:spPr>
          <a:xfrm>
            <a:off x="4648350" y="2018172"/>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23"/>
          <p:cNvSpPr/>
          <p:nvPr/>
        </p:nvSpPr>
        <p:spPr>
          <a:xfrm>
            <a:off x="4064950" y="2018172"/>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23"/>
          <p:cNvSpPr/>
          <p:nvPr/>
        </p:nvSpPr>
        <p:spPr>
          <a:xfrm>
            <a:off x="4661300" y="1640434"/>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23"/>
          <p:cNvSpPr/>
          <p:nvPr/>
        </p:nvSpPr>
        <p:spPr>
          <a:xfrm>
            <a:off x="4077900" y="1640434"/>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23"/>
          <p:cNvSpPr/>
          <p:nvPr/>
        </p:nvSpPr>
        <p:spPr>
          <a:xfrm>
            <a:off x="4661400" y="1276459"/>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23"/>
          <p:cNvSpPr/>
          <p:nvPr/>
        </p:nvSpPr>
        <p:spPr>
          <a:xfrm>
            <a:off x="4078000" y="1276459"/>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23"/>
          <p:cNvSpPr/>
          <p:nvPr/>
        </p:nvSpPr>
        <p:spPr>
          <a:xfrm>
            <a:off x="4661350" y="931484"/>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23"/>
          <p:cNvSpPr/>
          <p:nvPr/>
        </p:nvSpPr>
        <p:spPr>
          <a:xfrm>
            <a:off x="4077950" y="931484"/>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23"/>
          <p:cNvSpPr/>
          <p:nvPr/>
        </p:nvSpPr>
        <p:spPr>
          <a:xfrm>
            <a:off x="4648250" y="587322"/>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23"/>
          <p:cNvSpPr/>
          <p:nvPr/>
        </p:nvSpPr>
        <p:spPr>
          <a:xfrm>
            <a:off x="4064850" y="587322"/>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23"/>
          <p:cNvSpPr txBox="1"/>
          <p:nvPr/>
        </p:nvSpPr>
        <p:spPr>
          <a:xfrm>
            <a:off x="48125" y="351975"/>
            <a:ext cx="282000" cy="400200"/>
          </a:xfrm>
          <a:prstGeom prst="rect">
            <a:avLst/>
          </a:prstGeom>
          <a:solidFill>
            <a:schemeClr val="accen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1</a:t>
            </a:r>
            <a:endParaRPr/>
          </a:p>
        </p:txBody>
      </p:sp>
      <p:sp>
        <p:nvSpPr>
          <p:cNvPr id="779" name="Google Shape;779;p23"/>
          <p:cNvSpPr txBox="1"/>
          <p:nvPr/>
        </p:nvSpPr>
        <p:spPr>
          <a:xfrm>
            <a:off x="48125" y="3260625"/>
            <a:ext cx="282000" cy="400200"/>
          </a:xfrm>
          <a:prstGeom prst="rect">
            <a:avLst/>
          </a:prstGeom>
          <a:solidFill>
            <a:srgbClr val="00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4</a:t>
            </a:r>
            <a:endParaRPr/>
          </a:p>
        </p:txBody>
      </p:sp>
      <p:sp>
        <p:nvSpPr>
          <p:cNvPr id="780" name="Google Shape;780;p23"/>
          <p:cNvSpPr/>
          <p:nvPr/>
        </p:nvSpPr>
        <p:spPr>
          <a:xfrm>
            <a:off x="277850" y="147725"/>
            <a:ext cx="4136100" cy="4686900"/>
          </a:xfrm>
          <a:prstGeom prst="rect">
            <a:avLst/>
          </a:prstGeom>
          <a:solidFill>
            <a:schemeClr val="lt1"/>
          </a:solidFill>
          <a:ln cap="flat" cmpd="sng" w="9525">
            <a:solidFill>
              <a:schemeClr val="dk2"/>
            </a:solidFill>
            <a:prstDash val="solid"/>
            <a:round/>
            <a:headEnd len="sm" w="sm" type="none"/>
            <a:tailEnd len="sm" w="sm" type="none"/>
          </a:ln>
          <a:effectLst>
            <a:outerShdw blurRad="57150" rotWithShape="0" algn="bl" dir="4260000" dist="133350">
              <a:schemeClr val="dk2">
                <a:alpha val="51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23"/>
          <p:cNvSpPr/>
          <p:nvPr/>
        </p:nvSpPr>
        <p:spPr>
          <a:xfrm>
            <a:off x="4515675" y="147725"/>
            <a:ext cx="4359300" cy="4686900"/>
          </a:xfrm>
          <a:prstGeom prst="rect">
            <a:avLst/>
          </a:prstGeom>
          <a:solidFill>
            <a:schemeClr val="lt1"/>
          </a:solidFill>
          <a:ln cap="flat" cmpd="sng" w="9525">
            <a:solidFill>
              <a:schemeClr val="dk2"/>
            </a:solidFill>
            <a:prstDash val="solid"/>
            <a:round/>
            <a:headEnd len="sm" w="sm" type="none"/>
            <a:tailEnd len="sm" w="sm" type="none"/>
          </a:ln>
          <a:effectLst>
            <a:outerShdw blurRad="57150" rotWithShape="0" algn="bl" dir="5460000" dist="152400">
              <a:srgbClr val="000000">
                <a:alpha val="3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23"/>
          <p:cNvSpPr/>
          <p:nvPr/>
        </p:nvSpPr>
        <p:spPr>
          <a:xfrm>
            <a:off x="4572007" y="4368750"/>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783" name="Google Shape;783;p23"/>
          <p:cNvSpPr/>
          <p:nvPr/>
        </p:nvSpPr>
        <p:spPr>
          <a:xfrm>
            <a:off x="4072300" y="4368750"/>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cxnSp>
        <p:nvCxnSpPr>
          <p:cNvPr id="784" name="Google Shape;784;p23"/>
          <p:cNvCxnSpPr/>
          <p:nvPr/>
        </p:nvCxnSpPr>
        <p:spPr>
          <a:xfrm flipH="1" rot="10800000">
            <a:off x="4233825" y="4546925"/>
            <a:ext cx="497100" cy="12900"/>
          </a:xfrm>
          <a:prstGeom prst="straightConnector1">
            <a:avLst/>
          </a:prstGeom>
          <a:noFill/>
          <a:ln cap="flat" cmpd="sng" w="28575">
            <a:solidFill>
              <a:srgbClr val="000000"/>
            </a:solidFill>
            <a:prstDash val="solid"/>
            <a:miter lim="800000"/>
            <a:headEnd len="sm" w="sm" type="none"/>
            <a:tailEnd len="sm" w="sm" type="none"/>
          </a:ln>
        </p:spPr>
      </p:cxnSp>
      <p:sp>
        <p:nvSpPr>
          <p:cNvPr id="785" name="Google Shape;785;p23"/>
          <p:cNvSpPr/>
          <p:nvPr/>
        </p:nvSpPr>
        <p:spPr>
          <a:xfrm>
            <a:off x="4585532" y="3924275"/>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786" name="Google Shape;786;p23"/>
          <p:cNvSpPr/>
          <p:nvPr/>
        </p:nvSpPr>
        <p:spPr>
          <a:xfrm>
            <a:off x="4085825" y="3924275"/>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cxnSp>
        <p:nvCxnSpPr>
          <p:cNvPr id="787" name="Google Shape;787;p23"/>
          <p:cNvCxnSpPr/>
          <p:nvPr/>
        </p:nvCxnSpPr>
        <p:spPr>
          <a:xfrm flipH="1" rot="10800000">
            <a:off x="4247350" y="4102450"/>
            <a:ext cx="497100" cy="12900"/>
          </a:xfrm>
          <a:prstGeom prst="straightConnector1">
            <a:avLst/>
          </a:prstGeom>
          <a:noFill/>
          <a:ln cap="flat" cmpd="sng" w="28575">
            <a:solidFill>
              <a:srgbClr val="000000"/>
            </a:solidFill>
            <a:prstDash val="solid"/>
            <a:miter lim="800000"/>
            <a:headEnd len="sm" w="sm" type="none"/>
            <a:tailEnd len="sm" w="sm" type="none"/>
          </a:ln>
        </p:spPr>
      </p:cxnSp>
      <p:sp>
        <p:nvSpPr>
          <p:cNvPr id="788" name="Google Shape;788;p23"/>
          <p:cNvSpPr/>
          <p:nvPr/>
        </p:nvSpPr>
        <p:spPr>
          <a:xfrm>
            <a:off x="4585532" y="3412925"/>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789" name="Google Shape;789;p23"/>
          <p:cNvSpPr/>
          <p:nvPr/>
        </p:nvSpPr>
        <p:spPr>
          <a:xfrm>
            <a:off x="4085825" y="3412925"/>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cxnSp>
        <p:nvCxnSpPr>
          <p:cNvPr id="790" name="Google Shape;790;p23"/>
          <p:cNvCxnSpPr/>
          <p:nvPr/>
        </p:nvCxnSpPr>
        <p:spPr>
          <a:xfrm flipH="1" rot="10800000">
            <a:off x="4247350" y="3591100"/>
            <a:ext cx="497100" cy="12900"/>
          </a:xfrm>
          <a:prstGeom prst="straightConnector1">
            <a:avLst/>
          </a:prstGeom>
          <a:noFill/>
          <a:ln cap="flat" cmpd="sng" w="28575">
            <a:solidFill>
              <a:srgbClr val="000000"/>
            </a:solidFill>
            <a:prstDash val="solid"/>
            <a:miter lim="800000"/>
            <a:headEnd len="sm" w="sm" type="none"/>
            <a:tailEnd len="sm" w="sm" type="none"/>
          </a:ln>
        </p:spPr>
      </p:cxnSp>
      <p:sp>
        <p:nvSpPr>
          <p:cNvPr id="791" name="Google Shape;791;p23"/>
          <p:cNvSpPr/>
          <p:nvPr/>
        </p:nvSpPr>
        <p:spPr>
          <a:xfrm>
            <a:off x="4585532" y="2962825"/>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792" name="Google Shape;792;p23"/>
          <p:cNvSpPr/>
          <p:nvPr/>
        </p:nvSpPr>
        <p:spPr>
          <a:xfrm>
            <a:off x="4085825" y="2962825"/>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cxnSp>
        <p:nvCxnSpPr>
          <p:cNvPr id="793" name="Google Shape;793;p23"/>
          <p:cNvCxnSpPr/>
          <p:nvPr/>
        </p:nvCxnSpPr>
        <p:spPr>
          <a:xfrm flipH="1" rot="10800000">
            <a:off x="4247350" y="3141000"/>
            <a:ext cx="497100" cy="12900"/>
          </a:xfrm>
          <a:prstGeom prst="straightConnector1">
            <a:avLst/>
          </a:prstGeom>
          <a:noFill/>
          <a:ln cap="flat" cmpd="sng" w="28575">
            <a:solidFill>
              <a:srgbClr val="000000"/>
            </a:solidFill>
            <a:prstDash val="solid"/>
            <a:miter lim="800000"/>
            <a:headEnd len="sm" w="sm" type="none"/>
            <a:tailEnd len="sm" w="sm" type="none"/>
          </a:ln>
        </p:spPr>
      </p:cxnSp>
      <p:sp>
        <p:nvSpPr>
          <p:cNvPr id="794" name="Google Shape;794;p23"/>
          <p:cNvSpPr/>
          <p:nvPr/>
        </p:nvSpPr>
        <p:spPr>
          <a:xfrm>
            <a:off x="4585532" y="2467250"/>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795" name="Google Shape;795;p23"/>
          <p:cNvSpPr/>
          <p:nvPr/>
        </p:nvSpPr>
        <p:spPr>
          <a:xfrm>
            <a:off x="4085825" y="2467250"/>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cxnSp>
        <p:nvCxnSpPr>
          <p:cNvPr id="796" name="Google Shape;796;p23"/>
          <p:cNvCxnSpPr/>
          <p:nvPr/>
        </p:nvCxnSpPr>
        <p:spPr>
          <a:xfrm flipH="1" rot="10800000">
            <a:off x="4247350" y="2645425"/>
            <a:ext cx="497100" cy="12900"/>
          </a:xfrm>
          <a:prstGeom prst="straightConnector1">
            <a:avLst/>
          </a:prstGeom>
          <a:noFill/>
          <a:ln cap="flat" cmpd="sng" w="28575">
            <a:solidFill>
              <a:srgbClr val="000000"/>
            </a:solidFill>
            <a:prstDash val="solid"/>
            <a:miter lim="800000"/>
            <a:headEnd len="sm" w="sm" type="none"/>
            <a:tailEnd len="sm" w="sm" type="none"/>
          </a:ln>
        </p:spPr>
      </p:cxnSp>
      <p:sp>
        <p:nvSpPr>
          <p:cNvPr id="797" name="Google Shape;797;p23"/>
          <p:cNvSpPr/>
          <p:nvPr/>
        </p:nvSpPr>
        <p:spPr>
          <a:xfrm>
            <a:off x="4585532" y="1987488"/>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798" name="Google Shape;798;p23"/>
          <p:cNvSpPr/>
          <p:nvPr/>
        </p:nvSpPr>
        <p:spPr>
          <a:xfrm>
            <a:off x="4085825" y="1987488"/>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cxnSp>
        <p:nvCxnSpPr>
          <p:cNvPr id="799" name="Google Shape;799;p23"/>
          <p:cNvCxnSpPr/>
          <p:nvPr/>
        </p:nvCxnSpPr>
        <p:spPr>
          <a:xfrm flipH="1" rot="10800000">
            <a:off x="4247350" y="2165663"/>
            <a:ext cx="497100" cy="12900"/>
          </a:xfrm>
          <a:prstGeom prst="straightConnector1">
            <a:avLst/>
          </a:prstGeom>
          <a:noFill/>
          <a:ln cap="flat" cmpd="sng" w="28575">
            <a:solidFill>
              <a:srgbClr val="000000"/>
            </a:solidFill>
            <a:prstDash val="solid"/>
            <a:miter lim="800000"/>
            <a:headEnd len="sm" w="sm" type="none"/>
            <a:tailEnd len="sm" w="sm" type="none"/>
          </a:ln>
        </p:spPr>
      </p:cxnSp>
      <p:sp>
        <p:nvSpPr>
          <p:cNvPr id="800" name="Google Shape;800;p23"/>
          <p:cNvSpPr/>
          <p:nvPr/>
        </p:nvSpPr>
        <p:spPr>
          <a:xfrm>
            <a:off x="4585532" y="1451575"/>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801" name="Google Shape;801;p23"/>
          <p:cNvSpPr/>
          <p:nvPr/>
        </p:nvSpPr>
        <p:spPr>
          <a:xfrm>
            <a:off x="4085825" y="1451575"/>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cxnSp>
        <p:nvCxnSpPr>
          <p:cNvPr id="802" name="Google Shape;802;p23"/>
          <p:cNvCxnSpPr/>
          <p:nvPr/>
        </p:nvCxnSpPr>
        <p:spPr>
          <a:xfrm flipH="1" rot="10800000">
            <a:off x="4247350" y="1629750"/>
            <a:ext cx="497100" cy="12900"/>
          </a:xfrm>
          <a:prstGeom prst="straightConnector1">
            <a:avLst/>
          </a:prstGeom>
          <a:noFill/>
          <a:ln cap="flat" cmpd="sng" w="28575">
            <a:solidFill>
              <a:srgbClr val="000000"/>
            </a:solidFill>
            <a:prstDash val="solid"/>
            <a:miter lim="800000"/>
            <a:headEnd len="sm" w="sm" type="none"/>
            <a:tailEnd len="sm" w="sm" type="none"/>
          </a:ln>
        </p:spPr>
      </p:cxnSp>
      <p:sp>
        <p:nvSpPr>
          <p:cNvPr id="803" name="Google Shape;803;p23"/>
          <p:cNvSpPr/>
          <p:nvPr/>
        </p:nvSpPr>
        <p:spPr>
          <a:xfrm>
            <a:off x="4585532" y="908638"/>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804" name="Google Shape;804;p23"/>
          <p:cNvSpPr/>
          <p:nvPr/>
        </p:nvSpPr>
        <p:spPr>
          <a:xfrm>
            <a:off x="4085825" y="908638"/>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cxnSp>
        <p:nvCxnSpPr>
          <p:cNvPr id="805" name="Google Shape;805;p23"/>
          <p:cNvCxnSpPr/>
          <p:nvPr/>
        </p:nvCxnSpPr>
        <p:spPr>
          <a:xfrm flipH="1" rot="10800000">
            <a:off x="4247350" y="1086813"/>
            <a:ext cx="497100" cy="12900"/>
          </a:xfrm>
          <a:prstGeom prst="straightConnector1">
            <a:avLst/>
          </a:prstGeom>
          <a:noFill/>
          <a:ln cap="flat" cmpd="sng" w="28575">
            <a:solidFill>
              <a:srgbClr val="000000"/>
            </a:solidFill>
            <a:prstDash val="solid"/>
            <a:miter lim="800000"/>
            <a:headEnd len="sm" w="sm" type="none"/>
            <a:tailEnd len="sm" w="sm" type="none"/>
          </a:ln>
        </p:spPr>
      </p:cxnSp>
      <p:sp>
        <p:nvSpPr>
          <p:cNvPr id="806" name="Google Shape;806;p23"/>
          <p:cNvSpPr/>
          <p:nvPr/>
        </p:nvSpPr>
        <p:spPr>
          <a:xfrm>
            <a:off x="4585532" y="365725"/>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807" name="Google Shape;807;p23"/>
          <p:cNvSpPr/>
          <p:nvPr/>
        </p:nvSpPr>
        <p:spPr>
          <a:xfrm>
            <a:off x="4085825" y="365725"/>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cxnSp>
        <p:nvCxnSpPr>
          <p:cNvPr id="808" name="Google Shape;808;p23"/>
          <p:cNvCxnSpPr/>
          <p:nvPr/>
        </p:nvCxnSpPr>
        <p:spPr>
          <a:xfrm flipH="1" rot="10800000">
            <a:off x="4247350" y="543900"/>
            <a:ext cx="497100" cy="12900"/>
          </a:xfrm>
          <a:prstGeom prst="straightConnector1">
            <a:avLst/>
          </a:prstGeom>
          <a:noFill/>
          <a:ln cap="flat" cmpd="sng" w="28575">
            <a:solidFill>
              <a:srgbClr val="000000"/>
            </a:solidFill>
            <a:prstDash val="solid"/>
            <a:miter lim="800000"/>
            <a:headEnd len="sm" w="sm" type="none"/>
            <a:tailEnd len="sm" w="sm" type="none"/>
          </a:ln>
        </p:spPr>
      </p:cxnSp>
      <p:sp>
        <p:nvSpPr>
          <p:cNvPr id="809" name="Google Shape;809;p23"/>
          <p:cNvSpPr txBox="1"/>
          <p:nvPr/>
        </p:nvSpPr>
        <p:spPr>
          <a:xfrm>
            <a:off x="330126" y="144575"/>
            <a:ext cx="3701400" cy="34695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600"/>
              </a:spcBef>
              <a:spcAft>
                <a:spcPts val="0"/>
              </a:spcAft>
              <a:buClr>
                <a:schemeClr val="accent2"/>
              </a:buClr>
              <a:buSzPts val="1100"/>
              <a:buFont typeface="Caveat"/>
              <a:buAutoNum type="arabicPeriod"/>
            </a:pPr>
            <a:r>
              <a:rPr lang="en" sz="1100">
                <a:solidFill>
                  <a:schemeClr val="accent2"/>
                </a:solidFill>
                <a:highlight>
                  <a:srgbClr val="FFFFFF"/>
                </a:highlight>
                <a:latin typeface="Caveat"/>
                <a:ea typeface="Caveat"/>
                <a:cs typeface="Caveat"/>
                <a:sym typeface="Caveat"/>
              </a:rPr>
              <a:t>Total in together MAANG companies has laid-off 41655 employees out of 455550 which is 9.14% in total contributing to layoff.</a:t>
            </a:r>
            <a:endParaRPr sz="1100">
              <a:solidFill>
                <a:schemeClr val="accent2"/>
              </a:solidFill>
              <a:highlight>
                <a:srgbClr val="FFFFFF"/>
              </a:highlight>
              <a:latin typeface="Caveat"/>
              <a:ea typeface="Caveat"/>
              <a:cs typeface="Caveat"/>
              <a:sym typeface="Caveat"/>
            </a:endParaRPr>
          </a:p>
          <a:p>
            <a:pPr indent="-298450" lvl="0" marL="457200" rtl="0" algn="l">
              <a:lnSpc>
                <a:spcPct val="115000"/>
              </a:lnSpc>
              <a:spcBef>
                <a:spcPts val="0"/>
              </a:spcBef>
              <a:spcAft>
                <a:spcPts val="0"/>
              </a:spcAft>
              <a:buClr>
                <a:schemeClr val="accent2"/>
              </a:buClr>
              <a:buSzPts val="1100"/>
              <a:buFont typeface="Caveat"/>
              <a:buAutoNum type="arabicPeriod"/>
            </a:pPr>
            <a:r>
              <a:rPr lang="en" sz="1100">
                <a:solidFill>
                  <a:schemeClr val="accent2"/>
                </a:solidFill>
                <a:highlight>
                  <a:srgbClr val="FFFFFF"/>
                </a:highlight>
                <a:latin typeface="Caveat"/>
                <a:ea typeface="Caveat"/>
                <a:cs typeface="Caveat"/>
                <a:sym typeface="Caveat"/>
              </a:rPr>
              <a:t>Funds raised in year 2020 and 2021 has no count since these years were affected by covid-19 and year 2023 has small numbers in count as </a:t>
            </a:r>
            <a:r>
              <a:rPr lang="en" sz="1100">
                <a:solidFill>
                  <a:schemeClr val="accent2"/>
                </a:solidFill>
                <a:highlight>
                  <a:srgbClr val="FFFFFF"/>
                </a:highlight>
                <a:latin typeface="Caveat"/>
                <a:ea typeface="Caveat"/>
                <a:cs typeface="Caveat"/>
                <a:sym typeface="Caveat"/>
              </a:rPr>
              <a:t>it's</a:t>
            </a:r>
            <a:r>
              <a:rPr lang="en" sz="1100">
                <a:solidFill>
                  <a:schemeClr val="accent2"/>
                </a:solidFill>
                <a:highlight>
                  <a:srgbClr val="FFFFFF"/>
                </a:highlight>
                <a:latin typeface="Caveat"/>
                <a:ea typeface="Caveat"/>
                <a:cs typeface="Caveat"/>
                <a:sym typeface="Caveat"/>
              </a:rPr>
              <a:t> the </a:t>
            </a:r>
            <a:r>
              <a:rPr lang="en" sz="1100">
                <a:solidFill>
                  <a:schemeClr val="accent2"/>
                </a:solidFill>
                <a:highlight>
                  <a:srgbClr val="FFFFFF"/>
                </a:highlight>
                <a:latin typeface="Caveat"/>
                <a:ea typeface="Caveat"/>
                <a:cs typeface="Caveat"/>
                <a:sym typeface="Caveat"/>
              </a:rPr>
              <a:t>beginning</a:t>
            </a:r>
            <a:r>
              <a:rPr lang="en" sz="1100">
                <a:solidFill>
                  <a:schemeClr val="accent2"/>
                </a:solidFill>
                <a:highlight>
                  <a:srgbClr val="FFFFFF"/>
                </a:highlight>
                <a:latin typeface="Caveat"/>
                <a:ea typeface="Caveat"/>
                <a:cs typeface="Caveat"/>
                <a:sym typeface="Caveat"/>
              </a:rPr>
              <a:t> of this year and in 2022 the fund raised is higher and Meta is a provider of social networking, advertising, and business insight solutions has raised more as the covid-19 as the demand in entertainment and urging people who needs to watch social media and entertainment has raised, which in turn contributing this and the development of meta in Metaverse also contributing this.</a:t>
            </a:r>
            <a:endParaRPr sz="1100">
              <a:solidFill>
                <a:schemeClr val="accent2"/>
              </a:solidFill>
              <a:highlight>
                <a:srgbClr val="FFFFFF"/>
              </a:highlight>
              <a:latin typeface="Caveat"/>
              <a:ea typeface="Caveat"/>
              <a:cs typeface="Caveat"/>
              <a:sym typeface="Caveat"/>
            </a:endParaRPr>
          </a:p>
          <a:p>
            <a:pPr indent="-298450" lvl="0" marL="457200" rtl="0" algn="l">
              <a:lnSpc>
                <a:spcPct val="115000"/>
              </a:lnSpc>
              <a:spcBef>
                <a:spcPts val="0"/>
              </a:spcBef>
              <a:spcAft>
                <a:spcPts val="0"/>
              </a:spcAft>
              <a:buClr>
                <a:schemeClr val="accent2"/>
              </a:buClr>
              <a:buSzPts val="1100"/>
              <a:buFont typeface="Caveat"/>
              <a:buAutoNum type="arabicPeriod"/>
            </a:pPr>
            <a:r>
              <a:rPr lang="en" sz="1100">
                <a:solidFill>
                  <a:schemeClr val="accent2"/>
                </a:solidFill>
                <a:highlight>
                  <a:srgbClr val="FFFFFF"/>
                </a:highlight>
                <a:latin typeface="Caveat"/>
                <a:ea typeface="Caveat"/>
                <a:cs typeface="Caveat"/>
                <a:sym typeface="Caveat"/>
              </a:rPr>
              <a:t>Amazon - 18150</a:t>
            </a:r>
            <a:br>
              <a:rPr lang="en" sz="1100">
                <a:solidFill>
                  <a:schemeClr val="accent2"/>
                </a:solidFill>
                <a:highlight>
                  <a:srgbClr val="FFFFFF"/>
                </a:highlight>
                <a:latin typeface="Caveat"/>
                <a:ea typeface="Caveat"/>
                <a:cs typeface="Caveat"/>
                <a:sym typeface="Caveat"/>
              </a:rPr>
            </a:br>
            <a:r>
              <a:rPr lang="en" sz="1100">
                <a:solidFill>
                  <a:schemeClr val="accent2"/>
                </a:solidFill>
                <a:highlight>
                  <a:srgbClr val="FFFFFF"/>
                </a:highlight>
                <a:latin typeface="Caveat"/>
                <a:ea typeface="Caveat"/>
                <a:cs typeface="Caveat"/>
                <a:sym typeface="Caveat"/>
              </a:rPr>
              <a:t>Meta - 11000</a:t>
            </a:r>
            <a:br>
              <a:rPr lang="en" sz="1100">
                <a:solidFill>
                  <a:schemeClr val="accent2"/>
                </a:solidFill>
                <a:highlight>
                  <a:srgbClr val="FFFFFF"/>
                </a:highlight>
                <a:latin typeface="Caveat"/>
                <a:ea typeface="Caveat"/>
                <a:cs typeface="Caveat"/>
                <a:sym typeface="Caveat"/>
              </a:rPr>
            </a:br>
            <a:r>
              <a:rPr lang="en" sz="1100">
                <a:solidFill>
                  <a:schemeClr val="accent2"/>
                </a:solidFill>
                <a:highlight>
                  <a:srgbClr val="FFFFFF"/>
                </a:highlight>
                <a:latin typeface="Caveat"/>
                <a:ea typeface="Caveat"/>
                <a:cs typeface="Caveat"/>
                <a:sym typeface="Caveat"/>
              </a:rPr>
              <a:t>Google - 12000</a:t>
            </a:r>
            <a:br>
              <a:rPr lang="en" sz="1100">
                <a:solidFill>
                  <a:schemeClr val="accent2"/>
                </a:solidFill>
                <a:highlight>
                  <a:srgbClr val="FFFFFF"/>
                </a:highlight>
                <a:latin typeface="Caveat"/>
                <a:ea typeface="Caveat"/>
                <a:cs typeface="Caveat"/>
                <a:sym typeface="Caveat"/>
              </a:rPr>
            </a:br>
            <a:r>
              <a:rPr lang="en" sz="1100">
                <a:solidFill>
                  <a:schemeClr val="accent2"/>
                </a:solidFill>
                <a:highlight>
                  <a:srgbClr val="FFFFFF"/>
                </a:highlight>
                <a:latin typeface="Caveat"/>
                <a:ea typeface="Caveat"/>
                <a:cs typeface="Caveat"/>
                <a:sym typeface="Caveat"/>
              </a:rPr>
              <a:t>Netflix - 505</a:t>
            </a:r>
            <a:br>
              <a:rPr lang="en" sz="1100">
                <a:solidFill>
                  <a:schemeClr val="accent2"/>
                </a:solidFill>
                <a:highlight>
                  <a:srgbClr val="FFFFFF"/>
                </a:highlight>
                <a:latin typeface="Caveat"/>
                <a:ea typeface="Caveat"/>
                <a:cs typeface="Caveat"/>
                <a:sym typeface="Caveat"/>
              </a:rPr>
            </a:br>
            <a:r>
              <a:rPr lang="en" sz="1100">
                <a:solidFill>
                  <a:schemeClr val="accent2"/>
                </a:solidFill>
                <a:highlight>
                  <a:srgbClr val="FFFFFF"/>
                </a:highlight>
                <a:latin typeface="Caveat"/>
                <a:ea typeface="Caveat"/>
                <a:cs typeface="Caveat"/>
                <a:sym typeface="Caveat"/>
              </a:rPr>
              <a:t>Amazon has laid off more employees to manage this inflation.</a:t>
            </a:r>
            <a:endParaRPr sz="1100">
              <a:solidFill>
                <a:schemeClr val="accent2"/>
              </a:solidFill>
              <a:highlight>
                <a:srgbClr val="FFFFFF"/>
              </a:highlight>
              <a:latin typeface="Caveat"/>
              <a:ea typeface="Caveat"/>
              <a:cs typeface="Caveat"/>
              <a:sym typeface="Caveat"/>
            </a:endParaRPr>
          </a:p>
        </p:txBody>
      </p:sp>
      <p:sp>
        <p:nvSpPr>
          <p:cNvPr id="810" name="Google Shape;810;p23"/>
          <p:cNvSpPr txBox="1"/>
          <p:nvPr/>
        </p:nvSpPr>
        <p:spPr>
          <a:xfrm>
            <a:off x="8724900" y="4183975"/>
            <a:ext cx="372900" cy="338700"/>
          </a:xfrm>
          <a:prstGeom prst="rect">
            <a:avLst/>
          </a:prstGeom>
          <a:solidFill>
            <a:schemeClr val="accent5"/>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10</a:t>
            </a:r>
            <a:endParaRPr sz="1000"/>
          </a:p>
        </p:txBody>
      </p:sp>
      <p:sp>
        <p:nvSpPr>
          <p:cNvPr id="811" name="Google Shape;811;p23"/>
          <p:cNvSpPr txBox="1"/>
          <p:nvPr/>
        </p:nvSpPr>
        <p:spPr>
          <a:xfrm>
            <a:off x="330125" y="3622425"/>
            <a:ext cx="3591900" cy="438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900"/>
              </a:spcBef>
              <a:spcAft>
                <a:spcPts val="900"/>
              </a:spcAft>
              <a:buNone/>
            </a:pPr>
            <a:r>
              <a:rPr b="1" lang="en" sz="1650">
                <a:solidFill>
                  <a:schemeClr val="accent2"/>
                </a:solidFill>
                <a:highlight>
                  <a:srgbClr val="FFFFFF"/>
                </a:highlight>
                <a:latin typeface="Caveat"/>
                <a:ea typeface="Caveat"/>
                <a:cs typeface="Caveat"/>
                <a:sym typeface="Caveat"/>
              </a:rPr>
              <a:t>WHICH STAGE HAS MORE LAYOFF</a:t>
            </a:r>
            <a:endParaRPr b="1" sz="1650">
              <a:solidFill>
                <a:schemeClr val="accent2"/>
              </a:solidFill>
              <a:highlight>
                <a:srgbClr val="FFFFFF"/>
              </a:highlight>
              <a:latin typeface="Caveat"/>
              <a:ea typeface="Caveat"/>
              <a:cs typeface="Caveat"/>
              <a:sym typeface="Caveat"/>
            </a:endParaRPr>
          </a:p>
        </p:txBody>
      </p:sp>
      <p:pic>
        <p:nvPicPr>
          <p:cNvPr id="812" name="Google Shape;812;p23"/>
          <p:cNvPicPr preferRelativeResize="0"/>
          <p:nvPr/>
        </p:nvPicPr>
        <p:blipFill>
          <a:blip r:embed="rId3">
            <a:alphaModFix/>
          </a:blip>
          <a:stretch>
            <a:fillRect/>
          </a:stretch>
        </p:blipFill>
        <p:spPr>
          <a:xfrm>
            <a:off x="4884075" y="192775"/>
            <a:ext cx="1911276" cy="1068725"/>
          </a:xfrm>
          <a:prstGeom prst="rect">
            <a:avLst/>
          </a:prstGeom>
          <a:noFill/>
          <a:ln>
            <a:noFill/>
          </a:ln>
        </p:spPr>
      </p:pic>
      <p:pic>
        <p:nvPicPr>
          <p:cNvPr id="813" name="Google Shape;813;p23"/>
          <p:cNvPicPr preferRelativeResize="0"/>
          <p:nvPr/>
        </p:nvPicPr>
        <p:blipFill>
          <a:blip r:embed="rId4">
            <a:alphaModFix/>
          </a:blip>
          <a:stretch>
            <a:fillRect/>
          </a:stretch>
        </p:blipFill>
        <p:spPr>
          <a:xfrm>
            <a:off x="6795350" y="225450"/>
            <a:ext cx="2064026" cy="1068725"/>
          </a:xfrm>
          <a:prstGeom prst="rect">
            <a:avLst/>
          </a:prstGeom>
          <a:noFill/>
          <a:ln>
            <a:noFill/>
          </a:ln>
        </p:spPr>
      </p:pic>
      <p:sp>
        <p:nvSpPr>
          <p:cNvPr id="814" name="Google Shape;814;p23"/>
          <p:cNvSpPr txBox="1"/>
          <p:nvPr/>
        </p:nvSpPr>
        <p:spPr>
          <a:xfrm>
            <a:off x="5309900" y="1860725"/>
            <a:ext cx="304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815" name="Google Shape;815;p23"/>
          <p:cNvSpPr txBox="1"/>
          <p:nvPr/>
        </p:nvSpPr>
        <p:spPr>
          <a:xfrm>
            <a:off x="5158625" y="1406350"/>
            <a:ext cx="3362400" cy="32748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600"/>
              </a:spcBef>
              <a:spcAft>
                <a:spcPts val="0"/>
              </a:spcAft>
              <a:buClr>
                <a:schemeClr val="accent2"/>
              </a:buClr>
              <a:buSzPts val="1100"/>
              <a:buFont typeface="Caveat"/>
              <a:buAutoNum type="arabicPeriod"/>
            </a:pPr>
            <a:r>
              <a:rPr lang="en" sz="1100">
                <a:solidFill>
                  <a:schemeClr val="accent2"/>
                </a:solidFill>
                <a:highlight>
                  <a:srgbClr val="FFFFFF"/>
                </a:highlight>
                <a:latin typeface="Caveat"/>
                <a:ea typeface="Caveat"/>
                <a:cs typeface="Caveat"/>
                <a:sym typeface="Caveat"/>
              </a:rPr>
              <a:t>Stage Post-IPO has </a:t>
            </a:r>
            <a:r>
              <a:rPr lang="en" sz="1100">
                <a:solidFill>
                  <a:schemeClr val="accent2"/>
                </a:solidFill>
                <a:highlight>
                  <a:srgbClr val="FFFFFF"/>
                </a:highlight>
                <a:latin typeface="Caveat"/>
                <a:ea typeface="Caveat"/>
                <a:cs typeface="Caveat"/>
                <a:sym typeface="Caveat"/>
              </a:rPr>
              <a:t>laid off</a:t>
            </a:r>
            <a:r>
              <a:rPr lang="en" sz="1100">
                <a:solidFill>
                  <a:schemeClr val="accent2"/>
                </a:solidFill>
                <a:highlight>
                  <a:srgbClr val="FFFFFF"/>
                </a:highlight>
                <a:latin typeface="Caveat"/>
                <a:ea typeface="Caveat"/>
                <a:cs typeface="Caveat"/>
                <a:sym typeface="Caveat"/>
              </a:rPr>
              <a:t> more as "Post-IPO" refers to the period after a company's initial public offering of stock.Since the market has crashed it has affected this stage more compared to other.</a:t>
            </a:r>
            <a:endParaRPr sz="1100">
              <a:solidFill>
                <a:schemeClr val="accent2"/>
              </a:solidFill>
              <a:highlight>
                <a:srgbClr val="FFFFFF"/>
              </a:highlight>
              <a:latin typeface="Caveat"/>
              <a:ea typeface="Caveat"/>
              <a:cs typeface="Caveat"/>
              <a:sym typeface="Caveat"/>
            </a:endParaRPr>
          </a:p>
          <a:p>
            <a:pPr indent="-298450" lvl="0" marL="457200" rtl="0" algn="l">
              <a:lnSpc>
                <a:spcPct val="115000"/>
              </a:lnSpc>
              <a:spcBef>
                <a:spcPts val="0"/>
              </a:spcBef>
              <a:spcAft>
                <a:spcPts val="0"/>
              </a:spcAft>
              <a:buClr>
                <a:schemeClr val="accent2"/>
              </a:buClr>
              <a:buSzPts val="1100"/>
              <a:buFont typeface="Caveat"/>
              <a:buAutoNum type="arabicPeriod"/>
            </a:pPr>
            <a:r>
              <a:rPr lang="en" sz="1100">
                <a:solidFill>
                  <a:schemeClr val="accent2"/>
                </a:solidFill>
                <a:highlight>
                  <a:srgbClr val="FFFFFF"/>
                </a:highlight>
                <a:latin typeface="Caveat"/>
                <a:ea typeface="Caveat"/>
                <a:cs typeface="Caveat"/>
                <a:sym typeface="Caveat"/>
              </a:rPr>
              <a:t>Funds raised for the stage Post-IPO is more as the shares by a company that's already listed on the stock exchange. It is done to acquire additional capital.so the fund raised for the IPO is higher.</a:t>
            </a:r>
            <a:endParaRPr sz="1100">
              <a:solidFill>
                <a:schemeClr val="accent2"/>
              </a:solidFill>
              <a:highlight>
                <a:srgbClr val="FFFFFF"/>
              </a:highlight>
              <a:latin typeface="Caveat"/>
              <a:ea typeface="Caveat"/>
              <a:cs typeface="Caveat"/>
              <a:sym typeface="Caveat"/>
            </a:endParaRPr>
          </a:p>
          <a:p>
            <a:pPr indent="-298450" lvl="0" marL="457200" rtl="0" algn="l">
              <a:lnSpc>
                <a:spcPct val="115000"/>
              </a:lnSpc>
              <a:spcBef>
                <a:spcPts val="0"/>
              </a:spcBef>
              <a:spcAft>
                <a:spcPts val="0"/>
              </a:spcAft>
              <a:buClr>
                <a:schemeClr val="accent2"/>
              </a:buClr>
              <a:buSzPts val="1100"/>
              <a:buFont typeface="Caveat"/>
              <a:buAutoNum type="arabicPeriod"/>
            </a:pPr>
            <a:r>
              <a:rPr lang="en" sz="1100">
                <a:solidFill>
                  <a:schemeClr val="accent2"/>
                </a:solidFill>
                <a:highlight>
                  <a:srgbClr val="FFFFFF"/>
                </a:highlight>
                <a:latin typeface="Caveat"/>
                <a:ea typeface="Caveat"/>
                <a:cs typeface="Caveat"/>
                <a:sym typeface="Caveat"/>
              </a:rPr>
              <a:t>Series C financing is one of the stages in the capital-raising process by a startup, so some startup's requires some fund to process, so it also has some </a:t>
            </a:r>
            <a:r>
              <a:rPr lang="en" sz="1100">
                <a:solidFill>
                  <a:schemeClr val="accent2"/>
                </a:solidFill>
                <a:highlight>
                  <a:srgbClr val="FFFFFF"/>
                </a:highlight>
                <a:latin typeface="Caveat"/>
                <a:ea typeface="Caveat"/>
                <a:cs typeface="Caveat"/>
                <a:sym typeface="Caveat"/>
              </a:rPr>
              <a:t>considerable</a:t>
            </a:r>
            <a:r>
              <a:rPr lang="en" sz="1100">
                <a:solidFill>
                  <a:schemeClr val="accent2"/>
                </a:solidFill>
                <a:highlight>
                  <a:srgbClr val="FFFFFF"/>
                </a:highlight>
                <a:latin typeface="Caveat"/>
                <a:ea typeface="Caveat"/>
                <a:cs typeface="Caveat"/>
                <a:sym typeface="Caveat"/>
              </a:rPr>
              <a:t> amount raised.</a:t>
            </a:r>
            <a:endParaRPr sz="1100">
              <a:solidFill>
                <a:schemeClr val="accent2"/>
              </a:solidFill>
              <a:highlight>
                <a:srgbClr val="FFFFFF"/>
              </a:highlight>
              <a:latin typeface="Caveat"/>
              <a:ea typeface="Caveat"/>
              <a:cs typeface="Caveat"/>
              <a:sym typeface="Caveat"/>
            </a:endParaRPr>
          </a:p>
          <a:p>
            <a:pPr indent="-298450" lvl="0" marL="457200" rtl="0" algn="l">
              <a:lnSpc>
                <a:spcPct val="115000"/>
              </a:lnSpc>
              <a:spcBef>
                <a:spcPts val="0"/>
              </a:spcBef>
              <a:spcAft>
                <a:spcPts val="0"/>
              </a:spcAft>
              <a:buClr>
                <a:schemeClr val="accent2"/>
              </a:buClr>
              <a:buSzPts val="1100"/>
              <a:buFont typeface="Caveat"/>
              <a:buAutoNum type="arabicPeriod"/>
            </a:pPr>
            <a:r>
              <a:rPr lang="en" sz="1100">
                <a:solidFill>
                  <a:schemeClr val="accent2"/>
                </a:solidFill>
                <a:highlight>
                  <a:srgbClr val="FFFFFF"/>
                </a:highlight>
                <a:latin typeface="Caveat"/>
                <a:ea typeface="Caveat"/>
                <a:cs typeface="Caveat"/>
                <a:sym typeface="Caveat"/>
              </a:rPr>
              <a:t>Lay-off happened in Post-IPO is comparatively higher compared to other sectors as most of the Industries falls in Post-IPO and retail and consumer as mentioned previously has highest rate of lay-off.</a:t>
            </a:r>
            <a:endParaRPr sz="1100">
              <a:latin typeface="Caveat"/>
              <a:ea typeface="Caveat"/>
              <a:cs typeface="Caveat"/>
              <a:sym typeface="Cave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1"/>
                                        </p:tgtEl>
                                        <p:attrNameLst>
                                          <p:attrName>style.visibility</p:attrName>
                                        </p:attrNameLst>
                                      </p:cBhvr>
                                      <p:to>
                                        <p:strVal val="visible"/>
                                      </p:to>
                                    </p:set>
                                    <p:animEffect filter="fade" transition="in">
                                      <p:cBhvr>
                                        <p:cTn dur="1000"/>
                                        <p:tgtEl>
                                          <p:spTgt spid="7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819" name="Shape 819"/>
        <p:cNvGrpSpPr/>
        <p:nvPr/>
      </p:nvGrpSpPr>
      <p:grpSpPr>
        <a:xfrm>
          <a:off x="0" y="0"/>
          <a:ext cx="0" cy="0"/>
          <a:chOff x="0" y="0"/>
          <a:chExt cx="0" cy="0"/>
        </a:xfrm>
      </p:grpSpPr>
      <p:sp>
        <p:nvSpPr>
          <p:cNvPr id="820" name="Google Shape;820;p24"/>
          <p:cNvSpPr/>
          <p:nvPr/>
        </p:nvSpPr>
        <p:spPr>
          <a:xfrm flipH="1">
            <a:off x="134400" y="147725"/>
            <a:ext cx="4037400" cy="4686900"/>
          </a:xfrm>
          <a:prstGeom prst="rect">
            <a:avLst/>
          </a:prstGeom>
          <a:solidFill>
            <a:schemeClr val="dk1"/>
          </a:solidFill>
          <a:ln cap="flat" cmpd="sng" w="9525">
            <a:solidFill>
              <a:schemeClr val="dk2"/>
            </a:solidFill>
            <a:prstDash val="solid"/>
            <a:round/>
            <a:headEnd len="sm" w="sm" type="none"/>
            <a:tailEnd len="sm" w="sm" type="none"/>
          </a:ln>
          <a:effectLst>
            <a:outerShdw blurRad="57150" rotWithShape="0" algn="bl" dir="2940000" dist="152400">
              <a:srgbClr val="000000">
                <a:alpha val="46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24"/>
          <p:cNvSpPr/>
          <p:nvPr/>
        </p:nvSpPr>
        <p:spPr>
          <a:xfrm flipH="1">
            <a:off x="3804200" y="314772"/>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24"/>
          <p:cNvSpPr/>
          <p:nvPr/>
        </p:nvSpPr>
        <p:spPr>
          <a:xfrm flipH="1">
            <a:off x="3804200" y="789472"/>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24"/>
          <p:cNvSpPr/>
          <p:nvPr/>
        </p:nvSpPr>
        <p:spPr>
          <a:xfrm flipH="1">
            <a:off x="3804200" y="1264172"/>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24"/>
          <p:cNvSpPr/>
          <p:nvPr/>
        </p:nvSpPr>
        <p:spPr>
          <a:xfrm flipH="1">
            <a:off x="3804200" y="3028613"/>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24"/>
          <p:cNvSpPr/>
          <p:nvPr/>
        </p:nvSpPr>
        <p:spPr>
          <a:xfrm flipH="1">
            <a:off x="3804200" y="2580788"/>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24"/>
          <p:cNvSpPr/>
          <p:nvPr/>
        </p:nvSpPr>
        <p:spPr>
          <a:xfrm flipH="1">
            <a:off x="3804200" y="2132963"/>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24"/>
          <p:cNvSpPr/>
          <p:nvPr/>
        </p:nvSpPr>
        <p:spPr>
          <a:xfrm flipH="1">
            <a:off x="3804200" y="1685138"/>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24"/>
          <p:cNvSpPr/>
          <p:nvPr/>
        </p:nvSpPr>
        <p:spPr>
          <a:xfrm flipH="1">
            <a:off x="3804200" y="3924263"/>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24"/>
          <p:cNvSpPr/>
          <p:nvPr/>
        </p:nvSpPr>
        <p:spPr>
          <a:xfrm flipH="1">
            <a:off x="3804200" y="3476438"/>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24"/>
          <p:cNvSpPr/>
          <p:nvPr/>
        </p:nvSpPr>
        <p:spPr>
          <a:xfrm flipH="1">
            <a:off x="3804200" y="4372088"/>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31" name="Google Shape;831;p24"/>
          <p:cNvCxnSpPr/>
          <p:nvPr/>
        </p:nvCxnSpPr>
        <p:spPr>
          <a:xfrm flipH="1">
            <a:off x="3957700" y="443313"/>
            <a:ext cx="429900" cy="38400"/>
          </a:xfrm>
          <a:prstGeom prst="straightConnector1">
            <a:avLst/>
          </a:prstGeom>
          <a:noFill/>
          <a:ln cap="flat" cmpd="sng" w="38100">
            <a:solidFill>
              <a:schemeClr val="dk2"/>
            </a:solidFill>
            <a:prstDash val="solid"/>
            <a:round/>
            <a:headEnd len="med" w="med" type="none"/>
            <a:tailEnd len="med" w="med" type="none"/>
          </a:ln>
          <a:effectLst>
            <a:outerShdw blurRad="57150" rotWithShape="0" algn="bl" dir="5400000" dist="19050">
              <a:srgbClr val="000000">
                <a:alpha val="50000"/>
              </a:srgbClr>
            </a:outerShdw>
          </a:effectLst>
        </p:spPr>
      </p:cxnSp>
      <p:cxnSp>
        <p:nvCxnSpPr>
          <p:cNvPr id="832" name="Google Shape;832;p24"/>
          <p:cNvCxnSpPr/>
          <p:nvPr/>
        </p:nvCxnSpPr>
        <p:spPr>
          <a:xfrm flipH="1">
            <a:off x="3957700" y="918013"/>
            <a:ext cx="429900" cy="38400"/>
          </a:xfrm>
          <a:prstGeom prst="straightConnector1">
            <a:avLst/>
          </a:prstGeom>
          <a:noFill/>
          <a:ln cap="flat" cmpd="sng" w="38100">
            <a:solidFill>
              <a:schemeClr val="dk2"/>
            </a:solidFill>
            <a:prstDash val="solid"/>
            <a:round/>
            <a:headEnd len="med" w="med" type="none"/>
            <a:tailEnd len="med" w="med" type="none"/>
          </a:ln>
          <a:effectLst>
            <a:outerShdw blurRad="57150" rotWithShape="0" algn="bl" dir="5400000" dist="19050">
              <a:srgbClr val="000000">
                <a:alpha val="50000"/>
              </a:srgbClr>
            </a:outerShdw>
          </a:effectLst>
        </p:spPr>
      </p:cxnSp>
      <p:cxnSp>
        <p:nvCxnSpPr>
          <p:cNvPr id="833" name="Google Shape;833;p24"/>
          <p:cNvCxnSpPr/>
          <p:nvPr/>
        </p:nvCxnSpPr>
        <p:spPr>
          <a:xfrm flipH="1">
            <a:off x="3957700" y="1827113"/>
            <a:ext cx="429900" cy="38400"/>
          </a:xfrm>
          <a:prstGeom prst="straightConnector1">
            <a:avLst/>
          </a:prstGeom>
          <a:noFill/>
          <a:ln cap="flat" cmpd="sng" w="38100">
            <a:solidFill>
              <a:schemeClr val="dk2"/>
            </a:solidFill>
            <a:prstDash val="solid"/>
            <a:round/>
            <a:headEnd len="med" w="med" type="none"/>
            <a:tailEnd len="med" w="med" type="none"/>
          </a:ln>
          <a:effectLst>
            <a:outerShdw blurRad="57150" rotWithShape="0" algn="bl" dir="5400000" dist="19050">
              <a:srgbClr val="000000">
                <a:alpha val="50000"/>
              </a:srgbClr>
            </a:outerShdw>
          </a:effectLst>
        </p:spPr>
      </p:cxnSp>
      <p:cxnSp>
        <p:nvCxnSpPr>
          <p:cNvPr id="834" name="Google Shape;834;p24"/>
          <p:cNvCxnSpPr/>
          <p:nvPr/>
        </p:nvCxnSpPr>
        <p:spPr>
          <a:xfrm flipH="1">
            <a:off x="3957700" y="1365850"/>
            <a:ext cx="429900" cy="38400"/>
          </a:xfrm>
          <a:prstGeom prst="straightConnector1">
            <a:avLst/>
          </a:prstGeom>
          <a:noFill/>
          <a:ln cap="flat" cmpd="sng" w="38100">
            <a:solidFill>
              <a:schemeClr val="dk2"/>
            </a:solidFill>
            <a:prstDash val="solid"/>
            <a:round/>
            <a:headEnd len="med" w="med" type="none"/>
            <a:tailEnd len="med" w="med" type="none"/>
          </a:ln>
          <a:effectLst>
            <a:outerShdw blurRad="57150" rotWithShape="0" algn="bl" dir="5400000" dist="19050">
              <a:srgbClr val="000000">
                <a:alpha val="50000"/>
              </a:srgbClr>
            </a:outerShdw>
          </a:effectLst>
        </p:spPr>
      </p:cxnSp>
      <p:cxnSp>
        <p:nvCxnSpPr>
          <p:cNvPr id="835" name="Google Shape;835;p24"/>
          <p:cNvCxnSpPr/>
          <p:nvPr/>
        </p:nvCxnSpPr>
        <p:spPr>
          <a:xfrm flipH="1">
            <a:off x="3957700" y="2261513"/>
            <a:ext cx="429900" cy="38400"/>
          </a:xfrm>
          <a:prstGeom prst="straightConnector1">
            <a:avLst/>
          </a:prstGeom>
          <a:noFill/>
          <a:ln cap="flat" cmpd="sng" w="38100">
            <a:solidFill>
              <a:schemeClr val="dk2"/>
            </a:solidFill>
            <a:prstDash val="solid"/>
            <a:round/>
            <a:headEnd len="med" w="med" type="none"/>
            <a:tailEnd len="med" w="med" type="none"/>
          </a:ln>
          <a:effectLst>
            <a:outerShdw blurRad="57150" rotWithShape="0" algn="bl" dir="5400000" dist="19050">
              <a:srgbClr val="000000">
                <a:alpha val="50000"/>
              </a:srgbClr>
            </a:outerShdw>
          </a:effectLst>
        </p:spPr>
      </p:cxnSp>
      <p:cxnSp>
        <p:nvCxnSpPr>
          <p:cNvPr id="836" name="Google Shape;836;p24"/>
          <p:cNvCxnSpPr/>
          <p:nvPr/>
        </p:nvCxnSpPr>
        <p:spPr>
          <a:xfrm flipH="1">
            <a:off x="3957700" y="2709338"/>
            <a:ext cx="429900" cy="38400"/>
          </a:xfrm>
          <a:prstGeom prst="straightConnector1">
            <a:avLst/>
          </a:prstGeom>
          <a:noFill/>
          <a:ln cap="flat" cmpd="sng" w="38100">
            <a:solidFill>
              <a:schemeClr val="dk2"/>
            </a:solidFill>
            <a:prstDash val="solid"/>
            <a:round/>
            <a:headEnd len="med" w="med" type="none"/>
            <a:tailEnd len="med" w="med" type="none"/>
          </a:ln>
          <a:effectLst>
            <a:outerShdw blurRad="57150" rotWithShape="0" algn="bl" dir="5400000" dist="19050">
              <a:srgbClr val="000000">
                <a:alpha val="50000"/>
              </a:srgbClr>
            </a:outerShdw>
          </a:effectLst>
        </p:spPr>
      </p:cxnSp>
      <p:cxnSp>
        <p:nvCxnSpPr>
          <p:cNvPr id="837" name="Google Shape;837;p24"/>
          <p:cNvCxnSpPr/>
          <p:nvPr/>
        </p:nvCxnSpPr>
        <p:spPr>
          <a:xfrm flipH="1">
            <a:off x="3957700" y="3157163"/>
            <a:ext cx="429900" cy="38400"/>
          </a:xfrm>
          <a:prstGeom prst="straightConnector1">
            <a:avLst/>
          </a:prstGeom>
          <a:noFill/>
          <a:ln cap="flat" cmpd="sng" w="38100">
            <a:solidFill>
              <a:schemeClr val="dk2"/>
            </a:solidFill>
            <a:prstDash val="solid"/>
            <a:round/>
            <a:headEnd len="med" w="med" type="none"/>
            <a:tailEnd len="med" w="med" type="none"/>
          </a:ln>
          <a:effectLst>
            <a:outerShdw blurRad="57150" rotWithShape="0" algn="bl" dir="5400000" dist="19050">
              <a:srgbClr val="000000">
                <a:alpha val="50000"/>
              </a:srgbClr>
            </a:outerShdw>
          </a:effectLst>
        </p:spPr>
      </p:cxnSp>
      <p:cxnSp>
        <p:nvCxnSpPr>
          <p:cNvPr id="838" name="Google Shape;838;p24"/>
          <p:cNvCxnSpPr/>
          <p:nvPr/>
        </p:nvCxnSpPr>
        <p:spPr>
          <a:xfrm flipH="1">
            <a:off x="3957700" y="3604988"/>
            <a:ext cx="429900" cy="38400"/>
          </a:xfrm>
          <a:prstGeom prst="straightConnector1">
            <a:avLst/>
          </a:prstGeom>
          <a:noFill/>
          <a:ln cap="flat" cmpd="sng" w="38100">
            <a:solidFill>
              <a:schemeClr val="dk2"/>
            </a:solidFill>
            <a:prstDash val="solid"/>
            <a:round/>
            <a:headEnd len="med" w="med" type="none"/>
            <a:tailEnd len="med" w="med" type="none"/>
          </a:ln>
          <a:effectLst>
            <a:outerShdw blurRad="57150" rotWithShape="0" algn="bl" dir="5400000" dist="19050">
              <a:srgbClr val="000000">
                <a:alpha val="50000"/>
              </a:srgbClr>
            </a:outerShdw>
          </a:effectLst>
        </p:spPr>
      </p:cxnSp>
      <p:cxnSp>
        <p:nvCxnSpPr>
          <p:cNvPr id="839" name="Google Shape;839;p24"/>
          <p:cNvCxnSpPr/>
          <p:nvPr/>
        </p:nvCxnSpPr>
        <p:spPr>
          <a:xfrm flipH="1">
            <a:off x="3957700" y="4052813"/>
            <a:ext cx="429900" cy="38400"/>
          </a:xfrm>
          <a:prstGeom prst="straightConnector1">
            <a:avLst/>
          </a:prstGeom>
          <a:noFill/>
          <a:ln cap="flat" cmpd="sng" w="38100">
            <a:solidFill>
              <a:schemeClr val="dk2"/>
            </a:solidFill>
            <a:prstDash val="solid"/>
            <a:round/>
            <a:headEnd len="med" w="med" type="none"/>
            <a:tailEnd len="med" w="med" type="none"/>
          </a:ln>
          <a:effectLst>
            <a:outerShdw blurRad="57150" rotWithShape="0" algn="bl" dir="5400000" dist="19050">
              <a:srgbClr val="000000">
                <a:alpha val="50000"/>
              </a:srgbClr>
            </a:outerShdw>
          </a:effectLst>
        </p:spPr>
      </p:cxnSp>
      <p:cxnSp>
        <p:nvCxnSpPr>
          <p:cNvPr id="840" name="Google Shape;840;p24"/>
          <p:cNvCxnSpPr/>
          <p:nvPr/>
        </p:nvCxnSpPr>
        <p:spPr>
          <a:xfrm flipH="1">
            <a:off x="3957700" y="4500663"/>
            <a:ext cx="429900" cy="38400"/>
          </a:xfrm>
          <a:prstGeom prst="straightConnector1">
            <a:avLst/>
          </a:prstGeom>
          <a:noFill/>
          <a:ln cap="flat" cmpd="sng" w="38100">
            <a:solidFill>
              <a:schemeClr val="dk2"/>
            </a:solidFill>
            <a:prstDash val="solid"/>
            <a:round/>
            <a:headEnd len="med" w="med" type="none"/>
            <a:tailEnd len="med" w="med" type="none"/>
          </a:ln>
          <a:effectLst>
            <a:outerShdw blurRad="57150" rotWithShape="0" algn="bl" dir="5400000" dist="19050">
              <a:srgbClr val="000000">
                <a:alpha val="50000"/>
              </a:srgbClr>
            </a:outerShdw>
          </a:effectLst>
        </p:spPr>
      </p:cxnSp>
      <p:sp>
        <p:nvSpPr>
          <p:cNvPr id="841" name="Google Shape;841;p24"/>
          <p:cNvSpPr txBox="1"/>
          <p:nvPr/>
        </p:nvSpPr>
        <p:spPr>
          <a:xfrm>
            <a:off x="1476000" y="1865525"/>
            <a:ext cx="1354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accent6"/>
                </a:solidFill>
                <a:latin typeface="Amatic SC"/>
                <a:ea typeface="Amatic SC"/>
                <a:cs typeface="Amatic SC"/>
                <a:sym typeface="Amatic SC"/>
              </a:rPr>
              <a:t>Thank you </a:t>
            </a:r>
            <a:endParaRPr b="1" sz="3000">
              <a:solidFill>
                <a:schemeClr val="accent6"/>
              </a:solidFill>
              <a:latin typeface="Amatic SC"/>
              <a:ea typeface="Amatic SC"/>
              <a:cs typeface="Amatic SC"/>
              <a:sym typeface="Amatic SC"/>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80" name="Shape 80"/>
        <p:cNvGrpSpPr/>
        <p:nvPr/>
      </p:nvGrpSpPr>
      <p:grpSpPr>
        <a:xfrm>
          <a:off x="0" y="0"/>
          <a:ext cx="0" cy="0"/>
          <a:chOff x="0" y="0"/>
          <a:chExt cx="0" cy="0"/>
        </a:xfrm>
      </p:grpSpPr>
      <p:sp>
        <p:nvSpPr>
          <p:cNvPr id="81" name="Google Shape;81;p14"/>
          <p:cNvSpPr/>
          <p:nvPr/>
        </p:nvSpPr>
        <p:spPr>
          <a:xfrm>
            <a:off x="4648200" y="243159"/>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4"/>
          <p:cNvSpPr/>
          <p:nvPr/>
        </p:nvSpPr>
        <p:spPr>
          <a:xfrm>
            <a:off x="4064800" y="243159"/>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4"/>
          <p:cNvSpPr/>
          <p:nvPr/>
        </p:nvSpPr>
        <p:spPr>
          <a:xfrm>
            <a:off x="4648250" y="2381059"/>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4"/>
          <p:cNvSpPr/>
          <p:nvPr/>
        </p:nvSpPr>
        <p:spPr>
          <a:xfrm>
            <a:off x="4064850" y="2381059"/>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4"/>
          <p:cNvSpPr/>
          <p:nvPr/>
        </p:nvSpPr>
        <p:spPr>
          <a:xfrm>
            <a:off x="4661350" y="2822609"/>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4"/>
          <p:cNvSpPr/>
          <p:nvPr/>
        </p:nvSpPr>
        <p:spPr>
          <a:xfrm>
            <a:off x="4077950" y="2822609"/>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4"/>
          <p:cNvSpPr/>
          <p:nvPr/>
        </p:nvSpPr>
        <p:spPr>
          <a:xfrm>
            <a:off x="4661300" y="3225697"/>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4077900" y="3225697"/>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4661300" y="3628784"/>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4077900" y="3628784"/>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4648300" y="4049759"/>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4"/>
          <p:cNvSpPr/>
          <p:nvPr/>
        </p:nvSpPr>
        <p:spPr>
          <a:xfrm>
            <a:off x="4064900" y="4049759"/>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4"/>
          <p:cNvSpPr/>
          <p:nvPr/>
        </p:nvSpPr>
        <p:spPr>
          <a:xfrm>
            <a:off x="4648250" y="4434959"/>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4"/>
          <p:cNvSpPr/>
          <p:nvPr/>
        </p:nvSpPr>
        <p:spPr>
          <a:xfrm>
            <a:off x="4064850" y="4434959"/>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4648350" y="2018172"/>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4"/>
          <p:cNvSpPr/>
          <p:nvPr/>
        </p:nvSpPr>
        <p:spPr>
          <a:xfrm>
            <a:off x="4064950" y="2018172"/>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4"/>
          <p:cNvSpPr/>
          <p:nvPr/>
        </p:nvSpPr>
        <p:spPr>
          <a:xfrm>
            <a:off x="4661300" y="1640434"/>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a:off x="4077900" y="1640434"/>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4"/>
          <p:cNvSpPr/>
          <p:nvPr/>
        </p:nvSpPr>
        <p:spPr>
          <a:xfrm>
            <a:off x="4661400" y="1276459"/>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4"/>
          <p:cNvSpPr/>
          <p:nvPr/>
        </p:nvSpPr>
        <p:spPr>
          <a:xfrm>
            <a:off x="4078000" y="1276459"/>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4"/>
          <p:cNvSpPr/>
          <p:nvPr/>
        </p:nvSpPr>
        <p:spPr>
          <a:xfrm>
            <a:off x="4661350" y="931484"/>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4"/>
          <p:cNvSpPr/>
          <p:nvPr/>
        </p:nvSpPr>
        <p:spPr>
          <a:xfrm>
            <a:off x="4077950" y="931484"/>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4"/>
          <p:cNvSpPr/>
          <p:nvPr/>
        </p:nvSpPr>
        <p:spPr>
          <a:xfrm>
            <a:off x="4648250" y="587322"/>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4"/>
          <p:cNvSpPr/>
          <p:nvPr/>
        </p:nvSpPr>
        <p:spPr>
          <a:xfrm>
            <a:off x="4064850" y="587322"/>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4"/>
          <p:cNvSpPr txBox="1"/>
          <p:nvPr/>
        </p:nvSpPr>
        <p:spPr>
          <a:xfrm>
            <a:off x="8815650" y="389600"/>
            <a:ext cx="282000" cy="400200"/>
          </a:xfrm>
          <a:prstGeom prst="rect">
            <a:avLst/>
          </a:prstGeom>
          <a:solidFill>
            <a:srgbClr val="FF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6</a:t>
            </a:r>
            <a:endParaRPr/>
          </a:p>
        </p:txBody>
      </p:sp>
      <p:sp>
        <p:nvSpPr>
          <p:cNvPr id="106" name="Google Shape;106;p14"/>
          <p:cNvSpPr txBox="1"/>
          <p:nvPr/>
        </p:nvSpPr>
        <p:spPr>
          <a:xfrm>
            <a:off x="8815650" y="2328700"/>
            <a:ext cx="282000" cy="400200"/>
          </a:xfrm>
          <a:prstGeom prst="rect">
            <a:avLst/>
          </a:prstGeom>
          <a:solidFill>
            <a:srgbClr val="FF99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8</a:t>
            </a:r>
            <a:endParaRPr/>
          </a:p>
        </p:txBody>
      </p:sp>
      <p:sp>
        <p:nvSpPr>
          <p:cNvPr id="107" name="Google Shape;107;p14"/>
          <p:cNvSpPr txBox="1"/>
          <p:nvPr/>
        </p:nvSpPr>
        <p:spPr>
          <a:xfrm>
            <a:off x="8815650" y="4183975"/>
            <a:ext cx="282000" cy="492600"/>
          </a:xfrm>
          <a:prstGeom prst="rect">
            <a:avLst/>
          </a:prstGeom>
          <a:solidFill>
            <a:schemeClr val="accent5"/>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10</a:t>
            </a:r>
            <a:endParaRPr sz="1000"/>
          </a:p>
        </p:txBody>
      </p:sp>
      <p:sp>
        <p:nvSpPr>
          <p:cNvPr id="108" name="Google Shape;108;p14"/>
          <p:cNvSpPr txBox="1"/>
          <p:nvPr/>
        </p:nvSpPr>
        <p:spPr>
          <a:xfrm>
            <a:off x="8815650" y="1309100"/>
            <a:ext cx="2820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7</a:t>
            </a:r>
            <a:endParaRPr/>
          </a:p>
        </p:txBody>
      </p:sp>
      <p:sp>
        <p:nvSpPr>
          <p:cNvPr id="109" name="Google Shape;109;p14"/>
          <p:cNvSpPr txBox="1"/>
          <p:nvPr/>
        </p:nvSpPr>
        <p:spPr>
          <a:xfrm>
            <a:off x="48125" y="2291075"/>
            <a:ext cx="282000" cy="400200"/>
          </a:xfrm>
          <a:prstGeom prst="rect">
            <a:avLst/>
          </a:prstGeom>
          <a:solidFill>
            <a:srgbClr val="CC00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3</a:t>
            </a:r>
            <a:endParaRPr/>
          </a:p>
        </p:txBody>
      </p:sp>
      <p:sp>
        <p:nvSpPr>
          <p:cNvPr id="110" name="Google Shape;110;p14"/>
          <p:cNvSpPr txBox="1"/>
          <p:nvPr/>
        </p:nvSpPr>
        <p:spPr>
          <a:xfrm>
            <a:off x="48125" y="4230175"/>
            <a:ext cx="282000" cy="400200"/>
          </a:xfrm>
          <a:prstGeom prst="rect">
            <a:avLst/>
          </a:prstGeom>
          <a:solidFill>
            <a:srgbClr val="38761D"/>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5</a:t>
            </a:r>
            <a:endParaRPr/>
          </a:p>
        </p:txBody>
      </p:sp>
      <p:sp>
        <p:nvSpPr>
          <p:cNvPr id="111" name="Google Shape;111;p14"/>
          <p:cNvSpPr txBox="1"/>
          <p:nvPr/>
        </p:nvSpPr>
        <p:spPr>
          <a:xfrm>
            <a:off x="48125" y="1271475"/>
            <a:ext cx="282000" cy="400200"/>
          </a:xfrm>
          <a:prstGeom prst="rect">
            <a:avLst/>
          </a:prstGeom>
          <a:solidFill>
            <a:srgbClr val="DD7E6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2</a:t>
            </a:r>
            <a:endParaRPr/>
          </a:p>
        </p:txBody>
      </p:sp>
      <p:sp>
        <p:nvSpPr>
          <p:cNvPr id="112" name="Google Shape;112;p14"/>
          <p:cNvSpPr txBox="1"/>
          <p:nvPr/>
        </p:nvSpPr>
        <p:spPr>
          <a:xfrm>
            <a:off x="48125" y="3260625"/>
            <a:ext cx="282000" cy="400200"/>
          </a:xfrm>
          <a:prstGeom prst="rect">
            <a:avLst/>
          </a:prstGeom>
          <a:solidFill>
            <a:srgbClr val="00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4</a:t>
            </a:r>
            <a:endParaRPr/>
          </a:p>
        </p:txBody>
      </p:sp>
      <p:sp>
        <p:nvSpPr>
          <p:cNvPr id="113" name="Google Shape;113;p14"/>
          <p:cNvSpPr txBox="1"/>
          <p:nvPr/>
        </p:nvSpPr>
        <p:spPr>
          <a:xfrm>
            <a:off x="8815650" y="3298250"/>
            <a:ext cx="282000" cy="400200"/>
          </a:xfrm>
          <a:prstGeom prst="rect">
            <a:avLst/>
          </a:prstGeom>
          <a:solidFill>
            <a:srgbClr val="FF00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9</a:t>
            </a:r>
            <a:endParaRPr/>
          </a:p>
        </p:txBody>
      </p:sp>
      <p:sp>
        <p:nvSpPr>
          <p:cNvPr id="114" name="Google Shape;114;p14"/>
          <p:cNvSpPr/>
          <p:nvPr/>
        </p:nvSpPr>
        <p:spPr>
          <a:xfrm>
            <a:off x="277850" y="147725"/>
            <a:ext cx="4136100" cy="4686900"/>
          </a:xfrm>
          <a:prstGeom prst="rect">
            <a:avLst/>
          </a:prstGeom>
          <a:solidFill>
            <a:schemeClr val="lt1"/>
          </a:solidFill>
          <a:ln cap="flat" cmpd="sng" w="9525">
            <a:solidFill>
              <a:schemeClr val="dk2"/>
            </a:solidFill>
            <a:prstDash val="solid"/>
            <a:round/>
            <a:headEnd len="sm" w="sm" type="none"/>
            <a:tailEnd len="sm" w="sm" type="none"/>
          </a:ln>
          <a:effectLst>
            <a:outerShdw blurRad="57150" rotWithShape="0" algn="bl" dir="4260000" dist="133350">
              <a:schemeClr val="dk2">
                <a:alpha val="51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4"/>
          <p:cNvSpPr/>
          <p:nvPr/>
        </p:nvSpPr>
        <p:spPr>
          <a:xfrm>
            <a:off x="4515675" y="147725"/>
            <a:ext cx="4359300" cy="4686900"/>
          </a:xfrm>
          <a:prstGeom prst="rect">
            <a:avLst/>
          </a:prstGeom>
          <a:solidFill>
            <a:schemeClr val="lt1"/>
          </a:solidFill>
          <a:ln cap="flat" cmpd="sng" w="9525">
            <a:solidFill>
              <a:schemeClr val="dk2"/>
            </a:solidFill>
            <a:prstDash val="solid"/>
            <a:round/>
            <a:headEnd len="sm" w="sm" type="none"/>
            <a:tailEnd len="sm" w="sm" type="none"/>
          </a:ln>
          <a:effectLst>
            <a:outerShdw blurRad="57150" rotWithShape="0" algn="bl" dir="5460000" dist="152400">
              <a:srgbClr val="000000">
                <a:alpha val="3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4"/>
          <p:cNvSpPr txBox="1"/>
          <p:nvPr/>
        </p:nvSpPr>
        <p:spPr>
          <a:xfrm>
            <a:off x="466138" y="284550"/>
            <a:ext cx="3515700" cy="492600"/>
          </a:xfrm>
          <a:prstGeom prst="rect">
            <a:avLst/>
          </a:prstGeom>
          <a:noFill/>
          <a:ln cap="flat" cmpd="sng" w="19050">
            <a:solidFill>
              <a:schemeClr val="accen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Caveat"/>
                <a:ea typeface="Caveat"/>
                <a:cs typeface="Caveat"/>
                <a:sym typeface="Caveat"/>
              </a:rPr>
              <a:t>Analysis of Industry Layoff Trend</a:t>
            </a:r>
            <a:endParaRPr b="1" sz="2000">
              <a:latin typeface="Caveat"/>
              <a:ea typeface="Caveat"/>
              <a:cs typeface="Caveat"/>
              <a:sym typeface="Caveat"/>
            </a:endParaRPr>
          </a:p>
        </p:txBody>
      </p:sp>
      <p:sp>
        <p:nvSpPr>
          <p:cNvPr id="117" name="Google Shape;117;p14"/>
          <p:cNvSpPr/>
          <p:nvPr/>
        </p:nvSpPr>
        <p:spPr>
          <a:xfrm>
            <a:off x="4572007" y="4368750"/>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18" name="Google Shape;118;p14"/>
          <p:cNvSpPr/>
          <p:nvPr/>
        </p:nvSpPr>
        <p:spPr>
          <a:xfrm>
            <a:off x="4072300" y="4368750"/>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cxnSp>
        <p:nvCxnSpPr>
          <p:cNvPr id="119" name="Google Shape;119;p14"/>
          <p:cNvCxnSpPr/>
          <p:nvPr/>
        </p:nvCxnSpPr>
        <p:spPr>
          <a:xfrm flipH="1" rot="10800000">
            <a:off x="4233825" y="4546925"/>
            <a:ext cx="497100" cy="12900"/>
          </a:xfrm>
          <a:prstGeom prst="straightConnector1">
            <a:avLst/>
          </a:prstGeom>
          <a:noFill/>
          <a:ln cap="flat" cmpd="sng" w="28575">
            <a:solidFill>
              <a:srgbClr val="000000"/>
            </a:solidFill>
            <a:prstDash val="solid"/>
            <a:miter lim="800000"/>
            <a:headEnd len="sm" w="sm" type="none"/>
            <a:tailEnd len="sm" w="sm" type="none"/>
          </a:ln>
        </p:spPr>
      </p:cxnSp>
      <p:sp>
        <p:nvSpPr>
          <p:cNvPr id="120" name="Google Shape;120;p14"/>
          <p:cNvSpPr/>
          <p:nvPr/>
        </p:nvSpPr>
        <p:spPr>
          <a:xfrm>
            <a:off x="4585532" y="3924275"/>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21" name="Google Shape;121;p14"/>
          <p:cNvSpPr/>
          <p:nvPr/>
        </p:nvSpPr>
        <p:spPr>
          <a:xfrm>
            <a:off x="4085825" y="3924275"/>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cxnSp>
        <p:nvCxnSpPr>
          <p:cNvPr id="122" name="Google Shape;122;p14"/>
          <p:cNvCxnSpPr/>
          <p:nvPr/>
        </p:nvCxnSpPr>
        <p:spPr>
          <a:xfrm flipH="1" rot="10800000">
            <a:off x="4247350" y="4102450"/>
            <a:ext cx="497100" cy="12900"/>
          </a:xfrm>
          <a:prstGeom prst="straightConnector1">
            <a:avLst/>
          </a:prstGeom>
          <a:noFill/>
          <a:ln cap="flat" cmpd="sng" w="28575">
            <a:solidFill>
              <a:srgbClr val="000000"/>
            </a:solidFill>
            <a:prstDash val="solid"/>
            <a:miter lim="800000"/>
            <a:headEnd len="sm" w="sm" type="none"/>
            <a:tailEnd len="sm" w="sm" type="none"/>
          </a:ln>
        </p:spPr>
      </p:cxnSp>
      <p:sp>
        <p:nvSpPr>
          <p:cNvPr id="123" name="Google Shape;123;p14"/>
          <p:cNvSpPr/>
          <p:nvPr/>
        </p:nvSpPr>
        <p:spPr>
          <a:xfrm>
            <a:off x="4585532" y="3412925"/>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24" name="Google Shape;124;p14"/>
          <p:cNvSpPr/>
          <p:nvPr/>
        </p:nvSpPr>
        <p:spPr>
          <a:xfrm>
            <a:off x="4085825" y="3412925"/>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cxnSp>
        <p:nvCxnSpPr>
          <p:cNvPr id="125" name="Google Shape;125;p14"/>
          <p:cNvCxnSpPr/>
          <p:nvPr/>
        </p:nvCxnSpPr>
        <p:spPr>
          <a:xfrm flipH="1" rot="10800000">
            <a:off x="4247350" y="3591100"/>
            <a:ext cx="497100" cy="12900"/>
          </a:xfrm>
          <a:prstGeom prst="straightConnector1">
            <a:avLst/>
          </a:prstGeom>
          <a:noFill/>
          <a:ln cap="flat" cmpd="sng" w="28575">
            <a:solidFill>
              <a:srgbClr val="000000"/>
            </a:solidFill>
            <a:prstDash val="solid"/>
            <a:miter lim="800000"/>
            <a:headEnd len="sm" w="sm" type="none"/>
            <a:tailEnd len="sm" w="sm" type="none"/>
          </a:ln>
        </p:spPr>
      </p:cxnSp>
      <p:sp>
        <p:nvSpPr>
          <p:cNvPr id="126" name="Google Shape;126;p14"/>
          <p:cNvSpPr/>
          <p:nvPr/>
        </p:nvSpPr>
        <p:spPr>
          <a:xfrm>
            <a:off x="4585532" y="2962825"/>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27" name="Google Shape;127;p14"/>
          <p:cNvSpPr/>
          <p:nvPr/>
        </p:nvSpPr>
        <p:spPr>
          <a:xfrm>
            <a:off x="4085825" y="2962825"/>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cxnSp>
        <p:nvCxnSpPr>
          <p:cNvPr id="128" name="Google Shape;128;p14"/>
          <p:cNvCxnSpPr/>
          <p:nvPr/>
        </p:nvCxnSpPr>
        <p:spPr>
          <a:xfrm flipH="1" rot="10800000">
            <a:off x="4247350" y="3141000"/>
            <a:ext cx="497100" cy="12900"/>
          </a:xfrm>
          <a:prstGeom prst="straightConnector1">
            <a:avLst/>
          </a:prstGeom>
          <a:noFill/>
          <a:ln cap="flat" cmpd="sng" w="28575">
            <a:solidFill>
              <a:srgbClr val="000000"/>
            </a:solidFill>
            <a:prstDash val="solid"/>
            <a:miter lim="800000"/>
            <a:headEnd len="sm" w="sm" type="none"/>
            <a:tailEnd len="sm" w="sm" type="none"/>
          </a:ln>
        </p:spPr>
      </p:cxnSp>
      <p:sp>
        <p:nvSpPr>
          <p:cNvPr id="129" name="Google Shape;129;p14"/>
          <p:cNvSpPr/>
          <p:nvPr/>
        </p:nvSpPr>
        <p:spPr>
          <a:xfrm>
            <a:off x="4585532" y="2467250"/>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30" name="Google Shape;130;p14"/>
          <p:cNvSpPr/>
          <p:nvPr/>
        </p:nvSpPr>
        <p:spPr>
          <a:xfrm>
            <a:off x="4085825" y="2467250"/>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cxnSp>
        <p:nvCxnSpPr>
          <p:cNvPr id="131" name="Google Shape;131;p14"/>
          <p:cNvCxnSpPr/>
          <p:nvPr/>
        </p:nvCxnSpPr>
        <p:spPr>
          <a:xfrm flipH="1" rot="10800000">
            <a:off x="4247350" y="2645425"/>
            <a:ext cx="497100" cy="12900"/>
          </a:xfrm>
          <a:prstGeom prst="straightConnector1">
            <a:avLst/>
          </a:prstGeom>
          <a:noFill/>
          <a:ln cap="flat" cmpd="sng" w="28575">
            <a:solidFill>
              <a:srgbClr val="000000"/>
            </a:solidFill>
            <a:prstDash val="solid"/>
            <a:miter lim="800000"/>
            <a:headEnd len="sm" w="sm" type="none"/>
            <a:tailEnd len="sm" w="sm" type="none"/>
          </a:ln>
        </p:spPr>
      </p:cxnSp>
      <p:sp>
        <p:nvSpPr>
          <p:cNvPr id="132" name="Google Shape;132;p14"/>
          <p:cNvSpPr/>
          <p:nvPr/>
        </p:nvSpPr>
        <p:spPr>
          <a:xfrm>
            <a:off x="4585532" y="1987488"/>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33" name="Google Shape;133;p14"/>
          <p:cNvSpPr/>
          <p:nvPr/>
        </p:nvSpPr>
        <p:spPr>
          <a:xfrm>
            <a:off x="4085825" y="1987488"/>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cxnSp>
        <p:nvCxnSpPr>
          <p:cNvPr id="134" name="Google Shape;134;p14"/>
          <p:cNvCxnSpPr/>
          <p:nvPr/>
        </p:nvCxnSpPr>
        <p:spPr>
          <a:xfrm flipH="1" rot="10800000">
            <a:off x="4247350" y="2165663"/>
            <a:ext cx="497100" cy="12900"/>
          </a:xfrm>
          <a:prstGeom prst="straightConnector1">
            <a:avLst/>
          </a:prstGeom>
          <a:noFill/>
          <a:ln cap="flat" cmpd="sng" w="28575">
            <a:solidFill>
              <a:srgbClr val="000000"/>
            </a:solidFill>
            <a:prstDash val="solid"/>
            <a:miter lim="800000"/>
            <a:headEnd len="sm" w="sm" type="none"/>
            <a:tailEnd len="sm" w="sm" type="none"/>
          </a:ln>
        </p:spPr>
      </p:cxnSp>
      <p:sp>
        <p:nvSpPr>
          <p:cNvPr id="135" name="Google Shape;135;p14"/>
          <p:cNvSpPr/>
          <p:nvPr/>
        </p:nvSpPr>
        <p:spPr>
          <a:xfrm>
            <a:off x="4585532" y="1451575"/>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36" name="Google Shape;136;p14"/>
          <p:cNvSpPr/>
          <p:nvPr/>
        </p:nvSpPr>
        <p:spPr>
          <a:xfrm>
            <a:off x="4085825" y="1451575"/>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cxnSp>
        <p:nvCxnSpPr>
          <p:cNvPr id="137" name="Google Shape;137;p14"/>
          <p:cNvCxnSpPr/>
          <p:nvPr/>
        </p:nvCxnSpPr>
        <p:spPr>
          <a:xfrm flipH="1" rot="10800000">
            <a:off x="4247350" y="1629750"/>
            <a:ext cx="497100" cy="12900"/>
          </a:xfrm>
          <a:prstGeom prst="straightConnector1">
            <a:avLst/>
          </a:prstGeom>
          <a:noFill/>
          <a:ln cap="flat" cmpd="sng" w="28575">
            <a:solidFill>
              <a:srgbClr val="000000"/>
            </a:solidFill>
            <a:prstDash val="solid"/>
            <a:miter lim="800000"/>
            <a:headEnd len="sm" w="sm" type="none"/>
            <a:tailEnd len="sm" w="sm" type="none"/>
          </a:ln>
        </p:spPr>
      </p:cxnSp>
      <p:sp>
        <p:nvSpPr>
          <p:cNvPr id="138" name="Google Shape;138;p14"/>
          <p:cNvSpPr/>
          <p:nvPr/>
        </p:nvSpPr>
        <p:spPr>
          <a:xfrm>
            <a:off x="4585532" y="908638"/>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39" name="Google Shape;139;p14"/>
          <p:cNvSpPr/>
          <p:nvPr/>
        </p:nvSpPr>
        <p:spPr>
          <a:xfrm>
            <a:off x="4085825" y="908638"/>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cxnSp>
        <p:nvCxnSpPr>
          <p:cNvPr id="140" name="Google Shape;140;p14"/>
          <p:cNvCxnSpPr/>
          <p:nvPr/>
        </p:nvCxnSpPr>
        <p:spPr>
          <a:xfrm flipH="1" rot="10800000">
            <a:off x="4247350" y="1086813"/>
            <a:ext cx="497100" cy="12900"/>
          </a:xfrm>
          <a:prstGeom prst="straightConnector1">
            <a:avLst/>
          </a:prstGeom>
          <a:noFill/>
          <a:ln cap="flat" cmpd="sng" w="28575">
            <a:solidFill>
              <a:srgbClr val="000000"/>
            </a:solidFill>
            <a:prstDash val="solid"/>
            <a:miter lim="800000"/>
            <a:headEnd len="sm" w="sm" type="none"/>
            <a:tailEnd len="sm" w="sm" type="none"/>
          </a:ln>
        </p:spPr>
      </p:cxnSp>
      <p:sp>
        <p:nvSpPr>
          <p:cNvPr id="141" name="Google Shape;141;p14"/>
          <p:cNvSpPr/>
          <p:nvPr/>
        </p:nvSpPr>
        <p:spPr>
          <a:xfrm>
            <a:off x="4585532" y="365725"/>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42" name="Google Shape;142;p14"/>
          <p:cNvSpPr/>
          <p:nvPr/>
        </p:nvSpPr>
        <p:spPr>
          <a:xfrm>
            <a:off x="4085825" y="365725"/>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cxnSp>
        <p:nvCxnSpPr>
          <p:cNvPr id="143" name="Google Shape;143;p14"/>
          <p:cNvCxnSpPr/>
          <p:nvPr/>
        </p:nvCxnSpPr>
        <p:spPr>
          <a:xfrm flipH="1" rot="10800000">
            <a:off x="4247350" y="543900"/>
            <a:ext cx="497100" cy="12900"/>
          </a:xfrm>
          <a:prstGeom prst="straightConnector1">
            <a:avLst/>
          </a:prstGeom>
          <a:noFill/>
          <a:ln cap="flat" cmpd="sng" w="28575">
            <a:solidFill>
              <a:srgbClr val="000000"/>
            </a:solidFill>
            <a:prstDash val="solid"/>
            <a:miter lim="800000"/>
            <a:headEnd len="sm" w="sm" type="none"/>
            <a:tailEnd len="sm" w="sm" type="none"/>
          </a:ln>
        </p:spPr>
      </p:cxnSp>
      <p:sp>
        <p:nvSpPr>
          <p:cNvPr id="144" name="Google Shape;144;p14"/>
          <p:cNvSpPr txBox="1"/>
          <p:nvPr/>
        </p:nvSpPr>
        <p:spPr>
          <a:xfrm>
            <a:off x="330125" y="701700"/>
            <a:ext cx="3208800" cy="784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b="1" lang="en" sz="1650">
                <a:solidFill>
                  <a:schemeClr val="accent2"/>
                </a:solidFill>
                <a:highlight>
                  <a:srgbClr val="FFFFFF"/>
                </a:highlight>
                <a:latin typeface="Caveat"/>
                <a:ea typeface="Caveat"/>
                <a:cs typeface="Caveat"/>
                <a:sym typeface="Caveat"/>
              </a:rPr>
              <a:t>Business Requirement</a:t>
            </a:r>
            <a:endParaRPr b="1" sz="1650">
              <a:solidFill>
                <a:schemeClr val="accent2"/>
              </a:solidFill>
              <a:highlight>
                <a:srgbClr val="FFFFFF"/>
              </a:highlight>
              <a:latin typeface="Caveat"/>
              <a:ea typeface="Caveat"/>
              <a:cs typeface="Caveat"/>
              <a:sym typeface="Caveat"/>
            </a:endParaRPr>
          </a:p>
          <a:p>
            <a:pPr indent="0" lvl="0" marL="0" rtl="0" algn="l">
              <a:spcBef>
                <a:spcPts val="1200"/>
              </a:spcBef>
              <a:spcAft>
                <a:spcPts val="0"/>
              </a:spcAft>
              <a:buNone/>
            </a:pPr>
            <a:r>
              <a:t/>
            </a:r>
            <a:endParaRPr sz="1000"/>
          </a:p>
        </p:txBody>
      </p:sp>
      <p:sp>
        <p:nvSpPr>
          <p:cNvPr id="145" name="Google Shape;145;p14"/>
          <p:cNvSpPr txBox="1"/>
          <p:nvPr/>
        </p:nvSpPr>
        <p:spPr>
          <a:xfrm>
            <a:off x="486550" y="1086825"/>
            <a:ext cx="3515700" cy="38007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1100">
                <a:solidFill>
                  <a:schemeClr val="dk1"/>
                </a:solidFill>
                <a:highlight>
                  <a:srgbClr val="FFFFFE"/>
                </a:highlight>
                <a:latin typeface="Caveat"/>
                <a:ea typeface="Caveat"/>
                <a:cs typeface="Caveat"/>
                <a:sym typeface="Caveat"/>
              </a:rPr>
              <a:t>A layoff is the temporary or permanent termination of employment by an employer for reasons unrelated to the employee's performance. Employees may be laid off when companies aim to cut costs, due to a decline in demand for their products or services, seasonal closure, or during an economic downturn. The COVID-19 pandemic disrupted and closed down numerous businesses around the world, forcing many employers to layoff or furlough their employees. As Big Tech companies reported less-</a:t>
            </a:r>
            <a:r>
              <a:rPr lang="en" sz="1100">
                <a:solidFill>
                  <a:schemeClr val="dk1"/>
                </a:solidFill>
                <a:highlight>
                  <a:srgbClr val="FFFFFE"/>
                </a:highlight>
                <a:latin typeface="Caveat"/>
                <a:ea typeface="Caveat"/>
                <a:cs typeface="Caveat"/>
                <a:sym typeface="Caveat"/>
              </a:rPr>
              <a:t>than</a:t>
            </a:r>
            <a:r>
              <a:rPr lang="en" sz="1100">
                <a:solidFill>
                  <a:schemeClr val="dk1"/>
                </a:solidFill>
                <a:highlight>
                  <a:srgbClr val="FFFFFE"/>
                </a:highlight>
                <a:latin typeface="Caveat"/>
                <a:ea typeface="Caveat"/>
                <a:cs typeface="Caveat"/>
                <a:sym typeface="Caveat"/>
              </a:rPr>
              <a:t>-stellar earnings over the past few years, they also also flashed warning signs about the months ahead. The looming threat of a recession was causing customers to scale back spending, companies said — with few signs of a rebound on the horizon. The tech industry layoffs are basically an instance of social contagion, in which companies imitate what others are doing. If you look for reasons for why companies do layoffs, the reason is that everybody else is doing it. Layoffs are the result of imitative behavior and are not particularly evidence-based.</a:t>
            </a:r>
            <a:endParaRPr sz="1100">
              <a:solidFill>
                <a:schemeClr val="dk1"/>
              </a:solidFill>
              <a:highlight>
                <a:srgbClr val="FFFFFE"/>
              </a:highlight>
              <a:latin typeface="Caveat"/>
              <a:ea typeface="Caveat"/>
              <a:cs typeface="Caveat"/>
              <a:sym typeface="Caveat"/>
            </a:endParaRPr>
          </a:p>
        </p:txBody>
      </p:sp>
      <p:sp>
        <p:nvSpPr>
          <p:cNvPr id="146" name="Google Shape;146;p14"/>
          <p:cNvSpPr txBox="1"/>
          <p:nvPr/>
        </p:nvSpPr>
        <p:spPr>
          <a:xfrm>
            <a:off x="4926125" y="175025"/>
            <a:ext cx="2183700" cy="73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350">
                <a:solidFill>
                  <a:schemeClr val="accent2"/>
                </a:solidFill>
                <a:highlight>
                  <a:srgbClr val="FFFFFF"/>
                </a:highlight>
                <a:latin typeface="Caveat"/>
                <a:ea typeface="Caveat"/>
                <a:cs typeface="Caveat"/>
                <a:sym typeface="Caveat"/>
              </a:rPr>
              <a:t>REQUIREMENTS</a:t>
            </a:r>
            <a:endParaRPr b="1" sz="1350">
              <a:solidFill>
                <a:schemeClr val="accent2"/>
              </a:solidFill>
              <a:highlight>
                <a:srgbClr val="FFFFFF"/>
              </a:highlight>
              <a:latin typeface="Caveat"/>
              <a:ea typeface="Caveat"/>
              <a:cs typeface="Caveat"/>
              <a:sym typeface="Caveat"/>
            </a:endParaRPr>
          </a:p>
          <a:p>
            <a:pPr indent="0" lvl="0" marL="0" rtl="0" algn="l">
              <a:spcBef>
                <a:spcPts val="1200"/>
              </a:spcBef>
              <a:spcAft>
                <a:spcPts val="0"/>
              </a:spcAft>
              <a:buNone/>
            </a:pPr>
            <a:r>
              <a:t/>
            </a:r>
            <a:endParaRPr sz="1000"/>
          </a:p>
        </p:txBody>
      </p:sp>
      <p:sp>
        <p:nvSpPr>
          <p:cNvPr id="147" name="Google Shape;147;p14"/>
          <p:cNvSpPr txBox="1"/>
          <p:nvPr/>
        </p:nvSpPr>
        <p:spPr>
          <a:xfrm>
            <a:off x="4744450" y="466175"/>
            <a:ext cx="4082100" cy="10920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600"/>
              </a:spcBef>
              <a:spcAft>
                <a:spcPts val="0"/>
              </a:spcAft>
              <a:buClr>
                <a:schemeClr val="accent2"/>
              </a:buClr>
              <a:buSzPts val="1100"/>
              <a:buFont typeface="Caveat"/>
              <a:buAutoNum type="arabicPeriod"/>
            </a:pPr>
            <a:r>
              <a:rPr lang="en" sz="1100">
                <a:solidFill>
                  <a:schemeClr val="accent2"/>
                </a:solidFill>
                <a:highlight>
                  <a:srgbClr val="FFFFFF"/>
                </a:highlight>
                <a:latin typeface="Caveat"/>
                <a:ea typeface="Caveat"/>
                <a:cs typeface="Caveat"/>
                <a:sym typeface="Caveat"/>
              </a:rPr>
              <a:t>To analyse the trends that is recently going on in the industry.</a:t>
            </a:r>
            <a:endParaRPr sz="1100">
              <a:solidFill>
                <a:schemeClr val="accent2"/>
              </a:solidFill>
              <a:highlight>
                <a:srgbClr val="FFFFFF"/>
              </a:highlight>
              <a:latin typeface="Caveat"/>
              <a:ea typeface="Caveat"/>
              <a:cs typeface="Caveat"/>
              <a:sym typeface="Caveat"/>
            </a:endParaRPr>
          </a:p>
          <a:p>
            <a:pPr indent="-298450" lvl="0" marL="457200" rtl="0" algn="l">
              <a:lnSpc>
                <a:spcPct val="115000"/>
              </a:lnSpc>
              <a:spcBef>
                <a:spcPts val="0"/>
              </a:spcBef>
              <a:spcAft>
                <a:spcPts val="0"/>
              </a:spcAft>
              <a:buClr>
                <a:schemeClr val="accent2"/>
              </a:buClr>
              <a:buSzPts val="1100"/>
              <a:buFont typeface="Caveat"/>
              <a:buAutoNum type="arabicPeriod"/>
            </a:pPr>
            <a:r>
              <a:rPr lang="en" sz="1100">
                <a:solidFill>
                  <a:schemeClr val="accent2"/>
                </a:solidFill>
                <a:highlight>
                  <a:srgbClr val="FFFFFF"/>
                </a:highlight>
                <a:latin typeface="Caveat"/>
                <a:ea typeface="Caveat"/>
                <a:cs typeface="Caveat"/>
                <a:sym typeface="Caveat"/>
              </a:rPr>
              <a:t>To analyse how the </a:t>
            </a:r>
            <a:r>
              <a:rPr lang="en" sz="1100">
                <a:solidFill>
                  <a:schemeClr val="accent2"/>
                </a:solidFill>
                <a:highlight>
                  <a:srgbClr val="FFFFFF"/>
                </a:highlight>
                <a:latin typeface="Caveat"/>
                <a:ea typeface="Caveat"/>
                <a:cs typeface="Caveat"/>
                <a:sym typeface="Caveat"/>
              </a:rPr>
              <a:t>companies</a:t>
            </a:r>
            <a:r>
              <a:rPr lang="en" sz="1100">
                <a:solidFill>
                  <a:schemeClr val="accent2"/>
                </a:solidFill>
                <a:highlight>
                  <a:srgbClr val="FFFFFF"/>
                </a:highlight>
                <a:latin typeface="Caveat"/>
                <a:ea typeface="Caveat"/>
                <a:cs typeface="Caveat"/>
                <a:sym typeface="Caveat"/>
              </a:rPr>
              <a:t> have laid-off employees.</a:t>
            </a:r>
            <a:endParaRPr sz="1100">
              <a:solidFill>
                <a:schemeClr val="accent2"/>
              </a:solidFill>
              <a:highlight>
                <a:srgbClr val="FFFFFF"/>
              </a:highlight>
              <a:latin typeface="Caveat"/>
              <a:ea typeface="Caveat"/>
              <a:cs typeface="Caveat"/>
              <a:sym typeface="Caveat"/>
            </a:endParaRPr>
          </a:p>
          <a:p>
            <a:pPr indent="-298450" lvl="0" marL="457200" rtl="0" algn="l">
              <a:lnSpc>
                <a:spcPct val="115000"/>
              </a:lnSpc>
              <a:spcBef>
                <a:spcPts val="0"/>
              </a:spcBef>
              <a:spcAft>
                <a:spcPts val="0"/>
              </a:spcAft>
              <a:buClr>
                <a:schemeClr val="accent2"/>
              </a:buClr>
              <a:buSzPts val="1100"/>
              <a:buFont typeface="Caveat"/>
              <a:buAutoNum type="arabicPeriod"/>
            </a:pPr>
            <a:r>
              <a:rPr lang="en" sz="1100">
                <a:solidFill>
                  <a:schemeClr val="accent2"/>
                </a:solidFill>
                <a:highlight>
                  <a:srgbClr val="FFFFFF"/>
                </a:highlight>
                <a:latin typeface="Caveat"/>
                <a:ea typeface="Caveat"/>
                <a:cs typeface="Caveat"/>
                <a:sym typeface="Caveat"/>
              </a:rPr>
              <a:t>To gather insights and knowledge with layoffs.</a:t>
            </a:r>
            <a:endParaRPr sz="1100">
              <a:solidFill>
                <a:schemeClr val="accent2"/>
              </a:solidFill>
              <a:highlight>
                <a:srgbClr val="FFFFFF"/>
              </a:highlight>
              <a:latin typeface="Caveat"/>
              <a:ea typeface="Caveat"/>
              <a:cs typeface="Caveat"/>
              <a:sym typeface="Caveat"/>
            </a:endParaRPr>
          </a:p>
          <a:p>
            <a:pPr indent="0" lvl="0" marL="0" rtl="0" algn="l">
              <a:spcBef>
                <a:spcPts val="1200"/>
              </a:spcBef>
              <a:spcAft>
                <a:spcPts val="0"/>
              </a:spcAft>
              <a:buNone/>
            </a:pPr>
            <a:r>
              <a:t/>
            </a:r>
            <a:endParaRPr sz="1100">
              <a:latin typeface="Caveat"/>
              <a:ea typeface="Caveat"/>
              <a:cs typeface="Caveat"/>
              <a:sym typeface="Caveat"/>
            </a:endParaRPr>
          </a:p>
        </p:txBody>
      </p:sp>
      <p:sp>
        <p:nvSpPr>
          <p:cNvPr id="148" name="Google Shape;148;p14"/>
          <p:cNvSpPr txBox="1"/>
          <p:nvPr/>
        </p:nvSpPr>
        <p:spPr>
          <a:xfrm>
            <a:off x="4899075" y="1150175"/>
            <a:ext cx="3601200" cy="40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en" sz="1450">
                <a:solidFill>
                  <a:schemeClr val="accent2"/>
                </a:solidFill>
                <a:highlight>
                  <a:srgbClr val="FFFFFF"/>
                </a:highlight>
                <a:latin typeface="Caveat"/>
                <a:ea typeface="Caveat"/>
                <a:cs typeface="Caveat"/>
                <a:sym typeface="Caveat"/>
              </a:rPr>
              <a:t>OBJECTIVE</a:t>
            </a:r>
            <a:endParaRPr b="1" sz="900">
              <a:latin typeface="Caveat"/>
              <a:ea typeface="Caveat"/>
              <a:cs typeface="Caveat"/>
              <a:sym typeface="Caveat"/>
            </a:endParaRPr>
          </a:p>
        </p:txBody>
      </p:sp>
      <p:sp>
        <p:nvSpPr>
          <p:cNvPr id="149" name="Google Shape;149;p14"/>
          <p:cNvSpPr txBox="1"/>
          <p:nvPr/>
        </p:nvSpPr>
        <p:spPr>
          <a:xfrm>
            <a:off x="5078925" y="1441825"/>
            <a:ext cx="36012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accent2"/>
                </a:solidFill>
                <a:highlight>
                  <a:srgbClr val="FFFFFF"/>
                </a:highlight>
                <a:latin typeface="Caveat"/>
                <a:ea typeface="Caveat"/>
                <a:cs typeface="Caveat"/>
                <a:sym typeface="Caveat"/>
              </a:rPr>
              <a:t>The main objective / goal of this analysis is to explore and gather insights from the data using python by utilising different methods and techniques to analyse about the trend that is happening in industries.</a:t>
            </a:r>
            <a:endParaRPr sz="1100">
              <a:latin typeface="Caveat"/>
              <a:ea typeface="Caveat"/>
              <a:cs typeface="Caveat"/>
              <a:sym typeface="Caveat"/>
            </a:endParaRPr>
          </a:p>
        </p:txBody>
      </p:sp>
      <p:sp>
        <p:nvSpPr>
          <p:cNvPr id="150" name="Google Shape;150;p14"/>
          <p:cNvSpPr txBox="1"/>
          <p:nvPr/>
        </p:nvSpPr>
        <p:spPr>
          <a:xfrm>
            <a:off x="4899075" y="2077275"/>
            <a:ext cx="3601200" cy="3924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b="1" lang="en" sz="1350">
                <a:solidFill>
                  <a:schemeClr val="dk1"/>
                </a:solidFill>
                <a:highlight>
                  <a:srgbClr val="FFFFFE"/>
                </a:highlight>
                <a:latin typeface="Caveat"/>
                <a:ea typeface="Caveat"/>
                <a:cs typeface="Caveat"/>
                <a:sym typeface="Caveat"/>
              </a:rPr>
              <a:t>FACTORS TO ANALYSE</a:t>
            </a:r>
            <a:endParaRPr b="1" sz="1350">
              <a:latin typeface="Caveat"/>
              <a:ea typeface="Caveat"/>
              <a:cs typeface="Caveat"/>
              <a:sym typeface="Caveat"/>
            </a:endParaRPr>
          </a:p>
        </p:txBody>
      </p:sp>
      <p:sp>
        <p:nvSpPr>
          <p:cNvPr id="151" name="Google Shape;151;p14"/>
          <p:cNvSpPr txBox="1"/>
          <p:nvPr/>
        </p:nvSpPr>
        <p:spPr>
          <a:xfrm>
            <a:off x="4989550" y="2449025"/>
            <a:ext cx="3515700" cy="2422200"/>
          </a:xfrm>
          <a:prstGeom prst="rect">
            <a:avLst/>
          </a:prstGeom>
          <a:noFill/>
          <a:ln>
            <a:noFill/>
          </a:ln>
        </p:spPr>
        <p:txBody>
          <a:bodyPr anchorCtr="0" anchor="t" bIns="91425" lIns="91425" spcFirstLastPara="1" rIns="91425" wrap="square" tIns="91425">
            <a:spAutoFit/>
          </a:bodyPr>
          <a:lstStyle/>
          <a:p>
            <a:pPr indent="-298450" lvl="0" marL="457200" rtl="0" algn="l">
              <a:lnSpc>
                <a:spcPct val="135714"/>
              </a:lnSpc>
              <a:spcBef>
                <a:spcPts val="0"/>
              </a:spcBef>
              <a:spcAft>
                <a:spcPts val="0"/>
              </a:spcAft>
              <a:buSzPts val="1100"/>
              <a:buFont typeface="Caveat"/>
              <a:buChar char="●"/>
            </a:pPr>
            <a:r>
              <a:rPr lang="en" sz="1100">
                <a:solidFill>
                  <a:schemeClr val="dk1"/>
                </a:solidFill>
                <a:highlight>
                  <a:srgbClr val="FFFFFE"/>
                </a:highlight>
                <a:latin typeface="Caveat"/>
                <a:ea typeface="Caveat"/>
                <a:cs typeface="Caveat"/>
                <a:sym typeface="Caveat"/>
              </a:rPr>
              <a:t>10 Companies with high layoff's</a:t>
            </a:r>
            <a:endParaRPr sz="1100">
              <a:solidFill>
                <a:schemeClr val="dk1"/>
              </a:solidFill>
              <a:highlight>
                <a:srgbClr val="FFFFFE"/>
              </a:highlight>
              <a:latin typeface="Caveat"/>
              <a:ea typeface="Caveat"/>
              <a:cs typeface="Caveat"/>
              <a:sym typeface="Caveat"/>
            </a:endParaRPr>
          </a:p>
          <a:p>
            <a:pPr indent="-298450" lvl="0" marL="457200" rtl="0" algn="l">
              <a:lnSpc>
                <a:spcPct val="135714"/>
              </a:lnSpc>
              <a:spcBef>
                <a:spcPts val="0"/>
              </a:spcBef>
              <a:spcAft>
                <a:spcPts val="0"/>
              </a:spcAft>
              <a:buSzPts val="1100"/>
              <a:buFont typeface="Caveat"/>
              <a:buChar char="●"/>
            </a:pPr>
            <a:r>
              <a:rPr lang="en" sz="1100">
                <a:solidFill>
                  <a:schemeClr val="dk1"/>
                </a:solidFill>
                <a:highlight>
                  <a:srgbClr val="FFFFFE"/>
                </a:highlight>
                <a:latin typeface="Caveat"/>
                <a:ea typeface="Caveat"/>
                <a:cs typeface="Caveat"/>
                <a:sym typeface="Caveat"/>
              </a:rPr>
              <a:t>10 Location's with high layoff</a:t>
            </a:r>
            <a:endParaRPr sz="1100">
              <a:solidFill>
                <a:schemeClr val="dk1"/>
              </a:solidFill>
              <a:highlight>
                <a:srgbClr val="FFFFFE"/>
              </a:highlight>
              <a:latin typeface="Caveat"/>
              <a:ea typeface="Caveat"/>
              <a:cs typeface="Caveat"/>
              <a:sym typeface="Caveat"/>
            </a:endParaRPr>
          </a:p>
          <a:p>
            <a:pPr indent="-298450" lvl="0" marL="457200" rtl="0" algn="l">
              <a:lnSpc>
                <a:spcPct val="135714"/>
              </a:lnSpc>
              <a:spcBef>
                <a:spcPts val="0"/>
              </a:spcBef>
              <a:spcAft>
                <a:spcPts val="0"/>
              </a:spcAft>
              <a:buSzPts val="1100"/>
              <a:buFont typeface="Caveat"/>
              <a:buChar char="●"/>
            </a:pPr>
            <a:r>
              <a:rPr lang="en" sz="1100">
                <a:solidFill>
                  <a:schemeClr val="dk1"/>
                </a:solidFill>
                <a:highlight>
                  <a:srgbClr val="FFFFFE"/>
                </a:highlight>
                <a:latin typeface="Caveat"/>
                <a:ea typeface="Caveat"/>
                <a:cs typeface="Caveat"/>
                <a:sym typeface="Caveat"/>
              </a:rPr>
              <a:t>10 industries with high layoff's</a:t>
            </a:r>
            <a:endParaRPr sz="1100">
              <a:solidFill>
                <a:schemeClr val="dk1"/>
              </a:solidFill>
              <a:highlight>
                <a:srgbClr val="FFFFFE"/>
              </a:highlight>
              <a:latin typeface="Caveat"/>
              <a:ea typeface="Caveat"/>
              <a:cs typeface="Caveat"/>
              <a:sym typeface="Caveat"/>
            </a:endParaRPr>
          </a:p>
          <a:p>
            <a:pPr indent="-298450" lvl="0" marL="457200" rtl="0" algn="l">
              <a:lnSpc>
                <a:spcPct val="135714"/>
              </a:lnSpc>
              <a:spcBef>
                <a:spcPts val="0"/>
              </a:spcBef>
              <a:spcAft>
                <a:spcPts val="0"/>
              </a:spcAft>
              <a:buSzPts val="1100"/>
              <a:buFont typeface="Caveat"/>
              <a:buChar char="●"/>
            </a:pPr>
            <a:r>
              <a:rPr lang="en" sz="1100">
                <a:solidFill>
                  <a:schemeClr val="dk1"/>
                </a:solidFill>
                <a:highlight>
                  <a:srgbClr val="FFFFFE"/>
                </a:highlight>
                <a:latin typeface="Caveat"/>
                <a:ea typeface="Caveat"/>
                <a:cs typeface="Caveat"/>
                <a:sym typeface="Caveat"/>
              </a:rPr>
              <a:t>Every year layoff count</a:t>
            </a:r>
            <a:endParaRPr sz="1100">
              <a:solidFill>
                <a:schemeClr val="dk1"/>
              </a:solidFill>
              <a:highlight>
                <a:srgbClr val="FFFFFE"/>
              </a:highlight>
              <a:latin typeface="Caveat"/>
              <a:ea typeface="Caveat"/>
              <a:cs typeface="Caveat"/>
              <a:sym typeface="Caveat"/>
            </a:endParaRPr>
          </a:p>
          <a:p>
            <a:pPr indent="-298450" lvl="0" marL="457200" rtl="0" algn="l">
              <a:lnSpc>
                <a:spcPct val="135714"/>
              </a:lnSpc>
              <a:spcBef>
                <a:spcPts val="0"/>
              </a:spcBef>
              <a:spcAft>
                <a:spcPts val="0"/>
              </a:spcAft>
              <a:buSzPts val="1100"/>
              <a:buFont typeface="Caveat"/>
              <a:buChar char="●"/>
            </a:pPr>
            <a:r>
              <a:rPr lang="en" sz="1100">
                <a:solidFill>
                  <a:schemeClr val="dk1"/>
                </a:solidFill>
                <a:highlight>
                  <a:srgbClr val="FFFFFE"/>
                </a:highlight>
                <a:latin typeface="Caveat"/>
                <a:ea typeface="Caveat"/>
                <a:cs typeface="Caveat"/>
                <a:sym typeface="Caveat"/>
              </a:rPr>
              <a:t>Which year high layoff happened</a:t>
            </a:r>
            <a:endParaRPr sz="1100">
              <a:solidFill>
                <a:schemeClr val="dk1"/>
              </a:solidFill>
              <a:highlight>
                <a:srgbClr val="FFFFFE"/>
              </a:highlight>
              <a:latin typeface="Caveat"/>
              <a:ea typeface="Caveat"/>
              <a:cs typeface="Caveat"/>
              <a:sym typeface="Caveat"/>
            </a:endParaRPr>
          </a:p>
          <a:p>
            <a:pPr indent="-298450" lvl="0" marL="457200" rtl="0" algn="l">
              <a:lnSpc>
                <a:spcPct val="135714"/>
              </a:lnSpc>
              <a:spcBef>
                <a:spcPts val="0"/>
              </a:spcBef>
              <a:spcAft>
                <a:spcPts val="0"/>
              </a:spcAft>
              <a:buSzPts val="1100"/>
              <a:buFont typeface="Caveat"/>
              <a:buChar char="●"/>
            </a:pPr>
            <a:r>
              <a:rPr lang="en" sz="1100">
                <a:solidFill>
                  <a:schemeClr val="dk1"/>
                </a:solidFill>
                <a:highlight>
                  <a:srgbClr val="FFFFFE"/>
                </a:highlight>
                <a:latin typeface="Caveat"/>
                <a:ea typeface="Caveat"/>
                <a:cs typeface="Caveat"/>
                <a:sym typeface="Caveat"/>
              </a:rPr>
              <a:t>Relation between fund raised and layoff count</a:t>
            </a:r>
            <a:endParaRPr sz="1100">
              <a:solidFill>
                <a:schemeClr val="dk1"/>
              </a:solidFill>
              <a:highlight>
                <a:srgbClr val="FFFFFE"/>
              </a:highlight>
              <a:latin typeface="Caveat"/>
              <a:ea typeface="Caveat"/>
              <a:cs typeface="Caveat"/>
              <a:sym typeface="Caveat"/>
            </a:endParaRPr>
          </a:p>
          <a:p>
            <a:pPr indent="-298450" lvl="0" marL="457200" rtl="0" algn="l">
              <a:lnSpc>
                <a:spcPct val="135714"/>
              </a:lnSpc>
              <a:spcBef>
                <a:spcPts val="0"/>
              </a:spcBef>
              <a:spcAft>
                <a:spcPts val="0"/>
              </a:spcAft>
              <a:buSzPts val="1100"/>
              <a:buFont typeface="Caveat"/>
              <a:buChar char="●"/>
            </a:pPr>
            <a:r>
              <a:rPr lang="en" sz="1100">
                <a:solidFill>
                  <a:schemeClr val="dk1"/>
                </a:solidFill>
                <a:highlight>
                  <a:srgbClr val="FFFFFE"/>
                </a:highlight>
                <a:latin typeface="Caveat"/>
                <a:ea typeface="Caveat"/>
                <a:cs typeface="Caveat"/>
                <a:sym typeface="Caveat"/>
              </a:rPr>
              <a:t>10 Countries with highest layoff</a:t>
            </a:r>
            <a:endParaRPr sz="1100">
              <a:solidFill>
                <a:schemeClr val="dk1"/>
              </a:solidFill>
              <a:highlight>
                <a:srgbClr val="FFFFFE"/>
              </a:highlight>
              <a:latin typeface="Caveat"/>
              <a:ea typeface="Caveat"/>
              <a:cs typeface="Caveat"/>
              <a:sym typeface="Caveat"/>
            </a:endParaRPr>
          </a:p>
          <a:p>
            <a:pPr indent="-298450" lvl="0" marL="457200" rtl="0" algn="l">
              <a:lnSpc>
                <a:spcPct val="135714"/>
              </a:lnSpc>
              <a:spcBef>
                <a:spcPts val="0"/>
              </a:spcBef>
              <a:spcAft>
                <a:spcPts val="0"/>
              </a:spcAft>
              <a:buSzPts val="1100"/>
              <a:buFont typeface="Caveat"/>
              <a:buChar char="●"/>
            </a:pPr>
            <a:r>
              <a:rPr lang="en" sz="1100">
                <a:solidFill>
                  <a:schemeClr val="dk1"/>
                </a:solidFill>
                <a:highlight>
                  <a:srgbClr val="FFFFFE"/>
                </a:highlight>
                <a:latin typeface="Caveat"/>
                <a:ea typeface="Caveat"/>
                <a:cs typeface="Caveat"/>
                <a:sym typeface="Caveat"/>
              </a:rPr>
              <a:t>Relation between location and fund raised</a:t>
            </a:r>
            <a:endParaRPr sz="1100">
              <a:solidFill>
                <a:schemeClr val="dk1"/>
              </a:solidFill>
              <a:highlight>
                <a:srgbClr val="FFFFFE"/>
              </a:highlight>
              <a:latin typeface="Caveat"/>
              <a:ea typeface="Caveat"/>
              <a:cs typeface="Caveat"/>
              <a:sym typeface="Caveat"/>
            </a:endParaRPr>
          </a:p>
          <a:p>
            <a:pPr indent="-298450" lvl="0" marL="457200" rtl="0" algn="l">
              <a:lnSpc>
                <a:spcPct val="135714"/>
              </a:lnSpc>
              <a:spcBef>
                <a:spcPts val="0"/>
              </a:spcBef>
              <a:spcAft>
                <a:spcPts val="0"/>
              </a:spcAft>
              <a:buSzPts val="1100"/>
              <a:buFont typeface="Caveat"/>
              <a:buChar char="●"/>
            </a:pPr>
            <a:r>
              <a:rPr lang="en" sz="1100">
                <a:solidFill>
                  <a:schemeClr val="dk1"/>
                </a:solidFill>
                <a:highlight>
                  <a:srgbClr val="FFFFFE"/>
                </a:highlight>
                <a:latin typeface="Caveat"/>
                <a:ea typeface="Caveat"/>
                <a:cs typeface="Caveat"/>
                <a:sym typeface="Caveat"/>
              </a:rPr>
              <a:t>Wh</a:t>
            </a:r>
            <a:r>
              <a:rPr lang="en" sz="1100">
                <a:solidFill>
                  <a:schemeClr val="dk1"/>
                </a:solidFill>
                <a:highlight>
                  <a:srgbClr val="FFFFFE"/>
                </a:highlight>
                <a:latin typeface="Caveat"/>
                <a:ea typeface="Caveat"/>
                <a:cs typeface="Caveat"/>
                <a:sym typeface="Caveat"/>
              </a:rPr>
              <a:t>i</a:t>
            </a:r>
            <a:r>
              <a:rPr lang="en" sz="1100">
                <a:solidFill>
                  <a:schemeClr val="dk1"/>
                </a:solidFill>
                <a:highlight>
                  <a:srgbClr val="FFFFFE"/>
                </a:highlight>
                <a:latin typeface="Caveat"/>
                <a:ea typeface="Caveat"/>
                <a:cs typeface="Caveat"/>
                <a:sym typeface="Caveat"/>
              </a:rPr>
              <a:t>ch industry is in what location</a:t>
            </a:r>
            <a:endParaRPr sz="1100">
              <a:solidFill>
                <a:schemeClr val="dk1"/>
              </a:solidFill>
              <a:highlight>
                <a:srgbClr val="FFFFFE"/>
              </a:highlight>
              <a:latin typeface="Caveat"/>
              <a:ea typeface="Caveat"/>
              <a:cs typeface="Caveat"/>
              <a:sym typeface="Caveat"/>
            </a:endParaRPr>
          </a:p>
          <a:p>
            <a:pPr indent="0" lvl="0" marL="457200" rtl="0" algn="l">
              <a:lnSpc>
                <a:spcPct val="135714"/>
              </a:lnSpc>
              <a:spcBef>
                <a:spcPts val="0"/>
              </a:spcBef>
              <a:spcAft>
                <a:spcPts val="0"/>
              </a:spcAft>
              <a:buNone/>
            </a:pPr>
            <a:r>
              <a:t/>
            </a:r>
            <a:endParaRPr sz="1100">
              <a:latin typeface="Caveat"/>
              <a:ea typeface="Caveat"/>
              <a:cs typeface="Caveat"/>
              <a:sym typeface="Caveat"/>
            </a:endParaRPr>
          </a:p>
        </p:txBody>
      </p:sp>
      <p:sp>
        <p:nvSpPr>
          <p:cNvPr id="152" name="Google Shape;152;p14"/>
          <p:cNvSpPr txBox="1"/>
          <p:nvPr/>
        </p:nvSpPr>
        <p:spPr>
          <a:xfrm>
            <a:off x="48125" y="351975"/>
            <a:ext cx="282000" cy="400200"/>
          </a:xfrm>
          <a:prstGeom prst="rect">
            <a:avLst/>
          </a:prstGeom>
          <a:solidFill>
            <a:schemeClr val="accen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1</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000"/>
                                        <p:tgtEl>
                                          <p:spTgt spid="1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56" name="Shape 156"/>
        <p:cNvGrpSpPr/>
        <p:nvPr/>
      </p:nvGrpSpPr>
      <p:grpSpPr>
        <a:xfrm>
          <a:off x="0" y="0"/>
          <a:ext cx="0" cy="0"/>
          <a:chOff x="0" y="0"/>
          <a:chExt cx="0" cy="0"/>
        </a:xfrm>
      </p:grpSpPr>
      <p:sp>
        <p:nvSpPr>
          <p:cNvPr id="157" name="Google Shape;157;p15"/>
          <p:cNvSpPr/>
          <p:nvPr/>
        </p:nvSpPr>
        <p:spPr>
          <a:xfrm>
            <a:off x="4648200" y="243159"/>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5"/>
          <p:cNvSpPr/>
          <p:nvPr/>
        </p:nvSpPr>
        <p:spPr>
          <a:xfrm>
            <a:off x="4064800" y="243159"/>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5"/>
          <p:cNvSpPr/>
          <p:nvPr/>
        </p:nvSpPr>
        <p:spPr>
          <a:xfrm>
            <a:off x="4648250" y="2381059"/>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5"/>
          <p:cNvSpPr/>
          <p:nvPr/>
        </p:nvSpPr>
        <p:spPr>
          <a:xfrm>
            <a:off x="4064850" y="2381059"/>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5"/>
          <p:cNvSpPr/>
          <p:nvPr/>
        </p:nvSpPr>
        <p:spPr>
          <a:xfrm>
            <a:off x="4661350" y="2822609"/>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5"/>
          <p:cNvSpPr/>
          <p:nvPr/>
        </p:nvSpPr>
        <p:spPr>
          <a:xfrm>
            <a:off x="4077950" y="2822609"/>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5"/>
          <p:cNvSpPr/>
          <p:nvPr/>
        </p:nvSpPr>
        <p:spPr>
          <a:xfrm>
            <a:off x="4661300" y="3225697"/>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5"/>
          <p:cNvSpPr/>
          <p:nvPr/>
        </p:nvSpPr>
        <p:spPr>
          <a:xfrm>
            <a:off x="4077900" y="3225697"/>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5"/>
          <p:cNvSpPr/>
          <p:nvPr/>
        </p:nvSpPr>
        <p:spPr>
          <a:xfrm>
            <a:off x="4661300" y="3628784"/>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5"/>
          <p:cNvSpPr/>
          <p:nvPr/>
        </p:nvSpPr>
        <p:spPr>
          <a:xfrm>
            <a:off x="4077900" y="3628784"/>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5"/>
          <p:cNvSpPr/>
          <p:nvPr/>
        </p:nvSpPr>
        <p:spPr>
          <a:xfrm>
            <a:off x="4648300" y="4049759"/>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5"/>
          <p:cNvSpPr/>
          <p:nvPr/>
        </p:nvSpPr>
        <p:spPr>
          <a:xfrm>
            <a:off x="4064900" y="4049759"/>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5"/>
          <p:cNvSpPr/>
          <p:nvPr/>
        </p:nvSpPr>
        <p:spPr>
          <a:xfrm>
            <a:off x="4648250" y="4434959"/>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5"/>
          <p:cNvSpPr/>
          <p:nvPr/>
        </p:nvSpPr>
        <p:spPr>
          <a:xfrm>
            <a:off x="4064850" y="4434959"/>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5"/>
          <p:cNvSpPr/>
          <p:nvPr/>
        </p:nvSpPr>
        <p:spPr>
          <a:xfrm>
            <a:off x="4648350" y="2018172"/>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5"/>
          <p:cNvSpPr/>
          <p:nvPr/>
        </p:nvSpPr>
        <p:spPr>
          <a:xfrm>
            <a:off x="4064950" y="2018172"/>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5"/>
          <p:cNvSpPr/>
          <p:nvPr/>
        </p:nvSpPr>
        <p:spPr>
          <a:xfrm>
            <a:off x="4661300" y="1640434"/>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5"/>
          <p:cNvSpPr/>
          <p:nvPr/>
        </p:nvSpPr>
        <p:spPr>
          <a:xfrm>
            <a:off x="4077900" y="1640434"/>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5"/>
          <p:cNvSpPr/>
          <p:nvPr/>
        </p:nvSpPr>
        <p:spPr>
          <a:xfrm>
            <a:off x="4661400" y="1276459"/>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5"/>
          <p:cNvSpPr/>
          <p:nvPr/>
        </p:nvSpPr>
        <p:spPr>
          <a:xfrm>
            <a:off x="4078000" y="1276459"/>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5"/>
          <p:cNvSpPr/>
          <p:nvPr/>
        </p:nvSpPr>
        <p:spPr>
          <a:xfrm>
            <a:off x="4661350" y="931484"/>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5"/>
          <p:cNvSpPr/>
          <p:nvPr/>
        </p:nvSpPr>
        <p:spPr>
          <a:xfrm>
            <a:off x="4077950" y="931484"/>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5"/>
          <p:cNvSpPr/>
          <p:nvPr/>
        </p:nvSpPr>
        <p:spPr>
          <a:xfrm>
            <a:off x="4648250" y="587322"/>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5"/>
          <p:cNvSpPr/>
          <p:nvPr/>
        </p:nvSpPr>
        <p:spPr>
          <a:xfrm>
            <a:off x="4064850" y="587322"/>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5"/>
          <p:cNvSpPr txBox="1"/>
          <p:nvPr/>
        </p:nvSpPr>
        <p:spPr>
          <a:xfrm>
            <a:off x="8815650" y="389600"/>
            <a:ext cx="282000" cy="400200"/>
          </a:xfrm>
          <a:prstGeom prst="rect">
            <a:avLst/>
          </a:prstGeom>
          <a:solidFill>
            <a:srgbClr val="FF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6</a:t>
            </a:r>
            <a:endParaRPr/>
          </a:p>
        </p:txBody>
      </p:sp>
      <p:sp>
        <p:nvSpPr>
          <p:cNvPr id="182" name="Google Shape;182;p15"/>
          <p:cNvSpPr txBox="1"/>
          <p:nvPr/>
        </p:nvSpPr>
        <p:spPr>
          <a:xfrm>
            <a:off x="8815650" y="2328700"/>
            <a:ext cx="282000" cy="400200"/>
          </a:xfrm>
          <a:prstGeom prst="rect">
            <a:avLst/>
          </a:prstGeom>
          <a:solidFill>
            <a:srgbClr val="FF99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8</a:t>
            </a:r>
            <a:endParaRPr/>
          </a:p>
        </p:txBody>
      </p:sp>
      <p:sp>
        <p:nvSpPr>
          <p:cNvPr id="183" name="Google Shape;183;p15"/>
          <p:cNvSpPr txBox="1"/>
          <p:nvPr/>
        </p:nvSpPr>
        <p:spPr>
          <a:xfrm>
            <a:off x="8815650" y="4183975"/>
            <a:ext cx="282000" cy="492600"/>
          </a:xfrm>
          <a:prstGeom prst="rect">
            <a:avLst/>
          </a:prstGeom>
          <a:solidFill>
            <a:schemeClr val="accent5"/>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10</a:t>
            </a:r>
            <a:endParaRPr sz="1000"/>
          </a:p>
        </p:txBody>
      </p:sp>
      <p:sp>
        <p:nvSpPr>
          <p:cNvPr id="184" name="Google Shape;184;p15"/>
          <p:cNvSpPr txBox="1"/>
          <p:nvPr/>
        </p:nvSpPr>
        <p:spPr>
          <a:xfrm>
            <a:off x="8815650" y="1309100"/>
            <a:ext cx="2820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7</a:t>
            </a:r>
            <a:endParaRPr/>
          </a:p>
        </p:txBody>
      </p:sp>
      <p:sp>
        <p:nvSpPr>
          <p:cNvPr id="185" name="Google Shape;185;p15"/>
          <p:cNvSpPr txBox="1"/>
          <p:nvPr/>
        </p:nvSpPr>
        <p:spPr>
          <a:xfrm>
            <a:off x="48125" y="351975"/>
            <a:ext cx="282000" cy="400200"/>
          </a:xfrm>
          <a:prstGeom prst="rect">
            <a:avLst/>
          </a:prstGeom>
          <a:solidFill>
            <a:schemeClr val="accen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1</a:t>
            </a:r>
            <a:endParaRPr/>
          </a:p>
        </p:txBody>
      </p:sp>
      <p:sp>
        <p:nvSpPr>
          <p:cNvPr id="186" name="Google Shape;186;p15"/>
          <p:cNvSpPr txBox="1"/>
          <p:nvPr/>
        </p:nvSpPr>
        <p:spPr>
          <a:xfrm>
            <a:off x="48125" y="2291075"/>
            <a:ext cx="282000" cy="400200"/>
          </a:xfrm>
          <a:prstGeom prst="rect">
            <a:avLst/>
          </a:prstGeom>
          <a:solidFill>
            <a:srgbClr val="CC00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3</a:t>
            </a:r>
            <a:endParaRPr/>
          </a:p>
        </p:txBody>
      </p:sp>
      <p:sp>
        <p:nvSpPr>
          <p:cNvPr id="187" name="Google Shape;187;p15"/>
          <p:cNvSpPr txBox="1"/>
          <p:nvPr/>
        </p:nvSpPr>
        <p:spPr>
          <a:xfrm>
            <a:off x="48125" y="4230175"/>
            <a:ext cx="282000" cy="400200"/>
          </a:xfrm>
          <a:prstGeom prst="rect">
            <a:avLst/>
          </a:prstGeom>
          <a:solidFill>
            <a:srgbClr val="38761D"/>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5</a:t>
            </a:r>
            <a:endParaRPr/>
          </a:p>
        </p:txBody>
      </p:sp>
      <p:sp>
        <p:nvSpPr>
          <p:cNvPr id="188" name="Google Shape;188;p15"/>
          <p:cNvSpPr txBox="1"/>
          <p:nvPr/>
        </p:nvSpPr>
        <p:spPr>
          <a:xfrm>
            <a:off x="48125" y="3260625"/>
            <a:ext cx="282000" cy="400200"/>
          </a:xfrm>
          <a:prstGeom prst="rect">
            <a:avLst/>
          </a:prstGeom>
          <a:solidFill>
            <a:srgbClr val="00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4</a:t>
            </a:r>
            <a:endParaRPr/>
          </a:p>
        </p:txBody>
      </p:sp>
      <p:sp>
        <p:nvSpPr>
          <p:cNvPr id="189" name="Google Shape;189;p15"/>
          <p:cNvSpPr txBox="1"/>
          <p:nvPr/>
        </p:nvSpPr>
        <p:spPr>
          <a:xfrm>
            <a:off x="8815650" y="3298250"/>
            <a:ext cx="282000" cy="400200"/>
          </a:xfrm>
          <a:prstGeom prst="rect">
            <a:avLst/>
          </a:prstGeom>
          <a:solidFill>
            <a:srgbClr val="FF00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9</a:t>
            </a:r>
            <a:endParaRPr/>
          </a:p>
        </p:txBody>
      </p:sp>
      <p:sp>
        <p:nvSpPr>
          <p:cNvPr id="190" name="Google Shape;190;p15"/>
          <p:cNvSpPr/>
          <p:nvPr/>
        </p:nvSpPr>
        <p:spPr>
          <a:xfrm>
            <a:off x="277850" y="147725"/>
            <a:ext cx="4136100" cy="4686900"/>
          </a:xfrm>
          <a:prstGeom prst="rect">
            <a:avLst/>
          </a:prstGeom>
          <a:solidFill>
            <a:schemeClr val="lt1"/>
          </a:solidFill>
          <a:ln cap="flat" cmpd="sng" w="9525">
            <a:solidFill>
              <a:schemeClr val="dk2"/>
            </a:solidFill>
            <a:prstDash val="solid"/>
            <a:round/>
            <a:headEnd len="sm" w="sm" type="none"/>
            <a:tailEnd len="sm" w="sm" type="none"/>
          </a:ln>
          <a:effectLst>
            <a:outerShdw blurRad="57150" rotWithShape="0" algn="bl" dir="4260000" dist="133350">
              <a:schemeClr val="dk2">
                <a:alpha val="51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5"/>
          <p:cNvSpPr/>
          <p:nvPr/>
        </p:nvSpPr>
        <p:spPr>
          <a:xfrm>
            <a:off x="4515675" y="147725"/>
            <a:ext cx="4359300" cy="4686900"/>
          </a:xfrm>
          <a:prstGeom prst="rect">
            <a:avLst/>
          </a:prstGeom>
          <a:solidFill>
            <a:schemeClr val="lt1"/>
          </a:solidFill>
          <a:ln cap="flat" cmpd="sng" w="9525">
            <a:solidFill>
              <a:schemeClr val="dk2"/>
            </a:solidFill>
            <a:prstDash val="solid"/>
            <a:round/>
            <a:headEnd len="sm" w="sm" type="none"/>
            <a:tailEnd len="sm" w="sm" type="none"/>
          </a:ln>
          <a:effectLst>
            <a:outerShdw blurRad="57150" rotWithShape="0" algn="bl" dir="5460000" dist="152400">
              <a:srgbClr val="000000">
                <a:alpha val="3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5"/>
          <p:cNvSpPr/>
          <p:nvPr/>
        </p:nvSpPr>
        <p:spPr>
          <a:xfrm>
            <a:off x="4572007" y="4368750"/>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93" name="Google Shape;193;p15"/>
          <p:cNvSpPr/>
          <p:nvPr/>
        </p:nvSpPr>
        <p:spPr>
          <a:xfrm>
            <a:off x="4072300" y="4368750"/>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cxnSp>
        <p:nvCxnSpPr>
          <p:cNvPr id="194" name="Google Shape;194;p15"/>
          <p:cNvCxnSpPr/>
          <p:nvPr/>
        </p:nvCxnSpPr>
        <p:spPr>
          <a:xfrm flipH="1" rot="10800000">
            <a:off x="4233825" y="4546925"/>
            <a:ext cx="497100" cy="12900"/>
          </a:xfrm>
          <a:prstGeom prst="straightConnector1">
            <a:avLst/>
          </a:prstGeom>
          <a:noFill/>
          <a:ln cap="flat" cmpd="sng" w="28575">
            <a:solidFill>
              <a:srgbClr val="000000"/>
            </a:solidFill>
            <a:prstDash val="solid"/>
            <a:miter lim="800000"/>
            <a:headEnd len="sm" w="sm" type="none"/>
            <a:tailEnd len="sm" w="sm" type="none"/>
          </a:ln>
        </p:spPr>
      </p:cxnSp>
      <p:sp>
        <p:nvSpPr>
          <p:cNvPr id="195" name="Google Shape;195;p15"/>
          <p:cNvSpPr/>
          <p:nvPr/>
        </p:nvSpPr>
        <p:spPr>
          <a:xfrm>
            <a:off x="4585532" y="3924275"/>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96" name="Google Shape;196;p15"/>
          <p:cNvSpPr/>
          <p:nvPr/>
        </p:nvSpPr>
        <p:spPr>
          <a:xfrm>
            <a:off x="4085825" y="3924275"/>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cxnSp>
        <p:nvCxnSpPr>
          <p:cNvPr id="197" name="Google Shape;197;p15"/>
          <p:cNvCxnSpPr/>
          <p:nvPr/>
        </p:nvCxnSpPr>
        <p:spPr>
          <a:xfrm flipH="1" rot="10800000">
            <a:off x="4247350" y="4102450"/>
            <a:ext cx="497100" cy="12900"/>
          </a:xfrm>
          <a:prstGeom prst="straightConnector1">
            <a:avLst/>
          </a:prstGeom>
          <a:noFill/>
          <a:ln cap="flat" cmpd="sng" w="28575">
            <a:solidFill>
              <a:srgbClr val="000000"/>
            </a:solidFill>
            <a:prstDash val="solid"/>
            <a:miter lim="800000"/>
            <a:headEnd len="sm" w="sm" type="none"/>
            <a:tailEnd len="sm" w="sm" type="none"/>
          </a:ln>
        </p:spPr>
      </p:cxnSp>
      <p:sp>
        <p:nvSpPr>
          <p:cNvPr id="198" name="Google Shape;198;p15"/>
          <p:cNvSpPr/>
          <p:nvPr/>
        </p:nvSpPr>
        <p:spPr>
          <a:xfrm>
            <a:off x="4585532" y="3412925"/>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99" name="Google Shape;199;p15"/>
          <p:cNvSpPr/>
          <p:nvPr/>
        </p:nvSpPr>
        <p:spPr>
          <a:xfrm>
            <a:off x="4085825" y="3412925"/>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cxnSp>
        <p:nvCxnSpPr>
          <p:cNvPr id="200" name="Google Shape;200;p15"/>
          <p:cNvCxnSpPr/>
          <p:nvPr/>
        </p:nvCxnSpPr>
        <p:spPr>
          <a:xfrm flipH="1" rot="10800000">
            <a:off x="4247350" y="3591100"/>
            <a:ext cx="497100" cy="12900"/>
          </a:xfrm>
          <a:prstGeom prst="straightConnector1">
            <a:avLst/>
          </a:prstGeom>
          <a:noFill/>
          <a:ln cap="flat" cmpd="sng" w="28575">
            <a:solidFill>
              <a:srgbClr val="000000"/>
            </a:solidFill>
            <a:prstDash val="solid"/>
            <a:miter lim="800000"/>
            <a:headEnd len="sm" w="sm" type="none"/>
            <a:tailEnd len="sm" w="sm" type="none"/>
          </a:ln>
        </p:spPr>
      </p:cxnSp>
      <p:sp>
        <p:nvSpPr>
          <p:cNvPr id="201" name="Google Shape;201;p15"/>
          <p:cNvSpPr/>
          <p:nvPr/>
        </p:nvSpPr>
        <p:spPr>
          <a:xfrm>
            <a:off x="4585532" y="2962825"/>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02" name="Google Shape;202;p15"/>
          <p:cNvSpPr/>
          <p:nvPr/>
        </p:nvSpPr>
        <p:spPr>
          <a:xfrm>
            <a:off x="4085825" y="2962825"/>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cxnSp>
        <p:nvCxnSpPr>
          <p:cNvPr id="203" name="Google Shape;203;p15"/>
          <p:cNvCxnSpPr/>
          <p:nvPr/>
        </p:nvCxnSpPr>
        <p:spPr>
          <a:xfrm flipH="1" rot="10800000">
            <a:off x="4247350" y="3141000"/>
            <a:ext cx="497100" cy="12900"/>
          </a:xfrm>
          <a:prstGeom prst="straightConnector1">
            <a:avLst/>
          </a:prstGeom>
          <a:noFill/>
          <a:ln cap="flat" cmpd="sng" w="28575">
            <a:solidFill>
              <a:srgbClr val="000000"/>
            </a:solidFill>
            <a:prstDash val="solid"/>
            <a:miter lim="800000"/>
            <a:headEnd len="sm" w="sm" type="none"/>
            <a:tailEnd len="sm" w="sm" type="none"/>
          </a:ln>
        </p:spPr>
      </p:cxnSp>
      <p:sp>
        <p:nvSpPr>
          <p:cNvPr id="204" name="Google Shape;204;p15"/>
          <p:cNvSpPr/>
          <p:nvPr/>
        </p:nvSpPr>
        <p:spPr>
          <a:xfrm>
            <a:off x="4585532" y="2467250"/>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05" name="Google Shape;205;p15"/>
          <p:cNvSpPr/>
          <p:nvPr/>
        </p:nvSpPr>
        <p:spPr>
          <a:xfrm>
            <a:off x="4085825" y="2467250"/>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cxnSp>
        <p:nvCxnSpPr>
          <p:cNvPr id="206" name="Google Shape;206;p15"/>
          <p:cNvCxnSpPr/>
          <p:nvPr/>
        </p:nvCxnSpPr>
        <p:spPr>
          <a:xfrm flipH="1" rot="10800000">
            <a:off x="4247350" y="2645425"/>
            <a:ext cx="497100" cy="12900"/>
          </a:xfrm>
          <a:prstGeom prst="straightConnector1">
            <a:avLst/>
          </a:prstGeom>
          <a:noFill/>
          <a:ln cap="flat" cmpd="sng" w="28575">
            <a:solidFill>
              <a:srgbClr val="000000"/>
            </a:solidFill>
            <a:prstDash val="solid"/>
            <a:miter lim="800000"/>
            <a:headEnd len="sm" w="sm" type="none"/>
            <a:tailEnd len="sm" w="sm" type="none"/>
          </a:ln>
        </p:spPr>
      </p:cxnSp>
      <p:sp>
        <p:nvSpPr>
          <p:cNvPr id="207" name="Google Shape;207;p15"/>
          <p:cNvSpPr/>
          <p:nvPr/>
        </p:nvSpPr>
        <p:spPr>
          <a:xfrm>
            <a:off x="4585532" y="1987488"/>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08" name="Google Shape;208;p15"/>
          <p:cNvSpPr/>
          <p:nvPr/>
        </p:nvSpPr>
        <p:spPr>
          <a:xfrm>
            <a:off x="4085825" y="1987488"/>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cxnSp>
        <p:nvCxnSpPr>
          <p:cNvPr id="209" name="Google Shape;209;p15"/>
          <p:cNvCxnSpPr/>
          <p:nvPr/>
        </p:nvCxnSpPr>
        <p:spPr>
          <a:xfrm flipH="1" rot="10800000">
            <a:off x="4247350" y="2165663"/>
            <a:ext cx="497100" cy="12900"/>
          </a:xfrm>
          <a:prstGeom prst="straightConnector1">
            <a:avLst/>
          </a:prstGeom>
          <a:noFill/>
          <a:ln cap="flat" cmpd="sng" w="28575">
            <a:solidFill>
              <a:srgbClr val="000000"/>
            </a:solidFill>
            <a:prstDash val="solid"/>
            <a:miter lim="800000"/>
            <a:headEnd len="sm" w="sm" type="none"/>
            <a:tailEnd len="sm" w="sm" type="none"/>
          </a:ln>
        </p:spPr>
      </p:cxnSp>
      <p:sp>
        <p:nvSpPr>
          <p:cNvPr id="210" name="Google Shape;210;p15"/>
          <p:cNvSpPr/>
          <p:nvPr/>
        </p:nvSpPr>
        <p:spPr>
          <a:xfrm>
            <a:off x="4585532" y="1451575"/>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11" name="Google Shape;211;p15"/>
          <p:cNvSpPr/>
          <p:nvPr/>
        </p:nvSpPr>
        <p:spPr>
          <a:xfrm>
            <a:off x="4085825" y="1451575"/>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cxnSp>
        <p:nvCxnSpPr>
          <p:cNvPr id="212" name="Google Shape;212;p15"/>
          <p:cNvCxnSpPr/>
          <p:nvPr/>
        </p:nvCxnSpPr>
        <p:spPr>
          <a:xfrm flipH="1" rot="10800000">
            <a:off x="4247350" y="1629750"/>
            <a:ext cx="497100" cy="12900"/>
          </a:xfrm>
          <a:prstGeom prst="straightConnector1">
            <a:avLst/>
          </a:prstGeom>
          <a:noFill/>
          <a:ln cap="flat" cmpd="sng" w="28575">
            <a:solidFill>
              <a:srgbClr val="000000"/>
            </a:solidFill>
            <a:prstDash val="solid"/>
            <a:miter lim="800000"/>
            <a:headEnd len="sm" w="sm" type="none"/>
            <a:tailEnd len="sm" w="sm" type="none"/>
          </a:ln>
        </p:spPr>
      </p:cxnSp>
      <p:sp>
        <p:nvSpPr>
          <p:cNvPr id="213" name="Google Shape;213;p15"/>
          <p:cNvSpPr/>
          <p:nvPr/>
        </p:nvSpPr>
        <p:spPr>
          <a:xfrm>
            <a:off x="4585532" y="908638"/>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14" name="Google Shape;214;p15"/>
          <p:cNvSpPr/>
          <p:nvPr/>
        </p:nvSpPr>
        <p:spPr>
          <a:xfrm>
            <a:off x="4085825" y="908638"/>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cxnSp>
        <p:nvCxnSpPr>
          <p:cNvPr id="215" name="Google Shape;215;p15"/>
          <p:cNvCxnSpPr/>
          <p:nvPr/>
        </p:nvCxnSpPr>
        <p:spPr>
          <a:xfrm flipH="1" rot="10800000">
            <a:off x="4247350" y="1086813"/>
            <a:ext cx="497100" cy="12900"/>
          </a:xfrm>
          <a:prstGeom prst="straightConnector1">
            <a:avLst/>
          </a:prstGeom>
          <a:noFill/>
          <a:ln cap="flat" cmpd="sng" w="28575">
            <a:solidFill>
              <a:srgbClr val="000000"/>
            </a:solidFill>
            <a:prstDash val="solid"/>
            <a:miter lim="800000"/>
            <a:headEnd len="sm" w="sm" type="none"/>
            <a:tailEnd len="sm" w="sm" type="none"/>
          </a:ln>
        </p:spPr>
      </p:cxnSp>
      <p:sp>
        <p:nvSpPr>
          <p:cNvPr id="216" name="Google Shape;216;p15"/>
          <p:cNvSpPr/>
          <p:nvPr/>
        </p:nvSpPr>
        <p:spPr>
          <a:xfrm>
            <a:off x="4585532" y="365725"/>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17" name="Google Shape;217;p15"/>
          <p:cNvSpPr/>
          <p:nvPr/>
        </p:nvSpPr>
        <p:spPr>
          <a:xfrm>
            <a:off x="4085825" y="365725"/>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cxnSp>
        <p:nvCxnSpPr>
          <p:cNvPr id="218" name="Google Shape;218;p15"/>
          <p:cNvCxnSpPr/>
          <p:nvPr/>
        </p:nvCxnSpPr>
        <p:spPr>
          <a:xfrm flipH="1" rot="10800000">
            <a:off x="4247350" y="543900"/>
            <a:ext cx="497100" cy="12900"/>
          </a:xfrm>
          <a:prstGeom prst="straightConnector1">
            <a:avLst/>
          </a:prstGeom>
          <a:noFill/>
          <a:ln cap="flat" cmpd="sng" w="28575">
            <a:solidFill>
              <a:srgbClr val="000000"/>
            </a:solidFill>
            <a:prstDash val="solid"/>
            <a:miter lim="800000"/>
            <a:headEnd len="sm" w="sm" type="none"/>
            <a:tailEnd len="sm" w="sm" type="none"/>
          </a:ln>
        </p:spPr>
      </p:cxnSp>
      <p:sp>
        <p:nvSpPr>
          <p:cNvPr id="219" name="Google Shape;219;p15"/>
          <p:cNvSpPr txBox="1"/>
          <p:nvPr/>
        </p:nvSpPr>
        <p:spPr>
          <a:xfrm>
            <a:off x="4744450" y="85175"/>
            <a:ext cx="4082100" cy="24957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600"/>
              </a:spcBef>
              <a:spcAft>
                <a:spcPts val="0"/>
              </a:spcAft>
              <a:buClr>
                <a:schemeClr val="accent2"/>
              </a:buClr>
              <a:buSzPts val="1100"/>
              <a:buFont typeface="Caveat"/>
              <a:buAutoNum type="arabicPeriod"/>
            </a:pPr>
            <a:r>
              <a:rPr lang="en" sz="1100">
                <a:solidFill>
                  <a:schemeClr val="accent2"/>
                </a:solidFill>
                <a:highlight>
                  <a:srgbClr val="FFFFFF"/>
                </a:highlight>
                <a:latin typeface="Caveat"/>
                <a:ea typeface="Caveat"/>
                <a:cs typeface="Caveat"/>
                <a:sym typeface="Caveat"/>
              </a:rPr>
              <a:t>Company - Name of the Company</a:t>
            </a:r>
            <a:endParaRPr sz="1100">
              <a:solidFill>
                <a:schemeClr val="accent2"/>
              </a:solidFill>
              <a:highlight>
                <a:srgbClr val="FFFFFF"/>
              </a:highlight>
              <a:latin typeface="Caveat"/>
              <a:ea typeface="Caveat"/>
              <a:cs typeface="Caveat"/>
              <a:sym typeface="Caveat"/>
            </a:endParaRPr>
          </a:p>
          <a:p>
            <a:pPr indent="-298450" lvl="0" marL="457200" rtl="0" algn="l">
              <a:lnSpc>
                <a:spcPct val="115000"/>
              </a:lnSpc>
              <a:spcBef>
                <a:spcPts val="0"/>
              </a:spcBef>
              <a:spcAft>
                <a:spcPts val="0"/>
              </a:spcAft>
              <a:buClr>
                <a:schemeClr val="accent2"/>
              </a:buClr>
              <a:buSzPts val="1100"/>
              <a:buFont typeface="Caveat"/>
              <a:buAutoNum type="arabicPeriod"/>
            </a:pPr>
            <a:r>
              <a:rPr lang="en" sz="1100">
                <a:solidFill>
                  <a:schemeClr val="accent2"/>
                </a:solidFill>
                <a:highlight>
                  <a:srgbClr val="FFFFFF"/>
                </a:highlight>
                <a:latin typeface="Caveat"/>
                <a:ea typeface="Caveat"/>
                <a:cs typeface="Caveat"/>
                <a:sym typeface="Caveat"/>
              </a:rPr>
              <a:t>Location - Location of the Company</a:t>
            </a:r>
            <a:endParaRPr sz="1100">
              <a:solidFill>
                <a:schemeClr val="accent2"/>
              </a:solidFill>
              <a:highlight>
                <a:srgbClr val="FFFFFF"/>
              </a:highlight>
              <a:latin typeface="Caveat"/>
              <a:ea typeface="Caveat"/>
              <a:cs typeface="Caveat"/>
              <a:sym typeface="Caveat"/>
            </a:endParaRPr>
          </a:p>
          <a:p>
            <a:pPr indent="-298450" lvl="0" marL="457200" rtl="0" algn="l">
              <a:lnSpc>
                <a:spcPct val="115000"/>
              </a:lnSpc>
              <a:spcBef>
                <a:spcPts val="0"/>
              </a:spcBef>
              <a:spcAft>
                <a:spcPts val="0"/>
              </a:spcAft>
              <a:buClr>
                <a:schemeClr val="accent2"/>
              </a:buClr>
              <a:buSzPts val="1100"/>
              <a:buFont typeface="Caveat"/>
              <a:buAutoNum type="arabicPeriod"/>
            </a:pPr>
            <a:r>
              <a:rPr lang="en" sz="1100">
                <a:solidFill>
                  <a:schemeClr val="accent2"/>
                </a:solidFill>
                <a:highlight>
                  <a:srgbClr val="FFFFFF"/>
                </a:highlight>
                <a:latin typeface="Caveat"/>
                <a:ea typeface="Caveat"/>
                <a:cs typeface="Caveat"/>
                <a:sym typeface="Caveat"/>
              </a:rPr>
              <a:t>Industry - Type of Industry the company is</a:t>
            </a:r>
            <a:endParaRPr sz="1100">
              <a:solidFill>
                <a:schemeClr val="accent2"/>
              </a:solidFill>
              <a:highlight>
                <a:srgbClr val="FFFFFF"/>
              </a:highlight>
              <a:latin typeface="Caveat"/>
              <a:ea typeface="Caveat"/>
              <a:cs typeface="Caveat"/>
              <a:sym typeface="Caveat"/>
            </a:endParaRPr>
          </a:p>
          <a:p>
            <a:pPr indent="-298450" lvl="0" marL="457200" rtl="0" algn="l">
              <a:lnSpc>
                <a:spcPct val="115000"/>
              </a:lnSpc>
              <a:spcBef>
                <a:spcPts val="0"/>
              </a:spcBef>
              <a:spcAft>
                <a:spcPts val="0"/>
              </a:spcAft>
              <a:buClr>
                <a:schemeClr val="accent2"/>
              </a:buClr>
              <a:buSzPts val="1100"/>
              <a:buFont typeface="Caveat"/>
              <a:buAutoNum type="arabicPeriod"/>
            </a:pPr>
            <a:r>
              <a:rPr lang="en" sz="1100">
                <a:solidFill>
                  <a:schemeClr val="accent2"/>
                </a:solidFill>
                <a:highlight>
                  <a:srgbClr val="FFFFFF"/>
                </a:highlight>
                <a:latin typeface="Caveat"/>
                <a:ea typeface="Caveat"/>
                <a:cs typeface="Caveat"/>
                <a:sym typeface="Caveat"/>
              </a:rPr>
              <a:t>Laid_Off_Count - Total count</a:t>
            </a:r>
            <a:endParaRPr sz="1100">
              <a:solidFill>
                <a:schemeClr val="accent2"/>
              </a:solidFill>
              <a:highlight>
                <a:srgbClr val="FFFFFF"/>
              </a:highlight>
              <a:latin typeface="Caveat"/>
              <a:ea typeface="Caveat"/>
              <a:cs typeface="Caveat"/>
              <a:sym typeface="Caveat"/>
            </a:endParaRPr>
          </a:p>
          <a:p>
            <a:pPr indent="-298450" lvl="0" marL="457200" rtl="0" algn="l">
              <a:lnSpc>
                <a:spcPct val="115000"/>
              </a:lnSpc>
              <a:spcBef>
                <a:spcPts val="0"/>
              </a:spcBef>
              <a:spcAft>
                <a:spcPts val="0"/>
              </a:spcAft>
              <a:buClr>
                <a:schemeClr val="accent2"/>
              </a:buClr>
              <a:buSzPts val="1100"/>
              <a:buFont typeface="Caveat"/>
              <a:buAutoNum type="arabicPeriod"/>
            </a:pPr>
            <a:r>
              <a:rPr lang="en" sz="1100">
                <a:solidFill>
                  <a:schemeClr val="accent2"/>
                </a:solidFill>
                <a:highlight>
                  <a:srgbClr val="FFFFFF"/>
                </a:highlight>
                <a:latin typeface="Caveat"/>
                <a:ea typeface="Caveat"/>
                <a:cs typeface="Caveat"/>
                <a:sym typeface="Caveat"/>
              </a:rPr>
              <a:t>Percentage - Percentage of layoff</a:t>
            </a:r>
            <a:endParaRPr sz="1100">
              <a:solidFill>
                <a:schemeClr val="accent2"/>
              </a:solidFill>
              <a:highlight>
                <a:srgbClr val="FFFFFF"/>
              </a:highlight>
              <a:latin typeface="Caveat"/>
              <a:ea typeface="Caveat"/>
              <a:cs typeface="Caveat"/>
              <a:sym typeface="Caveat"/>
            </a:endParaRPr>
          </a:p>
          <a:p>
            <a:pPr indent="-298450" lvl="0" marL="457200" rtl="0" algn="l">
              <a:lnSpc>
                <a:spcPct val="115000"/>
              </a:lnSpc>
              <a:spcBef>
                <a:spcPts val="0"/>
              </a:spcBef>
              <a:spcAft>
                <a:spcPts val="0"/>
              </a:spcAft>
              <a:buClr>
                <a:schemeClr val="accent2"/>
              </a:buClr>
              <a:buSzPts val="1100"/>
              <a:buFont typeface="Caveat"/>
              <a:buAutoNum type="arabicPeriod"/>
            </a:pPr>
            <a:r>
              <a:rPr lang="en" sz="1100">
                <a:solidFill>
                  <a:schemeClr val="accent2"/>
                </a:solidFill>
                <a:highlight>
                  <a:srgbClr val="FFFFFF"/>
                </a:highlight>
                <a:latin typeface="Caveat"/>
                <a:ea typeface="Caveat"/>
                <a:cs typeface="Caveat"/>
                <a:sym typeface="Caveat"/>
              </a:rPr>
              <a:t>Date - Date of layoff</a:t>
            </a:r>
            <a:endParaRPr sz="1100">
              <a:solidFill>
                <a:schemeClr val="accent2"/>
              </a:solidFill>
              <a:highlight>
                <a:srgbClr val="FFFFFF"/>
              </a:highlight>
              <a:latin typeface="Caveat"/>
              <a:ea typeface="Caveat"/>
              <a:cs typeface="Caveat"/>
              <a:sym typeface="Caveat"/>
            </a:endParaRPr>
          </a:p>
          <a:p>
            <a:pPr indent="-298450" lvl="0" marL="457200" rtl="0" algn="l">
              <a:lnSpc>
                <a:spcPct val="115000"/>
              </a:lnSpc>
              <a:spcBef>
                <a:spcPts val="0"/>
              </a:spcBef>
              <a:spcAft>
                <a:spcPts val="0"/>
              </a:spcAft>
              <a:buClr>
                <a:schemeClr val="accent2"/>
              </a:buClr>
              <a:buSzPts val="1100"/>
              <a:buFont typeface="Caveat"/>
              <a:buAutoNum type="arabicPeriod"/>
            </a:pPr>
            <a:r>
              <a:rPr lang="en" sz="1100">
                <a:solidFill>
                  <a:schemeClr val="accent2"/>
                </a:solidFill>
                <a:highlight>
                  <a:srgbClr val="FFFFFF"/>
                </a:highlight>
                <a:latin typeface="Caveat"/>
                <a:ea typeface="Caveat"/>
                <a:cs typeface="Caveat"/>
                <a:sym typeface="Caveat"/>
              </a:rPr>
              <a:t>Source - Data gathered from source</a:t>
            </a:r>
            <a:endParaRPr sz="1100">
              <a:solidFill>
                <a:schemeClr val="accent2"/>
              </a:solidFill>
              <a:highlight>
                <a:srgbClr val="FFFFFF"/>
              </a:highlight>
              <a:latin typeface="Caveat"/>
              <a:ea typeface="Caveat"/>
              <a:cs typeface="Caveat"/>
              <a:sym typeface="Caveat"/>
            </a:endParaRPr>
          </a:p>
          <a:p>
            <a:pPr indent="-298450" lvl="0" marL="457200" rtl="0" algn="l">
              <a:lnSpc>
                <a:spcPct val="115000"/>
              </a:lnSpc>
              <a:spcBef>
                <a:spcPts val="0"/>
              </a:spcBef>
              <a:spcAft>
                <a:spcPts val="0"/>
              </a:spcAft>
              <a:buClr>
                <a:schemeClr val="accent2"/>
              </a:buClr>
              <a:buSzPts val="1100"/>
              <a:buFont typeface="Caveat"/>
              <a:buAutoNum type="arabicPeriod"/>
            </a:pPr>
            <a:r>
              <a:rPr lang="en" sz="1100">
                <a:solidFill>
                  <a:schemeClr val="accent2"/>
                </a:solidFill>
                <a:highlight>
                  <a:srgbClr val="FFFFFF"/>
                </a:highlight>
                <a:latin typeface="Caveat"/>
                <a:ea typeface="Caveat"/>
                <a:cs typeface="Caveat"/>
                <a:sym typeface="Caveat"/>
              </a:rPr>
              <a:t>Funds_Raised - Total funds raised</a:t>
            </a:r>
            <a:endParaRPr sz="1100">
              <a:solidFill>
                <a:schemeClr val="accent2"/>
              </a:solidFill>
              <a:highlight>
                <a:srgbClr val="FFFFFF"/>
              </a:highlight>
              <a:latin typeface="Caveat"/>
              <a:ea typeface="Caveat"/>
              <a:cs typeface="Caveat"/>
              <a:sym typeface="Caveat"/>
            </a:endParaRPr>
          </a:p>
          <a:p>
            <a:pPr indent="-298450" lvl="0" marL="457200" rtl="0" algn="l">
              <a:lnSpc>
                <a:spcPct val="115000"/>
              </a:lnSpc>
              <a:spcBef>
                <a:spcPts val="0"/>
              </a:spcBef>
              <a:spcAft>
                <a:spcPts val="0"/>
              </a:spcAft>
              <a:buClr>
                <a:schemeClr val="accent2"/>
              </a:buClr>
              <a:buSzPts val="1100"/>
              <a:buFont typeface="Caveat"/>
              <a:buAutoNum type="arabicPeriod"/>
            </a:pPr>
            <a:r>
              <a:rPr lang="en" sz="1100">
                <a:solidFill>
                  <a:schemeClr val="accent2"/>
                </a:solidFill>
                <a:highlight>
                  <a:srgbClr val="FFFFFF"/>
                </a:highlight>
                <a:latin typeface="Caveat"/>
                <a:ea typeface="Caveat"/>
                <a:cs typeface="Caveat"/>
                <a:sym typeface="Caveat"/>
              </a:rPr>
              <a:t>Stage - Stage of the company</a:t>
            </a:r>
            <a:endParaRPr sz="1100">
              <a:solidFill>
                <a:schemeClr val="accent2"/>
              </a:solidFill>
              <a:highlight>
                <a:srgbClr val="FFFFFF"/>
              </a:highlight>
              <a:latin typeface="Caveat"/>
              <a:ea typeface="Caveat"/>
              <a:cs typeface="Caveat"/>
              <a:sym typeface="Caveat"/>
            </a:endParaRPr>
          </a:p>
          <a:p>
            <a:pPr indent="-298450" lvl="0" marL="457200" rtl="0" algn="l">
              <a:lnSpc>
                <a:spcPct val="115000"/>
              </a:lnSpc>
              <a:spcBef>
                <a:spcPts val="0"/>
              </a:spcBef>
              <a:spcAft>
                <a:spcPts val="0"/>
              </a:spcAft>
              <a:buClr>
                <a:schemeClr val="accent2"/>
              </a:buClr>
              <a:buSzPts val="1100"/>
              <a:buFont typeface="Caveat"/>
              <a:buAutoNum type="arabicPeriod"/>
            </a:pPr>
            <a:r>
              <a:rPr lang="en" sz="1100">
                <a:solidFill>
                  <a:schemeClr val="accent2"/>
                </a:solidFill>
                <a:highlight>
                  <a:srgbClr val="FFFFFF"/>
                </a:highlight>
                <a:latin typeface="Caveat"/>
                <a:ea typeface="Caveat"/>
                <a:cs typeface="Caveat"/>
                <a:sym typeface="Caveat"/>
              </a:rPr>
              <a:t>Date_Added - data added in database</a:t>
            </a:r>
            <a:endParaRPr sz="1100">
              <a:solidFill>
                <a:schemeClr val="accent2"/>
              </a:solidFill>
              <a:highlight>
                <a:srgbClr val="FFFFFF"/>
              </a:highlight>
              <a:latin typeface="Caveat"/>
              <a:ea typeface="Caveat"/>
              <a:cs typeface="Caveat"/>
              <a:sym typeface="Caveat"/>
            </a:endParaRPr>
          </a:p>
          <a:p>
            <a:pPr indent="-298450" lvl="0" marL="457200" rtl="0" algn="l">
              <a:lnSpc>
                <a:spcPct val="115000"/>
              </a:lnSpc>
              <a:spcBef>
                <a:spcPts val="0"/>
              </a:spcBef>
              <a:spcAft>
                <a:spcPts val="0"/>
              </a:spcAft>
              <a:buClr>
                <a:schemeClr val="accent2"/>
              </a:buClr>
              <a:buSzPts val="1100"/>
              <a:buFont typeface="Caveat"/>
              <a:buAutoNum type="arabicPeriod"/>
            </a:pPr>
            <a:r>
              <a:rPr lang="en" sz="1100">
                <a:solidFill>
                  <a:schemeClr val="accent2"/>
                </a:solidFill>
                <a:highlight>
                  <a:srgbClr val="FFFFFF"/>
                </a:highlight>
                <a:latin typeface="Caveat"/>
                <a:ea typeface="Caveat"/>
                <a:cs typeface="Caveat"/>
                <a:sym typeface="Caveat"/>
              </a:rPr>
              <a:t>Country - Country of company located</a:t>
            </a:r>
            <a:endParaRPr sz="1100">
              <a:solidFill>
                <a:schemeClr val="accent2"/>
              </a:solidFill>
              <a:highlight>
                <a:srgbClr val="FFFFFF"/>
              </a:highlight>
              <a:latin typeface="Caveat"/>
              <a:ea typeface="Caveat"/>
              <a:cs typeface="Caveat"/>
              <a:sym typeface="Caveat"/>
            </a:endParaRPr>
          </a:p>
          <a:p>
            <a:pPr indent="-298450" lvl="0" marL="457200" rtl="0" algn="l">
              <a:lnSpc>
                <a:spcPct val="115000"/>
              </a:lnSpc>
              <a:spcBef>
                <a:spcPts val="0"/>
              </a:spcBef>
              <a:spcAft>
                <a:spcPts val="0"/>
              </a:spcAft>
              <a:buClr>
                <a:schemeClr val="accent2"/>
              </a:buClr>
              <a:buSzPts val="1100"/>
              <a:buFont typeface="Caveat"/>
              <a:buAutoNum type="arabicPeriod"/>
            </a:pPr>
            <a:r>
              <a:rPr lang="en" sz="1100">
                <a:solidFill>
                  <a:schemeClr val="accent2"/>
                </a:solidFill>
                <a:highlight>
                  <a:srgbClr val="FFFFFF"/>
                </a:highlight>
                <a:latin typeface="Caveat"/>
                <a:ea typeface="Caveat"/>
                <a:cs typeface="Caveat"/>
                <a:sym typeface="Caveat"/>
              </a:rPr>
              <a:t>List_of_Employees_Laid_Off - employee list</a:t>
            </a:r>
            <a:endParaRPr sz="1100">
              <a:solidFill>
                <a:schemeClr val="accent2"/>
              </a:solidFill>
              <a:highlight>
                <a:srgbClr val="FFFFFF"/>
              </a:highlight>
              <a:latin typeface="Caveat"/>
              <a:ea typeface="Caveat"/>
              <a:cs typeface="Caveat"/>
              <a:sym typeface="Caveat"/>
            </a:endParaRPr>
          </a:p>
        </p:txBody>
      </p:sp>
      <p:sp>
        <p:nvSpPr>
          <p:cNvPr id="220" name="Google Shape;220;p15"/>
          <p:cNvSpPr txBox="1"/>
          <p:nvPr/>
        </p:nvSpPr>
        <p:spPr>
          <a:xfrm>
            <a:off x="4894725" y="2565688"/>
            <a:ext cx="3601200" cy="40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en" sz="1450">
                <a:solidFill>
                  <a:schemeClr val="accent2"/>
                </a:solidFill>
                <a:highlight>
                  <a:srgbClr val="FFFFFF"/>
                </a:highlight>
                <a:latin typeface="Caveat"/>
                <a:ea typeface="Caveat"/>
                <a:cs typeface="Caveat"/>
                <a:sym typeface="Caveat"/>
              </a:rPr>
              <a:t>MISSING VALUES </a:t>
            </a:r>
            <a:endParaRPr b="1" sz="900">
              <a:latin typeface="Caveat"/>
              <a:ea typeface="Caveat"/>
              <a:cs typeface="Caveat"/>
              <a:sym typeface="Caveat"/>
            </a:endParaRPr>
          </a:p>
        </p:txBody>
      </p:sp>
      <p:sp>
        <p:nvSpPr>
          <p:cNvPr id="221" name="Google Shape;221;p15"/>
          <p:cNvSpPr txBox="1"/>
          <p:nvPr/>
        </p:nvSpPr>
        <p:spPr>
          <a:xfrm>
            <a:off x="407375" y="2863675"/>
            <a:ext cx="3601200" cy="774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100">
                <a:solidFill>
                  <a:srgbClr val="3C4043"/>
                </a:solidFill>
                <a:highlight>
                  <a:srgbClr val="FFFFFF"/>
                </a:highlight>
                <a:latin typeface="Caveat"/>
                <a:ea typeface="Caveat"/>
                <a:cs typeface="Caveat"/>
                <a:sym typeface="Caveat"/>
              </a:rPr>
              <a:t>Original dataset can be tracked at </a:t>
            </a:r>
            <a:r>
              <a:rPr lang="en" sz="1100" u="sng">
                <a:solidFill>
                  <a:schemeClr val="hlink"/>
                </a:solidFill>
                <a:highlight>
                  <a:srgbClr val="FFFFFF"/>
                </a:highlight>
                <a:latin typeface="Caveat"/>
                <a:ea typeface="Caveat"/>
                <a:cs typeface="Caveat"/>
                <a:sym typeface="Caveat"/>
                <a:hlinkClick r:id="rId3"/>
              </a:rPr>
              <a:t>https://layoffs.fyi/</a:t>
            </a:r>
            <a:endParaRPr sz="1100">
              <a:solidFill>
                <a:srgbClr val="3C4043"/>
              </a:solidFill>
              <a:highlight>
                <a:srgbClr val="FFFFFF"/>
              </a:highlight>
              <a:latin typeface="Caveat"/>
              <a:ea typeface="Caveat"/>
              <a:cs typeface="Caveat"/>
              <a:sym typeface="Caveat"/>
            </a:endParaRPr>
          </a:p>
          <a:p>
            <a:pPr indent="0" lvl="0" marL="0" rtl="0" algn="l">
              <a:lnSpc>
                <a:spcPct val="100000"/>
              </a:lnSpc>
              <a:spcBef>
                <a:spcPts val="1200"/>
              </a:spcBef>
              <a:spcAft>
                <a:spcPts val="1200"/>
              </a:spcAft>
              <a:buNone/>
            </a:pPr>
            <a:r>
              <a:rPr lang="en" sz="1100">
                <a:solidFill>
                  <a:srgbClr val="3C4043"/>
                </a:solidFill>
                <a:highlight>
                  <a:srgbClr val="FFFFFF"/>
                </a:highlight>
                <a:latin typeface="Caveat"/>
                <a:ea typeface="Caveat"/>
                <a:cs typeface="Caveat"/>
                <a:sym typeface="Caveat"/>
              </a:rPr>
              <a:t>Credits: Roger Lee</a:t>
            </a:r>
            <a:endParaRPr sz="1100">
              <a:solidFill>
                <a:srgbClr val="3C4043"/>
              </a:solidFill>
              <a:highlight>
                <a:srgbClr val="FFFFFF"/>
              </a:highlight>
              <a:latin typeface="Caveat"/>
              <a:ea typeface="Caveat"/>
              <a:cs typeface="Caveat"/>
              <a:sym typeface="Caveat"/>
            </a:endParaRPr>
          </a:p>
        </p:txBody>
      </p:sp>
      <p:sp>
        <p:nvSpPr>
          <p:cNvPr id="222" name="Google Shape;222;p15"/>
          <p:cNvSpPr txBox="1"/>
          <p:nvPr/>
        </p:nvSpPr>
        <p:spPr>
          <a:xfrm>
            <a:off x="294825" y="2531875"/>
            <a:ext cx="3601200" cy="3924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b="1" lang="en" sz="1350">
                <a:solidFill>
                  <a:schemeClr val="dk1"/>
                </a:solidFill>
                <a:highlight>
                  <a:srgbClr val="FFFFFE"/>
                </a:highlight>
                <a:latin typeface="Caveat"/>
                <a:ea typeface="Caveat"/>
                <a:cs typeface="Caveat"/>
                <a:sym typeface="Caveat"/>
              </a:rPr>
              <a:t>DATASET DESCRIPTION</a:t>
            </a:r>
            <a:endParaRPr b="1" sz="1350">
              <a:solidFill>
                <a:schemeClr val="dk1"/>
              </a:solidFill>
              <a:highlight>
                <a:srgbClr val="FFFFFE"/>
              </a:highlight>
              <a:latin typeface="Caveat"/>
              <a:ea typeface="Caveat"/>
              <a:cs typeface="Caveat"/>
              <a:sym typeface="Caveat"/>
            </a:endParaRPr>
          </a:p>
        </p:txBody>
      </p:sp>
      <p:sp>
        <p:nvSpPr>
          <p:cNvPr id="223" name="Google Shape;223;p15"/>
          <p:cNvSpPr txBox="1"/>
          <p:nvPr/>
        </p:nvSpPr>
        <p:spPr>
          <a:xfrm>
            <a:off x="446188" y="121250"/>
            <a:ext cx="3515700" cy="2422200"/>
          </a:xfrm>
          <a:prstGeom prst="rect">
            <a:avLst/>
          </a:prstGeom>
          <a:noFill/>
          <a:ln>
            <a:noFill/>
          </a:ln>
        </p:spPr>
        <p:txBody>
          <a:bodyPr anchorCtr="0" anchor="t" bIns="91425" lIns="91425" spcFirstLastPara="1" rIns="91425" wrap="square" tIns="91425">
            <a:spAutoFit/>
          </a:bodyPr>
          <a:lstStyle/>
          <a:p>
            <a:pPr indent="-298450" lvl="0" marL="457200" rtl="0" algn="l">
              <a:lnSpc>
                <a:spcPct val="135714"/>
              </a:lnSpc>
              <a:spcBef>
                <a:spcPts val="0"/>
              </a:spcBef>
              <a:spcAft>
                <a:spcPts val="0"/>
              </a:spcAft>
              <a:buClr>
                <a:schemeClr val="dk1"/>
              </a:buClr>
              <a:buSzPts val="1100"/>
              <a:buFont typeface="Caveat"/>
              <a:buChar char="●"/>
            </a:pPr>
            <a:r>
              <a:rPr lang="en" sz="1100">
                <a:solidFill>
                  <a:schemeClr val="dk1"/>
                </a:solidFill>
                <a:highlight>
                  <a:srgbClr val="FFFFFE"/>
                </a:highlight>
                <a:latin typeface="Caveat"/>
                <a:ea typeface="Caveat"/>
                <a:cs typeface="Caveat"/>
                <a:sym typeface="Caveat"/>
              </a:rPr>
              <a:t>10 cities with high layoff</a:t>
            </a:r>
            <a:endParaRPr sz="1100">
              <a:solidFill>
                <a:schemeClr val="dk1"/>
              </a:solidFill>
              <a:highlight>
                <a:srgbClr val="FFFFFE"/>
              </a:highlight>
              <a:latin typeface="Caveat"/>
              <a:ea typeface="Caveat"/>
              <a:cs typeface="Caveat"/>
              <a:sym typeface="Caveat"/>
            </a:endParaRPr>
          </a:p>
          <a:p>
            <a:pPr indent="-298450" lvl="0" marL="457200" rtl="0" algn="l">
              <a:lnSpc>
                <a:spcPct val="135714"/>
              </a:lnSpc>
              <a:spcBef>
                <a:spcPts val="0"/>
              </a:spcBef>
              <a:spcAft>
                <a:spcPts val="0"/>
              </a:spcAft>
              <a:buClr>
                <a:schemeClr val="dk1"/>
              </a:buClr>
              <a:buSzPts val="1100"/>
              <a:buFont typeface="Caveat"/>
              <a:buChar char="●"/>
            </a:pPr>
            <a:r>
              <a:rPr lang="en" sz="1100">
                <a:solidFill>
                  <a:schemeClr val="dk1"/>
                </a:solidFill>
                <a:highlight>
                  <a:srgbClr val="FFFFFE"/>
                </a:highlight>
                <a:latin typeface="Caveat"/>
                <a:ea typeface="Caveat"/>
                <a:cs typeface="Caveat"/>
                <a:sym typeface="Caveat"/>
              </a:rPr>
              <a:t>Checking the distribution</a:t>
            </a:r>
            <a:endParaRPr sz="1100">
              <a:solidFill>
                <a:schemeClr val="dk1"/>
              </a:solidFill>
              <a:highlight>
                <a:srgbClr val="FFFFFE"/>
              </a:highlight>
              <a:latin typeface="Caveat"/>
              <a:ea typeface="Caveat"/>
              <a:cs typeface="Caveat"/>
              <a:sym typeface="Caveat"/>
            </a:endParaRPr>
          </a:p>
          <a:p>
            <a:pPr indent="-298450" lvl="0" marL="457200" rtl="0" algn="l">
              <a:lnSpc>
                <a:spcPct val="135714"/>
              </a:lnSpc>
              <a:spcBef>
                <a:spcPts val="0"/>
              </a:spcBef>
              <a:spcAft>
                <a:spcPts val="0"/>
              </a:spcAft>
              <a:buClr>
                <a:schemeClr val="dk1"/>
              </a:buClr>
              <a:buSzPts val="1100"/>
              <a:buFont typeface="Caveat"/>
              <a:buChar char="●"/>
            </a:pPr>
            <a:r>
              <a:rPr lang="en" sz="1100">
                <a:solidFill>
                  <a:schemeClr val="dk1"/>
                </a:solidFill>
                <a:highlight>
                  <a:srgbClr val="FFFFFE"/>
                </a:highlight>
                <a:latin typeface="Caveat"/>
                <a:ea typeface="Caveat"/>
                <a:cs typeface="Caveat"/>
                <a:sym typeface="Caveat"/>
              </a:rPr>
              <a:t>Layoffs in indian</a:t>
            </a:r>
            <a:endParaRPr sz="1100">
              <a:solidFill>
                <a:schemeClr val="dk1"/>
              </a:solidFill>
              <a:highlight>
                <a:srgbClr val="FFFFFE"/>
              </a:highlight>
              <a:latin typeface="Caveat"/>
              <a:ea typeface="Caveat"/>
              <a:cs typeface="Caveat"/>
              <a:sym typeface="Caveat"/>
            </a:endParaRPr>
          </a:p>
          <a:p>
            <a:pPr indent="-298450" lvl="0" marL="457200" rtl="0" algn="l">
              <a:lnSpc>
                <a:spcPct val="135714"/>
              </a:lnSpc>
              <a:spcBef>
                <a:spcPts val="0"/>
              </a:spcBef>
              <a:spcAft>
                <a:spcPts val="0"/>
              </a:spcAft>
              <a:buClr>
                <a:schemeClr val="dk1"/>
              </a:buClr>
              <a:buSzPts val="1100"/>
              <a:buFont typeface="Caveat"/>
              <a:buChar char="●"/>
            </a:pPr>
            <a:r>
              <a:rPr lang="en" sz="1100">
                <a:solidFill>
                  <a:schemeClr val="dk1"/>
                </a:solidFill>
                <a:highlight>
                  <a:srgbClr val="FFFFFE"/>
                </a:highlight>
                <a:latin typeface="Caveat"/>
                <a:ea typeface="Caveat"/>
                <a:cs typeface="Caveat"/>
                <a:sym typeface="Caveat"/>
              </a:rPr>
              <a:t>Industry with most affected in india</a:t>
            </a:r>
            <a:endParaRPr sz="1100">
              <a:solidFill>
                <a:schemeClr val="dk1"/>
              </a:solidFill>
              <a:highlight>
                <a:srgbClr val="FFFFFE"/>
              </a:highlight>
              <a:latin typeface="Caveat"/>
              <a:ea typeface="Caveat"/>
              <a:cs typeface="Caveat"/>
              <a:sym typeface="Caveat"/>
            </a:endParaRPr>
          </a:p>
          <a:p>
            <a:pPr indent="-298450" lvl="0" marL="457200" rtl="0" algn="l">
              <a:lnSpc>
                <a:spcPct val="135714"/>
              </a:lnSpc>
              <a:spcBef>
                <a:spcPts val="0"/>
              </a:spcBef>
              <a:spcAft>
                <a:spcPts val="0"/>
              </a:spcAft>
              <a:buClr>
                <a:schemeClr val="dk1"/>
              </a:buClr>
              <a:buSzPts val="1100"/>
              <a:buFont typeface="Caveat"/>
              <a:buChar char="●"/>
            </a:pPr>
            <a:r>
              <a:rPr lang="en" sz="1100">
                <a:solidFill>
                  <a:schemeClr val="dk1"/>
                </a:solidFill>
                <a:highlight>
                  <a:srgbClr val="FFFFFE"/>
                </a:highlight>
                <a:latin typeface="Caveat"/>
                <a:ea typeface="Caveat"/>
                <a:cs typeface="Caveat"/>
                <a:sym typeface="Caveat"/>
              </a:rPr>
              <a:t>Which location has most affected in india</a:t>
            </a:r>
            <a:endParaRPr sz="1100">
              <a:solidFill>
                <a:schemeClr val="dk1"/>
              </a:solidFill>
              <a:highlight>
                <a:srgbClr val="FFFFFE"/>
              </a:highlight>
              <a:latin typeface="Caveat"/>
              <a:ea typeface="Caveat"/>
              <a:cs typeface="Caveat"/>
              <a:sym typeface="Caveat"/>
            </a:endParaRPr>
          </a:p>
          <a:p>
            <a:pPr indent="-298450" lvl="0" marL="457200" rtl="0" algn="l">
              <a:lnSpc>
                <a:spcPct val="135714"/>
              </a:lnSpc>
              <a:spcBef>
                <a:spcPts val="0"/>
              </a:spcBef>
              <a:spcAft>
                <a:spcPts val="0"/>
              </a:spcAft>
              <a:buClr>
                <a:schemeClr val="dk1"/>
              </a:buClr>
              <a:buSzPts val="1100"/>
              <a:buFont typeface="Caveat"/>
              <a:buChar char="●"/>
            </a:pPr>
            <a:r>
              <a:rPr lang="en" sz="1100">
                <a:solidFill>
                  <a:schemeClr val="dk1"/>
                </a:solidFill>
                <a:highlight>
                  <a:srgbClr val="FFFFFE"/>
                </a:highlight>
                <a:latin typeface="Caveat"/>
                <a:ea typeface="Caveat"/>
                <a:cs typeface="Caveat"/>
                <a:sym typeface="Caveat"/>
              </a:rPr>
              <a:t>Total fund raised</a:t>
            </a:r>
            <a:endParaRPr sz="1100">
              <a:solidFill>
                <a:schemeClr val="dk1"/>
              </a:solidFill>
              <a:highlight>
                <a:srgbClr val="FFFFFE"/>
              </a:highlight>
              <a:latin typeface="Caveat"/>
              <a:ea typeface="Caveat"/>
              <a:cs typeface="Caveat"/>
              <a:sym typeface="Caveat"/>
            </a:endParaRPr>
          </a:p>
          <a:p>
            <a:pPr indent="-298450" lvl="0" marL="457200" rtl="0" algn="l">
              <a:lnSpc>
                <a:spcPct val="135714"/>
              </a:lnSpc>
              <a:spcBef>
                <a:spcPts val="0"/>
              </a:spcBef>
              <a:spcAft>
                <a:spcPts val="0"/>
              </a:spcAft>
              <a:buClr>
                <a:schemeClr val="dk1"/>
              </a:buClr>
              <a:buSzPts val="1100"/>
              <a:buFont typeface="Caveat"/>
              <a:buChar char="●"/>
            </a:pPr>
            <a:r>
              <a:rPr lang="en" sz="1100">
                <a:solidFill>
                  <a:schemeClr val="dk1"/>
                </a:solidFill>
                <a:highlight>
                  <a:srgbClr val="FFFFFE"/>
                </a:highlight>
                <a:latin typeface="Caveat"/>
                <a:ea typeface="Caveat"/>
                <a:cs typeface="Caveat"/>
                <a:sym typeface="Caveat"/>
              </a:rPr>
              <a:t>Relation between fund raised and industry</a:t>
            </a:r>
            <a:endParaRPr sz="1100">
              <a:solidFill>
                <a:schemeClr val="dk1"/>
              </a:solidFill>
              <a:highlight>
                <a:srgbClr val="FFFFFE"/>
              </a:highlight>
              <a:latin typeface="Caveat"/>
              <a:ea typeface="Caveat"/>
              <a:cs typeface="Caveat"/>
              <a:sym typeface="Caveat"/>
            </a:endParaRPr>
          </a:p>
          <a:p>
            <a:pPr indent="-298450" lvl="0" marL="457200" rtl="0" algn="l">
              <a:lnSpc>
                <a:spcPct val="135714"/>
              </a:lnSpc>
              <a:spcBef>
                <a:spcPts val="0"/>
              </a:spcBef>
              <a:spcAft>
                <a:spcPts val="0"/>
              </a:spcAft>
              <a:buClr>
                <a:schemeClr val="dk1"/>
              </a:buClr>
              <a:buSzPts val="1100"/>
              <a:buFont typeface="Caveat"/>
              <a:buChar char="●"/>
            </a:pPr>
            <a:r>
              <a:rPr lang="en" sz="1100">
                <a:solidFill>
                  <a:schemeClr val="dk1"/>
                </a:solidFill>
                <a:highlight>
                  <a:srgbClr val="FFFFFE"/>
                </a:highlight>
                <a:latin typeface="Caveat"/>
                <a:ea typeface="Caveat"/>
                <a:cs typeface="Caveat"/>
                <a:sym typeface="Caveat"/>
              </a:rPr>
              <a:t>MAANG company analysis</a:t>
            </a:r>
            <a:endParaRPr sz="1100">
              <a:solidFill>
                <a:schemeClr val="dk1"/>
              </a:solidFill>
              <a:highlight>
                <a:srgbClr val="FFFFFE"/>
              </a:highlight>
              <a:latin typeface="Caveat"/>
              <a:ea typeface="Caveat"/>
              <a:cs typeface="Caveat"/>
              <a:sym typeface="Caveat"/>
            </a:endParaRPr>
          </a:p>
          <a:p>
            <a:pPr indent="-298450" lvl="0" marL="457200" rtl="0" algn="l">
              <a:lnSpc>
                <a:spcPct val="135714"/>
              </a:lnSpc>
              <a:spcBef>
                <a:spcPts val="0"/>
              </a:spcBef>
              <a:spcAft>
                <a:spcPts val="0"/>
              </a:spcAft>
              <a:buClr>
                <a:schemeClr val="dk1"/>
              </a:buClr>
              <a:buSzPts val="1100"/>
              <a:buFont typeface="Caveat"/>
              <a:buChar char="●"/>
            </a:pPr>
            <a:r>
              <a:rPr lang="en" sz="1100">
                <a:solidFill>
                  <a:schemeClr val="dk1"/>
                </a:solidFill>
                <a:highlight>
                  <a:srgbClr val="FFFFFE"/>
                </a:highlight>
                <a:latin typeface="Caveat"/>
                <a:ea typeface="Caveat"/>
                <a:cs typeface="Caveat"/>
                <a:sym typeface="Caveat"/>
              </a:rPr>
              <a:t>Which stage has most layoff</a:t>
            </a:r>
            <a:endParaRPr sz="1100">
              <a:solidFill>
                <a:schemeClr val="dk1"/>
              </a:solidFill>
              <a:highlight>
                <a:srgbClr val="FFFFFE"/>
              </a:highlight>
              <a:latin typeface="Caveat"/>
              <a:ea typeface="Caveat"/>
              <a:cs typeface="Caveat"/>
              <a:sym typeface="Caveat"/>
            </a:endParaRPr>
          </a:p>
          <a:p>
            <a:pPr indent="-298450" lvl="0" marL="457200" rtl="0" algn="l">
              <a:lnSpc>
                <a:spcPct val="135714"/>
              </a:lnSpc>
              <a:spcBef>
                <a:spcPts val="0"/>
              </a:spcBef>
              <a:spcAft>
                <a:spcPts val="0"/>
              </a:spcAft>
              <a:buClr>
                <a:schemeClr val="dk1"/>
              </a:buClr>
              <a:buSzPts val="1100"/>
              <a:buFont typeface="Caveat"/>
              <a:buChar char="●"/>
            </a:pPr>
            <a:r>
              <a:rPr lang="en" sz="1100">
                <a:solidFill>
                  <a:schemeClr val="dk1"/>
                </a:solidFill>
                <a:highlight>
                  <a:srgbClr val="FFFFFE"/>
                </a:highlight>
                <a:latin typeface="Caveat"/>
                <a:ea typeface="Caveat"/>
                <a:cs typeface="Caveat"/>
                <a:sym typeface="Caveat"/>
              </a:rPr>
              <a:t>Time series analysis</a:t>
            </a:r>
            <a:endParaRPr sz="1100">
              <a:solidFill>
                <a:schemeClr val="dk1"/>
              </a:solidFill>
              <a:highlight>
                <a:srgbClr val="FFFFFE"/>
              </a:highlight>
              <a:latin typeface="Caveat"/>
              <a:ea typeface="Caveat"/>
              <a:cs typeface="Caveat"/>
              <a:sym typeface="Caveat"/>
            </a:endParaRPr>
          </a:p>
        </p:txBody>
      </p:sp>
      <p:sp>
        <p:nvSpPr>
          <p:cNvPr id="224" name="Google Shape;224;p15"/>
          <p:cNvSpPr txBox="1"/>
          <p:nvPr/>
        </p:nvSpPr>
        <p:spPr>
          <a:xfrm>
            <a:off x="48125" y="1271475"/>
            <a:ext cx="282000" cy="400200"/>
          </a:xfrm>
          <a:prstGeom prst="rect">
            <a:avLst/>
          </a:prstGeom>
          <a:solidFill>
            <a:srgbClr val="DD7E6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2</a:t>
            </a:r>
            <a:endParaRPr/>
          </a:p>
        </p:txBody>
      </p:sp>
      <p:sp>
        <p:nvSpPr>
          <p:cNvPr id="225" name="Google Shape;225;p15"/>
          <p:cNvSpPr txBox="1"/>
          <p:nvPr/>
        </p:nvSpPr>
        <p:spPr>
          <a:xfrm>
            <a:off x="5096475" y="4194325"/>
            <a:ext cx="36012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accent2"/>
                </a:solidFill>
                <a:highlight>
                  <a:srgbClr val="FFFFFF"/>
                </a:highlight>
                <a:latin typeface="Caveat"/>
                <a:ea typeface="Caveat"/>
                <a:cs typeface="Caveat"/>
                <a:sym typeface="Caveat"/>
              </a:rPr>
              <a:t>Percentage, Laid_Off_Count and Fund raised  has significantly more number of missing values percentage.</a:t>
            </a:r>
            <a:endParaRPr sz="1100">
              <a:latin typeface="Caveat"/>
              <a:ea typeface="Caveat"/>
              <a:cs typeface="Caveat"/>
              <a:sym typeface="Caveat"/>
            </a:endParaRPr>
          </a:p>
        </p:txBody>
      </p:sp>
      <p:pic>
        <p:nvPicPr>
          <p:cNvPr id="226" name="Google Shape;226;p15"/>
          <p:cNvPicPr preferRelativeResize="0"/>
          <p:nvPr/>
        </p:nvPicPr>
        <p:blipFill>
          <a:blip r:embed="rId4">
            <a:alphaModFix/>
          </a:blip>
          <a:stretch>
            <a:fillRect/>
          </a:stretch>
        </p:blipFill>
        <p:spPr>
          <a:xfrm>
            <a:off x="5102800" y="3015400"/>
            <a:ext cx="3393125" cy="11372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000"/>
                                        <p:tgtEl>
                                          <p:spTgt spid="1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230" name="Shape 230"/>
        <p:cNvGrpSpPr/>
        <p:nvPr/>
      </p:nvGrpSpPr>
      <p:grpSpPr>
        <a:xfrm>
          <a:off x="0" y="0"/>
          <a:ext cx="0" cy="0"/>
          <a:chOff x="0" y="0"/>
          <a:chExt cx="0" cy="0"/>
        </a:xfrm>
      </p:grpSpPr>
      <p:sp>
        <p:nvSpPr>
          <p:cNvPr id="231" name="Google Shape;231;p16"/>
          <p:cNvSpPr txBox="1"/>
          <p:nvPr/>
        </p:nvSpPr>
        <p:spPr>
          <a:xfrm>
            <a:off x="48125" y="1271475"/>
            <a:ext cx="282000" cy="400200"/>
          </a:xfrm>
          <a:prstGeom prst="rect">
            <a:avLst/>
          </a:prstGeom>
          <a:solidFill>
            <a:srgbClr val="DD7E6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2</a:t>
            </a:r>
            <a:endParaRPr/>
          </a:p>
        </p:txBody>
      </p:sp>
      <p:sp>
        <p:nvSpPr>
          <p:cNvPr id="232" name="Google Shape;232;p16"/>
          <p:cNvSpPr/>
          <p:nvPr/>
        </p:nvSpPr>
        <p:spPr>
          <a:xfrm>
            <a:off x="4648200" y="243159"/>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6"/>
          <p:cNvSpPr/>
          <p:nvPr/>
        </p:nvSpPr>
        <p:spPr>
          <a:xfrm>
            <a:off x="4064800" y="243159"/>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6"/>
          <p:cNvSpPr/>
          <p:nvPr/>
        </p:nvSpPr>
        <p:spPr>
          <a:xfrm>
            <a:off x="4648250" y="2381059"/>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6"/>
          <p:cNvSpPr/>
          <p:nvPr/>
        </p:nvSpPr>
        <p:spPr>
          <a:xfrm>
            <a:off x="4064850" y="2381059"/>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6"/>
          <p:cNvSpPr/>
          <p:nvPr/>
        </p:nvSpPr>
        <p:spPr>
          <a:xfrm>
            <a:off x="4661350" y="2822609"/>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6"/>
          <p:cNvSpPr/>
          <p:nvPr/>
        </p:nvSpPr>
        <p:spPr>
          <a:xfrm>
            <a:off x="4077950" y="2822609"/>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6"/>
          <p:cNvSpPr/>
          <p:nvPr/>
        </p:nvSpPr>
        <p:spPr>
          <a:xfrm>
            <a:off x="4661300" y="3225697"/>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6"/>
          <p:cNvSpPr/>
          <p:nvPr/>
        </p:nvSpPr>
        <p:spPr>
          <a:xfrm>
            <a:off x="4077900" y="3225697"/>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6"/>
          <p:cNvSpPr/>
          <p:nvPr/>
        </p:nvSpPr>
        <p:spPr>
          <a:xfrm>
            <a:off x="4661300" y="3628784"/>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6"/>
          <p:cNvSpPr/>
          <p:nvPr/>
        </p:nvSpPr>
        <p:spPr>
          <a:xfrm>
            <a:off x="4077900" y="3628784"/>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6"/>
          <p:cNvSpPr/>
          <p:nvPr/>
        </p:nvSpPr>
        <p:spPr>
          <a:xfrm>
            <a:off x="4648300" y="4049759"/>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6"/>
          <p:cNvSpPr/>
          <p:nvPr/>
        </p:nvSpPr>
        <p:spPr>
          <a:xfrm>
            <a:off x="4064900" y="4049759"/>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6"/>
          <p:cNvSpPr/>
          <p:nvPr/>
        </p:nvSpPr>
        <p:spPr>
          <a:xfrm>
            <a:off x="4648250" y="4434959"/>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6"/>
          <p:cNvSpPr/>
          <p:nvPr/>
        </p:nvSpPr>
        <p:spPr>
          <a:xfrm>
            <a:off x="4064850" y="4434959"/>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6"/>
          <p:cNvSpPr/>
          <p:nvPr/>
        </p:nvSpPr>
        <p:spPr>
          <a:xfrm>
            <a:off x="4648350" y="2018172"/>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6"/>
          <p:cNvSpPr/>
          <p:nvPr/>
        </p:nvSpPr>
        <p:spPr>
          <a:xfrm>
            <a:off x="4064950" y="2018172"/>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6"/>
          <p:cNvSpPr/>
          <p:nvPr/>
        </p:nvSpPr>
        <p:spPr>
          <a:xfrm>
            <a:off x="4661300" y="1640434"/>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6"/>
          <p:cNvSpPr/>
          <p:nvPr/>
        </p:nvSpPr>
        <p:spPr>
          <a:xfrm>
            <a:off x="4077900" y="1640434"/>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6"/>
          <p:cNvSpPr/>
          <p:nvPr/>
        </p:nvSpPr>
        <p:spPr>
          <a:xfrm>
            <a:off x="4661400" y="1276459"/>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6"/>
          <p:cNvSpPr/>
          <p:nvPr/>
        </p:nvSpPr>
        <p:spPr>
          <a:xfrm>
            <a:off x="4078000" y="1276459"/>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6"/>
          <p:cNvSpPr/>
          <p:nvPr/>
        </p:nvSpPr>
        <p:spPr>
          <a:xfrm>
            <a:off x="4661350" y="931484"/>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6"/>
          <p:cNvSpPr/>
          <p:nvPr/>
        </p:nvSpPr>
        <p:spPr>
          <a:xfrm>
            <a:off x="4077950" y="931484"/>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6"/>
          <p:cNvSpPr/>
          <p:nvPr/>
        </p:nvSpPr>
        <p:spPr>
          <a:xfrm>
            <a:off x="4648250" y="587322"/>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6"/>
          <p:cNvSpPr/>
          <p:nvPr/>
        </p:nvSpPr>
        <p:spPr>
          <a:xfrm>
            <a:off x="4064850" y="587322"/>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6"/>
          <p:cNvSpPr txBox="1"/>
          <p:nvPr/>
        </p:nvSpPr>
        <p:spPr>
          <a:xfrm>
            <a:off x="8815650" y="389600"/>
            <a:ext cx="282000" cy="400200"/>
          </a:xfrm>
          <a:prstGeom prst="rect">
            <a:avLst/>
          </a:prstGeom>
          <a:solidFill>
            <a:srgbClr val="FF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6</a:t>
            </a:r>
            <a:endParaRPr/>
          </a:p>
        </p:txBody>
      </p:sp>
      <p:sp>
        <p:nvSpPr>
          <p:cNvPr id="257" name="Google Shape;257;p16"/>
          <p:cNvSpPr txBox="1"/>
          <p:nvPr/>
        </p:nvSpPr>
        <p:spPr>
          <a:xfrm>
            <a:off x="8815650" y="2328700"/>
            <a:ext cx="282000" cy="400200"/>
          </a:xfrm>
          <a:prstGeom prst="rect">
            <a:avLst/>
          </a:prstGeom>
          <a:solidFill>
            <a:srgbClr val="FF99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8</a:t>
            </a:r>
            <a:endParaRPr/>
          </a:p>
        </p:txBody>
      </p:sp>
      <p:sp>
        <p:nvSpPr>
          <p:cNvPr id="258" name="Google Shape;258;p16"/>
          <p:cNvSpPr txBox="1"/>
          <p:nvPr/>
        </p:nvSpPr>
        <p:spPr>
          <a:xfrm>
            <a:off x="8815650" y="4183975"/>
            <a:ext cx="282000" cy="492600"/>
          </a:xfrm>
          <a:prstGeom prst="rect">
            <a:avLst/>
          </a:prstGeom>
          <a:solidFill>
            <a:schemeClr val="accent5"/>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10</a:t>
            </a:r>
            <a:endParaRPr sz="1000"/>
          </a:p>
        </p:txBody>
      </p:sp>
      <p:sp>
        <p:nvSpPr>
          <p:cNvPr id="259" name="Google Shape;259;p16"/>
          <p:cNvSpPr txBox="1"/>
          <p:nvPr/>
        </p:nvSpPr>
        <p:spPr>
          <a:xfrm>
            <a:off x="8815650" y="1309100"/>
            <a:ext cx="2820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7</a:t>
            </a:r>
            <a:endParaRPr/>
          </a:p>
        </p:txBody>
      </p:sp>
      <p:sp>
        <p:nvSpPr>
          <p:cNvPr id="260" name="Google Shape;260;p16"/>
          <p:cNvSpPr txBox="1"/>
          <p:nvPr/>
        </p:nvSpPr>
        <p:spPr>
          <a:xfrm>
            <a:off x="48125" y="351975"/>
            <a:ext cx="282000" cy="400200"/>
          </a:xfrm>
          <a:prstGeom prst="rect">
            <a:avLst/>
          </a:prstGeom>
          <a:solidFill>
            <a:schemeClr val="accen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1</a:t>
            </a:r>
            <a:endParaRPr/>
          </a:p>
        </p:txBody>
      </p:sp>
      <p:sp>
        <p:nvSpPr>
          <p:cNvPr id="261" name="Google Shape;261;p16"/>
          <p:cNvSpPr txBox="1"/>
          <p:nvPr/>
        </p:nvSpPr>
        <p:spPr>
          <a:xfrm>
            <a:off x="48125" y="4230175"/>
            <a:ext cx="282000" cy="400200"/>
          </a:xfrm>
          <a:prstGeom prst="rect">
            <a:avLst/>
          </a:prstGeom>
          <a:solidFill>
            <a:srgbClr val="38761D"/>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5</a:t>
            </a:r>
            <a:endParaRPr/>
          </a:p>
        </p:txBody>
      </p:sp>
      <p:sp>
        <p:nvSpPr>
          <p:cNvPr id="262" name="Google Shape;262;p16"/>
          <p:cNvSpPr txBox="1"/>
          <p:nvPr/>
        </p:nvSpPr>
        <p:spPr>
          <a:xfrm>
            <a:off x="48125" y="3260625"/>
            <a:ext cx="282000" cy="400200"/>
          </a:xfrm>
          <a:prstGeom prst="rect">
            <a:avLst/>
          </a:prstGeom>
          <a:solidFill>
            <a:srgbClr val="00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4</a:t>
            </a:r>
            <a:endParaRPr/>
          </a:p>
        </p:txBody>
      </p:sp>
      <p:sp>
        <p:nvSpPr>
          <p:cNvPr id="263" name="Google Shape;263;p16"/>
          <p:cNvSpPr txBox="1"/>
          <p:nvPr/>
        </p:nvSpPr>
        <p:spPr>
          <a:xfrm>
            <a:off x="8815650" y="3298250"/>
            <a:ext cx="282000" cy="400200"/>
          </a:xfrm>
          <a:prstGeom prst="rect">
            <a:avLst/>
          </a:prstGeom>
          <a:solidFill>
            <a:srgbClr val="FF00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9</a:t>
            </a:r>
            <a:endParaRPr/>
          </a:p>
        </p:txBody>
      </p:sp>
      <p:sp>
        <p:nvSpPr>
          <p:cNvPr id="264" name="Google Shape;264;p16"/>
          <p:cNvSpPr/>
          <p:nvPr/>
        </p:nvSpPr>
        <p:spPr>
          <a:xfrm>
            <a:off x="277850" y="147725"/>
            <a:ext cx="4136100" cy="4686900"/>
          </a:xfrm>
          <a:prstGeom prst="rect">
            <a:avLst/>
          </a:prstGeom>
          <a:solidFill>
            <a:schemeClr val="lt1"/>
          </a:solidFill>
          <a:ln cap="flat" cmpd="sng" w="9525">
            <a:solidFill>
              <a:schemeClr val="dk2"/>
            </a:solidFill>
            <a:prstDash val="solid"/>
            <a:round/>
            <a:headEnd len="sm" w="sm" type="none"/>
            <a:tailEnd len="sm" w="sm" type="none"/>
          </a:ln>
          <a:effectLst>
            <a:outerShdw blurRad="57150" rotWithShape="0" algn="bl" dir="4260000" dist="133350">
              <a:schemeClr val="dk2">
                <a:alpha val="51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6"/>
          <p:cNvSpPr/>
          <p:nvPr/>
        </p:nvSpPr>
        <p:spPr>
          <a:xfrm>
            <a:off x="4515675" y="147725"/>
            <a:ext cx="4359300" cy="4686900"/>
          </a:xfrm>
          <a:prstGeom prst="rect">
            <a:avLst/>
          </a:prstGeom>
          <a:solidFill>
            <a:schemeClr val="lt1"/>
          </a:solidFill>
          <a:ln cap="flat" cmpd="sng" w="9525">
            <a:solidFill>
              <a:schemeClr val="dk2"/>
            </a:solidFill>
            <a:prstDash val="solid"/>
            <a:round/>
            <a:headEnd len="sm" w="sm" type="none"/>
            <a:tailEnd len="sm" w="sm" type="none"/>
          </a:ln>
          <a:effectLst>
            <a:outerShdw blurRad="57150" rotWithShape="0" algn="bl" dir="5460000" dist="152400">
              <a:srgbClr val="000000">
                <a:alpha val="3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6"/>
          <p:cNvSpPr/>
          <p:nvPr/>
        </p:nvSpPr>
        <p:spPr>
          <a:xfrm>
            <a:off x="4572007" y="4368750"/>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67" name="Google Shape;267;p16"/>
          <p:cNvSpPr/>
          <p:nvPr/>
        </p:nvSpPr>
        <p:spPr>
          <a:xfrm>
            <a:off x="4072300" y="4368750"/>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cxnSp>
        <p:nvCxnSpPr>
          <p:cNvPr id="268" name="Google Shape;268;p16"/>
          <p:cNvCxnSpPr/>
          <p:nvPr/>
        </p:nvCxnSpPr>
        <p:spPr>
          <a:xfrm flipH="1" rot="10800000">
            <a:off x="4233825" y="4546925"/>
            <a:ext cx="497100" cy="12900"/>
          </a:xfrm>
          <a:prstGeom prst="straightConnector1">
            <a:avLst/>
          </a:prstGeom>
          <a:noFill/>
          <a:ln cap="flat" cmpd="sng" w="28575">
            <a:solidFill>
              <a:srgbClr val="000000"/>
            </a:solidFill>
            <a:prstDash val="solid"/>
            <a:miter lim="800000"/>
            <a:headEnd len="sm" w="sm" type="none"/>
            <a:tailEnd len="sm" w="sm" type="none"/>
          </a:ln>
        </p:spPr>
      </p:cxnSp>
      <p:sp>
        <p:nvSpPr>
          <p:cNvPr id="269" name="Google Shape;269;p16"/>
          <p:cNvSpPr/>
          <p:nvPr/>
        </p:nvSpPr>
        <p:spPr>
          <a:xfrm>
            <a:off x="4585532" y="3924275"/>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70" name="Google Shape;270;p16"/>
          <p:cNvSpPr/>
          <p:nvPr/>
        </p:nvSpPr>
        <p:spPr>
          <a:xfrm>
            <a:off x="4085825" y="3924275"/>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cxnSp>
        <p:nvCxnSpPr>
          <p:cNvPr id="271" name="Google Shape;271;p16"/>
          <p:cNvCxnSpPr/>
          <p:nvPr/>
        </p:nvCxnSpPr>
        <p:spPr>
          <a:xfrm flipH="1" rot="10800000">
            <a:off x="4247350" y="4102450"/>
            <a:ext cx="497100" cy="12900"/>
          </a:xfrm>
          <a:prstGeom prst="straightConnector1">
            <a:avLst/>
          </a:prstGeom>
          <a:noFill/>
          <a:ln cap="flat" cmpd="sng" w="28575">
            <a:solidFill>
              <a:srgbClr val="000000"/>
            </a:solidFill>
            <a:prstDash val="solid"/>
            <a:miter lim="800000"/>
            <a:headEnd len="sm" w="sm" type="none"/>
            <a:tailEnd len="sm" w="sm" type="none"/>
          </a:ln>
        </p:spPr>
      </p:cxnSp>
      <p:sp>
        <p:nvSpPr>
          <p:cNvPr id="272" name="Google Shape;272;p16"/>
          <p:cNvSpPr/>
          <p:nvPr/>
        </p:nvSpPr>
        <p:spPr>
          <a:xfrm>
            <a:off x="4585532" y="3412925"/>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73" name="Google Shape;273;p16"/>
          <p:cNvSpPr/>
          <p:nvPr/>
        </p:nvSpPr>
        <p:spPr>
          <a:xfrm>
            <a:off x="4085825" y="3412925"/>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cxnSp>
        <p:nvCxnSpPr>
          <p:cNvPr id="274" name="Google Shape;274;p16"/>
          <p:cNvCxnSpPr/>
          <p:nvPr/>
        </p:nvCxnSpPr>
        <p:spPr>
          <a:xfrm flipH="1" rot="10800000">
            <a:off x="4247350" y="3591100"/>
            <a:ext cx="497100" cy="12900"/>
          </a:xfrm>
          <a:prstGeom prst="straightConnector1">
            <a:avLst/>
          </a:prstGeom>
          <a:noFill/>
          <a:ln cap="flat" cmpd="sng" w="28575">
            <a:solidFill>
              <a:srgbClr val="000000"/>
            </a:solidFill>
            <a:prstDash val="solid"/>
            <a:miter lim="800000"/>
            <a:headEnd len="sm" w="sm" type="none"/>
            <a:tailEnd len="sm" w="sm" type="none"/>
          </a:ln>
        </p:spPr>
      </p:cxnSp>
      <p:sp>
        <p:nvSpPr>
          <p:cNvPr id="275" name="Google Shape;275;p16"/>
          <p:cNvSpPr/>
          <p:nvPr/>
        </p:nvSpPr>
        <p:spPr>
          <a:xfrm>
            <a:off x="4585532" y="2962825"/>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76" name="Google Shape;276;p16"/>
          <p:cNvSpPr/>
          <p:nvPr/>
        </p:nvSpPr>
        <p:spPr>
          <a:xfrm>
            <a:off x="4085825" y="2962825"/>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cxnSp>
        <p:nvCxnSpPr>
          <p:cNvPr id="277" name="Google Shape;277;p16"/>
          <p:cNvCxnSpPr/>
          <p:nvPr/>
        </p:nvCxnSpPr>
        <p:spPr>
          <a:xfrm flipH="1" rot="10800000">
            <a:off x="4247350" y="3141000"/>
            <a:ext cx="497100" cy="12900"/>
          </a:xfrm>
          <a:prstGeom prst="straightConnector1">
            <a:avLst/>
          </a:prstGeom>
          <a:noFill/>
          <a:ln cap="flat" cmpd="sng" w="28575">
            <a:solidFill>
              <a:srgbClr val="000000"/>
            </a:solidFill>
            <a:prstDash val="solid"/>
            <a:miter lim="800000"/>
            <a:headEnd len="sm" w="sm" type="none"/>
            <a:tailEnd len="sm" w="sm" type="none"/>
          </a:ln>
        </p:spPr>
      </p:cxnSp>
      <p:sp>
        <p:nvSpPr>
          <p:cNvPr id="278" name="Google Shape;278;p16"/>
          <p:cNvSpPr/>
          <p:nvPr/>
        </p:nvSpPr>
        <p:spPr>
          <a:xfrm>
            <a:off x="4585532" y="2467250"/>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79" name="Google Shape;279;p16"/>
          <p:cNvSpPr/>
          <p:nvPr/>
        </p:nvSpPr>
        <p:spPr>
          <a:xfrm>
            <a:off x="4085825" y="2467250"/>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cxnSp>
        <p:nvCxnSpPr>
          <p:cNvPr id="280" name="Google Shape;280;p16"/>
          <p:cNvCxnSpPr/>
          <p:nvPr/>
        </p:nvCxnSpPr>
        <p:spPr>
          <a:xfrm flipH="1" rot="10800000">
            <a:off x="4247350" y="2645425"/>
            <a:ext cx="497100" cy="12900"/>
          </a:xfrm>
          <a:prstGeom prst="straightConnector1">
            <a:avLst/>
          </a:prstGeom>
          <a:noFill/>
          <a:ln cap="flat" cmpd="sng" w="28575">
            <a:solidFill>
              <a:srgbClr val="000000"/>
            </a:solidFill>
            <a:prstDash val="solid"/>
            <a:miter lim="800000"/>
            <a:headEnd len="sm" w="sm" type="none"/>
            <a:tailEnd len="sm" w="sm" type="none"/>
          </a:ln>
        </p:spPr>
      </p:cxnSp>
      <p:sp>
        <p:nvSpPr>
          <p:cNvPr id="281" name="Google Shape;281;p16"/>
          <p:cNvSpPr/>
          <p:nvPr/>
        </p:nvSpPr>
        <p:spPr>
          <a:xfrm>
            <a:off x="4585532" y="1987488"/>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82" name="Google Shape;282;p16"/>
          <p:cNvSpPr/>
          <p:nvPr/>
        </p:nvSpPr>
        <p:spPr>
          <a:xfrm>
            <a:off x="4085825" y="1987488"/>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cxnSp>
        <p:nvCxnSpPr>
          <p:cNvPr id="283" name="Google Shape;283;p16"/>
          <p:cNvCxnSpPr/>
          <p:nvPr/>
        </p:nvCxnSpPr>
        <p:spPr>
          <a:xfrm flipH="1" rot="10800000">
            <a:off x="4247350" y="2165663"/>
            <a:ext cx="497100" cy="12900"/>
          </a:xfrm>
          <a:prstGeom prst="straightConnector1">
            <a:avLst/>
          </a:prstGeom>
          <a:noFill/>
          <a:ln cap="flat" cmpd="sng" w="28575">
            <a:solidFill>
              <a:srgbClr val="000000"/>
            </a:solidFill>
            <a:prstDash val="solid"/>
            <a:miter lim="800000"/>
            <a:headEnd len="sm" w="sm" type="none"/>
            <a:tailEnd len="sm" w="sm" type="none"/>
          </a:ln>
        </p:spPr>
      </p:cxnSp>
      <p:sp>
        <p:nvSpPr>
          <p:cNvPr id="284" name="Google Shape;284;p16"/>
          <p:cNvSpPr/>
          <p:nvPr/>
        </p:nvSpPr>
        <p:spPr>
          <a:xfrm>
            <a:off x="4585532" y="1451575"/>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85" name="Google Shape;285;p16"/>
          <p:cNvSpPr/>
          <p:nvPr/>
        </p:nvSpPr>
        <p:spPr>
          <a:xfrm>
            <a:off x="4085825" y="1451575"/>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cxnSp>
        <p:nvCxnSpPr>
          <p:cNvPr id="286" name="Google Shape;286;p16"/>
          <p:cNvCxnSpPr/>
          <p:nvPr/>
        </p:nvCxnSpPr>
        <p:spPr>
          <a:xfrm flipH="1" rot="10800000">
            <a:off x="4247350" y="1629750"/>
            <a:ext cx="497100" cy="12900"/>
          </a:xfrm>
          <a:prstGeom prst="straightConnector1">
            <a:avLst/>
          </a:prstGeom>
          <a:noFill/>
          <a:ln cap="flat" cmpd="sng" w="28575">
            <a:solidFill>
              <a:srgbClr val="000000"/>
            </a:solidFill>
            <a:prstDash val="solid"/>
            <a:miter lim="800000"/>
            <a:headEnd len="sm" w="sm" type="none"/>
            <a:tailEnd len="sm" w="sm" type="none"/>
          </a:ln>
        </p:spPr>
      </p:cxnSp>
      <p:sp>
        <p:nvSpPr>
          <p:cNvPr id="287" name="Google Shape;287;p16"/>
          <p:cNvSpPr/>
          <p:nvPr/>
        </p:nvSpPr>
        <p:spPr>
          <a:xfrm>
            <a:off x="4585532" y="908638"/>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88" name="Google Shape;288;p16"/>
          <p:cNvSpPr/>
          <p:nvPr/>
        </p:nvSpPr>
        <p:spPr>
          <a:xfrm>
            <a:off x="4085825" y="908638"/>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cxnSp>
        <p:nvCxnSpPr>
          <p:cNvPr id="289" name="Google Shape;289;p16"/>
          <p:cNvCxnSpPr/>
          <p:nvPr/>
        </p:nvCxnSpPr>
        <p:spPr>
          <a:xfrm flipH="1" rot="10800000">
            <a:off x="4247350" y="1086813"/>
            <a:ext cx="497100" cy="12900"/>
          </a:xfrm>
          <a:prstGeom prst="straightConnector1">
            <a:avLst/>
          </a:prstGeom>
          <a:noFill/>
          <a:ln cap="flat" cmpd="sng" w="28575">
            <a:solidFill>
              <a:srgbClr val="000000"/>
            </a:solidFill>
            <a:prstDash val="solid"/>
            <a:miter lim="800000"/>
            <a:headEnd len="sm" w="sm" type="none"/>
            <a:tailEnd len="sm" w="sm" type="none"/>
          </a:ln>
        </p:spPr>
      </p:cxnSp>
      <p:sp>
        <p:nvSpPr>
          <p:cNvPr id="290" name="Google Shape;290;p16"/>
          <p:cNvSpPr/>
          <p:nvPr/>
        </p:nvSpPr>
        <p:spPr>
          <a:xfrm>
            <a:off x="4585532" y="365725"/>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91" name="Google Shape;291;p16"/>
          <p:cNvSpPr/>
          <p:nvPr/>
        </p:nvSpPr>
        <p:spPr>
          <a:xfrm>
            <a:off x="4085825" y="365725"/>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cxnSp>
        <p:nvCxnSpPr>
          <p:cNvPr id="292" name="Google Shape;292;p16"/>
          <p:cNvCxnSpPr/>
          <p:nvPr/>
        </p:nvCxnSpPr>
        <p:spPr>
          <a:xfrm flipH="1" rot="10800000">
            <a:off x="4247350" y="543900"/>
            <a:ext cx="497100" cy="12900"/>
          </a:xfrm>
          <a:prstGeom prst="straightConnector1">
            <a:avLst/>
          </a:prstGeom>
          <a:noFill/>
          <a:ln cap="flat" cmpd="sng" w="28575">
            <a:solidFill>
              <a:srgbClr val="000000"/>
            </a:solidFill>
            <a:prstDash val="solid"/>
            <a:miter lim="800000"/>
            <a:headEnd len="sm" w="sm" type="none"/>
            <a:tailEnd len="sm" w="sm" type="none"/>
          </a:ln>
        </p:spPr>
      </p:cxnSp>
      <p:sp>
        <p:nvSpPr>
          <p:cNvPr id="293" name="Google Shape;293;p16"/>
          <p:cNvSpPr txBox="1"/>
          <p:nvPr/>
        </p:nvSpPr>
        <p:spPr>
          <a:xfrm>
            <a:off x="4744450" y="161375"/>
            <a:ext cx="4082100" cy="9381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600"/>
              </a:spcBef>
              <a:spcAft>
                <a:spcPts val="0"/>
              </a:spcAft>
              <a:buClr>
                <a:schemeClr val="accent2"/>
              </a:buClr>
              <a:buSzPts val="1100"/>
              <a:buFont typeface="Caveat"/>
              <a:buAutoNum type="arabicPeriod"/>
            </a:pPr>
            <a:r>
              <a:rPr lang="en" sz="1100">
                <a:solidFill>
                  <a:schemeClr val="accent2"/>
                </a:solidFill>
                <a:highlight>
                  <a:srgbClr val="FFFFFF"/>
                </a:highlight>
                <a:latin typeface="Caveat"/>
                <a:ea typeface="Caveat"/>
                <a:cs typeface="Caveat"/>
                <a:sym typeface="Caveat"/>
              </a:rPr>
              <a:t>SF bay area has most number of layoff counting more than 35k.</a:t>
            </a:r>
            <a:endParaRPr sz="1100">
              <a:solidFill>
                <a:schemeClr val="accent2"/>
              </a:solidFill>
              <a:highlight>
                <a:srgbClr val="FFFFFF"/>
              </a:highlight>
              <a:latin typeface="Caveat"/>
              <a:ea typeface="Caveat"/>
              <a:cs typeface="Caveat"/>
              <a:sym typeface="Caveat"/>
            </a:endParaRPr>
          </a:p>
          <a:p>
            <a:pPr indent="-298450" lvl="0" marL="457200" rtl="0" algn="l">
              <a:lnSpc>
                <a:spcPct val="115000"/>
              </a:lnSpc>
              <a:spcBef>
                <a:spcPts val="0"/>
              </a:spcBef>
              <a:spcAft>
                <a:spcPts val="0"/>
              </a:spcAft>
              <a:buClr>
                <a:schemeClr val="accent2"/>
              </a:buClr>
              <a:buSzPts val="1100"/>
              <a:buFont typeface="Caveat"/>
              <a:buAutoNum type="arabicPeriod"/>
            </a:pPr>
            <a:r>
              <a:rPr lang="en" sz="1100">
                <a:solidFill>
                  <a:schemeClr val="accent2"/>
                </a:solidFill>
                <a:highlight>
                  <a:srgbClr val="FFFFFF"/>
                </a:highlight>
                <a:latin typeface="Caveat"/>
                <a:ea typeface="Caveat"/>
                <a:cs typeface="Caveat"/>
                <a:sym typeface="Caveat"/>
              </a:rPr>
              <a:t>Each location has high number of layoff including different industries.</a:t>
            </a:r>
            <a:endParaRPr sz="1100">
              <a:solidFill>
                <a:schemeClr val="accent2"/>
              </a:solidFill>
              <a:highlight>
                <a:srgbClr val="FFFFFF"/>
              </a:highlight>
              <a:latin typeface="Caveat"/>
              <a:ea typeface="Caveat"/>
              <a:cs typeface="Caveat"/>
              <a:sym typeface="Caveat"/>
            </a:endParaRPr>
          </a:p>
          <a:p>
            <a:pPr indent="-298450" lvl="0" marL="457200" rtl="0" algn="l">
              <a:lnSpc>
                <a:spcPct val="115000"/>
              </a:lnSpc>
              <a:spcBef>
                <a:spcPts val="0"/>
              </a:spcBef>
              <a:spcAft>
                <a:spcPts val="0"/>
              </a:spcAft>
              <a:buClr>
                <a:schemeClr val="accent2"/>
              </a:buClr>
              <a:buSzPts val="1100"/>
              <a:buFont typeface="Caveat"/>
              <a:buAutoNum type="arabicPeriod"/>
            </a:pPr>
            <a:r>
              <a:rPr lang="en" sz="1100">
                <a:solidFill>
                  <a:schemeClr val="accent2"/>
                </a:solidFill>
                <a:highlight>
                  <a:srgbClr val="FFFFFF"/>
                </a:highlight>
                <a:latin typeface="Caveat"/>
                <a:ea typeface="Caveat"/>
                <a:cs typeface="Caveat"/>
                <a:sym typeface="Caveat"/>
              </a:rPr>
              <a:t>Consumer has 23k layoffs in SF bay area.</a:t>
            </a:r>
            <a:endParaRPr sz="1100">
              <a:solidFill>
                <a:schemeClr val="accent2"/>
              </a:solidFill>
              <a:highlight>
                <a:srgbClr val="FFFFFF"/>
              </a:highlight>
              <a:latin typeface="Caveat"/>
              <a:ea typeface="Caveat"/>
              <a:cs typeface="Caveat"/>
              <a:sym typeface="Caveat"/>
            </a:endParaRPr>
          </a:p>
          <a:p>
            <a:pPr indent="-298450" lvl="0" marL="457200" rtl="0" algn="l">
              <a:lnSpc>
                <a:spcPct val="115000"/>
              </a:lnSpc>
              <a:spcBef>
                <a:spcPts val="0"/>
              </a:spcBef>
              <a:spcAft>
                <a:spcPts val="0"/>
              </a:spcAft>
              <a:buClr>
                <a:schemeClr val="accent2"/>
              </a:buClr>
              <a:buSzPts val="1100"/>
              <a:buFont typeface="Caveat"/>
              <a:buAutoNum type="arabicPeriod"/>
            </a:pPr>
            <a:r>
              <a:rPr lang="en" sz="1100">
                <a:solidFill>
                  <a:schemeClr val="accent2"/>
                </a:solidFill>
                <a:highlight>
                  <a:srgbClr val="FFFFFF"/>
                </a:highlight>
                <a:latin typeface="Caveat"/>
                <a:ea typeface="Caveat"/>
                <a:cs typeface="Caveat"/>
                <a:sym typeface="Caveat"/>
              </a:rPr>
              <a:t>Retail has 18k layoffs in Seattle.</a:t>
            </a:r>
            <a:endParaRPr sz="1100">
              <a:solidFill>
                <a:schemeClr val="accent2"/>
              </a:solidFill>
              <a:highlight>
                <a:srgbClr val="FFFFFF"/>
              </a:highlight>
              <a:latin typeface="Caveat"/>
              <a:ea typeface="Caveat"/>
              <a:cs typeface="Caveat"/>
              <a:sym typeface="Caveat"/>
            </a:endParaRPr>
          </a:p>
        </p:txBody>
      </p:sp>
      <p:sp>
        <p:nvSpPr>
          <p:cNvPr id="294" name="Google Shape;294;p16"/>
          <p:cNvSpPr txBox="1"/>
          <p:nvPr/>
        </p:nvSpPr>
        <p:spPr>
          <a:xfrm>
            <a:off x="321025" y="2771938"/>
            <a:ext cx="3601200" cy="40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en" sz="1450">
                <a:solidFill>
                  <a:schemeClr val="accent2"/>
                </a:solidFill>
                <a:highlight>
                  <a:srgbClr val="FFFFFF"/>
                </a:highlight>
                <a:latin typeface="Caveat"/>
                <a:ea typeface="Caveat"/>
                <a:cs typeface="Caveat"/>
                <a:sym typeface="Caveat"/>
              </a:rPr>
              <a:t>TOP 10 LOCATIONS WITH HIGH LAYOFF</a:t>
            </a:r>
            <a:endParaRPr b="1" sz="1450">
              <a:solidFill>
                <a:schemeClr val="accent2"/>
              </a:solidFill>
              <a:highlight>
                <a:srgbClr val="FFFFFF"/>
              </a:highlight>
              <a:latin typeface="Caveat"/>
              <a:ea typeface="Caveat"/>
              <a:cs typeface="Caveat"/>
              <a:sym typeface="Caveat"/>
            </a:endParaRPr>
          </a:p>
        </p:txBody>
      </p:sp>
      <p:sp>
        <p:nvSpPr>
          <p:cNvPr id="295" name="Google Shape;295;p16"/>
          <p:cNvSpPr txBox="1"/>
          <p:nvPr/>
        </p:nvSpPr>
        <p:spPr>
          <a:xfrm>
            <a:off x="488138" y="1772138"/>
            <a:ext cx="3601200" cy="1119300"/>
          </a:xfrm>
          <a:prstGeom prst="rect">
            <a:avLst/>
          </a:prstGeom>
          <a:noFill/>
          <a:ln>
            <a:noFill/>
          </a:ln>
        </p:spPr>
        <p:txBody>
          <a:bodyPr anchorCtr="0" anchor="ctr" bIns="91425" lIns="91425" spcFirstLastPara="1" rIns="91425" wrap="square" tIns="91425">
            <a:noAutofit/>
          </a:bodyPr>
          <a:lstStyle/>
          <a:p>
            <a:pPr indent="-298450" lvl="0" marL="457200" rtl="0" algn="l">
              <a:lnSpc>
                <a:spcPct val="115000"/>
              </a:lnSpc>
              <a:spcBef>
                <a:spcPts val="600"/>
              </a:spcBef>
              <a:spcAft>
                <a:spcPts val="0"/>
              </a:spcAft>
              <a:buClr>
                <a:schemeClr val="accent2"/>
              </a:buClr>
              <a:buSzPts val="1100"/>
              <a:buFont typeface="Caveat"/>
              <a:buAutoNum type="arabicPeriod"/>
            </a:pPr>
            <a:r>
              <a:rPr lang="en" sz="1100">
                <a:solidFill>
                  <a:schemeClr val="accent2"/>
                </a:solidFill>
                <a:highlight>
                  <a:srgbClr val="FFFFFF"/>
                </a:highlight>
                <a:latin typeface="Caveat"/>
                <a:ea typeface="Caveat"/>
                <a:cs typeface="Caveat"/>
                <a:sym typeface="Caveat"/>
              </a:rPr>
              <a:t>Amazon has </a:t>
            </a:r>
            <a:r>
              <a:rPr lang="en" sz="1100">
                <a:solidFill>
                  <a:schemeClr val="accent2"/>
                </a:solidFill>
                <a:highlight>
                  <a:srgbClr val="FFFFFF"/>
                </a:highlight>
                <a:latin typeface="Caveat"/>
                <a:ea typeface="Caveat"/>
                <a:cs typeface="Caveat"/>
                <a:sym typeface="Caveat"/>
              </a:rPr>
              <a:t>laid off</a:t>
            </a:r>
            <a:r>
              <a:rPr lang="en" sz="1100">
                <a:solidFill>
                  <a:schemeClr val="accent2"/>
                </a:solidFill>
                <a:highlight>
                  <a:srgbClr val="FFFFFF"/>
                </a:highlight>
                <a:latin typeface="Caveat"/>
                <a:ea typeface="Caveat"/>
                <a:cs typeface="Caveat"/>
                <a:sym typeface="Caveat"/>
              </a:rPr>
              <a:t> more </a:t>
            </a:r>
            <a:r>
              <a:rPr lang="en" sz="1100">
                <a:solidFill>
                  <a:schemeClr val="accent2"/>
                </a:solidFill>
                <a:highlight>
                  <a:srgbClr val="FFFFFF"/>
                </a:highlight>
                <a:latin typeface="Caveat"/>
                <a:ea typeface="Caveat"/>
                <a:cs typeface="Caveat"/>
                <a:sym typeface="Caveat"/>
              </a:rPr>
              <a:t>employees</a:t>
            </a:r>
            <a:r>
              <a:rPr lang="en" sz="1100">
                <a:solidFill>
                  <a:schemeClr val="accent2"/>
                </a:solidFill>
                <a:highlight>
                  <a:srgbClr val="FFFFFF"/>
                </a:highlight>
                <a:latin typeface="Caveat"/>
                <a:ea typeface="Caveat"/>
                <a:cs typeface="Caveat"/>
                <a:sym typeface="Caveat"/>
              </a:rPr>
              <a:t> </a:t>
            </a:r>
            <a:r>
              <a:rPr lang="en" sz="1100">
                <a:solidFill>
                  <a:schemeClr val="accent2"/>
                </a:solidFill>
                <a:highlight>
                  <a:srgbClr val="FFFFFF"/>
                </a:highlight>
                <a:latin typeface="Caveat"/>
                <a:ea typeface="Caveat"/>
                <a:cs typeface="Caveat"/>
                <a:sym typeface="Caveat"/>
              </a:rPr>
              <a:t>compared</a:t>
            </a:r>
            <a:r>
              <a:rPr lang="en" sz="1100">
                <a:solidFill>
                  <a:schemeClr val="accent2"/>
                </a:solidFill>
                <a:highlight>
                  <a:srgbClr val="FFFFFF"/>
                </a:highlight>
                <a:latin typeface="Caveat"/>
                <a:ea typeface="Caveat"/>
                <a:cs typeface="Caveat"/>
                <a:sym typeface="Caveat"/>
              </a:rPr>
              <a:t> to other </a:t>
            </a:r>
            <a:r>
              <a:rPr lang="en" sz="1100">
                <a:solidFill>
                  <a:schemeClr val="accent2"/>
                </a:solidFill>
                <a:highlight>
                  <a:srgbClr val="FFFFFF"/>
                </a:highlight>
                <a:latin typeface="Caveat"/>
                <a:ea typeface="Caveat"/>
                <a:cs typeface="Caveat"/>
                <a:sym typeface="Caveat"/>
              </a:rPr>
              <a:t>companies</a:t>
            </a:r>
            <a:r>
              <a:rPr lang="en" sz="1100">
                <a:solidFill>
                  <a:schemeClr val="accent2"/>
                </a:solidFill>
                <a:highlight>
                  <a:srgbClr val="FFFFFF"/>
                </a:highlight>
                <a:latin typeface="Caveat"/>
                <a:ea typeface="Caveat"/>
                <a:cs typeface="Caveat"/>
                <a:sym typeface="Caveat"/>
              </a:rPr>
              <a:t> , which includes 2 different industries from amazon itself (1.10K and other 8K)</a:t>
            </a:r>
            <a:endParaRPr sz="1100">
              <a:solidFill>
                <a:schemeClr val="accent2"/>
              </a:solidFill>
              <a:highlight>
                <a:srgbClr val="FFFFFF"/>
              </a:highlight>
              <a:latin typeface="Caveat"/>
              <a:ea typeface="Caveat"/>
              <a:cs typeface="Caveat"/>
              <a:sym typeface="Caveat"/>
            </a:endParaRPr>
          </a:p>
          <a:p>
            <a:pPr indent="-298450" lvl="0" marL="457200" rtl="0" algn="l">
              <a:lnSpc>
                <a:spcPct val="115000"/>
              </a:lnSpc>
              <a:spcBef>
                <a:spcPts val="0"/>
              </a:spcBef>
              <a:spcAft>
                <a:spcPts val="0"/>
              </a:spcAft>
              <a:buClr>
                <a:schemeClr val="accent2"/>
              </a:buClr>
              <a:buSzPts val="1100"/>
              <a:buFont typeface="Caveat"/>
              <a:buAutoNum type="arabicPeriod"/>
            </a:pPr>
            <a:r>
              <a:rPr lang="en" sz="1100">
                <a:solidFill>
                  <a:schemeClr val="accent2"/>
                </a:solidFill>
                <a:highlight>
                  <a:srgbClr val="FFFFFF"/>
                </a:highlight>
                <a:latin typeface="Caveat"/>
                <a:ea typeface="Caveat"/>
                <a:cs typeface="Caveat"/>
                <a:sym typeface="Caveat"/>
              </a:rPr>
              <a:t>MAANG </a:t>
            </a:r>
            <a:r>
              <a:rPr lang="en" sz="1100">
                <a:solidFill>
                  <a:schemeClr val="accent2"/>
                </a:solidFill>
                <a:highlight>
                  <a:srgbClr val="FFFFFF"/>
                </a:highlight>
                <a:latin typeface="Caveat"/>
                <a:ea typeface="Caveat"/>
                <a:cs typeface="Caveat"/>
                <a:sym typeface="Caveat"/>
              </a:rPr>
              <a:t>companies</a:t>
            </a:r>
            <a:r>
              <a:rPr lang="en" sz="1100">
                <a:solidFill>
                  <a:schemeClr val="accent2"/>
                </a:solidFill>
                <a:highlight>
                  <a:srgbClr val="FFFFFF"/>
                </a:highlight>
                <a:latin typeface="Caveat"/>
                <a:ea typeface="Caveat"/>
                <a:cs typeface="Caveat"/>
                <a:sym typeface="Caveat"/>
              </a:rPr>
              <a:t> has </a:t>
            </a:r>
            <a:r>
              <a:rPr lang="en" sz="1100">
                <a:solidFill>
                  <a:schemeClr val="accent2"/>
                </a:solidFill>
                <a:highlight>
                  <a:srgbClr val="FFFFFF"/>
                </a:highlight>
                <a:latin typeface="Caveat"/>
                <a:ea typeface="Caveat"/>
                <a:cs typeface="Caveat"/>
                <a:sym typeface="Caveat"/>
              </a:rPr>
              <a:t>laid off</a:t>
            </a:r>
            <a:r>
              <a:rPr lang="en" sz="1100">
                <a:solidFill>
                  <a:schemeClr val="accent2"/>
                </a:solidFill>
                <a:highlight>
                  <a:srgbClr val="FFFFFF"/>
                </a:highlight>
                <a:latin typeface="Caveat"/>
                <a:ea typeface="Caveat"/>
                <a:cs typeface="Caveat"/>
                <a:sym typeface="Caveat"/>
              </a:rPr>
              <a:t> more employees</a:t>
            </a:r>
            <a:endParaRPr sz="1100">
              <a:solidFill>
                <a:srgbClr val="3C4043"/>
              </a:solidFill>
              <a:highlight>
                <a:srgbClr val="FFFFFF"/>
              </a:highlight>
              <a:latin typeface="Caveat"/>
              <a:ea typeface="Caveat"/>
              <a:cs typeface="Caveat"/>
              <a:sym typeface="Caveat"/>
            </a:endParaRPr>
          </a:p>
        </p:txBody>
      </p:sp>
      <p:sp>
        <p:nvSpPr>
          <p:cNvPr id="296" name="Google Shape;296;p16"/>
          <p:cNvSpPr txBox="1"/>
          <p:nvPr/>
        </p:nvSpPr>
        <p:spPr>
          <a:xfrm>
            <a:off x="294725" y="194700"/>
            <a:ext cx="3601200" cy="3924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b="1" lang="en" sz="1350">
                <a:solidFill>
                  <a:schemeClr val="dk1"/>
                </a:solidFill>
                <a:highlight>
                  <a:srgbClr val="FFFFFE"/>
                </a:highlight>
                <a:latin typeface="Caveat"/>
                <a:ea typeface="Caveat"/>
                <a:cs typeface="Caveat"/>
                <a:sym typeface="Caveat"/>
              </a:rPr>
              <a:t>TOP 10 COMPANIES WITH HIGH LAYOFF</a:t>
            </a:r>
            <a:endParaRPr b="1" sz="1350">
              <a:solidFill>
                <a:schemeClr val="dk1"/>
              </a:solidFill>
              <a:highlight>
                <a:srgbClr val="FFFFFE"/>
              </a:highlight>
              <a:latin typeface="Caveat"/>
              <a:ea typeface="Caveat"/>
              <a:cs typeface="Caveat"/>
              <a:sym typeface="Caveat"/>
            </a:endParaRPr>
          </a:p>
        </p:txBody>
      </p:sp>
      <p:sp>
        <p:nvSpPr>
          <p:cNvPr id="297" name="Google Shape;297;p16"/>
          <p:cNvSpPr txBox="1"/>
          <p:nvPr/>
        </p:nvSpPr>
        <p:spPr>
          <a:xfrm>
            <a:off x="4894725" y="2872950"/>
            <a:ext cx="3980400" cy="22602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600"/>
              </a:spcBef>
              <a:spcAft>
                <a:spcPts val="0"/>
              </a:spcAft>
              <a:buClr>
                <a:schemeClr val="accent2"/>
              </a:buClr>
              <a:buSzPts val="1100"/>
              <a:buFont typeface="Caveat"/>
              <a:buAutoNum type="arabicPeriod"/>
            </a:pPr>
            <a:r>
              <a:rPr lang="en" sz="1100">
                <a:solidFill>
                  <a:schemeClr val="accent2"/>
                </a:solidFill>
                <a:highlight>
                  <a:srgbClr val="FFFFFF"/>
                </a:highlight>
                <a:latin typeface="Caveat"/>
                <a:ea typeface="Caveat"/>
                <a:cs typeface="Caveat"/>
                <a:sym typeface="Caveat"/>
              </a:rPr>
              <a:t>Consumer and retail industries got most affected in industries with layoff count.</a:t>
            </a:r>
            <a:endParaRPr sz="1100">
              <a:solidFill>
                <a:schemeClr val="accent2"/>
              </a:solidFill>
              <a:highlight>
                <a:srgbClr val="FFFFFF"/>
              </a:highlight>
              <a:latin typeface="Caveat"/>
              <a:ea typeface="Caveat"/>
              <a:cs typeface="Caveat"/>
              <a:sym typeface="Caveat"/>
            </a:endParaRPr>
          </a:p>
          <a:p>
            <a:pPr indent="-298450" lvl="0" marL="457200" rtl="0" algn="l">
              <a:lnSpc>
                <a:spcPct val="115000"/>
              </a:lnSpc>
              <a:spcBef>
                <a:spcPts val="0"/>
              </a:spcBef>
              <a:spcAft>
                <a:spcPts val="0"/>
              </a:spcAft>
              <a:buClr>
                <a:schemeClr val="accent2"/>
              </a:buClr>
              <a:buSzPts val="1100"/>
              <a:buFont typeface="Caveat"/>
              <a:buAutoNum type="arabicPeriod"/>
            </a:pPr>
            <a:r>
              <a:rPr lang="en" sz="1100">
                <a:solidFill>
                  <a:schemeClr val="accent2"/>
                </a:solidFill>
                <a:highlight>
                  <a:srgbClr val="FFFFFF"/>
                </a:highlight>
                <a:latin typeface="Caveat"/>
                <a:ea typeface="Caveat"/>
                <a:cs typeface="Caveat"/>
                <a:sym typeface="Caveat"/>
              </a:rPr>
              <a:t>Healthcare domain got affected due to sudden increase in people and managing resources, beds and medicine is also hectic.Digital resources was not popular that time.</a:t>
            </a:r>
            <a:endParaRPr sz="1100">
              <a:solidFill>
                <a:schemeClr val="accent2"/>
              </a:solidFill>
              <a:highlight>
                <a:srgbClr val="FFFFFF"/>
              </a:highlight>
              <a:latin typeface="Caveat"/>
              <a:ea typeface="Caveat"/>
              <a:cs typeface="Caveat"/>
              <a:sym typeface="Caveat"/>
            </a:endParaRPr>
          </a:p>
          <a:p>
            <a:pPr indent="-298450" lvl="0" marL="457200" rtl="0" algn="l">
              <a:lnSpc>
                <a:spcPct val="115000"/>
              </a:lnSpc>
              <a:spcBef>
                <a:spcPts val="0"/>
              </a:spcBef>
              <a:spcAft>
                <a:spcPts val="0"/>
              </a:spcAft>
              <a:buClr>
                <a:schemeClr val="accent2"/>
              </a:buClr>
              <a:buSzPts val="1100"/>
              <a:buFont typeface="Caveat"/>
              <a:buAutoNum type="arabicPeriod"/>
            </a:pPr>
            <a:r>
              <a:rPr lang="en" sz="1100">
                <a:solidFill>
                  <a:schemeClr val="accent2"/>
                </a:solidFill>
                <a:highlight>
                  <a:srgbClr val="FFFFFF"/>
                </a:highlight>
                <a:latin typeface="Caveat"/>
                <a:ea typeface="Caveat"/>
                <a:cs typeface="Caveat"/>
                <a:sym typeface="Caveat"/>
              </a:rPr>
              <a:t>Travel domain got </a:t>
            </a:r>
            <a:r>
              <a:rPr lang="en" sz="1100">
                <a:solidFill>
                  <a:schemeClr val="accent2"/>
                </a:solidFill>
                <a:highlight>
                  <a:srgbClr val="FFFFFF"/>
                </a:highlight>
                <a:latin typeface="Caveat"/>
                <a:ea typeface="Caveat"/>
                <a:cs typeface="Caveat"/>
                <a:sym typeface="Caveat"/>
              </a:rPr>
              <a:t>affected</a:t>
            </a:r>
            <a:r>
              <a:rPr lang="en" sz="1100">
                <a:solidFill>
                  <a:schemeClr val="accent2"/>
                </a:solidFill>
                <a:highlight>
                  <a:srgbClr val="FFFFFF"/>
                </a:highlight>
                <a:latin typeface="Caveat"/>
                <a:ea typeface="Caveat"/>
                <a:cs typeface="Caveat"/>
                <a:sym typeface="Caveat"/>
              </a:rPr>
              <a:t> due to supply chain demand and sudden raise in covid-19 which resulted in lockdown , which also increased the demand for the products, which resulted in demand for sales and hardware industries.</a:t>
            </a:r>
            <a:endParaRPr sz="1100">
              <a:solidFill>
                <a:schemeClr val="accent2"/>
              </a:solidFill>
              <a:highlight>
                <a:srgbClr val="FFFFFF"/>
              </a:highlight>
              <a:latin typeface="Caveat"/>
              <a:ea typeface="Caveat"/>
              <a:cs typeface="Caveat"/>
              <a:sym typeface="Caveat"/>
            </a:endParaRPr>
          </a:p>
          <a:p>
            <a:pPr indent="0" lvl="0" marL="0" rtl="0" algn="l">
              <a:spcBef>
                <a:spcPts val="1200"/>
              </a:spcBef>
              <a:spcAft>
                <a:spcPts val="0"/>
              </a:spcAft>
              <a:buNone/>
            </a:pPr>
            <a:r>
              <a:t/>
            </a:r>
            <a:endParaRPr sz="1100">
              <a:solidFill>
                <a:schemeClr val="accent2"/>
              </a:solidFill>
              <a:highlight>
                <a:srgbClr val="FFFFFF"/>
              </a:highlight>
              <a:latin typeface="Caveat"/>
              <a:ea typeface="Caveat"/>
              <a:cs typeface="Caveat"/>
              <a:sym typeface="Caveat"/>
            </a:endParaRPr>
          </a:p>
        </p:txBody>
      </p:sp>
      <p:sp>
        <p:nvSpPr>
          <p:cNvPr id="298" name="Google Shape;298;p16"/>
          <p:cNvSpPr txBox="1"/>
          <p:nvPr/>
        </p:nvSpPr>
        <p:spPr>
          <a:xfrm>
            <a:off x="48125" y="2291075"/>
            <a:ext cx="282000" cy="400200"/>
          </a:xfrm>
          <a:prstGeom prst="rect">
            <a:avLst/>
          </a:prstGeom>
          <a:solidFill>
            <a:srgbClr val="CC00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3</a:t>
            </a:r>
            <a:endParaRPr/>
          </a:p>
        </p:txBody>
      </p:sp>
      <p:pic>
        <p:nvPicPr>
          <p:cNvPr id="299" name="Google Shape;299;p16"/>
          <p:cNvPicPr preferRelativeResize="0"/>
          <p:nvPr/>
        </p:nvPicPr>
        <p:blipFill>
          <a:blip r:embed="rId3">
            <a:alphaModFix/>
          </a:blip>
          <a:stretch>
            <a:fillRect/>
          </a:stretch>
        </p:blipFill>
        <p:spPr>
          <a:xfrm>
            <a:off x="421775" y="587325"/>
            <a:ext cx="3601198" cy="1280300"/>
          </a:xfrm>
          <a:prstGeom prst="rect">
            <a:avLst/>
          </a:prstGeom>
          <a:noFill/>
          <a:ln>
            <a:noFill/>
          </a:ln>
        </p:spPr>
      </p:pic>
      <p:pic>
        <p:nvPicPr>
          <p:cNvPr id="300" name="Google Shape;300;p16"/>
          <p:cNvPicPr preferRelativeResize="0"/>
          <p:nvPr/>
        </p:nvPicPr>
        <p:blipFill>
          <a:blip r:embed="rId4">
            <a:alphaModFix/>
          </a:blip>
          <a:stretch>
            <a:fillRect/>
          </a:stretch>
        </p:blipFill>
        <p:spPr>
          <a:xfrm>
            <a:off x="450425" y="3176800"/>
            <a:ext cx="3471800" cy="1483600"/>
          </a:xfrm>
          <a:prstGeom prst="rect">
            <a:avLst/>
          </a:prstGeom>
          <a:noFill/>
          <a:ln>
            <a:noFill/>
          </a:ln>
        </p:spPr>
      </p:pic>
      <p:sp>
        <p:nvSpPr>
          <p:cNvPr id="301" name="Google Shape;301;p16"/>
          <p:cNvSpPr txBox="1"/>
          <p:nvPr/>
        </p:nvSpPr>
        <p:spPr>
          <a:xfrm>
            <a:off x="4892625" y="1086813"/>
            <a:ext cx="3601200" cy="40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en" sz="1450">
                <a:solidFill>
                  <a:schemeClr val="accent2"/>
                </a:solidFill>
                <a:highlight>
                  <a:srgbClr val="FFFFFF"/>
                </a:highlight>
                <a:latin typeface="Caveat"/>
                <a:ea typeface="Caveat"/>
                <a:cs typeface="Caveat"/>
                <a:sym typeface="Caveat"/>
              </a:rPr>
              <a:t>TOP 10 INDUSTRIES </a:t>
            </a:r>
            <a:r>
              <a:rPr b="1" lang="en" sz="1450">
                <a:solidFill>
                  <a:schemeClr val="accent2"/>
                </a:solidFill>
                <a:highlight>
                  <a:srgbClr val="FFFFFF"/>
                </a:highlight>
                <a:latin typeface="Caveat"/>
                <a:ea typeface="Caveat"/>
                <a:cs typeface="Caveat"/>
                <a:sym typeface="Caveat"/>
              </a:rPr>
              <a:t>WITH HIGH LAYOFF</a:t>
            </a:r>
            <a:endParaRPr b="1" sz="1450">
              <a:solidFill>
                <a:schemeClr val="accent2"/>
              </a:solidFill>
              <a:highlight>
                <a:srgbClr val="FFFFFF"/>
              </a:highlight>
              <a:latin typeface="Caveat"/>
              <a:ea typeface="Caveat"/>
              <a:cs typeface="Caveat"/>
              <a:sym typeface="Caveat"/>
            </a:endParaRPr>
          </a:p>
        </p:txBody>
      </p:sp>
      <p:pic>
        <p:nvPicPr>
          <p:cNvPr id="302" name="Google Shape;302;p16"/>
          <p:cNvPicPr preferRelativeResize="0"/>
          <p:nvPr/>
        </p:nvPicPr>
        <p:blipFill>
          <a:blip r:embed="rId5">
            <a:alphaModFix/>
          </a:blip>
          <a:stretch>
            <a:fillRect/>
          </a:stretch>
        </p:blipFill>
        <p:spPr>
          <a:xfrm>
            <a:off x="4912599" y="1594775"/>
            <a:ext cx="3720912" cy="12803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gtEl>
                                        <p:attrNameLst>
                                          <p:attrName>style.visibility</p:attrName>
                                        </p:attrNameLst>
                                      </p:cBhvr>
                                      <p:to>
                                        <p:strVal val="visible"/>
                                      </p:to>
                                    </p:set>
                                    <p:animEffect filter="fade" transition="in">
                                      <p:cBhvr>
                                        <p:cTn dur="1000"/>
                                        <p:tgtEl>
                                          <p:spTgt spid="2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306" name="Shape 306"/>
        <p:cNvGrpSpPr/>
        <p:nvPr/>
      </p:nvGrpSpPr>
      <p:grpSpPr>
        <a:xfrm>
          <a:off x="0" y="0"/>
          <a:ext cx="0" cy="0"/>
          <a:chOff x="0" y="0"/>
          <a:chExt cx="0" cy="0"/>
        </a:xfrm>
      </p:grpSpPr>
      <p:sp>
        <p:nvSpPr>
          <p:cNvPr id="307" name="Google Shape;307;p17"/>
          <p:cNvSpPr txBox="1"/>
          <p:nvPr/>
        </p:nvSpPr>
        <p:spPr>
          <a:xfrm>
            <a:off x="48125" y="2291075"/>
            <a:ext cx="282000" cy="400200"/>
          </a:xfrm>
          <a:prstGeom prst="rect">
            <a:avLst/>
          </a:prstGeom>
          <a:solidFill>
            <a:srgbClr val="CC00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3</a:t>
            </a:r>
            <a:endParaRPr/>
          </a:p>
        </p:txBody>
      </p:sp>
      <p:sp>
        <p:nvSpPr>
          <p:cNvPr id="308" name="Google Shape;308;p17"/>
          <p:cNvSpPr txBox="1"/>
          <p:nvPr/>
        </p:nvSpPr>
        <p:spPr>
          <a:xfrm>
            <a:off x="48125" y="1271475"/>
            <a:ext cx="282000" cy="400200"/>
          </a:xfrm>
          <a:prstGeom prst="rect">
            <a:avLst/>
          </a:prstGeom>
          <a:solidFill>
            <a:srgbClr val="DD7E6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2</a:t>
            </a:r>
            <a:endParaRPr/>
          </a:p>
        </p:txBody>
      </p:sp>
      <p:sp>
        <p:nvSpPr>
          <p:cNvPr id="309" name="Google Shape;309;p17"/>
          <p:cNvSpPr/>
          <p:nvPr/>
        </p:nvSpPr>
        <p:spPr>
          <a:xfrm>
            <a:off x="4648200" y="243159"/>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7"/>
          <p:cNvSpPr/>
          <p:nvPr/>
        </p:nvSpPr>
        <p:spPr>
          <a:xfrm>
            <a:off x="4064800" y="243159"/>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7"/>
          <p:cNvSpPr/>
          <p:nvPr/>
        </p:nvSpPr>
        <p:spPr>
          <a:xfrm>
            <a:off x="4648250" y="2381059"/>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7"/>
          <p:cNvSpPr/>
          <p:nvPr/>
        </p:nvSpPr>
        <p:spPr>
          <a:xfrm>
            <a:off x="4064850" y="2381059"/>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7"/>
          <p:cNvSpPr/>
          <p:nvPr/>
        </p:nvSpPr>
        <p:spPr>
          <a:xfrm>
            <a:off x="4661350" y="2822609"/>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7"/>
          <p:cNvSpPr/>
          <p:nvPr/>
        </p:nvSpPr>
        <p:spPr>
          <a:xfrm>
            <a:off x="4077950" y="2822609"/>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7"/>
          <p:cNvSpPr/>
          <p:nvPr/>
        </p:nvSpPr>
        <p:spPr>
          <a:xfrm>
            <a:off x="4661300" y="3225697"/>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7"/>
          <p:cNvSpPr/>
          <p:nvPr/>
        </p:nvSpPr>
        <p:spPr>
          <a:xfrm>
            <a:off x="4077900" y="3225697"/>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7"/>
          <p:cNvSpPr/>
          <p:nvPr/>
        </p:nvSpPr>
        <p:spPr>
          <a:xfrm>
            <a:off x="4661300" y="3628784"/>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7"/>
          <p:cNvSpPr/>
          <p:nvPr/>
        </p:nvSpPr>
        <p:spPr>
          <a:xfrm>
            <a:off x="4077900" y="3628784"/>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7"/>
          <p:cNvSpPr/>
          <p:nvPr/>
        </p:nvSpPr>
        <p:spPr>
          <a:xfrm>
            <a:off x="4648300" y="4049759"/>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7"/>
          <p:cNvSpPr/>
          <p:nvPr/>
        </p:nvSpPr>
        <p:spPr>
          <a:xfrm>
            <a:off x="4064900" y="4049759"/>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7"/>
          <p:cNvSpPr/>
          <p:nvPr/>
        </p:nvSpPr>
        <p:spPr>
          <a:xfrm>
            <a:off x="4648250" y="4434959"/>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7"/>
          <p:cNvSpPr/>
          <p:nvPr/>
        </p:nvSpPr>
        <p:spPr>
          <a:xfrm>
            <a:off x="4064850" y="4434959"/>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7"/>
          <p:cNvSpPr/>
          <p:nvPr/>
        </p:nvSpPr>
        <p:spPr>
          <a:xfrm>
            <a:off x="4648350" y="2018172"/>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7"/>
          <p:cNvSpPr/>
          <p:nvPr/>
        </p:nvSpPr>
        <p:spPr>
          <a:xfrm>
            <a:off x="4064950" y="2018172"/>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7"/>
          <p:cNvSpPr/>
          <p:nvPr/>
        </p:nvSpPr>
        <p:spPr>
          <a:xfrm>
            <a:off x="4661300" y="1640434"/>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7"/>
          <p:cNvSpPr/>
          <p:nvPr/>
        </p:nvSpPr>
        <p:spPr>
          <a:xfrm>
            <a:off x="4077900" y="1640434"/>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7"/>
          <p:cNvSpPr/>
          <p:nvPr/>
        </p:nvSpPr>
        <p:spPr>
          <a:xfrm>
            <a:off x="4661400" y="1276459"/>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7"/>
          <p:cNvSpPr/>
          <p:nvPr/>
        </p:nvSpPr>
        <p:spPr>
          <a:xfrm>
            <a:off x="4078000" y="1276459"/>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7"/>
          <p:cNvSpPr/>
          <p:nvPr/>
        </p:nvSpPr>
        <p:spPr>
          <a:xfrm>
            <a:off x="4661350" y="931484"/>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7"/>
          <p:cNvSpPr/>
          <p:nvPr/>
        </p:nvSpPr>
        <p:spPr>
          <a:xfrm>
            <a:off x="4077950" y="931484"/>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7"/>
          <p:cNvSpPr/>
          <p:nvPr/>
        </p:nvSpPr>
        <p:spPr>
          <a:xfrm>
            <a:off x="4648250" y="587322"/>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7"/>
          <p:cNvSpPr/>
          <p:nvPr/>
        </p:nvSpPr>
        <p:spPr>
          <a:xfrm>
            <a:off x="4064850" y="587322"/>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7"/>
          <p:cNvSpPr txBox="1"/>
          <p:nvPr/>
        </p:nvSpPr>
        <p:spPr>
          <a:xfrm>
            <a:off x="8815650" y="389600"/>
            <a:ext cx="282000" cy="400200"/>
          </a:xfrm>
          <a:prstGeom prst="rect">
            <a:avLst/>
          </a:prstGeom>
          <a:solidFill>
            <a:srgbClr val="FF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6</a:t>
            </a:r>
            <a:endParaRPr/>
          </a:p>
        </p:txBody>
      </p:sp>
      <p:sp>
        <p:nvSpPr>
          <p:cNvPr id="334" name="Google Shape;334;p17"/>
          <p:cNvSpPr txBox="1"/>
          <p:nvPr/>
        </p:nvSpPr>
        <p:spPr>
          <a:xfrm>
            <a:off x="8815650" y="2328700"/>
            <a:ext cx="282000" cy="400200"/>
          </a:xfrm>
          <a:prstGeom prst="rect">
            <a:avLst/>
          </a:prstGeom>
          <a:solidFill>
            <a:srgbClr val="FF99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8</a:t>
            </a:r>
            <a:endParaRPr/>
          </a:p>
        </p:txBody>
      </p:sp>
      <p:sp>
        <p:nvSpPr>
          <p:cNvPr id="335" name="Google Shape;335;p17"/>
          <p:cNvSpPr txBox="1"/>
          <p:nvPr/>
        </p:nvSpPr>
        <p:spPr>
          <a:xfrm>
            <a:off x="8815650" y="4183975"/>
            <a:ext cx="282000" cy="492600"/>
          </a:xfrm>
          <a:prstGeom prst="rect">
            <a:avLst/>
          </a:prstGeom>
          <a:solidFill>
            <a:schemeClr val="accent5"/>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10</a:t>
            </a:r>
            <a:endParaRPr sz="1000"/>
          </a:p>
        </p:txBody>
      </p:sp>
      <p:sp>
        <p:nvSpPr>
          <p:cNvPr id="336" name="Google Shape;336;p17"/>
          <p:cNvSpPr txBox="1"/>
          <p:nvPr/>
        </p:nvSpPr>
        <p:spPr>
          <a:xfrm>
            <a:off x="8815650" y="1309100"/>
            <a:ext cx="2820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7</a:t>
            </a:r>
            <a:endParaRPr/>
          </a:p>
        </p:txBody>
      </p:sp>
      <p:sp>
        <p:nvSpPr>
          <p:cNvPr id="337" name="Google Shape;337;p17"/>
          <p:cNvSpPr txBox="1"/>
          <p:nvPr/>
        </p:nvSpPr>
        <p:spPr>
          <a:xfrm>
            <a:off x="48125" y="351975"/>
            <a:ext cx="282000" cy="400200"/>
          </a:xfrm>
          <a:prstGeom prst="rect">
            <a:avLst/>
          </a:prstGeom>
          <a:solidFill>
            <a:schemeClr val="accen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1</a:t>
            </a:r>
            <a:endParaRPr/>
          </a:p>
        </p:txBody>
      </p:sp>
      <p:sp>
        <p:nvSpPr>
          <p:cNvPr id="338" name="Google Shape;338;p17"/>
          <p:cNvSpPr txBox="1"/>
          <p:nvPr/>
        </p:nvSpPr>
        <p:spPr>
          <a:xfrm>
            <a:off x="48125" y="4230175"/>
            <a:ext cx="282000" cy="400200"/>
          </a:xfrm>
          <a:prstGeom prst="rect">
            <a:avLst/>
          </a:prstGeom>
          <a:solidFill>
            <a:srgbClr val="38761D"/>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5</a:t>
            </a:r>
            <a:endParaRPr/>
          </a:p>
        </p:txBody>
      </p:sp>
      <p:sp>
        <p:nvSpPr>
          <p:cNvPr id="339" name="Google Shape;339;p17"/>
          <p:cNvSpPr txBox="1"/>
          <p:nvPr/>
        </p:nvSpPr>
        <p:spPr>
          <a:xfrm>
            <a:off x="8815650" y="3298250"/>
            <a:ext cx="282000" cy="400200"/>
          </a:xfrm>
          <a:prstGeom prst="rect">
            <a:avLst/>
          </a:prstGeom>
          <a:solidFill>
            <a:srgbClr val="FF00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9</a:t>
            </a:r>
            <a:endParaRPr/>
          </a:p>
        </p:txBody>
      </p:sp>
      <p:sp>
        <p:nvSpPr>
          <p:cNvPr id="340" name="Google Shape;340;p17"/>
          <p:cNvSpPr/>
          <p:nvPr/>
        </p:nvSpPr>
        <p:spPr>
          <a:xfrm>
            <a:off x="277850" y="147725"/>
            <a:ext cx="4136100" cy="4686900"/>
          </a:xfrm>
          <a:prstGeom prst="rect">
            <a:avLst/>
          </a:prstGeom>
          <a:solidFill>
            <a:schemeClr val="lt1"/>
          </a:solidFill>
          <a:ln cap="flat" cmpd="sng" w="9525">
            <a:solidFill>
              <a:schemeClr val="dk2"/>
            </a:solidFill>
            <a:prstDash val="solid"/>
            <a:round/>
            <a:headEnd len="sm" w="sm" type="none"/>
            <a:tailEnd len="sm" w="sm" type="none"/>
          </a:ln>
          <a:effectLst>
            <a:outerShdw blurRad="57150" rotWithShape="0" algn="bl" dir="4260000" dist="133350">
              <a:schemeClr val="dk2">
                <a:alpha val="51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7"/>
          <p:cNvSpPr/>
          <p:nvPr/>
        </p:nvSpPr>
        <p:spPr>
          <a:xfrm>
            <a:off x="4515675" y="147725"/>
            <a:ext cx="4359300" cy="4686900"/>
          </a:xfrm>
          <a:prstGeom prst="rect">
            <a:avLst/>
          </a:prstGeom>
          <a:solidFill>
            <a:schemeClr val="lt1"/>
          </a:solidFill>
          <a:ln cap="flat" cmpd="sng" w="9525">
            <a:solidFill>
              <a:schemeClr val="dk2"/>
            </a:solidFill>
            <a:prstDash val="solid"/>
            <a:round/>
            <a:headEnd len="sm" w="sm" type="none"/>
            <a:tailEnd len="sm" w="sm" type="none"/>
          </a:ln>
          <a:effectLst>
            <a:outerShdw blurRad="57150" rotWithShape="0" algn="bl" dir="5460000" dist="152400">
              <a:srgbClr val="000000">
                <a:alpha val="3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7"/>
          <p:cNvSpPr/>
          <p:nvPr/>
        </p:nvSpPr>
        <p:spPr>
          <a:xfrm>
            <a:off x="4572007" y="4368750"/>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43" name="Google Shape;343;p17"/>
          <p:cNvSpPr/>
          <p:nvPr/>
        </p:nvSpPr>
        <p:spPr>
          <a:xfrm>
            <a:off x="4072300" y="4368750"/>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cxnSp>
        <p:nvCxnSpPr>
          <p:cNvPr id="344" name="Google Shape;344;p17"/>
          <p:cNvCxnSpPr/>
          <p:nvPr/>
        </p:nvCxnSpPr>
        <p:spPr>
          <a:xfrm flipH="1" rot="10800000">
            <a:off x="4233825" y="4546925"/>
            <a:ext cx="497100" cy="12900"/>
          </a:xfrm>
          <a:prstGeom prst="straightConnector1">
            <a:avLst/>
          </a:prstGeom>
          <a:noFill/>
          <a:ln cap="flat" cmpd="sng" w="28575">
            <a:solidFill>
              <a:srgbClr val="000000"/>
            </a:solidFill>
            <a:prstDash val="solid"/>
            <a:miter lim="800000"/>
            <a:headEnd len="sm" w="sm" type="none"/>
            <a:tailEnd len="sm" w="sm" type="none"/>
          </a:ln>
        </p:spPr>
      </p:cxnSp>
      <p:sp>
        <p:nvSpPr>
          <p:cNvPr id="345" name="Google Shape;345;p17"/>
          <p:cNvSpPr/>
          <p:nvPr/>
        </p:nvSpPr>
        <p:spPr>
          <a:xfrm>
            <a:off x="4585532" y="3924275"/>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46" name="Google Shape;346;p17"/>
          <p:cNvSpPr/>
          <p:nvPr/>
        </p:nvSpPr>
        <p:spPr>
          <a:xfrm>
            <a:off x="4085825" y="3924275"/>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cxnSp>
        <p:nvCxnSpPr>
          <p:cNvPr id="347" name="Google Shape;347;p17"/>
          <p:cNvCxnSpPr/>
          <p:nvPr/>
        </p:nvCxnSpPr>
        <p:spPr>
          <a:xfrm flipH="1" rot="10800000">
            <a:off x="4247350" y="4102450"/>
            <a:ext cx="497100" cy="12900"/>
          </a:xfrm>
          <a:prstGeom prst="straightConnector1">
            <a:avLst/>
          </a:prstGeom>
          <a:noFill/>
          <a:ln cap="flat" cmpd="sng" w="28575">
            <a:solidFill>
              <a:srgbClr val="000000"/>
            </a:solidFill>
            <a:prstDash val="solid"/>
            <a:miter lim="800000"/>
            <a:headEnd len="sm" w="sm" type="none"/>
            <a:tailEnd len="sm" w="sm" type="none"/>
          </a:ln>
        </p:spPr>
      </p:cxnSp>
      <p:sp>
        <p:nvSpPr>
          <p:cNvPr id="348" name="Google Shape;348;p17"/>
          <p:cNvSpPr/>
          <p:nvPr/>
        </p:nvSpPr>
        <p:spPr>
          <a:xfrm>
            <a:off x="4585532" y="3412925"/>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49" name="Google Shape;349;p17"/>
          <p:cNvSpPr/>
          <p:nvPr/>
        </p:nvSpPr>
        <p:spPr>
          <a:xfrm>
            <a:off x="4085825" y="3412925"/>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cxnSp>
        <p:nvCxnSpPr>
          <p:cNvPr id="350" name="Google Shape;350;p17"/>
          <p:cNvCxnSpPr/>
          <p:nvPr/>
        </p:nvCxnSpPr>
        <p:spPr>
          <a:xfrm flipH="1" rot="10800000">
            <a:off x="4247350" y="3591100"/>
            <a:ext cx="497100" cy="12900"/>
          </a:xfrm>
          <a:prstGeom prst="straightConnector1">
            <a:avLst/>
          </a:prstGeom>
          <a:noFill/>
          <a:ln cap="flat" cmpd="sng" w="28575">
            <a:solidFill>
              <a:srgbClr val="000000"/>
            </a:solidFill>
            <a:prstDash val="solid"/>
            <a:miter lim="800000"/>
            <a:headEnd len="sm" w="sm" type="none"/>
            <a:tailEnd len="sm" w="sm" type="none"/>
          </a:ln>
        </p:spPr>
      </p:cxnSp>
      <p:sp>
        <p:nvSpPr>
          <p:cNvPr id="351" name="Google Shape;351;p17"/>
          <p:cNvSpPr/>
          <p:nvPr/>
        </p:nvSpPr>
        <p:spPr>
          <a:xfrm>
            <a:off x="4585532" y="2962825"/>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52" name="Google Shape;352;p17"/>
          <p:cNvSpPr/>
          <p:nvPr/>
        </p:nvSpPr>
        <p:spPr>
          <a:xfrm>
            <a:off x="4085825" y="2962825"/>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cxnSp>
        <p:nvCxnSpPr>
          <p:cNvPr id="353" name="Google Shape;353;p17"/>
          <p:cNvCxnSpPr/>
          <p:nvPr/>
        </p:nvCxnSpPr>
        <p:spPr>
          <a:xfrm flipH="1" rot="10800000">
            <a:off x="4247350" y="3141000"/>
            <a:ext cx="497100" cy="12900"/>
          </a:xfrm>
          <a:prstGeom prst="straightConnector1">
            <a:avLst/>
          </a:prstGeom>
          <a:noFill/>
          <a:ln cap="flat" cmpd="sng" w="28575">
            <a:solidFill>
              <a:srgbClr val="000000"/>
            </a:solidFill>
            <a:prstDash val="solid"/>
            <a:miter lim="800000"/>
            <a:headEnd len="sm" w="sm" type="none"/>
            <a:tailEnd len="sm" w="sm" type="none"/>
          </a:ln>
        </p:spPr>
      </p:cxnSp>
      <p:sp>
        <p:nvSpPr>
          <p:cNvPr id="354" name="Google Shape;354;p17"/>
          <p:cNvSpPr/>
          <p:nvPr/>
        </p:nvSpPr>
        <p:spPr>
          <a:xfrm>
            <a:off x="4585532" y="2467250"/>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55" name="Google Shape;355;p17"/>
          <p:cNvSpPr/>
          <p:nvPr/>
        </p:nvSpPr>
        <p:spPr>
          <a:xfrm>
            <a:off x="4085825" y="2467250"/>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cxnSp>
        <p:nvCxnSpPr>
          <p:cNvPr id="356" name="Google Shape;356;p17"/>
          <p:cNvCxnSpPr/>
          <p:nvPr/>
        </p:nvCxnSpPr>
        <p:spPr>
          <a:xfrm flipH="1" rot="10800000">
            <a:off x="4247350" y="2645425"/>
            <a:ext cx="497100" cy="12900"/>
          </a:xfrm>
          <a:prstGeom prst="straightConnector1">
            <a:avLst/>
          </a:prstGeom>
          <a:noFill/>
          <a:ln cap="flat" cmpd="sng" w="28575">
            <a:solidFill>
              <a:srgbClr val="000000"/>
            </a:solidFill>
            <a:prstDash val="solid"/>
            <a:miter lim="800000"/>
            <a:headEnd len="sm" w="sm" type="none"/>
            <a:tailEnd len="sm" w="sm" type="none"/>
          </a:ln>
        </p:spPr>
      </p:cxnSp>
      <p:sp>
        <p:nvSpPr>
          <p:cNvPr id="357" name="Google Shape;357;p17"/>
          <p:cNvSpPr/>
          <p:nvPr/>
        </p:nvSpPr>
        <p:spPr>
          <a:xfrm>
            <a:off x="4585532" y="1987488"/>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58" name="Google Shape;358;p17"/>
          <p:cNvSpPr/>
          <p:nvPr/>
        </p:nvSpPr>
        <p:spPr>
          <a:xfrm>
            <a:off x="4085825" y="1987488"/>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cxnSp>
        <p:nvCxnSpPr>
          <p:cNvPr id="359" name="Google Shape;359;p17"/>
          <p:cNvCxnSpPr/>
          <p:nvPr/>
        </p:nvCxnSpPr>
        <p:spPr>
          <a:xfrm flipH="1" rot="10800000">
            <a:off x="4247350" y="2165663"/>
            <a:ext cx="497100" cy="12900"/>
          </a:xfrm>
          <a:prstGeom prst="straightConnector1">
            <a:avLst/>
          </a:prstGeom>
          <a:noFill/>
          <a:ln cap="flat" cmpd="sng" w="28575">
            <a:solidFill>
              <a:srgbClr val="000000"/>
            </a:solidFill>
            <a:prstDash val="solid"/>
            <a:miter lim="800000"/>
            <a:headEnd len="sm" w="sm" type="none"/>
            <a:tailEnd len="sm" w="sm" type="none"/>
          </a:ln>
        </p:spPr>
      </p:cxnSp>
      <p:sp>
        <p:nvSpPr>
          <p:cNvPr id="360" name="Google Shape;360;p17"/>
          <p:cNvSpPr/>
          <p:nvPr/>
        </p:nvSpPr>
        <p:spPr>
          <a:xfrm>
            <a:off x="4585532" y="1451575"/>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61" name="Google Shape;361;p17"/>
          <p:cNvSpPr/>
          <p:nvPr/>
        </p:nvSpPr>
        <p:spPr>
          <a:xfrm>
            <a:off x="4085825" y="1451575"/>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cxnSp>
        <p:nvCxnSpPr>
          <p:cNvPr id="362" name="Google Shape;362;p17"/>
          <p:cNvCxnSpPr/>
          <p:nvPr/>
        </p:nvCxnSpPr>
        <p:spPr>
          <a:xfrm flipH="1" rot="10800000">
            <a:off x="4247350" y="1629750"/>
            <a:ext cx="497100" cy="12900"/>
          </a:xfrm>
          <a:prstGeom prst="straightConnector1">
            <a:avLst/>
          </a:prstGeom>
          <a:noFill/>
          <a:ln cap="flat" cmpd="sng" w="28575">
            <a:solidFill>
              <a:srgbClr val="000000"/>
            </a:solidFill>
            <a:prstDash val="solid"/>
            <a:miter lim="800000"/>
            <a:headEnd len="sm" w="sm" type="none"/>
            <a:tailEnd len="sm" w="sm" type="none"/>
          </a:ln>
        </p:spPr>
      </p:cxnSp>
      <p:sp>
        <p:nvSpPr>
          <p:cNvPr id="363" name="Google Shape;363;p17"/>
          <p:cNvSpPr/>
          <p:nvPr/>
        </p:nvSpPr>
        <p:spPr>
          <a:xfrm>
            <a:off x="4585532" y="908638"/>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64" name="Google Shape;364;p17"/>
          <p:cNvSpPr/>
          <p:nvPr/>
        </p:nvSpPr>
        <p:spPr>
          <a:xfrm>
            <a:off x="4085825" y="908638"/>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cxnSp>
        <p:nvCxnSpPr>
          <p:cNvPr id="365" name="Google Shape;365;p17"/>
          <p:cNvCxnSpPr/>
          <p:nvPr/>
        </p:nvCxnSpPr>
        <p:spPr>
          <a:xfrm flipH="1" rot="10800000">
            <a:off x="4247350" y="1086813"/>
            <a:ext cx="497100" cy="12900"/>
          </a:xfrm>
          <a:prstGeom prst="straightConnector1">
            <a:avLst/>
          </a:prstGeom>
          <a:noFill/>
          <a:ln cap="flat" cmpd="sng" w="28575">
            <a:solidFill>
              <a:srgbClr val="000000"/>
            </a:solidFill>
            <a:prstDash val="solid"/>
            <a:miter lim="800000"/>
            <a:headEnd len="sm" w="sm" type="none"/>
            <a:tailEnd len="sm" w="sm" type="none"/>
          </a:ln>
        </p:spPr>
      </p:cxnSp>
      <p:sp>
        <p:nvSpPr>
          <p:cNvPr id="366" name="Google Shape;366;p17"/>
          <p:cNvSpPr/>
          <p:nvPr/>
        </p:nvSpPr>
        <p:spPr>
          <a:xfrm>
            <a:off x="4585532" y="365725"/>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67" name="Google Shape;367;p17"/>
          <p:cNvSpPr/>
          <p:nvPr/>
        </p:nvSpPr>
        <p:spPr>
          <a:xfrm>
            <a:off x="4085825" y="365725"/>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cxnSp>
        <p:nvCxnSpPr>
          <p:cNvPr id="368" name="Google Shape;368;p17"/>
          <p:cNvCxnSpPr/>
          <p:nvPr/>
        </p:nvCxnSpPr>
        <p:spPr>
          <a:xfrm flipH="1" rot="10800000">
            <a:off x="4247350" y="543900"/>
            <a:ext cx="497100" cy="12900"/>
          </a:xfrm>
          <a:prstGeom prst="straightConnector1">
            <a:avLst/>
          </a:prstGeom>
          <a:noFill/>
          <a:ln cap="flat" cmpd="sng" w="28575">
            <a:solidFill>
              <a:srgbClr val="000000"/>
            </a:solidFill>
            <a:prstDash val="solid"/>
            <a:miter lim="800000"/>
            <a:headEnd len="sm" w="sm" type="none"/>
            <a:tailEnd len="sm" w="sm" type="none"/>
          </a:ln>
        </p:spPr>
      </p:cxnSp>
      <p:sp>
        <p:nvSpPr>
          <p:cNvPr id="369" name="Google Shape;369;p17"/>
          <p:cNvSpPr txBox="1"/>
          <p:nvPr/>
        </p:nvSpPr>
        <p:spPr>
          <a:xfrm>
            <a:off x="4654275" y="1279175"/>
            <a:ext cx="4082100" cy="36642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600"/>
              </a:spcBef>
              <a:spcAft>
                <a:spcPts val="0"/>
              </a:spcAft>
              <a:buClr>
                <a:schemeClr val="accent2"/>
              </a:buClr>
              <a:buSzPts val="1100"/>
              <a:buFont typeface="Caveat"/>
              <a:buAutoNum type="arabicPeriod"/>
            </a:pPr>
            <a:r>
              <a:rPr lang="en" sz="1100">
                <a:solidFill>
                  <a:schemeClr val="accent2"/>
                </a:solidFill>
                <a:highlight>
                  <a:srgbClr val="FFFFFF"/>
                </a:highlight>
                <a:latin typeface="Caveat"/>
                <a:ea typeface="Caveat"/>
                <a:cs typeface="Caveat"/>
                <a:sym typeface="Caveat"/>
              </a:rPr>
              <a:t>USA has </a:t>
            </a:r>
            <a:r>
              <a:rPr lang="en" sz="1100">
                <a:solidFill>
                  <a:schemeClr val="accent2"/>
                </a:solidFill>
                <a:highlight>
                  <a:srgbClr val="FFFFFF"/>
                </a:highlight>
                <a:latin typeface="Caveat"/>
                <a:ea typeface="Caveat"/>
                <a:cs typeface="Caveat"/>
                <a:sym typeface="Caveat"/>
              </a:rPr>
              <a:t>laid</a:t>
            </a:r>
            <a:r>
              <a:rPr lang="en" sz="1100">
                <a:solidFill>
                  <a:schemeClr val="accent2"/>
                </a:solidFill>
                <a:highlight>
                  <a:srgbClr val="FFFFFF"/>
                </a:highlight>
                <a:latin typeface="Caveat"/>
                <a:ea typeface="Caveat"/>
                <a:cs typeface="Caveat"/>
                <a:sym typeface="Caveat"/>
              </a:rPr>
              <a:t> off more people when compared to other countries, and hold more </a:t>
            </a:r>
            <a:r>
              <a:rPr lang="en" sz="1100">
                <a:solidFill>
                  <a:schemeClr val="accent2"/>
                </a:solidFill>
                <a:highlight>
                  <a:srgbClr val="FFFFFF"/>
                </a:highlight>
                <a:latin typeface="Caveat"/>
                <a:ea typeface="Caveat"/>
                <a:cs typeface="Caveat"/>
                <a:sym typeface="Caveat"/>
              </a:rPr>
              <a:t>laid off</a:t>
            </a:r>
            <a:r>
              <a:rPr lang="en" sz="1100">
                <a:solidFill>
                  <a:schemeClr val="accent2"/>
                </a:solidFill>
                <a:highlight>
                  <a:srgbClr val="FFFFFF"/>
                </a:highlight>
                <a:latin typeface="Caveat"/>
                <a:ea typeface="Caveat"/>
                <a:cs typeface="Caveat"/>
                <a:sym typeface="Caveat"/>
              </a:rPr>
              <a:t> employees in all sector.</a:t>
            </a:r>
            <a:endParaRPr sz="1100">
              <a:solidFill>
                <a:schemeClr val="accent2"/>
              </a:solidFill>
              <a:highlight>
                <a:srgbClr val="FFFFFF"/>
              </a:highlight>
              <a:latin typeface="Caveat"/>
              <a:ea typeface="Caveat"/>
              <a:cs typeface="Caveat"/>
              <a:sym typeface="Caveat"/>
            </a:endParaRPr>
          </a:p>
          <a:p>
            <a:pPr indent="-298450" lvl="0" marL="457200" rtl="0" algn="l">
              <a:lnSpc>
                <a:spcPct val="115000"/>
              </a:lnSpc>
              <a:spcBef>
                <a:spcPts val="0"/>
              </a:spcBef>
              <a:spcAft>
                <a:spcPts val="0"/>
              </a:spcAft>
              <a:buClr>
                <a:schemeClr val="accent2"/>
              </a:buClr>
              <a:buSzPts val="1100"/>
              <a:buFont typeface="Caveat"/>
              <a:buAutoNum type="arabicPeriod"/>
            </a:pPr>
            <a:r>
              <a:rPr lang="en" sz="1100">
                <a:solidFill>
                  <a:schemeClr val="accent2"/>
                </a:solidFill>
                <a:highlight>
                  <a:srgbClr val="FFFFFF"/>
                </a:highlight>
                <a:latin typeface="Caveat"/>
                <a:ea typeface="Caveat"/>
                <a:cs typeface="Caveat"/>
                <a:sym typeface="Caveat"/>
              </a:rPr>
              <a:t>Since </a:t>
            </a:r>
            <a:r>
              <a:rPr lang="en" sz="1100">
                <a:solidFill>
                  <a:schemeClr val="accent2"/>
                </a:solidFill>
                <a:highlight>
                  <a:srgbClr val="FFFFFF"/>
                </a:highlight>
                <a:latin typeface="Caveat"/>
                <a:ea typeface="Caveat"/>
                <a:cs typeface="Caveat"/>
                <a:sym typeface="Caveat"/>
              </a:rPr>
              <a:t>US</a:t>
            </a:r>
            <a:r>
              <a:rPr lang="en" sz="1100">
                <a:solidFill>
                  <a:schemeClr val="accent2"/>
                </a:solidFill>
                <a:highlight>
                  <a:srgbClr val="FFFFFF"/>
                </a:highlight>
                <a:latin typeface="Caveat"/>
                <a:ea typeface="Caveat"/>
                <a:cs typeface="Caveat"/>
                <a:sym typeface="Caveat"/>
              </a:rPr>
              <a:t> has more number of companies,they had layed off employees in almost all industries.</a:t>
            </a:r>
            <a:endParaRPr sz="1100">
              <a:solidFill>
                <a:schemeClr val="accent2"/>
              </a:solidFill>
              <a:highlight>
                <a:srgbClr val="FFFFFF"/>
              </a:highlight>
              <a:latin typeface="Caveat"/>
              <a:ea typeface="Caveat"/>
              <a:cs typeface="Caveat"/>
              <a:sym typeface="Caveat"/>
            </a:endParaRPr>
          </a:p>
          <a:p>
            <a:pPr indent="-298450" lvl="0" marL="457200" rtl="0" algn="l">
              <a:lnSpc>
                <a:spcPct val="115000"/>
              </a:lnSpc>
              <a:spcBef>
                <a:spcPts val="0"/>
              </a:spcBef>
              <a:spcAft>
                <a:spcPts val="0"/>
              </a:spcAft>
              <a:buClr>
                <a:schemeClr val="accent2"/>
              </a:buClr>
              <a:buSzPts val="1100"/>
              <a:buFont typeface="Caveat"/>
              <a:buAutoNum type="arabicPeriod"/>
            </a:pPr>
            <a:r>
              <a:rPr lang="en" sz="1100">
                <a:solidFill>
                  <a:schemeClr val="accent2"/>
                </a:solidFill>
                <a:highlight>
                  <a:srgbClr val="FFFFFF"/>
                </a:highlight>
                <a:latin typeface="Caveat"/>
                <a:ea typeface="Caveat"/>
                <a:cs typeface="Caveat"/>
                <a:sym typeface="Caveat"/>
              </a:rPr>
              <a:t>Retail, consumer and finance are the top 3 industries that are affected the most due to covid-19.</a:t>
            </a:r>
            <a:endParaRPr sz="1100">
              <a:solidFill>
                <a:schemeClr val="accent2"/>
              </a:solidFill>
              <a:highlight>
                <a:srgbClr val="FFFFFF"/>
              </a:highlight>
              <a:latin typeface="Caveat"/>
              <a:ea typeface="Caveat"/>
              <a:cs typeface="Caveat"/>
              <a:sym typeface="Caveat"/>
            </a:endParaRPr>
          </a:p>
          <a:p>
            <a:pPr indent="-298450" lvl="0" marL="457200" rtl="0" algn="l">
              <a:lnSpc>
                <a:spcPct val="115000"/>
              </a:lnSpc>
              <a:spcBef>
                <a:spcPts val="0"/>
              </a:spcBef>
              <a:spcAft>
                <a:spcPts val="0"/>
              </a:spcAft>
              <a:buClr>
                <a:schemeClr val="accent2"/>
              </a:buClr>
              <a:buSzPts val="1100"/>
              <a:buFont typeface="Caveat"/>
              <a:buAutoNum type="arabicPeriod"/>
            </a:pPr>
            <a:r>
              <a:rPr lang="en" sz="1100">
                <a:solidFill>
                  <a:schemeClr val="accent2"/>
                </a:solidFill>
                <a:highlight>
                  <a:srgbClr val="FFFFFF"/>
                </a:highlight>
                <a:latin typeface="Caveat"/>
                <a:ea typeface="Caveat"/>
                <a:cs typeface="Caveat"/>
                <a:sym typeface="Caveat"/>
              </a:rPr>
              <a:t>Retail got affected due to transportation demand as it depends on hardware supply and since people lost jobs and they cant afford to buy anything.</a:t>
            </a:r>
            <a:endParaRPr sz="1100">
              <a:solidFill>
                <a:schemeClr val="accent2"/>
              </a:solidFill>
              <a:highlight>
                <a:srgbClr val="FFFFFF"/>
              </a:highlight>
              <a:latin typeface="Caveat"/>
              <a:ea typeface="Caveat"/>
              <a:cs typeface="Caveat"/>
              <a:sym typeface="Caveat"/>
            </a:endParaRPr>
          </a:p>
          <a:p>
            <a:pPr indent="-298450" lvl="0" marL="457200" rtl="0" algn="l">
              <a:lnSpc>
                <a:spcPct val="115000"/>
              </a:lnSpc>
              <a:spcBef>
                <a:spcPts val="0"/>
              </a:spcBef>
              <a:spcAft>
                <a:spcPts val="0"/>
              </a:spcAft>
              <a:buClr>
                <a:schemeClr val="accent2"/>
              </a:buClr>
              <a:buSzPts val="1100"/>
              <a:buFont typeface="Caveat"/>
              <a:buAutoNum type="arabicPeriod"/>
            </a:pPr>
            <a:r>
              <a:rPr lang="en" sz="1100">
                <a:solidFill>
                  <a:schemeClr val="accent2"/>
                </a:solidFill>
                <a:highlight>
                  <a:srgbClr val="FFFFFF"/>
                </a:highlight>
                <a:latin typeface="Caveat"/>
                <a:ea typeface="Caveat"/>
                <a:cs typeface="Caveat"/>
                <a:sym typeface="Caveat"/>
              </a:rPr>
              <a:t>Demand for the food industry is also high due to this lockdown.</a:t>
            </a:r>
            <a:endParaRPr sz="1100">
              <a:solidFill>
                <a:schemeClr val="accent2"/>
              </a:solidFill>
              <a:highlight>
                <a:srgbClr val="FFFFFF"/>
              </a:highlight>
              <a:latin typeface="Caveat"/>
              <a:ea typeface="Caveat"/>
              <a:cs typeface="Caveat"/>
              <a:sym typeface="Caveat"/>
            </a:endParaRPr>
          </a:p>
          <a:p>
            <a:pPr indent="-298450" lvl="0" marL="457200" rtl="0" algn="l">
              <a:lnSpc>
                <a:spcPct val="115000"/>
              </a:lnSpc>
              <a:spcBef>
                <a:spcPts val="0"/>
              </a:spcBef>
              <a:spcAft>
                <a:spcPts val="0"/>
              </a:spcAft>
              <a:buClr>
                <a:schemeClr val="accent2"/>
              </a:buClr>
              <a:buSzPts val="1100"/>
              <a:buFont typeface="Caveat"/>
              <a:buAutoNum type="arabicPeriod"/>
            </a:pPr>
            <a:r>
              <a:rPr lang="en" sz="1100">
                <a:solidFill>
                  <a:schemeClr val="accent2"/>
                </a:solidFill>
                <a:highlight>
                  <a:srgbClr val="FFFFFF"/>
                </a:highlight>
                <a:latin typeface="Caveat"/>
                <a:ea typeface="Caveat"/>
                <a:cs typeface="Caveat"/>
                <a:sym typeface="Caveat"/>
              </a:rPr>
              <a:t>Crypto got affected due to lockdown due to return of captial and people has no money to invest.</a:t>
            </a:r>
            <a:endParaRPr sz="1100">
              <a:solidFill>
                <a:schemeClr val="accent2"/>
              </a:solidFill>
              <a:highlight>
                <a:srgbClr val="FFFFFF"/>
              </a:highlight>
              <a:latin typeface="Caveat"/>
              <a:ea typeface="Caveat"/>
              <a:cs typeface="Caveat"/>
              <a:sym typeface="Caveat"/>
            </a:endParaRPr>
          </a:p>
          <a:p>
            <a:pPr indent="-298450" lvl="0" marL="457200" rtl="0" algn="l">
              <a:lnSpc>
                <a:spcPct val="115000"/>
              </a:lnSpc>
              <a:spcBef>
                <a:spcPts val="0"/>
              </a:spcBef>
              <a:spcAft>
                <a:spcPts val="0"/>
              </a:spcAft>
              <a:buClr>
                <a:schemeClr val="accent2"/>
              </a:buClr>
              <a:buSzPts val="1100"/>
              <a:buFont typeface="Caveat"/>
              <a:buAutoNum type="arabicPeriod"/>
            </a:pPr>
            <a:r>
              <a:rPr lang="en" sz="1100">
                <a:solidFill>
                  <a:schemeClr val="accent2"/>
                </a:solidFill>
                <a:highlight>
                  <a:srgbClr val="FFFFFF"/>
                </a:highlight>
                <a:latin typeface="Caveat"/>
                <a:ea typeface="Caveat"/>
                <a:cs typeface="Caveat"/>
                <a:sym typeface="Caveat"/>
              </a:rPr>
              <a:t>As discussed earlier transportation got affected in big cities too.Lockdown has increased the affected rate for transportation, which </a:t>
            </a:r>
            <a:r>
              <a:rPr lang="en" sz="1100">
                <a:solidFill>
                  <a:schemeClr val="accent2"/>
                </a:solidFill>
                <a:highlight>
                  <a:srgbClr val="FFFFFF"/>
                </a:highlight>
                <a:latin typeface="Caveat"/>
                <a:ea typeface="Caveat"/>
                <a:cs typeface="Caveat"/>
                <a:sym typeface="Caveat"/>
              </a:rPr>
              <a:t>in turn</a:t>
            </a:r>
            <a:r>
              <a:rPr lang="en" sz="1100">
                <a:solidFill>
                  <a:schemeClr val="accent2"/>
                </a:solidFill>
                <a:highlight>
                  <a:srgbClr val="FFFFFF"/>
                </a:highlight>
                <a:latin typeface="Caveat"/>
                <a:ea typeface="Caveat"/>
                <a:cs typeface="Caveat"/>
                <a:sym typeface="Caveat"/>
              </a:rPr>
              <a:t> directly affects logistics too.</a:t>
            </a:r>
            <a:endParaRPr sz="1100">
              <a:solidFill>
                <a:schemeClr val="accent2"/>
              </a:solidFill>
              <a:highlight>
                <a:srgbClr val="FFFFFF"/>
              </a:highlight>
              <a:latin typeface="Caveat"/>
              <a:ea typeface="Caveat"/>
              <a:cs typeface="Caveat"/>
              <a:sym typeface="Caveat"/>
            </a:endParaRPr>
          </a:p>
          <a:p>
            <a:pPr indent="-298450" lvl="0" marL="457200" rtl="0" algn="l">
              <a:lnSpc>
                <a:spcPct val="115000"/>
              </a:lnSpc>
              <a:spcBef>
                <a:spcPts val="0"/>
              </a:spcBef>
              <a:spcAft>
                <a:spcPts val="0"/>
              </a:spcAft>
              <a:buClr>
                <a:schemeClr val="accent2"/>
              </a:buClr>
              <a:buSzPts val="1100"/>
              <a:buFont typeface="Caveat"/>
              <a:buAutoNum type="arabicPeriod"/>
            </a:pPr>
            <a:r>
              <a:rPr lang="en" sz="1100">
                <a:solidFill>
                  <a:schemeClr val="accent2"/>
                </a:solidFill>
                <a:highlight>
                  <a:srgbClr val="FFFFFF"/>
                </a:highlight>
                <a:latin typeface="Caveat"/>
                <a:ea typeface="Caveat"/>
                <a:cs typeface="Caveat"/>
                <a:sym typeface="Caveat"/>
              </a:rPr>
              <a:t>Healthcare got affected due to raise in demand for medicine,resource,hardware resources and physical resources(i.e,Doctors,nurses) to manage the overwhelming patients.</a:t>
            </a:r>
            <a:endParaRPr sz="1100">
              <a:solidFill>
                <a:schemeClr val="accent2"/>
              </a:solidFill>
              <a:highlight>
                <a:srgbClr val="FFFFFF"/>
              </a:highlight>
              <a:latin typeface="Caveat"/>
              <a:ea typeface="Caveat"/>
              <a:cs typeface="Caveat"/>
              <a:sym typeface="Caveat"/>
            </a:endParaRPr>
          </a:p>
        </p:txBody>
      </p:sp>
      <p:sp>
        <p:nvSpPr>
          <p:cNvPr id="370" name="Google Shape;370;p17"/>
          <p:cNvSpPr txBox="1"/>
          <p:nvPr/>
        </p:nvSpPr>
        <p:spPr>
          <a:xfrm>
            <a:off x="488138" y="2076938"/>
            <a:ext cx="3601200" cy="1119300"/>
          </a:xfrm>
          <a:prstGeom prst="rect">
            <a:avLst/>
          </a:prstGeom>
          <a:noFill/>
          <a:ln>
            <a:noFill/>
          </a:ln>
        </p:spPr>
        <p:txBody>
          <a:bodyPr anchorCtr="0" anchor="ctr" bIns="91425" lIns="91425" spcFirstLastPara="1" rIns="91425" wrap="square" tIns="91425">
            <a:noAutofit/>
          </a:bodyPr>
          <a:lstStyle/>
          <a:p>
            <a:pPr indent="-298450" lvl="0" marL="457200" rtl="0" algn="l">
              <a:lnSpc>
                <a:spcPct val="115000"/>
              </a:lnSpc>
              <a:spcBef>
                <a:spcPts val="600"/>
              </a:spcBef>
              <a:spcAft>
                <a:spcPts val="0"/>
              </a:spcAft>
              <a:buClr>
                <a:schemeClr val="accent2"/>
              </a:buClr>
              <a:buSzPts val="1100"/>
              <a:buFont typeface="Caveat"/>
              <a:buAutoNum type="arabicPeriod"/>
            </a:pPr>
            <a:r>
              <a:rPr lang="en" sz="1100">
                <a:solidFill>
                  <a:schemeClr val="accent2"/>
                </a:solidFill>
                <a:highlight>
                  <a:srgbClr val="FFFFFF"/>
                </a:highlight>
                <a:latin typeface="Caveat"/>
                <a:ea typeface="Caveat"/>
                <a:cs typeface="Caveat"/>
                <a:sym typeface="Caveat"/>
              </a:rPr>
              <a:t>Consumer and retail industries got most affected in industries with layoff count.</a:t>
            </a:r>
            <a:endParaRPr sz="1100">
              <a:solidFill>
                <a:schemeClr val="accent2"/>
              </a:solidFill>
              <a:highlight>
                <a:srgbClr val="FFFFFF"/>
              </a:highlight>
              <a:latin typeface="Caveat"/>
              <a:ea typeface="Caveat"/>
              <a:cs typeface="Caveat"/>
              <a:sym typeface="Caveat"/>
            </a:endParaRPr>
          </a:p>
          <a:p>
            <a:pPr indent="-298450" lvl="0" marL="457200" rtl="0" algn="l">
              <a:lnSpc>
                <a:spcPct val="115000"/>
              </a:lnSpc>
              <a:spcBef>
                <a:spcPts val="0"/>
              </a:spcBef>
              <a:spcAft>
                <a:spcPts val="0"/>
              </a:spcAft>
              <a:buClr>
                <a:schemeClr val="accent2"/>
              </a:buClr>
              <a:buSzPts val="1100"/>
              <a:buFont typeface="Caveat"/>
              <a:buAutoNum type="arabicPeriod"/>
            </a:pPr>
            <a:r>
              <a:rPr lang="en" sz="1100">
                <a:solidFill>
                  <a:schemeClr val="accent2"/>
                </a:solidFill>
                <a:highlight>
                  <a:srgbClr val="FFFFFF"/>
                </a:highlight>
                <a:latin typeface="Caveat"/>
                <a:ea typeface="Caveat"/>
                <a:cs typeface="Caveat"/>
                <a:sym typeface="Caveat"/>
              </a:rPr>
              <a:t>Healthcare domain got affected due to sudden increase in people and managing resources, beds and medicine is also hectic.Digital resources was not popular that time.</a:t>
            </a:r>
            <a:endParaRPr sz="1100">
              <a:solidFill>
                <a:schemeClr val="accent2"/>
              </a:solidFill>
              <a:highlight>
                <a:srgbClr val="FFFFFF"/>
              </a:highlight>
              <a:latin typeface="Caveat"/>
              <a:ea typeface="Caveat"/>
              <a:cs typeface="Caveat"/>
              <a:sym typeface="Caveat"/>
            </a:endParaRPr>
          </a:p>
          <a:p>
            <a:pPr indent="-298450" lvl="0" marL="457200" rtl="0" algn="l">
              <a:lnSpc>
                <a:spcPct val="115000"/>
              </a:lnSpc>
              <a:spcBef>
                <a:spcPts val="0"/>
              </a:spcBef>
              <a:spcAft>
                <a:spcPts val="0"/>
              </a:spcAft>
              <a:buClr>
                <a:schemeClr val="accent2"/>
              </a:buClr>
              <a:buSzPts val="1100"/>
              <a:buFont typeface="Caveat"/>
              <a:buAutoNum type="arabicPeriod"/>
            </a:pPr>
            <a:r>
              <a:rPr lang="en" sz="1100">
                <a:solidFill>
                  <a:schemeClr val="accent2"/>
                </a:solidFill>
                <a:highlight>
                  <a:srgbClr val="FFFFFF"/>
                </a:highlight>
                <a:latin typeface="Caveat"/>
                <a:ea typeface="Caveat"/>
                <a:cs typeface="Caveat"/>
                <a:sym typeface="Caveat"/>
              </a:rPr>
              <a:t>Travel domain got </a:t>
            </a:r>
            <a:r>
              <a:rPr lang="en" sz="1100">
                <a:solidFill>
                  <a:schemeClr val="accent2"/>
                </a:solidFill>
                <a:highlight>
                  <a:srgbClr val="FFFFFF"/>
                </a:highlight>
                <a:latin typeface="Caveat"/>
                <a:ea typeface="Caveat"/>
                <a:cs typeface="Caveat"/>
                <a:sym typeface="Caveat"/>
              </a:rPr>
              <a:t>affected</a:t>
            </a:r>
            <a:r>
              <a:rPr lang="en" sz="1100">
                <a:solidFill>
                  <a:schemeClr val="accent2"/>
                </a:solidFill>
                <a:highlight>
                  <a:srgbClr val="FFFFFF"/>
                </a:highlight>
                <a:latin typeface="Caveat"/>
                <a:ea typeface="Caveat"/>
                <a:cs typeface="Caveat"/>
                <a:sym typeface="Caveat"/>
              </a:rPr>
              <a:t> due to supply chain demand and sudden raise in covid-19 which resulted in lockdown , which also increased the demand for the products, which resulted in demand for sales and hardware industries.</a:t>
            </a:r>
            <a:endParaRPr sz="1100">
              <a:solidFill>
                <a:schemeClr val="accent2"/>
              </a:solidFill>
              <a:highlight>
                <a:srgbClr val="FFFFFF"/>
              </a:highlight>
              <a:latin typeface="Caveat"/>
              <a:ea typeface="Caveat"/>
              <a:cs typeface="Caveat"/>
              <a:sym typeface="Caveat"/>
            </a:endParaRPr>
          </a:p>
        </p:txBody>
      </p:sp>
      <p:sp>
        <p:nvSpPr>
          <p:cNvPr id="371" name="Google Shape;371;p17"/>
          <p:cNvSpPr txBox="1"/>
          <p:nvPr/>
        </p:nvSpPr>
        <p:spPr>
          <a:xfrm>
            <a:off x="294725" y="194700"/>
            <a:ext cx="3601200" cy="3924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b="1" lang="en" sz="1350">
                <a:solidFill>
                  <a:schemeClr val="dk1"/>
                </a:solidFill>
                <a:highlight>
                  <a:srgbClr val="FFFFFE"/>
                </a:highlight>
                <a:latin typeface="Caveat"/>
                <a:ea typeface="Caveat"/>
                <a:cs typeface="Caveat"/>
                <a:sym typeface="Caveat"/>
              </a:rPr>
              <a:t>TOP 10 INDUSTRIES WITH HIGH LAYOFF</a:t>
            </a:r>
            <a:endParaRPr b="1" sz="1350">
              <a:solidFill>
                <a:schemeClr val="dk1"/>
              </a:solidFill>
              <a:highlight>
                <a:srgbClr val="FFFFFE"/>
              </a:highlight>
              <a:latin typeface="Caveat"/>
              <a:ea typeface="Caveat"/>
              <a:cs typeface="Caveat"/>
              <a:sym typeface="Caveat"/>
            </a:endParaRPr>
          </a:p>
        </p:txBody>
      </p:sp>
      <p:pic>
        <p:nvPicPr>
          <p:cNvPr id="372" name="Google Shape;372;p17"/>
          <p:cNvPicPr preferRelativeResize="0"/>
          <p:nvPr/>
        </p:nvPicPr>
        <p:blipFill>
          <a:blip r:embed="rId3">
            <a:alphaModFix/>
          </a:blip>
          <a:stretch>
            <a:fillRect/>
          </a:stretch>
        </p:blipFill>
        <p:spPr>
          <a:xfrm>
            <a:off x="472075" y="549025"/>
            <a:ext cx="3471799" cy="1119300"/>
          </a:xfrm>
          <a:prstGeom prst="rect">
            <a:avLst/>
          </a:prstGeom>
          <a:noFill/>
          <a:ln>
            <a:noFill/>
          </a:ln>
        </p:spPr>
      </p:pic>
      <p:sp>
        <p:nvSpPr>
          <p:cNvPr id="373" name="Google Shape;373;p17"/>
          <p:cNvSpPr txBox="1"/>
          <p:nvPr/>
        </p:nvSpPr>
        <p:spPr>
          <a:xfrm>
            <a:off x="48125" y="3260625"/>
            <a:ext cx="293400" cy="400200"/>
          </a:xfrm>
          <a:prstGeom prst="rect">
            <a:avLst/>
          </a:prstGeom>
          <a:solidFill>
            <a:srgbClr val="00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4</a:t>
            </a:r>
            <a:endParaRPr/>
          </a:p>
        </p:txBody>
      </p:sp>
      <p:pic>
        <p:nvPicPr>
          <p:cNvPr id="374" name="Google Shape;374;p17"/>
          <p:cNvPicPr preferRelativeResize="0"/>
          <p:nvPr/>
        </p:nvPicPr>
        <p:blipFill>
          <a:blip r:embed="rId4">
            <a:alphaModFix/>
          </a:blip>
          <a:stretch>
            <a:fillRect/>
          </a:stretch>
        </p:blipFill>
        <p:spPr>
          <a:xfrm>
            <a:off x="330125" y="3458700"/>
            <a:ext cx="3601201" cy="1300425"/>
          </a:xfrm>
          <a:prstGeom prst="rect">
            <a:avLst/>
          </a:prstGeom>
          <a:noFill/>
          <a:ln>
            <a:noFill/>
          </a:ln>
        </p:spPr>
      </p:pic>
      <p:pic>
        <p:nvPicPr>
          <p:cNvPr id="375" name="Google Shape;375;p17"/>
          <p:cNvPicPr preferRelativeResize="0"/>
          <p:nvPr/>
        </p:nvPicPr>
        <p:blipFill>
          <a:blip r:embed="rId5">
            <a:alphaModFix/>
          </a:blip>
          <a:stretch>
            <a:fillRect/>
          </a:stretch>
        </p:blipFill>
        <p:spPr>
          <a:xfrm>
            <a:off x="5124705" y="161000"/>
            <a:ext cx="3471799" cy="117942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
                                        </p:tgtEl>
                                        <p:attrNameLst>
                                          <p:attrName>style.visibility</p:attrName>
                                        </p:attrNameLst>
                                      </p:cBhvr>
                                      <p:to>
                                        <p:strVal val="visible"/>
                                      </p:to>
                                    </p:set>
                                    <p:animEffect filter="fade" transition="in">
                                      <p:cBhvr>
                                        <p:cTn dur="1000"/>
                                        <p:tgtEl>
                                          <p:spTgt spid="3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379" name="Shape 379"/>
        <p:cNvGrpSpPr/>
        <p:nvPr/>
      </p:nvGrpSpPr>
      <p:grpSpPr>
        <a:xfrm>
          <a:off x="0" y="0"/>
          <a:ext cx="0" cy="0"/>
          <a:chOff x="0" y="0"/>
          <a:chExt cx="0" cy="0"/>
        </a:xfrm>
      </p:grpSpPr>
      <p:sp>
        <p:nvSpPr>
          <p:cNvPr id="380" name="Google Shape;380;p18"/>
          <p:cNvSpPr txBox="1"/>
          <p:nvPr/>
        </p:nvSpPr>
        <p:spPr>
          <a:xfrm>
            <a:off x="48125" y="2291075"/>
            <a:ext cx="282000" cy="400200"/>
          </a:xfrm>
          <a:prstGeom prst="rect">
            <a:avLst/>
          </a:prstGeom>
          <a:solidFill>
            <a:srgbClr val="CC00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3</a:t>
            </a:r>
            <a:endParaRPr/>
          </a:p>
        </p:txBody>
      </p:sp>
      <p:sp>
        <p:nvSpPr>
          <p:cNvPr id="381" name="Google Shape;381;p18"/>
          <p:cNvSpPr txBox="1"/>
          <p:nvPr/>
        </p:nvSpPr>
        <p:spPr>
          <a:xfrm>
            <a:off x="48125" y="1271475"/>
            <a:ext cx="282000" cy="400200"/>
          </a:xfrm>
          <a:prstGeom prst="rect">
            <a:avLst/>
          </a:prstGeom>
          <a:solidFill>
            <a:srgbClr val="DD7E6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2</a:t>
            </a:r>
            <a:endParaRPr/>
          </a:p>
        </p:txBody>
      </p:sp>
      <p:sp>
        <p:nvSpPr>
          <p:cNvPr id="382" name="Google Shape;382;p18"/>
          <p:cNvSpPr/>
          <p:nvPr/>
        </p:nvSpPr>
        <p:spPr>
          <a:xfrm>
            <a:off x="4648200" y="243159"/>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8"/>
          <p:cNvSpPr/>
          <p:nvPr/>
        </p:nvSpPr>
        <p:spPr>
          <a:xfrm>
            <a:off x="4064800" y="243159"/>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8"/>
          <p:cNvSpPr/>
          <p:nvPr/>
        </p:nvSpPr>
        <p:spPr>
          <a:xfrm>
            <a:off x="4648250" y="2381059"/>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8"/>
          <p:cNvSpPr/>
          <p:nvPr/>
        </p:nvSpPr>
        <p:spPr>
          <a:xfrm>
            <a:off x="4064850" y="2381059"/>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8"/>
          <p:cNvSpPr/>
          <p:nvPr/>
        </p:nvSpPr>
        <p:spPr>
          <a:xfrm>
            <a:off x="4661350" y="2822609"/>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8"/>
          <p:cNvSpPr/>
          <p:nvPr/>
        </p:nvSpPr>
        <p:spPr>
          <a:xfrm>
            <a:off x="4077950" y="2822609"/>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8"/>
          <p:cNvSpPr/>
          <p:nvPr/>
        </p:nvSpPr>
        <p:spPr>
          <a:xfrm>
            <a:off x="4661300" y="3225697"/>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8"/>
          <p:cNvSpPr/>
          <p:nvPr/>
        </p:nvSpPr>
        <p:spPr>
          <a:xfrm>
            <a:off x="4077900" y="3225697"/>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8"/>
          <p:cNvSpPr/>
          <p:nvPr/>
        </p:nvSpPr>
        <p:spPr>
          <a:xfrm>
            <a:off x="4661300" y="3628784"/>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8"/>
          <p:cNvSpPr/>
          <p:nvPr/>
        </p:nvSpPr>
        <p:spPr>
          <a:xfrm>
            <a:off x="4077900" y="3628784"/>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8"/>
          <p:cNvSpPr/>
          <p:nvPr/>
        </p:nvSpPr>
        <p:spPr>
          <a:xfrm>
            <a:off x="4648300" y="4049759"/>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8"/>
          <p:cNvSpPr/>
          <p:nvPr/>
        </p:nvSpPr>
        <p:spPr>
          <a:xfrm>
            <a:off x="4064900" y="4049759"/>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8"/>
          <p:cNvSpPr/>
          <p:nvPr/>
        </p:nvSpPr>
        <p:spPr>
          <a:xfrm>
            <a:off x="4648250" y="4434959"/>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8"/>
          <p:cNvSpPr/>
          <p:nvPr/>
        </p:nvSpPr>
        <p:spPr>
          <a:xfrm>
            <a:off x="4064850" y="4434959"/>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8"/>
          <p:cNvSpPr/>
          <p:nvPr/>
        </p:nvSpPr>
        <p:spPr>
          <a:xfrm>
            <a:off x="4648350" y="2018172"/>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8"/>
          <p:cNvSpPr/>
          <p:nvPr/>
        </p:nvSpPr>
        <p:spPr>
          <a:xfrm>
            <a:off x="4064950" y="2018172"/>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8"/>
          <p:cNvSpPr/>
          <p:nvPr/>
        </p:nvSpPr>
        <p:spPr>
          <a:xfrm>
            <a:off x="4661300" y="1640434"/>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8"/>
          <p:cNvSpPr/>
          <p:nvPr/>
        </p:nvSpPr>
        <p:spPr>
          <a:xfrm>
            <a:off x="4077900" y="1640434"/>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8"/>
          <p:cNvSpPr/>
          <p:nvPr/>
        </p:nvSpPr>
        <p:spPr>
          <a:xfrm>
            <a:off x="4661400" y="1276459"/>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8"/>
          <p:cNvSpPr/>
          <p:nvPr/>
        </p:nvSpPr>
        <p:spPr>
          <a:xfrm>
            <a:off x="4078000" y="1276459"/>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8"/>
          <p:cNvSpPr/>
          <p:nvPr/>
        </p:nvSpPr>
        <p:spPr>
          <a:xfrm>
            <a:off x="4661350" y="931484"/>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8"/>
          <p:cNvSpPr/>
          <p:nvPr/>
        </p:nvSpPr>
        <p:spPr>
          <a:xfrm>
            <a:off x="4077950" y="931484"/>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8"/>
          <p:cNvSpPr/>
          <p:nvPr/>
        </p:nvSpPr>
        <p:spPr>
          <a:xfrm>
            <a:off x="4648250" y="587322"/>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8"/>
          <p:cNvSpPr/>
          <p:nvPr/>
        </p:nvSpPr>
        <p:spPr>
          <a:xfrm>
            <a:off x="4064850" y="587322"/>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8"/>
          <p:cNvSpPr txBox="1"/>
          <p:nvPr/>
        </p:nvSpPr>
        <p:spPr>
          <a:xfrm>
            <a:off x="8815650" y="389600"/>
            <a:ext cx="282000" cy="400200"/>
          </a:xfrm>
          <a:prstGeom prst="rect">
            <a:avLst/>
          </a:prstGeom>
          <a:solidFill>
            <a:srgbClr val="FF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6</a:t>
            </a:r>
            <a:endParaRPr/>
          </a:p>
        </p:txBody>
      </p:sp>
      <p:sp>
        <p:nvSpPr>
          <p:cNvPr id="407" name="Google Shape;407;p18"/>
          <p:cNvSpPr txBox="1"/>
          <p:nvPr/>
        </p:nvSpPr>
        <p:spPr>
          <a:xfrm>
            <a:off x="8815650" y="2328700"/>
            <a:ext cx="282000" cy="400200"/>
          </a:xfrm>
          <a:prstGeom prst="rect">
            <a:avLst/>
          </a:prstGeom>
          <a:solidFill>
            <a:srgbClr val="FF99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8</a:t>
            </a:r>
            <a:endParaRPr/>
          </a:p>
        </p:txBody>
      </p:sp>
      <p:sp>
        <p:nvSpPr>
          <p:cNvPr id="408" name="Google Shape;408;p18"/>
          <p:cNvSpPr txBox="1"/>
          <p:nvPr/>
        </p:nvSpPr>
        <p:spPr>
          <a:xfrm>
            <a:off x="8815650" y="4183975"/>
            <a:ext cx="282000" cy="492600"/>
          </a:xfrm>
          <a:prstGeom prst="rect">
            <a:avLst/>
          </a:prstGeom>
          <a:solidFill>
            <a:schemeClr val="accent5"/>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10</a:t>
            </a:r>
            <a:endParaRPr sz="1000"/>
          </a:p>
        </p:txBody>
      </p:sp>
      <p:sp>
        <p:nvSpPr>
          <p:cNvPr id="409" name="Google Shape;409;p18"/>
          <p:cNvSpPr txBox="1"/>
          <p:nvPr/>
        </p:nvSpPr>
        <p:spPr>
          <a:xfrm>
            <a:off x="8815650" y="1309100"/>
            <a:ext cx="2820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7</a:t>
            </a:r>
            <a:endParaRPr/>
          </a:p>
        </p:txBody>
      </p:sp>
      <p:sp>
        <p:nvSpPr>
          <p:cNvPr id="410" name="Google Shape;410;p18"/>
          <p:cNvSpPr txBox="1"/>
          <p:nvPr/>
        </p:nvSpPr>
        <p:spPr>
          <a:xfrm>
            <a:off x="48125" y="351975"/>
            <a:ext cx="282000" cy="400200"/>
          </a:xfrm>
          <a:prstGeom prst="rect">
            <a:avLst/>
          </a:prstGeom>
          <a:solidFill>
            <a:schemeClr val="accen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1</a:t>
            </a:r>
            <a:endParaRPr/>
          </a:p>
        </p:txBody>
      </p:sp>
      <p:sp>
        <p:nvSpPr>
          <p:cNvPr id="411" name="Google Shape;411;p18"/>
          <p:cNvSpPr txBox="1"/>
          <p:nvPr/>
        </p:nvSpPr>
        <p:spPr>
          <a:xfrm>
            <a:off x="48125" y="3260625"/>
            <a:ext cx="282000" cy="400200"/>
          </a:xfrm>
          <a:prstGeom prst="rect">
            <a:avLst/>
          </a:prstGeom>
          <a:solidFill>
            <a:srgbClr val="00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4</a:t>
            </a:r>
            <a:endParaRPr/>
          </a:p>
        </p:txBody>
      </p:sp>
      <p:sp>
        <p:nvSpPr>
          <p:cNvPr id="412" name="Google Shape;412;p18"/>
          <p:cNvSpPr txBox="1"/>
          <p:nvPr/>
        </p:nvSpPr>
        <p:spPr>
          <a:xfrm>
            <a:off x="8815650" y="3298250"/>
            <a:ext cx="282000" cy="400200"/>
          </a:xfrm>
          <a:prstGeom prst="rect">
            <a:avLst/>
          </a:prstGeom>
          <a:solidFill>
            <a:srgbClr val="FF00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9</a:t>
            </a:r>
            <a:endParaRPr/>
          </a:p>
        </p:txBody>
      </p:sp>
      <p:sp>
        <p:nvSpPr>
          <p:cNvPr id="413" name="Google Shape;413;p18"/>
          <p:cNvSpPr/>
          <p:nvPr/>
        </p:nvSpPr>
        <p:spPr>
          <a:xfrm>
            <a:off x="277850" y="147725"/>
            <a:ext cx="4136100" cy="4686900"/>
          </a:xfrm>
          <a:prstGeom prst="rect">
            <a:avLst/>
          </a:prstGeom>
          <a:solidFill>
            <a:schemeClr val="lt1"/>
          </a:solidFill>
          <a:ln cap="flat" cmpd="sng" w="9525">
            <a:solidFill>
              <a:schemeClr val="dk2"/>
            </a:solidFill>
            <a:prstDash val="solid"/>
            <a:round/>
            <a:headEnd len="sm" w="sm" type="none"/>
            <a:tailEnd len="sm" w="sm" type="none"/>
          </a:ln>
          <a:effectLst>
            <a:outerShdw blurRad="57150" rotWithShape="0" algn="bl" dir="4260000" dist="133350">
              <a:schemeClr val="dk2">
                <a:alpha val="51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8"/>
          <p:cNvSpPr/>
          <p:nvPr/>
        </p:nvSpPr>
        <p:spPr>
          <a:xfrm>
            <a:off x="4515675" y="147725"/>
            <a:ext cx="4359300" cy="4686900"/>
          </a:xfrm>
          <a:prstGeom prst="rect">
            <a:avLst/>
          </a:prstGeom>
          <a:solidFill>
            <a:schemeClr val="lt1"/>
          </a:solidFill>
          <a:ln cap="flat" cmpd="sng" w="9525">
            <a:solidFill>
              <a:schemeClr val="dk2"/>
            </a:solidFill>
            <a:prstDash val="solid"/>
            <a:round/>
            <a:headEnd len="sm" w="sm" type="none"/>
            <a:tailEnd len="sm" w="sm" type="none"/>
          </a:ln>
          <a:effectLst>
            <a:outerShdw blurRad="57150" rotWithShape="0" algn="bl" dir="5460000" dist="152400">
              <a:srgbClr val="000000">
                <a:alpha val="3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8"/>
          <p:cNvSpPr/>
          <p:nvPr/>
        </p:nvSpPr>
        <p:spPr>
          <a:xfrm>
            <a:off x="4572007" y="4368750"/>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16" name="Google Shape;416;p18"/>
          <p:cNvSpPr/>
          <p:nvPr/>
        </p:nvSpPr>
        <p:spPr>
          <a:xfrm>
            <a:off x="4072300" y="4368750"/>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cxnSp>
        <p:nvCxnSpPr>
          <p:cNvPr id="417" name="Google Shape;417;p18"/>
          <p:cNvCxnSpPr/>
          <p:nvPr/>
        </p:nvCxnSpPr>
        <p:spPr>
          <a:xfrm flipH="1" rot="10800000">
            <a:off x="4233825" y="4546925"/>
            <a:ext cx="497100" cy="12900"/>
          </a:xfrm>
          <a:prstGeom prst="straightConnector1">
            <a:avLst/>
          </a:prstGeom>
          <a:noFill/>
          <a:ln cap="flat" cmpd="sng" w="28575">
            <a:solidFill>
              <a:srgbClr val="000000"/>
            </a:solidFill>
            <a:prstDash val="solid"/>
            <a:miter lim="800000"/>
            <a:headEnd len="sm" w="sm" type="none"/>
            <a:tailEnd len="sm" w="sm" type="none"/>
          </a:ln>
        </p:spPr>
      </p:cxnSp>
      <p:sp>
        <p:nvSpPr>
          <p:cNvPr id="418" name="Google Shape;418;p18"/>
          <p:cNvSpPr/>
          <p:nvPr/>
        </p:nvSpPr>
        <p:spPr>
          <a:xfrm>
            <a:off x="4585532" y="3924275"/>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19" name="Google Shape;419;p18"/>
          <p:cNvSpPr/>
          <p:nvPr/>
        </p:nvSpPr>
        <p:spPr>
          <a:xfrm>
            <a:off x="4085825" y="3924275"/>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cxnSp>
        <p:nvCxnSpPr>
          <p:cNvPr id="420" name="Google Shape;420;p18"/>
          <p:cNvCxnSpPr/>
          <p:nvPr/>
        </p:nvCxnSpPr>
        <p:spPr>
          <a:xfrm flipH="1" rot="10800000">
            <a:off x="4247350" y="4102450"/>
            <a:ext cx="497100" cy="12900"/>
          </a:xfrm>
          <a:prstGeom prst="straightConnector1">
            <a:avLst/>
          </a:prstGeom>
          <a:noFill/>
          <a:ln cap="flat" cmpd="sng" w="28575">
            <a:solidFill>
              <a:srgbClr val="000000"/>
            </a:solidFill>
            <a:prstDash val="solid"/>
            <a:miter lim="800000"/>
            <a:headEnd len="sm" w="sm" type="none"/>
            <a:tailEnd len="sm" w="sm" type="none"/>
          </a:ln>
        </p:spPr>
      </p:cxnSp>
      <p:sp>
        <p:nvSpPr>
          <p:cNvPr id="421" name="Google Shape;421;p18"/>
          <p:cNvSpPr/>
          <p:nvPr/>
        </p:nvSpPr>
        <p:spPr>
          <a:xfrm>
            <a:off x="4585532" y="3412925"/>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22" name="Google Shape;422;p18"/>
          <p:cNvSpPr/>
          <p:nvPr/>
        </p:nvSpPr>
        <p:spPr>
          <a:xfrm>
            <a:off x="4085825" y="3412925"/>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cxnSp>
        <p:nvCxnSpPr>
          <p:cNvPr id="423" name="Google Shape;423;p18"/>
          <p:cNvCxnSpPr/>
          <p:nvPr/>
        </p:nvCxnSpPr>
        <p:spPr>
          <a:xfrm flipH="1" rot="10800000">
            <a:off x="4247350" y="3591100"/>
            <a:ext cx="497100" cy="12900"/>
          </a:xfrm>
          <a:prstGeom prst="straightConnector1">
            <a:avLst/>
          </a:prstGeom>
          <a:noFill/>
          <a:ln cap="flat" cmpd="sng" w="28575">
            <a:solidFill>
              <a:srgbClr val="000000"/>
            </a:solidFill>
            <a:prstDash val="solid"/>
            <a:miter lim="800000"/>
            <a:headEnd len="sm" w="sm" type="none"/>
            <a:tailEnd len="sm" w="sm" type="none"/>
          </a:ln>
        </p:spPr>
      </p:cxnSp>
      <p:sp>
        <p:nvSpPr>
          <p:cNvPr id="424" name="Google Shape;424;p18"/>
          <p:cNvSpPr/>
          <p:nvPr/>
        </p:nvSpPr>
        <p:spPr>
          <a:xfrm>
            <a:off x="4585532" y="2962825"/>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25" name="Google Shape;425;p18"/>
          <p:cNvSpPr/>
          <p:nvPr/>
        </p:nvSpPr>
        <p:spPr>
          <a:xfrm>
            <a:off x="4085825" y="2962825"/>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cxnSp>
        <p:nvCxnSpPr>
          <p:cNvPr id="426" name="Google Shape;426;p18"/>
          <p:cNvCxnSpPr/>
          <p:nvPr/>
        </p:nvCxnSpPr>
        <p:spPr>
          <a:xfrm flipH="1" rot="10800000">
            <a:off x="4247350" y="3141000"/>
            <a:ext cx="497100" cy="12900"/>
          </a:xfrm>
          <a:prstGeom prst="straightConnector1">
            <a:avLst/>
          </a:prstGeom>
          <a:noFill/>
          <a:ln cap="flat" cmpd="sng" w="28575">
            <a:solidFill>
              <a:srgbClr val="000000"/>
            </a:solidFill>
            <a:prstDash val="solid"/>
            <a:miter lim="800000"/>
            <a:headEnd len="sm" w="sm" type="none"/>
            <a:tailEnd len="sm" w="sm" type="none"/>
          </a:ln>
        </p:spPr>
      </p:cxnSp>
      <p:sp>
        <p:nvSpPr>
          <p:cNvPr id="427" name="Google Shape;427;p18"/>
          <p:cNvSpPr/>
          <p:nvPr/>
        </p:nvSpPr>
        <p:spPr>
          <a:xfrm>
            <a:off x="4585532" y="2467250"/>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28" name="Google Shape;428;p18"/>
          <p:cNvSpPr/>
          <p:nvPr/>
        </p:nvSpPr>
        <p:spPr>
          <a:xfrm>
            <a:off x="4085825" y="2467250"/>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cxnSp>
        <p:nvCxnSpPr>
          <p:cNvPr id="429" name="Google Shape;429;p18"/>
          <p:cNvCxnSpPr/>
          <p:nvPr/>
        </p:nvCxnSpPr>
        <p:spPr>
          <a:xfrm flipH="1" rot="10800000">
            <a:off x="4247350" y="2645425"/>
            <a:ext cx="497100" cy="12900"/>
          </a:xfrm>
          <a:prstGeom prst="straightConnector1">
            <a:avLst/>
          </a:prstGeom>
          <a:noFill/>
          <a:ln cap="flat" cmpd="sng" w="28575">
            <a:solidFill>
              <a:srgbClr val="000000"/>
            </a:solidFill>
            <a:prstDash val="solid"/>
            <a:miter lim="800000"/>
            <a:headEnd len="sm" w="sm" type="none"/>
            <a:tailEnd len="sm" w="sm" type="none"/>
          </a:ln>
        </p:spPr>
      </p:cxnSp>
      <p:sp>
        <p:nvSpPr>
          <p:cNvPr id="430" name="Google Shape;430;p18"/>
          <p:cNvSpPr/>
          <p:nvPr/>
        </p:nvSpPr>
        <p:spPr>
          <a:xfrm>
            <a:off x="4585532" y="1987488"/>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31" name="Google Shape;431;p18"/>
          <p:cNvSpPr/>
          <p:nvPr/>
        </p:nvSpPr>
        <p:spPr>
          <a:xfrm>
            <a:off x="4085825" y="1987488"/>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cxnSp>
        <p:nvCxnSpPr>
          <p:cNvPr id="432" name="Google Shape;432;p18"/>
          <p:cNvCxnSpPr/>
          <p:nvPr/>
        </p:nvCxnSpPr>
        <p:spPr>
          <a:xfrm flipH="1" rot="10800000">
            <a:off x="4247350" y="2165663"/>
            <a:ext cx="497100" cy="12900"/>
          </a:xfrm>
          <a:prstGeom prst="straightConnector1">
            <a:avLst/>
          </a:prstGeom>
          <a:noFill/>
          <a:ln cap="flat" cmpd="sng" w="28575">
            <a:solidFill>
              <a:srgbClr val="000000"/>
            </a:solidFill>
            <a:prstDash val="solid"/>
            <a:miter lim="800000"/>
            <a:headEnd len="sm" w="sm" type="none"/>
            <a:tailEnd len="sm" w="sm" type="none"/>
          </a:ln>
        </p:spPr>
      </p:cxnSp>
      <p:sp>
        <p:nvSpPr>
          <p:cNvPr id="433" name="Google Shape;433;p18"/>
          <p:cNvSpPr/>
          <p:nvPr/>
        </p:nvSpPr>
        <p:spPr>
          <a:xfrm>
            <a:off x="4585532" y="1451575"/>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34" name="Google Shape;434;p18"/>
          <p:cNvSpPr/>
          <p:nvPr/>
        </p:nvSpPr>
        <p:spPr>
          <a:xfrm>
            <a:off x="4085825" y="1451575"/>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cxnSp>
        <p:nvCxnSpPr>
          <p:cNvPr id="435" name="Google Shape;435;p18"/>
          <p:cNvCxnSpPr/>
          <p:nvPr/>
        </p:nvCxnSpPr>
        <p:spPr>
          <a:xfrm flipH="1" rot="10800000">
            <a:off x="4247350" y="1629750"/>
            <a:ext cx="497100" cy="12900"/>
          </a:xfrm>
          <a:prstGeom prst="straightConnector1">
            <a:avLst/>
          </a:prstGeom>
          <a:noFill/>
          <a:ln cap="flat" cmpd="sng" w="28575">
            <a:solidFill>
              <a:srgbClr val="000000"/>
            </a:solidFill>
            <a:prstDash val="solid"/>
            <a:miter lim="800000"/>
            <a:headEnd len="sm" w="sm" type="none"/>
            <a:tailEnd len="sm" w="sm" type="none"/>
          </a:ln>
        </p:spPr>
      </p:cxnSp>
      <p:sp>
        <p:nvSpPr>
          <p:cNvPr id="436" name="Google Shape;436;p18"/>
          <p:cNvSpPr/>
          <p:nvPr/>
        </p:nvSpPr>
        <p:spPr>
          <a:xfrm>
            <a:off x="4585532" y="908638"/>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37" name="Google Shape;437;p18"/>
          <p:cNvSpPr/>
          <p:nvPr/>
        </p:nvSpPr>
        <p:spPr>
          <a:xfrm>
            <a:off x="4085825" y="908638"/>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cxnSp>
        <p:nvCxnSpPr>
          <p:cNvPr id="438" name="Google Shape;438;p18"/>
          <p:cNvCxnSpPr/>
          <p:nvPr/>
        </p:nvCxnSpPr>
        <p:spPr>
          <a:xfrm flipH="1" rot="10800000">
            <a:off x="4247350" y="1086813"/>
            <a:ext cx="497100" cy="12900"/>
          </a:xfrm>
          <a:prstGeom prst="straightConnector1">
            <a:avLst/>
          </a:prstGeom>
          <a:noFill/>
          <a:ln cap="flat" cmpd="sng" w="28575">
            <a:solidFill>
              <a:srgbClr val="000000"/>
            </a:solidFill>
            <a:prstDash val="solid"/>
            <a:miter lim="800000"/>
            <a:headEnd len="sm" w="sm" type="none"/>
            <a:tailEnd len="sm" w="sm" type="none"/>
          </a:ln>
        </p:spPr>
      </p:cxnSp>
      <p:sp>
        <p:nvSpPr>
          <p:cNvPr id="439" name="Google Shape;439;p18"/>
          <p:cNvSpPr/>
          <p:nvPr/>
        </p:nvSpPr>
        <p:spPr>
          <a:xfrm>
            <a:off x="4585532" y="365725"/>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40" name="Google Shape;440;p18"/>
          <p:cNvSpPr/>
          <p:nvPr/>
        </p:nvSpPr>
        <p:spPr>
          <a:xfrm>
            <a:off x="4085825" y="365725"/>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cxnSp>
        <p:nvCxnSpPr>
          <p:cNvPr id="441" name="Google Shape;441;p18"/>
          <p:cNvCxnSpPr/>
          <p:nvPr/>
        </p:nvCxnSpPr>
        <p:spPr>
          <a:xfrm flipH="1" rot="10800000">
            <a:off x="4247350" y="543900"/>
            <a:ext cx="497100" cy="12900"/>
          </a:xfrm>
          <a:prstGeom prst="straightConnector1">
            <a:avLst/>
          </a:prstGeom>
          <a:noFill/>
          <a:ln cap="flat" cmpd="sng" w="28575">
            <a:solidFill>
              <a:srgbClr val="000000"/>
            </a:solidFill>
            <a:prstDash val="solid"/>
            <a:miter lim="800000"/>
            <a:headEnd len="sm" w="sm" type="none"/>
            <a:tailEnd len="sm" w="sm" type="none"/>
          </a:ln>
        </p:spPr>
      </p:cxnSp>
      <p:sp>
        <p:nvSpPr>
          <p:cNvPr id="442" name="Google Shape;442;p18"/>
          <p:cNvSpPr txBox="1"/>
          <p:nvPr/>
        </p:nvSpPr>
        <p:spPr>
          <a:xfrm>
            <a:off x="294725" y="194700"/>
            <a:ext cx="3601200" cy="3924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b="1" lang="en" sz="1350">
                <a:solidFill>
                  <a:schemeClr val="dk1"/>
                </a:solidFill>
                <a:highlight>
                  <a:srgbClr val="FFFFFE"/>
                </a:highlight>
                <a:latin typeface="Caveat"/>
                <a:ea typeface="Caveat"/>
                <a:cs typeface="Caveat"/>
                <a:sym typeface="Caveat"/>
              </a:rPr>
              <a:t>EVERY YEAR LAYOFF COUNT</a:t>
            </a:r>
            <a:endParaRPr b="1" sz="1350">
              <a:solidFill>
                <a:schemeClr val="dk1"/>
              </a:solidFill>
              <a:highlight>
                <a:srgbClr val="FFFFFE"/>
              </a:highlight>
              <a:latin typeface="Caveat"/>
              <a:ea typeface="Caveat"/>
              <a:cs typeface="Caveat"/>
              <a:sym typeface="Caveat"/>
            </a:endParaRPr>
          </a:p>
        </p:txBody>
      </p:sp>
      <p:sp>
        <p:nvSpPr>
          <p:cNvPr id="443" name="Google Shape;443;p18"/>
          <p:cNvSpPr txBox="1"/>
          <p:nvPr/>
        </p:nvSpPr>
        <p:spPr>
          <a:xfrm>
            <a:off x="4894725" y="2949150"/>
            <a:ext cx="3980400" cy="17124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600"/>
              </a:spcBef>
              <a:spcAft>
                <a:spcPts val="0"/>
              </a:spcAft>
              <a:buClr>
                <a:schemeClr val="accent2"/>
              </a:buClr>
              <a:buSzPts val="1100"/>
              <a:buFont typeface="Roboto"/>
              <a:buAutoNum type="arabicPeriod"/>
            </a:pPr>
            <a:r>
              <a:rPr lang="en" sz="1100">
                <a:solidFill>
                  <a:schemeClr val="accent2"/>
                </a:solidFill>
                <a:highlight>
                  <a:srgbClr val="FFFFFF"/>
                </a:highlight>
                <a:latin typeface="Caveat"/>
                <a:ea typeface="Caveat"/>
                <a:cs typeface="Caveat"/>
                <a:sym typeface="Caveat"/>
              </a:rPr>
              <a:t>Total number of </a:t>
            </a:r>
            <a:r>
              <a:rPr lang="en" sz="1100">
                <a:solidFill>
                  <a:schemeClr val="accent2"/>
                </a:solidFill>
                <a:highlight>
                  <a:srgbClr val="FFFFFF"/>
                </a:highlight>
                <a:latin typeface="Caveat"/>
                <a:ea typeface="Caveat"/>
                <a:cs typeface="Caveat"/>
                <a:sym typeface="Caveat"/>
              </a:rPr>
              <a:t>laid off</a:t>
            </a:r>
            <a:r>
              <a:rPr lang="en" sz="1100">
                <a:solidFill>
                  <a:schemeClr val="accent2"/>
                </a:solidFill>
                <a:highlight>
                  <a:srgbClr val="FFFFFF"/>
                </a:highlight>
                <a:latin typeface="Caveat"/>
                <a:ea typeface="Caveat"/>
                <a:cs typeface="Caveat"/>
                <a:sym typeface="Caveat"/>
              </a:rPr>
              <a:t> is </a:t>
            </a:r>
            <a:r>
              <a:rPr b="1" lang="en" sz="1100">
                <a:solidFill>
                  <a:schemeClr val="accent2"/>
                </a:solidFill>
                <a:highlight>
                  <a:srgbClr val="FFFFFF"/>
                </a:highlight>
                <a:latin typeface="Caveat"/>
                <a:ea typeface="Caveat"/>
                <a:cs typeface="Caveat"/>
                <a:sym typeface="Caveat"/>
              </a:rPr>
              <a:t>455550</a:t>
            </a:r>
            <a:endParaRPr b="1" sz="1100">
              <a:solidFill>
                <a:schemeClr val="accent2"/>
              </a:solidFill>
              <a:highlight>
                <a:srgbClr val="FFFFFF"/>
              </a:highlight>
              <a:latin typeface="Caveat"/>
              <a:ea typeface="Caveat"/>
              <a:cs typeface="Caveat"/>
              <a:sym typeface="Caveat"/>
            </a:endParaRPr>
          </a:p>
          <a:p>
            <a:pPr indent="-298450" lvl="0" marL="457200" rtl="0" algn="l">
              <a:lnSpc>
                <a:spcPct val="115000"/>
              </a:lnSpc>
              <a:spcBef>
                <a:spcPts val="0"/>
              </a:spcBef>
              <a:spcAft>
                <a:spcPts val="0"/>
              </a:spcAft>
              <a:buClr>
                <a:schemeClr val="accent2"/>
              </a:buClr>
              <a:buSzPts val="1100"/>
              <a:buFont typeface="Caveat"/>
              <a:buAutoNum type="arabicPeriod"/>
            </a:pPr>
            <a:r>
              <a:rPr lang="en" sz="1100">
                <a:solidFill>
                  <a:schemeClr val="accent2"/>
                </a:solidFill>
                <a:highlight>
                  <a:srgbClr val="FFFFFF"/>
                </a:highlight>
                <a:latin typeface="Caveat"/>
                <a:ea typeface="Caveat"/>
                <a:cs typeface="Caveat"/>
                <a:sym typeface="Caveat"/>
              </a:rPr>
              <a:t>No. of layoff per year,</a:t>
            </a:r>
            <a:endParaRPr sz="1100">
              <a:solidFill>
                <a:schemeClr val="accent2"/>
              </a:solidFill>
              <a:highlight>
                <a:srgbClr val="FFFFFF"/>
              </a:highlight>
              <a:latin typeface="Caveat"/>
              <a:ea typeface="Caveat"/>
              <a:cs typeface="Caveat"/>
              <a:sym typeface="Caveat"/>
            </a:endParaRPr>
          </a:p>
          <a:p>
            <a:pPr indent="0" lvl="0" marL="0" rtl="0" algn="l">
              <a:lnSpc>
                <a:spcPct val="115000"/>
              </a:lnSpc>
              <a:spcBef>
                <a:spcPts val="1200"/>
              </a:spcBef>
              <a:spcAft>
                <a:spcPts val="0"/>
              </a:spcAft>
              <a:buClr>
                <a:schemeClr val="dk1"/>
              </a:buClr>
              <a:buSzPts val="1100"/>
              <a:buFont typeface="Arial"/>
              <a:buNone/>
            </a:pPr>
            <a:r>
              <a:rPr lang="en" sz="1100">
                <a:solidFill>
                  <a:schemeClr val="accent2"/>
                </a:solidFill>
                <a:highlight>
                  <a:srgbClr val="FFFFFF"/>
                </a:highlight>
                <a:latin typeface="Caveat"/>
                <a:ea typeface="Caveat"/>
                <a:cs typeface="Caveat"/>
                <a:sym typeface="Caveat"/>
              </a:rPr>
              <a:t>2020 - 105007</a:t>
            </a:r>
            <a:endParaRPr sz="1100">
              <a:solidFill>
                <a:schemeClr val="accent2"/>
              </a:solidFill>
              <a:highlight>
                <a:srgbClr val="FFFFFF"/>
              </a:highlight>
              <a:latin typeface="Caveat"/>
              <a:ea typeface="Caveat"/>
              <a:cs typeface="Caveat"/>
              <a:sym typeface="Caveat"/>
            </a:endParaRPr>
          </a:p>
          <a:p>
            <a:pPr indent="0" lvl="0" marL="0" rtl="0" algn="l">
              <a:lnSpc>
                <a:spcPct val="115000"/>
              </a:lnSpc>
              <a:spcBef>
                <a:spcPts val="600"/>
              </a:spcBef>
              <a:spcAft>
                <a:spcPts val="0"/>
              </a:spcAft>
              <a:buClr>
                <a:schemeClr val="dk1"/>
              </a:buClr>
              <a:buSzPts val="1100"/>
              <a:buFont typeface="Arial"/>
              <a:buNone/>
            </a:pPr>
            <a:r>
              <a:rPr lang="en" sz="1100">
                <a:solidFill>
                  <a:schemeClr val="accent2"/>
                </a:solidFill>
                <a:highlight>
                  <a:srgbClr val="FFFFFF"/>
                </a:highlight>
                <a:latin typeface="Caveat"/>
                <a:ea typeface="Caveat"/>
                <a:cs typeface="Caveat"/>
                <a:sym typeface="Caveat"/>
              </a:rPr>
              <a:t>2021 - 17786</a:t>
            </a:r>
            <a:endParaRPr sz="1100">
              <a:solidFill>
                <a:schemeClr val="accent2"/>
              </a:solidFill>
              <a:highlight>
                <a:srgbClr val="FFFFFF"/>
              </a:highlight>
              <a:latin typeface="Caveat"/>
              <a:ea typeface="Caveat"/>
              <a:cs typeface="Caveat"/>
              <a:sym typeface="Caveat"/>
            </a:endParaRPr>
          </a:p>
          <a:p>
            <a:pPr indent="0" lvl="0" marL="0" rtl="0" algn="l">
              <a:lnSpc>
                <a:spcPct val="115000"/>
              </a:lnSpc>
              <a:spcBef>
                <a:spcPts val="600"/>
              </a:spcBef>
              <a:spcAft>
                <a:spcPts val="0"/>
              </a:spcAft>
              <a:buClr>
                <a:schemeClr val="dk1"/>
              </a:buClr>
              <a:buSzPts val="1100"/>
              <a:buFont typeface="Arial"/>
              <a:buNone/>
            </a:pPr>
            <a:r>
              <a:rPr lang="en" sz="1100">
                <a:solidFill>
                  <a:schemeClr val="accent2"/>
                </a:solidFill>
                <a:highlight>
                  <a:srgbClr val="FFFFFF"/>
                </a:highlight>
                <a:latin typeface="Caveat"/>
                <a:ea typeface="Caveat"/>
                <a:cs typeface="Caveat"/>
                <a:sym typeface="Caveat"/>
              </a:rPr>
              <a:t>2022 - 219884</a:t>
            </a:r>
            <a:endParaRPr sz="1100">
              <a:solidFill>
                <a:schemeClr val="accent2"/>
              </a:solidFill>
              <a:highlight>
                <a:srgbClr val="FFFFFF"/>
              </a:highlight>
              <a:latin typeface="Caveat"/>
              <a:ea typeface="Caveat"/>
              <a:cs typeface="Caveat"/>
              <a:sym typeface="Caveat"/>
            </a:endParaRPr>
          </a:p>
          <a:p>
            <a:pPr indent="0" lvl="0" marL="0" rtl="0" algn="l">
              <a:lnSpc>
                <a:spcPct val="115000"/>
              </a:lnSpc>
              <a:spcBef>
                <a:spcPts val="600"/>
              </a:spcBef>
              <a:spcAft>
                <a:spcPts val="500"/>
              </a:spcAft>
              <a:buNone/>
            </a:pPr>
            <a:r>
              <a:rPr lang="en" sz="1100">
                <a:solidFill>
                  <a:schemeClr val="accent2"/>
                </a:solidFill>
                <a:highlight>
                  <a:srgbClr val="FFFFFF"/>
                </a:highlight>
                <a:latin typeface="Caveat"/>
                <a:ea typeface="Caveat"/>
                <a:cs typeface="Caveat"/>
                <a:sym typeface="Caveat"/>
              </a:rPr>
              <a:t>2023 - 112873.</a:t>
            </a:r>
            <a:endParaRPr sz="1100">
              <a:solidFill>
                <a:schemeClr val="accent2"/>
              </a:solidFill>
              <a:highlight>
                <a:srgbClr val="FFFFFF"/>
              </a:highlight>
              <a:latin typeface="Caveat"/>
              <a:ea typeface="Caveat"/>
              <a:cs typeface="Caveat"/>
              <a:sym typeface="Caveat"/>
            </a:endParaRPr>
          </a:p>
        </p:txBody>
      </p:sp>
      <p:sp>
        <p:nvSpPr>
          <p:cNvPr id="444" name="Google Shape;444;p18"/>
          <p:cNvSpPr txBox="1"/>
          <p:nvPr/>
        </p:nvSpPr>
        <p:spPr>
          <a:xfrm>
            <a:off x="48125" y="4230175"/>
            <a:ext cx="282000" cy="400200"/>
          </a:xfrm>
          <a:prstGeom prst="rect">
            <a:avLst/>
          </a:prstGeom>
          <a:solidFill>
            <a:srgbClr val="38761D"/>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5</a:t>
            </a:r>
            <a:endParaRPr/>
          </a:p>
        </p:txBody>
      </p:sp>
      <p:pic>
        <p:nvPicPr>
          <p:cNvPr id="445" name="Google Shape;445;p18"/>
          <p:cNvPicPr preferRelativeResize="0"/>
          <p:nvPr/>
        </p:nvPicPr>
        <p:blipFill>
          <a:blip r:embed="rId3">
            <a:alphaModFix/>
          </a:blip>
          <a:stretch>
            <a:fillRect/>
          </a:stretch>
        </p:blipFill>
        <p:spPr>
          <a:xfrm>
            <a:off x="1182260" y="504363"/>
            <a:ext cx="2030400" cy="1716625"/>
          </a:xfrm>
          <a:prstGeom prst="rect">
            <a:avLst/>
          </a:prstGeom>
          <a:noFill/>
          <a:ln>
            <a:noFill/>
          </a:ln>
        </p:spPr>
      </p:pic>
      <p:pic>
        <p:nvPicPr>
          <p:cNvPr id="446" name="Google Shape;446;p18"/>
          <p:cNvPicPr preferRelativeResize="0"/>
          <p:nvPr/>
        </p:nvPicPr>
        <p:blipFill>
          <a:blip r:embed="rId4">
            <a:alphaModFix/>
          </a:blip>
          <a:stretch>
            <a:fillRect/>
          </a:stretch>
        </p:blipFill>
        <p:spPr>
          <a:xfrm>
            <a:off x="818900" y="2147250"/>
            <a:ext cx="2787276" cy="1151000"/>
          </a:xfrm>
          <a:prstGeom prst="rect">
            <a:avLst/>
          </a:prstGeom>
          <a:noFill/>
          <a:ln>
            <a:noFill/>
          </a:ln>
        </p:spPr>
      </p:pic>
      <p:pic>
        <p:nvPicPr>
          <p:cNvPr id="447" name="Google Shape;447;p18"/>
          <p:cNvPicPr preferRelativeResize="0"/>
          <p:nvPr/>
        </p:nvPicPr>
        <p:blipFill>
          <a:blip r:embed="rId5">
            <a:alphaModFix/>
          </a:blip>
          <a:stretch>
            <a:fillRect/>
          </a:stretch>
        </p:blipFill>
        <p:spPr>
          <a:xfrm>
            <a:off x="644325" y="3440825"/>
            <a:ext cx="3288825" cy="1151000"/>
          </a:xfrm>
          <a:prstGeom prst="rect">
            <a:avLst/>
          </a:prstGeom>
          <a:noFill/>
          <a:ln>
            <a:noFill/>
          </a:ln>
        </p:spPr>
      </p:pic>
      <p:pic>
        <p:nvPicPr>
          <p:cNvPr id="448" name="Google Shape;448;p18"/>
          <p:cNvPicPr preferRelativeResize="0"/>
          <p:nvPr/>
        </p:nvPicPr>
        <p:blipFill>
          <a:blip r:embed="rId6">
            <a:alphaModFix/>
          </a:blip>
          <a:stretch>
            <a:fillRect/>
          </a:stretch>
        </p:blipFill>
        <p:spPr>
          <a:xfrm>
            <a:off x="5035175" y="243150"/>
            <a:ext cx="3402050" cy="1065950"/>
          </a:xfrm>
          <a:prstGeom prst="rect">
            <a:avLst/>
          </a:prstGeom>
          <a:noFill/>
          <a:ln>
            <a:noFill/>
          </a:ln>
        </p:spPr>
      </p:pic>
      <p:pic>
        <p:nvPicPr>
          <p:cNvPr id="449" name="Google Shape;449;p18"/>
          <p:cNvPicPr preferRelativeResize="0"/>
          <p:nvPr/>
        </p:nvPicPr>
        <p:blipFill>
          <a:blip r:embed="rId7">
            <a:alphaModFix/>
          </a:blip>
          <a:stretch>
            <a:fillRect/>
          </a:stretch>
        </p:blipFill>
        <p:spPr>
          <a:xfrm>
            <a:off x="5038450" y="1451576"/>
            <a:ext cx="3601201" cy="12105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4"/>
                                        </p:tgtEl>
                                        <p:attrNameLst>
                                          <p:attrName>style.visibility</p:attrName>
                                        </p:attrNameLst>
                                      </p:cBhvr>
                                      <p:to>
                                        <p:strVal val="visible"/>
                                      </p:to>
                                    </p:set>
                                    <p:animEffect filter="fade" transition="in">
                                      <p:cBhvr>
                                        <p:cTn dur="1000"/>
                                        <p:tgtEl>
                                          <p:spTgt spid="4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453" name="Shape 453"/>
        <p:cNvGrpSpPr/>
        <p:nvPr/>
      </p:nvGrpSpPr>
      <p:grpSpPr>
        <a:xfrm>
          <a:off x="0" y="0"/>
          <a:ext cx="0" cy="0"/>
          <a:chOff x="0" y="0"/>
          <a:chExt cx="0" cy="0"/>
        </a:xfrm>
      </p:grpSpPr>
      <p:sp>
        <p:nvSpPr>
          <p:cNvPr id="454" name="Google Shape;454;p19"/>
          <p:cNvSpPr txBox="1"/>
          <p:nvPr/>
        </p:nvSpPr>
        <p:spPr>
          <a:xfrm>
            <a:off x="48125" y="4230175"/>
            <a:ext cx="282000" cy="400200"/>
          </a:xfrm>
          <a:prstGeom prst="rect">
            <a:avLst/>
          </a:prstGeom>
          <a:solidFill>
            <a:srgbClr val="38761D"/>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5</a:t>
            </a:r>
            <a:endParaRPr/>
          </a:p>
        </p:txBody>
      </p:sp>
      <p:sp>
        <p:nvSpPr>
          <p:cNvPr id="455" name="Google Shape;455;p19"/>
          <p:cNvSpPr txBox="1"/>
          <p:nvPr/>
        </p:nvSpPr>
        <p:spPr>
          <a:xfrm>
            <a:off x="48125" y="2291075"/>
            <a:ext cx="282000" cy="400200"/>
          </a:xfrm>
          <a:prstGeom prst="rect">
            <a:avLst/>
          </a:prstGeom>
          <a:solidFill>
            <a:srgbClr val="CC00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3</a:t>
            </a:r>
            <a:endParaRPr/>
          </a:p>
        </p:txBody>
      </p:sp>
      <p:sp>
        <p:nvSpPr>
          <p:cNvPr id="456" name="Google Shape;456;p19"/>
          <p:cNvSpPr txBox="1"/>
          <p:nvPr/>
        </p:nvSpPr>
        <p:spPr>
          <a:xfrm>
            <a:off x="48125" y="1271475"/>
            <a:ext cx="282000" cy="400200"/>
          </a:xfrm>
          <a:prstGeom prst="rect">
            <a:avLst/>
          </a:prstGeom>
          <a:solidFill>
            <a:srgbClr val="DD7E6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2</a:t>
            </a:r>
            <a:endParaRPr/>
          </a:p>
        </p:txBody>
      </p:sp>
      <p:sp>
        <p:nvSpPr>
          <p:cNvPr id="457" name="Google Shape;457;p19"/>
          <p:cNvSpPr/>
          <p:nvPr/>
        </p:nvSpPr>
        <p:spPr>
          <a:xfrm>
            <a:off x="4648200" y="243159"/>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9"/>
          <p:cNvSpPr/>
          <p:nvPr/>
        </p:nvSpPr>
        <p:spPr>
          <a:xfrm>
            <a:off x="4064800" y="243159"/>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9"/>
          <p:cNvSpPr/>
          <p:nvPr/>
        </p:nvSpPr>
        <p:spPr>
          <a:xfrm>
            <a:off x="4648250" y="2381059"/>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9"/>
          <p:cNvSpPr/>
          <p:nvPr/>
        </p:nvSpPr>
        <p:spPr>
          <a:xfrm>
            <a:off x="4064850" y="2381059"/>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9"/>
          <p:cNvSpPr/>
          <p:nvPr/>
        </p:nvSpPr>
        <p:spPr>
          <a:xfrm>
            <a:off x="4661350" y="2822609"/>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9"/>
          <p:cNvSpPr/>
          <p:nvPr/>
        </p:nvSpPr>
        <p:spPr>
          <a:xfrm>
            <a:off x="4077950" y="2822609"/>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9"/>
          <p:cNvSpPr/>
          <p:nvPr/>
        </p:nvSpPr>
        <p:spPr>
          <a:xfrm>
            <a:off x="4661300" y="3225697"/>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9"/>
          <p:cNvSpPr/>
          <p:nvPr/>
        </p:nvSpPr>
        <p:spPr>
          <a:xfrm>
            <a:off x="4077900" y="3225697"/>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9"/>
          <p:cNvSpPr/>
          <p:nvPr/>
        </p:nvSpPr>
        <p:spPr>
          <a:xfrm>
            <a:off x="4661300" y="3628784"/>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9"/>
          <p:cNvSpPr/>
          <p:nvPr/>
        </p:nvSpPr>
        <p:spPr>
          <a:xfrm>
            <a:off x="4077900" y="3628784"/>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9"/>
          <p:cNvSpPr/>
          <p:nvPr/>
        </p:nvSpPr>
        <p:spPr>
          <a:xfrm>
            <a:off x="4648300" y="4049759"/>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9"/>
          <p:cNvSpPr/>
          <p:nvPr/>
        </p:nvSpPr>
        <p:spPr>
          <a:xfrm>
            <a:off x="4064900" y="4049759"/>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9"/>
          <p:cNvSpPr/>
          <p:nvPr/>
        </p:nvSpPr>
        <p:spPr>
          <a:xfrm>
            <a:off x="4648250" y="4434959"/>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9"/>
          <p:cNvSpPr/>
          <p:nvPr/>
        </p:nvSpPr>
        <p:spPr>
          <a:xfrm>
            <a:off x="4064850" y="4434959"/>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9"/>
          <p:cNvSpPr/>
          <p:nvPr/>
        </p:nvSpPr>
        <p:spPr>
          <a:xfrm>
            <a:off x="4648350" y="2018172"/>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9"/>
          <p:cNvSpPr/>
          <p:nvPr/>
        </p:nvSpPr>
        <p:spPr>
          <a:xfrm>
            <a:off x="4064950" y="2018172"/>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9"/>
          <p:cNvSpPr/>
          <p:nvPr/>
        </p:nvSpPr>
        <p:spPr>
          <a:xfrm>
            <a:off x="4661300" y="1640434"/>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9"/>
          <p:cNvSpPr/>
          <p:nvPr/>
        </p:nvSpPr>
        <p:spPr>
          <a:xfrm>
            <a:off x="4077900" y="1640434"/>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9"/>
          <p:cNvSpPr/>
          <p:nvPr/>
        </p:nvSpPr>
        <p:spPr>
          <a:xfrm>
            <a:off x="4661400" y="1276459"/>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9"/>
          <p:cNvSpPr/>
          <p:nvPr/>
        </p:nvSpPr>
        <p:spPr>
          <a:xfrm>
            <a:off x="4078000" y="1276459"/>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9"/>
          <p:cNvSpPr/>
          <p:nvPr/>
        </p:nvSpPr>
        <p:spPr>
          <a:xfrm>
            <a:off x="4661350" y="931484"/>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9"/>
          <p:cNvSpPr/>
          <p:nvPr/>
        </p:nvSpPr>
        <p:spPr>
          <a:xfrm>
            <a:off x="4077950" y="931484"/>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9"/>
          <p:cNvSpPr/>
          <p:nvPr/>
        </p:nvSpPr>
        <p:spPr>
          <a:xfrm>
            <a:off x="4648250" y="587322"/>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9"/>
          <p:cNvSpPr/>
          <p:nvPr/>
        </p:nvSpPr>
        <p:spPr>
          <a:xfrm>
            <a:off x="4064850" y="587322"/>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9"/>
          <p:cNvSpPr txBox="1"/>
          <p:nvPr/>
        </p:nvSpPr>
        <p:spPr>
          <a:xfrm>
            <a:off x="8815650" y="2328700"/>
            <a:ext cx="282000" cy="400200"/>
          </a:xfrm>
          <a:prstGeom prst="rect">
            <a:avLst/>
          </a:prstGeom>
          <a:solidFill>
            <a:srgbClr val="FF99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8</a:t>
            </a:r>
            <a:endParaRPr/>
          </a:p>
        </p:txBody>
      </p:sp>
      <p:sp>
        <p:nvSpPr>
          <p:cNvPr id="482" name="Google Shape;482;p19"/>
          <p:cNvSpPr txBox="1"/>
          <p:nvPr/>
        </p:nvSpPr>
        <p:spPr>
          <a:xfrm>
            <a:off x="8815650" y="4183975"/>
            <a:ext cx="282000" cy="492600"/>
          </a:xfrm>
          <a:prstGeom prst="rect">
            <a:avLst/>
          </a:prstGeom>
          <a:solidFill>
            <a:schemeClr val="accent5"/>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10</a:t>
            </a:r>
            <a:endParaRPr sz="1000"/>
          </a:p>
        </p:txBody>
      </p:sp>
      <p:sp>
        <p:nvSpPr>
          <p:cNvPr id="483" name="Google Shape;483;p19"/>
          <p:cNvSpPr txBox="1"/>
          <p:nvPr/>
        </p:nvSpPr>
        <p:spPr>
          <a:xfrm>
            <a:off x="8815650" y="1309100"/>
            <a:ext cx="2820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7</a:t>
            </a:r>
            <a:endParaRPr/>
          </a:p>
        </p:txBody>
      </p:sp>
      <p:sp>
        <p:nvSpPr>
          <p:cNvPr id="484" name="Google Shape;484;p19"/>
          <p:cNvSpPr txBox="1"/>
          <p:nvPr/>
        </p:nvSpPr>
        <p:spPr>
          <a:xfrm>
            <a:off x="48125" y="351975"/>
            <a:ext cx="282000" cy="400200"/>
          </a:xfrm>
          <a:prstGeom prst="rect">
            <a:avLst/>
          </a:prstGeom>
          <a:solidFill>
            <a:schemeClr val="accen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1</a:t>
            </a:r>
            <a:endParaRPr/>
          </a:p>
        </p:txBody>
      </p:sp>
      <p:sp>
        <p:nvSpPr>
          <p:cNvPr id="485" name="Google Shape;485;p19"/>
          <p:cNvSpPr txBox="1"/>
          <p:nvPr/>
        </p:nvSpPr>
        <p:spPr>
          <a:xfrm>
            <a:off x="48125" y="3260625"/>
            <a:ext cx="282000" cy="400200"/>
          </a:xfrm>
          <a:prstGeom prst="rect">
            <a:avLst/>
          </a:prstGeom>
          <a:solidFill>
            <a:srgbClr val="00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4</a:t>
            </a:r>
            <a:endParaRPr/>
          </a:p>
        </p:txBody>
      </p:sp>
      <p:sp>
        <p:nvSpPr>
          <p:cNvPr id="486" name="Google Shape;486;p19"/>
          <p:cNvSpPr txBox="1"/>
          <p:nvPr/>
        </p:nvSpPr>
        <p:spPr>
          <a:xfrm>
            <a:off x="8815650" y="3298250"/>
            <a:ext cx="282000" cy="400200"/>
          </a:xfrm>
          <a:prstGeom prst="rect">
            <a:avLst/>
          </a:prstGeom>
          <a:solidFill>
            <a:srgbClr val="FF00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9</a:t>
            </a:r>
            <a:endParaRPr/>
          </a:p>
        </p:txBody>
      </p:sp>
      <p:sp>
        <p:nvSpPr>
          <p:cNvPr id="487" name="Google Shape;487;p19"/>
          <p:cNvSpPr/>
          <p:nvPr/>
        </p:nvSpPr>
        <p:spPr>
          <a:xfrm>
            <a:off x="277850" y="147725"/>
            <a:ext cx="4136100" cy="4686900"/>
          </a:xfrm>
          <a:prstGeom prst="rect">
            <a:avLst/>
          </a:prstGeom>
          <a:solidFill>
            <a:schemeClr val="lt1"/>
          </a:solidFill>
          <a:ln cap="flat" cmpd="sng" w="9525">
            <a:solidFill>
              <a:schemeClr val="dk2"/>
            </a:solidFill>
            <a:prstDash val="solid"/>
            <a:round/>
            <a:headEnd len="sm" w="sm" type="none"/>
            <a:tailEnd len="sm" w="sm" type="none"/>
          </a:ln>
          <a:effectLst>
            <a:outerShdw blurRad="57150" rotWithShape="0" algn="bl" dir="4260000" dist="133350">
              <a:schemeClr val="dk2">
                <a:alpha val="51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9"/>
          <p:cNvSpPr/>
          <p:nvPr/>
        </p:nvSpPr>
        <p:spPr>
          <a:xfrm>
            <a:off x="4515675" y="147725"/>
            <a:ext cx="4359300" cy="4686900"/>
          </a:xfrm>
          <a:prstGeom prst="rect">
            <a:avLst/>
          </a:prstGeom>
          <a:solidFill>
            <a:schemeClr val="lt1"/>
          </a:solidFill>
          <a:ln cap="flat" cmpd="sng" w="9525">
            <a:solidFill>
              <a:schemeClr val="dk2"/>
            </a:solidFill>
            <a:prstDash val="solid"/>
            <a:round/>
            <a:headEnd len="sm" w="sm" type="none"/>
            <a:tailEnd len="sm" w="sm" type="none"/>
          </a:ln>
          <a:effectLst>
            <a:outerShdw blurRad="57150" rotWithShape="0" algn="bl" dir="5460000" dist="152400">
              <a:srgbClr val="000000">
                <a:alpha val="3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9"/>
          <p:cNvSpPr/>
          <p:nvPr/>
        </p:nvSpPr>
        <p:spPr>
          <a:xfrm>
            <a:off x="4572007" y="4368750"/>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90" name="Google Shape;490;p19"/>
          <p:cNvSpPr/>
          <p:nvPr/>
        </p:nvSpPr>
        <p:spPr>
          <a:xfrm>
            <a:off x="4072300" y="4368750"/>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cxnSp>
        <p:nvCxnSpPr>
          <p:cNvPr id="491" name="Google Shape;491;p19"/>
          <p:cNvCxnSpPr/>
          <p:nvPr/>
        </p:nvCxnSpPr>
        <p:spPr>
          <a:xfrm flipH="1" rot="10800000">
            <a:off x="4233825" y="4546925"/>
            <a:ext cx="497100" cy="12900"/>
          </a:xfrm>
          <a:prstGeom prst="straightConnector1">
            <a:avLst/>
          </a:prstGeom>
          <a:noFill/>
          <a:ln cap="flat" cmpd="sng" w="28575">
            <a:solidFill>
              <a:srgbClr val="000000"/>
            </a:solidFill>
            <a:prstDash val="solid"/>
            <a:miter lim="800000"/>
            <a:headEnd len="sm" w="sm" type="none"/>
            <a:tailEnd len="sm" w="sm" type="none"/>
          </a:ln>
        </p:spPr>
      </p:cxnSp>
      <p:sp>
        <p:nvSpPr>
          <p:cNvPr id="492" name="Google Shape;492;p19"/>
          <p:cNvSpPr/>
          <p:nvPr/>
        </p:nvSpPr>
        <p:spPr>
          <a:xfrm>
            <a:off x="4585532" y="3924275"/>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93" name="Google Shape;493;p19"/>
          <p:cNvSpPr/>
          <p:nvPr/>
        </p:nvSpPr>
        <p:spPr>
          <a:xfrm>
            <a:off x="4085825" y="3924275"/>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cxnSp>
        <p:nvCxnSpPr>
          <p:cNvPr id="494" name="Google Shape;494;p19"/>
          <p:cNvCxnSpPr/>
          <p:nvPr/>
        </p:nvCxnSpPr>
        <p:spPr>
          <a:xfrm flipH="1" rot="10800000">
            <a:off x="4247350" y="4102450"/>
            <a:ext cx="497100" cy="12900"/>
          </a:xfrm>
          <a:prstGeom prst="straightConnector1">
            <a:avLst/>
          </a:prstGeom>
          <a:noFill/>
          <a:ln cap="flat" cmpd="sng" w="28575">
            <a:solidFill>
              <a:srgbClr val="000000"/>
            </a:solidFill>
            <a:prstDash val="solid"/>
            <a:miter lim="800000"/>
            <a:headEnd len="sm" w="sm" type="none"/>
            <a:tailEnd len="sm" w="sm" type="none"/>
          </a:ln>
        </p:spPr>
      </p:cxnSp>
      <p:sp>
        <p:nvSpPr>
          <p:cNvPr id="495" name="Google Shape;495;p19"/>
          <p:cNvSpPr/>
          <p:nvPr/>
        </p:nvSpPr>
        <p:spPr>
          <a:xfrm>
            <a:off x="4585532" y="3412925"/>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96" name="Google Shape;496;p19"/>
          <p:cNvSpPr/>
          <p:nvPr/>
        </p:nvSpPr>
        <p:spPr>
          <a:xfrm>
            <a:off x="4085825" y="3412925"/>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cxnSp>
        <p:nvCxnSpPr>
          <p:cNvPr id="497" name="Google Shape;497;p19"/>
          <p:cNvCxnSpPr/>
          <p:nvPr/>
        </p:nvCxnSpPr>
        <p:spPr>
          <a:xfrm flipH="1" rot="10800000">
            <a:off x="4247350" y="3591100"/>
            <a:ext cx="497100" cy="12900"/>
          </a:xfrm>
          <a:prstGeom prst="straightConnector1">
            <a:avLst/>
          </a:prstGeom>
          <a:noFill/>
          <a:ln cap="flat" cmpd="sng" w="28575">
            <a:solidFill>
              <a:srgbClr val="000000"/>
            </a:solidFill>
            <a:prstDash val="solid"/>
            <a:miter lim="800000"/>
            <a:headEnd len="sm" w="sm" type="none"/>
            <a:tailEnd len="sm" w="sm" type="none"/>
          </a:ln>
        </p:spPr>
      </p:cxnSp>
      <p:sp>
        <p:nvSpPr>
          <p:cNvPr id="498" name="Google Shape;498;p19"/>
          <p:cNvSpPr/>
          <p:nvPr/>
        </p:nvSpPr>
        <p:spPr>
          <a:xfrm>
            <a:off x="4585532" y="2962825"/>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99" name="Google Shape;499;p19"/>
          <p:cNvSpPr/>
          <p:nvPr/>
        </p:nvSpPr>
        <p:spPr>
          <a:xfrm>
            <a:off x="4085825" y="2962825"/>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cxnSp>
        <p:nvCxnSpPr>
          <p:cNvPr id="500" name="Google Shape;500;p19"/>
          <p:cNvCxnSpPr/>
          <p:nvPr/>
        </p:nvCxnSpPr>
        <p:spPr>
          <a:xfrm flipH="1" rot="10800000">
            <a:off x="4247350" y="3141000"/>
            <a:ext cx="497100" cy="12900"/>
          </a:xfrm>
          <a:prstGeom prst="straightConnector1">
            <a:avLst/>
          </a:prstGeom>
          <a:noFill/>
          <a:ln cap="flat" cmpd="sng" w="28575">
            <a:solidFill>
              <a:srgbClr val="000000"/>
            </a:solidFill>
            <a:prstDash val="solid"/>
            <a:miter lim="800000"/>
            <a:headEnd len="sm" w="sm" type="none"/>
            <a:tailEnd len="sm" w="sm" type="none"/>
          </a:ln>
        </p:spPr>
      </p:cxnSp>
      <p:sp>
        <p:nvSpPr>
          <p:cNvPr id="501" name="Google Shape;501;p19"/>
          <p:cNvSpPr/>
          <p:nvPr/>
        </p:nvSpPr>
        <p:spPr>
          <a:xfrm>
            <a:off x="4585532" y="2467250"/>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502" name="Google Shape;502;p19"/>
          <p:cNvSpPr/>
          <p:nvPr/>
        </p:nvSpPr>
        <p:spPr>
          <a:xfrm>
            <a:off x="4085825" y="2467250"/>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cxnSp>
        <p:nvCxnSpPr>
          <p:cNvPr id="503" name="Google Shape;503;p19"/>
          <p:cNvCxnSpPr/>
          <p:nvPr/>
        </p:nvCxnSpPr>
        <p:spPr>
          <a:xfrm flipH="1" rot="10800000">
            <a:off x="4247350" y="2645425"/>
            <a:ext cx="497100" cy="12900"/>
          </a:xfrm>
          <a:prstGeom prst="straightConnector1">
            <a:avLst/>
          </a:prstGeom>
          <a:noFill/>
          <a:ln cap="flat" cmpd="sng" w="28575">
            <a:solidFill>
              <a:srgbClr val="000000"/>
            </a:solidFill>
            <a:prstDash val="solid"/>
            <a:miter lim="800000"/>
            <a:headEnd len="sm" w="sm" type="none"/>
            <a:tailEnd len="sm" w="sm" type="none"/>
          </a:ln>
        </p:spPr>
      </p:cxnSp>
      <p:sp>
        <p:nvSpPr>
          <p:cNvPr id="504" name="Google Shape;504;p19"/>
          <p:cNvSpPr/>
          <p:nvPr/>
        </p:nvSpPr>
        <p:spPr>
          <a:xfrm>
            <a:off x="4585532" y="1987488"/>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505" name="Google Shape;505;p19"/>
          <p:cNvSpPr/>
          <p:nvPr/>
        </p:nvSpPr>
        <p:spPr>
          <a:xfrm>
            <a:off x="4085825" y="1987488"/>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cxnSp>
        <p:nvCxnSpPr>
          <p:cNvPr id="506" name="Google Shape;506;p19"/>
          <p:cNvCxnSpPr/>
          <p:nvPr/>
        </p:nvCxnSpPr>
        <p:spPr>
          <a:xfrm flipH="1" rot="10800000">
            <a:off x="4247350" y="2165663"/>
            <a:ext cx="497100" cy="12900"/>
          </a:xfrm>
          <a:prstGeom prst="straightConnector1">
            <a:avLst/>
          </a:prstGeom>
          <a:noFill/>
          <a:ln cap="flat" cmpd="sng" w="28575">
            <a:solidFill>
              <a:srgbClr val="000000"/>
            </a:solidFill>
            <a:prstDash val="solid"/>
            <a:miter lim="800000"/>
            <a:headEnd len="sm" w="sm" type="none"/>
            <a:tailEnd len="sm" w="sm" type="none"/>
          </a:ln>
        </p:spPr>
      </p:cxnSp>
      <p:sp>
        <p:nvSpPr>
          <p:cNvPr id="507" name="Google Shape;507;p19"/>
          <p:cNvSpPr/>
          <p:nvPr/>
        </p:nvSpPr>
        <p:spPr>
          <a:xfrm>
            <a:off x="4585532" y="1451575"/>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508" name="Google Shape;508;p19"/>
          <p:cNvSpPr/>
          <p:nvPr/>
        </p:nvSpPr>
        <p:spPr>
          <a:xfrm>
            <a:off x="4085825" y="1451575"/>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cxnSp>
        <p:nvCxnSpPr>
          <p:cNvPr id="509" name="Google Shape;509;p19"/>
          <p:cNvCxnSpPr/>
          <p:nvPr/>
        </p:nvCxnSpPr>
        <p:spPr>
          <a:xfrm flipH="1" rot="10800000">
            <a:off x="4247350" y="1629750"/>
            <a:ext cx="497100" cy="12900"/>
          </a:xfrm>
          <a:prstGeom prst="straightConnector1">
            <a:avLst/>
          </a:prstGeom>
          <a:noFill/>
          <a:ln cap="flat" cmpd="sng" w="28575">
            <a:solidFill>
              <a:srgbClr val="000000"/>
            </a:solidFill>
            <a:prstDash val="solid"/>
            <a:miter lim="800000"/>
            <a:headEnd len="sm" w="sm" type="none"/>
            <a:tailEnd len="sm" w="sm" type="none"/>
          </a:ln>
        </p:spPr>
      </p:cxnSp>
      <p:sp>
        <p:nvSpPr>
          <p:cNvPr id="510" name="Google Shape;510;p19"/>
          <p:cNvSpPr/>
          <p:nvPr/>
        </p:nvSpPr>
        <p:spPr>
          <a:xfrm>
            <a:off x="4585532" y="908638"/>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511" name="Google Shape;511;p19"/>
          <p:cNvSpPr/>
          <p:nvPr/>
        </p:nvSpPr>
        <p:spPr>
          <a:xfrm>
            <a:off x="4085825" y="908638"/>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cxnSp>
        <p:nvCxnSpPr>
          <p:cNvPr id="512" name="Google Shape;512;p19"/>
          <p:cNvCxnSpPr/>
          <p:nvPr/>
        </p:nvCxnSpPr>
        <p:spPr>
          <a:xfrm flipH="1" rot="10800000">
            <a:off x="4247350" y="1086813"/>
            <a:ext cx="497100" cy="12900"/>
          </a:xfrm>
          <a:prstGeom prst="straightConnector1">
            <a:avLst/>
          </a:prstGeom>
          <a:noFill/>
          <a:ln cap="flat" cmpd="sng" w="28575">
            <a:solidFill>
              <a:srgbClr val="000000"/>
            </a:solidFill>
            <a:prstDash val="solid"/>
            <a:miter lim="800000"/>
            <a:headEnd len="sm" w="sm" type="none"/>
            <a:tailEnd len="sm" w="sm" type="none"/>
          </a:ln>
        </p:spPr>
      </p:cxnSp>
      <p:sp>
        <p:nvSpPr>
          <p:cNvPr id="513" name="Google Shape;513;p19"/>
          <p:cNvSpPr/>
          <p:nvPr/>
        </p:nvSpPr>
        <p:spPr>
          <a:xfrm>
            <a:off x="4585532" y="365725"/>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514" name="Google Shape;514;p19"/>
          <p:cNvSpPr/>
          <p:nvPr/>
        </p:nvSpPr>
        <p:spPr>
          <a:xfrm>
            <a:off x="4085825" y="365725"/>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cxnSp>
        <p:nvCxnSpPr>
          <p:cNvPr id="515" name="Google Shape;515;p19"/>
          <p:cNvCxnSpPr/>
          <p:nvPr/>
        </p:nvCxnSpPr>
        <p:spPr>
          <a:xfrm flipH="1" rot="10800000">
            <a:off x="4247350" y="543900"/>
            <a:ext cx="497100" cy="12900"/>
          </a:xfrm>
          <a:prstGeom prst="straightConnector1">
            <a:avLst/>
          </a:prstGeom>
          <a:noFill/>
          <a:ln cap="flat" cmpd="sng" w="28575">
            <a:solidFill>
              <a:srgbClr val="000000"/>
            </a:solidFill>
            <a:prstDash val="solid"/>
            <a:miter lim="800000"/>
            <a:headEnd len="sm" w="sm" type="none"/>
            <a:tailEnd len="sm" w="sm" type="none"/>
          </a:ln>
        </p:spPr>
      </p:cxnSp>
      <p:sp>
        <p:nvSpPr>
          <p:cNvPr id="516" name="Google Shape;516;p19"/>
          <p:cNvSpPr txBox="1"/>
          <p:nvPr/>
        </p:nvSpPr>
        <p:spPr>
          <a:xfrm>
            <a:off x="355700" y="250800"/>
            <a:ext cx="3716700" cy="13275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600"/>
              </a:spcBef>
              <a:spcAft>
                <a:spcPts val="0"/>
              </a:spcAft>
              <a:buClr>
                <a:schemeClr val="accent2"/>
              </a:buClr>
              <a:buSzPts val="1100"/>
              <a:buFont typeface="Caveat"/>
              <a:buAutoNum type="arabicPeriod" startAt="3"/>
            </a:pPr>
            <a:r>
              <a:rPr lang="en" sz="1100">
                <a:solidFill>
                  <a:schemeClr val="accent2"/>
                </a:solidFill>
                <a:highlight>
                  <a:srgbClr val="FFFFFF"/>
                </a:highlight>
                <a:latin typeface="Caveat"/>
                <a:ea typeface="Caveat"/>
                <a:cs typeface="Caveat"/>
                <a:sym typeface="Caveat"/>
              </a:rPr>
              <a:t>In year 2022 has laid off more people comparing other years due to recovery phase of industries and to meet the business needs and investments,planning to layoff and cost cut 2022 has higher rate of laying off people.</a:t>
            </a:r>
            <a:endParaRPr sz="1100">
              <a:solidFill>
                <a:schemeClr val="accent2"/>
              </a:solidFill>
              <a:highlight>
                <a:srgbClr val="FFFFFF"/>
              </a:highlight>
              <a:latin typeface="Caveat"/>
              <a:ea typeface="Caveat"/>
              <a:cs typeface="Caveat"/>
              <a:sym typeface="Caveat"/>
            </a:endParaRPr>
          </a:p>
          <a:p>
            <a:pPr indent="-298450" lvl="0" marL="457200" rtl="0" algn="l">
              <a:lnSpc>
                <a:spcPct val="115000"/>
              </a:lnSpc>
              <a:spcBef>
                <a:spcPts val="0"/>
              </a:spcBef>
              <a:spcAft>
                <a:spcPts val="0"/>
              </a:spcAft>
              <a:buClr>
                <a:schemeClr val="accent2"/>
              </a:buClr>
              <a:buSzPts val="1100"/>
              <a:buFont typeface="Caveat"/>
              <a:buAutoNum type="arabicPeriod" startAt="3"/>
            </a:pPr>
            <a:r>
              <a:rPr lang="en" sz="1100">
                <a:solidFill>
                  <a:schemeClr val="accent2"/>
                </a:solidFill>
                <a:highlight>
                  <a:srgbClr val="FFFFFF"/>
                </a:highlight>
                <a:latin typeface="Caveat"/>
                <a:ea typeface="Caveat"/>
                <a:cs typeface="Caveat"/>
                <a:sym typeface="Caveat"/>
              </a:rPr>
              <a:t>It's only the 2nd month of 2023 but it already has a high rate of laid off people, which is noticeable.</a:t>
            </a:r>
            <a:endParaRPr sz="1100">
              <a:solidFill>
                <a:schemeClr val="accent2"/>
              </a:solidFill>
              <a:highlight>
                <a:srgbClr val="FFFFFF"/>
              </a:highlight>
              <a:latin typeface="Caveat"/>
              <a:ea typeface="Caveat"/>
              <a:cs typeface="Caveat"/>
              <a:sym typeface="Caveat"/>
            </a:endParaRPr>
          </a:p>
        </p:txBody>
      </p:sp>
      <p:sp>
        <p:nvSpPr>
          <p:cNvPr id="517" name="Google Shape;517;p19"/>
          <p:cNvSpPr txBox="1"/>
          <p:nvPr/>
        </p:nvSpPr>
        <p:spPr>
          <a:xfrm>
            <a:off x="8728825" y="389600"/>
            <a:ext cx="293400" cy="400200"/>
          </a:xfrm>
          <a:prstGeom prst="rect">
            <a:avLst/>
          </a:prstGeom>
          <a:solidFill>
            <a:srgbClr val="FF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6</a:t>
            </a:r>
            <a:endParaRPr/>
          </a:p>
        </p:txBody>
      </p:sp>
      <p:sp>
        <p:nvSpPr>
          <p:cNvPr id="518" name="Google Shape;518;p19"/>
          <p:cNvSpPr txBox="1"/>
          <p:nvPr/>
        </p:nvSpPr>
        <p:spPr>
          <a:xfrm>
            <a:off x="320925" y="1515775"/>
            <a:ext cx="3601200" cy="845100"/>
          </a:xfrm>
          <a:prstGeom prst="rect">
            <a:avLst/>
          </a:prstGeom>
          <a:noFill/>
          <a:ln>
            <a:noFill/>
          </a:ln>
        </p:spPr>
        <p:txBody>
          <a:bodyPr anchorCtr="0" anchor="t" bIns="91425" lIns="91425" spcFirstLastPara="1" rIns="91425" wrap="square" tIns="91425">
            <a:spAutoFit/>
          </a:bodyPr>
          <a:lstStyle/>
          <a:p>
            <a:pPr indent="0" lvl="0" marL="76200" marR="38100" rtl="0" algn="l">
              <a:lnSpc>
                <a:spcPct val="160000"/>
              </a:lnSpc>
              <a:spcBef>
                <a:spcPts val="900"/>
              </a:spcBef>
              <a:spcAft>
                <a:spcPts val="900"/>
              </a:spcAft>
              <a:buNone/>
            </a:pPr>
            <a:r>
              <a:rPr b="1" lang="en" sz="1650">
                <a:solidFill>
                  <a:schemeClr val="dk1"/>
                </a:solidFill>
                <a:latin typeface="Caveat"/>
                <a:ea typeface="Caveat"/>
                <a:cs typeface="Caveat"/>
                <a:sym typeface="Caveat"/>
              </a:rPr>
              <a:t>RELATION BETWEEN FUND RAISED AND LAYOFF</a:t>
            </a:r>
            <a:endParaRPr b="1" sz="1650">
              <a:solidFill>
                <a:schemeClr val="dk1"/>
              </a:solidFill>
              <a:highlight>
                <a:srgbClr val="FFFFFE"/>
              </a:highlight>
              <a:latin typeface="Caveat"/>
              <a:ea typeface="Caveat"/>
              <a:cs typeface="Caveat"/>
              <a:sym typeface="Caveat"/>
            </a:endParaRPr>
          </a:p>
        </p:txBody>
      </p:sp>
      <p:pic>
        <p:nvPicPr>
          <p:cNvPr id="519" name="Google Shape;519;p19"/>
          <p:cNvPicPr preferRelativeResize="0"/>
          <p:nvPr/>
        </p:nvPicPr>
        <p:blipFill>
          <a:blip r:embed="rId3">
            <a:alphaModFix/>
          </a:blip>
          <a:stretch>
            <a:fillRect/>
          </a:stretch>
        </p:blipFill>
        <p:spPr>
          <a:xfrm>
            <a:off x="468100" y="2537600"/>
            <a:ext cx="3601201" cy="1297700"/>
          </a:xfrm>
          <a:prstGeom prst="rect">
            <a:avLst/>
          </a:prstGeom>
          <a:noFill/>
          <a:ln>
            <a:noFill/>
          </a:ln>
        </p:spPr>
      </p:pic>
      <p:pic>
        <p:nvPicPr>
          <p:cNvPr id="520" name="Google Shape;520;p19"/>
          <p:cNvPicPr preferRelativeResize="0"/>
          <p:nvPr/>
        </p:nvPicPr>
        <p:blipFill>
          <a:blip r:embed="rId4">
            <a:alphaModFix/>
          </a:blip>
          <a:stretch>
            <a:fillRect/>
          </a:stretch>
        </p:blipFill>
        <p:spPr>
          <a:xfrm>
            <a:off x="5172438" y="183213"/>
            <a:ext cx="3327349" cy="1462675"/>
          </a:xfrm>
          <a:prstGeom prst="rect">
            <a:avLst/>
          </a:prstGeom>
          <a:noFill/>
          <a:ln>
            <a:noFill/>
          </a:ln>
        </p:spPr>
      </p:pic>
      <p:sp>
        <p:nvSpPr>
          <p:cNvPr id="521" name="Google Shape;521;p19"/>
          <p:cNvSpPr txBox="1"/>
          <p:nvPr/>
        </p:nvSpPr>
        <p:spPr>
          <a:xfrm>
            <a:off x="5113250" y="1596850"/>
            <a:ext cx="3485400" cy="11328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600"/>
              </a:spcBef>
              <a:spcAft>
                <a:spcPts val="0"/>
              </a:spcAft>
              <a:buClr>
                <a:schemeClr val="accent2"/>
              </a:buClr>
              <a:buSzPts val="1100"/>
              <a:buFont typeface="Caveat"/>
              <a:buAutoNum type="arabicPeriod"/>
            </a:pPr>
            <a:r>
              <a:rPr lang="en" sz="1100">
                <a:solidFill>
                  <a:schemeClr val="accent2"/>
                </a:solidFill>
                <a:highlight>
                  <a:srgbClr val="FFFFFF"/>
                </a:highlight>
                <a:latin typeface="Caveat"/>
                <a:ea typeface="Caveat"/>
                <a:cs typeface="Caveat"/>
                <a:sym typeface="Caveat"/>
              </a:rPr>
              <a:t>Meta,Uber and Twitter has laid off employees with respect to fund raised.</a:t>
            </a:r>
            <a:endParaRPr sz="1100">
              <a:solidFill>
                <a:schemeClr val="accent2"/>
              </a:solidFill>
              <a:highlight>
                <a:srgbClr val="FFFFFF"/>
              </a:highlight>
              <a:latin typeface="Caveat"/>
              <a:ea typeface="Caveat"/>
              <a:cs typeface="Caveat"/>
              <a:sym typeface="Caveat"/>
            </a:endParaRPr>
          </a:p>
          <a:p>
            <a:pPr indent="-298450" lvl="0" marL="457200" rtl="0" algn="l">
              <a:lnSpc>
                <a:spcPct val="115000"/>
              </a:lnSpc>
              <a:spcBef>
                <a:spcPts val="0"/>
              </a:spcBef>
              <a:spcAft>
                <a:spcPts val="0"/>
              </a:spcAft>
              <a:buClr>
                <a:schemeClr val="accent2"/>
              </a:buClr>
              <a:buSzPts val="1100"/>
              <a:buFont typeface="Caveat"/>
              <a:buAutoNum type="arabicPeriod"/>
            </a:pPr>
            <a:r>
              <a:rPr lang="en" sz="1100">
                <a:solidFill>
                  <a:schemeClr val="accent2"/>
                </a:solidFill>
                <a:highlight>
                  <a:srgbClr val="FFFFFF"/>
                </a:highlight>
                <a:latin typeface="Caveat"/>
                <a:ea typeface="Caveat"/>
                <a:cs typeface="Caveat"/>
                <a:sym typeface="Caveat"/>
              </a:rPr>
              <a:t>Fund raised my meta and laid off count is not so correlated.</a:t>
            </a:r>
            <a:endParaRPr sz="1100">
              <a:solidFill>
                <a:schemeClr val="accent2"/>
              </a:solidFill>
              <a:highlight>
                <a:srgbClr val="FFFFFF"/>
              </a:highlight>
              <a:latin typeface="Caveat"/>
              <a:ea typeface="Caveat"/>
              <a:cs typeface="Caveat"/>
              <a:sym typeface="Caveat"/>
            </a:endParaRPr>
          </a:p>
          <a:p>
            <a:pPr indent="-298450" lvl="0" marL="457200" rtl="0" algn="l">
              <a:lnSpc>
                <a:spcPct val="115000"/>
              </a:lnSpc>
              <a:spcBef>
                <a:spcPts val="0"/>
              </a:spcBef>
              <a:spcAft>
                <a:spcPts val="0"/>
              </a:spcAft>
              <a:buClr>
                <a:schemeClr val="accent2"/>
              </a:buClr>
              <a:buSzPts val="1100"/>
              <a:buFont typeface="Caveat"/>
              <a:buAutoNum type="arabicPeriod"/>
            </a:pPr>
            <a:r>
              <a:rPr lang="en" sz="1100">
                <a:solidFill>
                  <a:schemeClr val="accent2"/>
                </a:solidFill>
                <a:highlight>
                  <a:srgbClr val="FFFFFF"/>
                </a:highlight>
                <a:latin typeface="Caveat"/>
                <a:ea typeface="Caveat"/>
                <a:cs typeface="Caveat"/>
                <a:sym typeface="Caveat"/>
              </a:rPr>
              <a:t>Fund raised by netflix is high and they have </a:t>
            </a:r>
            <a:r>
              <a:rPr lang="en" sz="1100">
                <a:solidFill>
                  <a:schemeClr val="accent2"/>
                </a:solidFill>
                <a:highlight>
                  <a:srgbClr val="FFFFFF"/>
                </a:highlight>
                <a:latin typeface="Caveat"/>
                <a:ea typeface="Caveat"/>
                <a:cs typeface="Caveat"/>
                <a:sym typeface="Caveat"/>
              </a:rPr>
              <a:t>laid off</a:t>
            </a:r>
            <a:r>
              <a:rPr lang="en" sz="1100">
                <a:solidFill>
                  <a:schemeClr val="accent2"/>
                </a:solidFill>
                <a:highlight>
                  <a:srgbClr val="FFFFFF"/>
                </a:highlight>
                <a:latin typeface="Caveat"/>
                <a:ea typeface="Caveat"/>
                <a:cs typeface="Caveat"/>
                <a:sym typeface="Caveat"/>
              </a:rPr>
              <a:t> only few people and same applicable for uber too.</a:t>
            </a:r>
            <a:endParaRPr sz="1100">
              <a:latin typeface="Caveat"/>
              <a:ea typeface="Caveat"/>
              <a:cs typeface="Caveat"/>
              <a:sym typeface="Caveat"/>
            </a:endParaRPr>
          </a:p>
        </p:txBody>
      </p:sp>
      <p:sp>
        <p:nvSpPr>
          <p:cNvPr id="522" name="Google Shape;522;p19"/>
          <p:cNvSpPr txBox="1"/>
          <p:nvPr/>
        </p:nvSpPr>
        <p:spPr>
          <a:xfrm>
            <a:off x="4850325" y="2737700"/>
            <a:ext cx="3601200" cy="438600"/>
          </a:xfrm>
          <a:prstGeom prst="rect">
            <a:avLst/>
          </a:prstGeom>
          <a:noFill/>
          <a:ln>
            <a:noFill/>
          </a:ln>
        </p:spPr>
        <p:txBody>
          <a:bodyPr anchorCtr="0" anchor="t" bIns="91425" lIns="91425" spcFirstLastPara="1" rIns="91425" wrap="square" tIns="91425">
            <a:spAutoFit/>
          </a:bodyPr>
          <a:lstStyle/>
          <a:p>
            <a:pPr indent="0" lvl="0" marL="76200" marR="38100" rtl="0" algn="l">
              <a:lnSpc>
                <a:spcPct val="160000"/>
              </a:lnSpc>
              <a:spcBef>
                <a:spcPts val="900"/>
              </a:spcBef>
              <a:spcAft>
                <a:spcPts val="900"/>
              </a:spcAft>
              <a:buNone/>
            </a:pPr>
            <a:r>
              <a:rPr b="1" lang="en" sz="1650">
                <a:solidFill>
                  <a:schemeClr val="dk1"/>
                </a:solidFill>
                <a:latin typeface="Caveat"/>
                <a:ea typeface="Caveat"/>
                <a:cs typeface="Caveat"/>
                <a:sym typeface="Caveat"/>
              </a:rPr>
              <a:t>TOP 8 COUNTRIES WITH HIGH LAYOFF</a:t>
            </a:r>
            <a:endParaRPr b="1" sz="1650">
              <a:solidFill>
                <a:schemeClr val="dk1"/>
              </a:solidFill>
              <a:latin typeface="Caveat"/>
              <a:ea typeface="Caveat"/>
              <a:cs typeface="Caveat"/>
              <a:sym typeface="Caveat"/>
            </a:endParaRPr>
          </a:p>
        </p:txBody>
      </p:sp>
      <p:pic>
        <p:nvPicPr>
          <p:cNvPr id="523" name="Google Shape;523;p19"/>
          <p:cNvPicPr preferRelativeResize="0"/>
          <p:nvPr/>
        </p:nvPicPr>
        <p:blipFill>
          <a:blip r:embed="rId5">
            <a:alphaModFix/>
          </a:blip>
          <a:stretch>
            <a:fillRect/>
          </a:stretch>
        </p:blipFill>
        <p:spPr>
          <a:xfrm>
            <a:off x="5030575" y="3153900"/>
            <a:ext cx="3485425" cy="15226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8"/>
                                        </p:tgtEl>
                                        <p:attrNameLst>
                                          <p:attrName>style.visibility</p:attrName>
                                        </p:attrNameLst>
                                      </p:cBhvr>
                                      <p:to>
                                        <p:strVal val="visible"/>
                                      </p:to>
                                    </p:set>
                                    <p:animEffect filter="fade" transition="in">
                                      <p:cBhvr>
                                        <p:cTn dur="1000"/>
                                        <p:tgtEl>
                                          <p:spTgt spid="4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527" name="Shape 527"/>
        <p:cNvGrpSpPr/>
        <p:nvPr/>
      </p:nvGrpSpPr>
      <p:grpSpPr>
        <a:xfrm>
          <a:off x="0" y="0"/>
          <a:ext cx="0" cy="0"/>
          <a:chOff x="0" y="0"/>
          <a:chExt cx="0" cy="0"/>
        </a:xfrm>
      </p:grpSpPr>
      <p:sp>
        <p:nvSpPr>
          <p:cNvPr id="528" name="Google Shape;528;p20"/>
          <p:cNvSpPr txBox="1"/>
          <p:nvPr/>
        </p:nvSpPr>
        <p:spPr>
          <a:xfrm>
            <a:off x="8805025" y="389600"/>
            <a:ext cx="293400" cy="400200"/>
          </a:xfrm>
          <a:prstGeom prst="rect">
            <a:avLst/>
          </a:prstGeom>
          <a:solidFill>
            <a:srgbClr val="FF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6</a:t>
            </a:r>
            <a:endParaRPr/>
          </a:p>
        </p:txBody>
      </p:sp>
      <p:sp>
        <p:nvSpPr>
          <p:cNvPr id="529" name="Google Shape;529;p20"/>
          <p:cNvSpPr txBox="1"/>
          <p:nvPr/>
        </p:nvSpPr>
        <p:spPr>
          <a:xfrm>
            <a:off x="48125" y="4230175"/>
            <a:ext cx="282000" cy="400200"/>
          </a:xfrm>
          <a:prstGeom prst="rect">
            <a:avLst/>
          </a:prstGeom>
          <a:solidFill>
            <a:srgbClr val="38761D"/>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5</a:t>
            </a:r>
            <a:endParaRPr/>
          </a:p>
        </p:txBody>
      </p:sp>
      <p:sp>
        <p:nvSpPr>
          <p:cNvPr id="530" name="Google Shape;530;p20"/>
          <p:cNvSpPr txBox="1"/>
          <p:nvPr/>
        </p:nvSpPr>
        <p:spPr>
          <a:xfrm>
            <a:off x="48125" y="2291075"/>
            <a:ext cx="282000" cy="400200"/>
          </a:xfrm>
          <a:prstGeom prst="rect">
            <a:avLst/>
          </a:prstGeom>
          <a:solidFill>
            <a:srgbClr val="CC00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3</a:t>
            </a:r>
            <a:endParaRPr/>
          </a:p>
        </p:txBody>
      </p:sp>
      <p:sp>
        <p:nvSpPr>
          <p:cNvPr id="531" name="Google Shape;531;p20"/>
          <p:cNvSpPr txBox="1"/>
          <p:nvPr/>
        </p:nvSpPr>
        <p:spPr>
          <a:xfrm>
            <a:off x="48125" y="1271475"/>
            <a:ext cx="282000" cy="400200"/>
          </a:xfrm>
          <a:prstGeom prst="rect">
            <a:avLst/>
          </a:prstGeom>
          <a:solidFill>
            <a:srgbClr val="DD7E6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2</a:t>
            </a:r>
            <a:endParaRPr/>
          </a:p>
        </p:txBody>
      </p:sp>
      <p:sp>
        <p:nvSpPr>
          <p:cNvPr id="532" name="Google Shape;532;p20"/>
          <p:cNvSpPr/>
          <p:nvPr/>
        </p:nvSpPr>
        <p:spPr>
          <a:xfrm>
            <a:off x="4648200" y="243159"/>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0"/>
          <p:cNvSpPr/>
          <p:nvPr/>
        </p:nvSpPr>
        <p:spPr>
          <a:xfrm>
            <a:off x="4064800" y="243159"/>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0"/>
          <p:cNvSpPr/>
          <p:nvPr/>
        </p:nvSpPr>
        <p:spPr>
          <a:xfrm>
            <a:off x="4648250" y="2381059"/>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0"/>
          <p:cNvSpPr/>
          <p:nvPr/>
        </p:nvSpPr>
        <p:spPr>
          <a:xfrm>
            <a:off x="4064850" y="2381059"/>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0"/>
          <p:cNvSpPr/>
          <p:nvPr/>
        </p:nvSpPr>
        <p:spPr>
          <a:xfrm>
            <a:off x="4661350" y="2822609"/>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0"/>
          <p:cNvSpPr/>
          <p:nvPr/>
        </p:nvSpPr>
        <p:spPr>
          <a:xfrm>
            <a:off x="4077950" y="2822609"/>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0"/>
          <p:cNvSpPr/>
          <p:nvPr/>
        </p:nvSpPr>
        <p:spPr>
          <a:xfrm>
            <a:off x="4661300" y="3225697"/>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0"/>
          <p:cNvSpPr/>
          <p:nvPr/>
        </p:nvSpPr>
        <p:spPr>
          <a:xfrm>
            <a:off x="4077900" y="3225697"/>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0"/>
          <p:cNvSpPr/>
          <p:nvPr/>
        </p:nvSpPr>
        <p:spPr>
          <a:xfrm>
            <a:off x="4661300" y="3628784"/>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0"/>
          <p:cNvSpPr/>
          <p:nvPr/>
        </p:nvSpPr>
        <p:spPr>
          <a:xfrm>
            <a:off x="4077900" y="3628784"/>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0"/>
          <p:cNvSpPr/>
          <p:nvPr/>
        </p:nvSpPr>
        <p:spPr>
          <a:xfrm>
            <a:off x="4648300" y="4049759"/>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0"/>
          <p:cNvSpPr/>
          <p:nvPr/>
        </p:nvSpPr>
        <p:spPr>
          <a:xfrm>
            <a:off x="4064900" y="4049759"/>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0"/>
          <p:cNvSpPr/>
          <p:nvPr/>
        </p:nvSpPr>
        <p:spPr>
          <a:xfrm>
            <a:off x="4648250" y="4434959"/>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0"/>
          <p:cNvSpPr/>
          <p:nvPr/>
        </p:nvSpPr>
        <p:spPr>
          <a:xfrm>
            <a:off x="4064850" y="4434959"/>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0"/>
          <p:cNvSpPr/>
          <p:nvPr/>
        </p:nvSpPr>
        <p:spPr>
          <a:xfrm>
            <a:off x="4648350" y="2018172"/>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0"/>
          <p:cNvSpPr/>
          <p:nvPr/>
        </p:nvSpPr>
        <p:spPr>
          <a:xfrm>
            <a:off x="4064950" y="2018172"/>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0"/>
          <p:cNvSpPr/>
          <p:nvPr/>
        </p:nvSpPr>
        <p:spPr>
          <a:xfrm>
            <a:off x="4661300" y="1640434"/>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0"/>
          <p:cNvSpPr/>
          <p:nvPr/>
        </p:nvSpPr>
        <p:spPr>
          <a:xfrm>
            <a:off x="4077900" y="1640434"/>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0"/>
          <p:cNvSpPr/>
          <p:nvPr/>
        </p:nvSpPr>
        <p:spPr>
          <a:xfrm>
            <a:off x="4661400" y="1276459"/>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0"/>
          <p:cNvSpPr/>
          <p:nvPr/>
        </p:nvSpPr>
        <p:spPr>
          <a:xfrm>
            <a:off x="4078000" y="1276459"/>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0"/>
          <p:cNvSpPr/>
          <p:nvPr/>
        </p:nvSpPr>
        <p:spPr>
          <a:xfrm>
            <a:off x="4661350" y="931484"/>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0"/>
          <p:cNvSpPr/>
          <p:nvPr/>
        </p:nvSpPr>
        <p:spPr>
          <a:xfrm>
            <a:off x="4077950" y="931484"/>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0"/>
          <p:cNvSpPr/>
          <p:nvPr/>
        </p:nvSpPr>
        <p:spPr>
          <a:xfrm>
            <a:off x="4648250" y="587322"/>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0"/>
          <p:cNvSpPr/>
          <p:nvPr/>
        </p:nvSpPr>
        <p:spPr>
          <a:xfrm>
            <a:off x="4064850" y="587322"/>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0"/>
          <p:cNvSpPr txBox="1"/>
          <p:nvPr/>
        </p:nvSpPr>
        <p:spPr>
          <a:xfrm>
            <a:off x="8815650" y="2328700"/>
            <a:ext cx="282000" cy="400200"/>
          </a:xfrm>
          <a:prstGeom prst="rect">
            <a:avLst/>
          </a:prstGeom>
          <a:solidFill>
            <a:srgbClr val="FF99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8</a:t>
            </a:r>
            <a:endParaRPr/>
          </a:p>
        </p:txBody>
      </p:sp>
      <p:sp>
        <p:nvSpPr>
          <p:cNvPr id="557" name="Google Shape;557;p20"/>
          <p:cNvSpPr txBox="1"/>
          <p:nvPr/>
        </p:nvSpPr>
        <p:spPr>
          <a:xfrm>
            <a:off x="8815650" y="4183975"/>
            <a:ext cx="282000" cy="492600"/>
          </a:xfrm>
          <a:prstGeom prst="rect">
            <a:avLst/>
          </a:prstGeom>
          <a:solidFill>
            <a:schemeClr val="accent5"/>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10</a:t>
            </a:r>
            <a:endParaRPr sz="1000"/>
          </a:p>
        </p:txBody>
      </p:sp>
      <p:sp>
        <p:nvSpPr>
          <p:cNvPr id="558" name="Google Shape;558;p20"/>
          <p:cNvSpPr txBox="1"/>
          <p:nvPr/>
        </p:nvSpPr>
        <p:spPr>
          <a:xfrm>
            <a:off x="48125" y="351975"/>
            <a:ext cx="282000" cy="400200"/>
          </a:xfrm>
          <a:prstGeom prst="rect">
            <a:avLst/>
          </a:prstGeom>
          <a:solidFill>
            <a:schemeClr val="accen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1</a:t>
            </a:r>
            <a:endParaRPr/>
          </a:p>
        </p:txBody>
      </p:sp>
      <p:sp>
        <p:nvSpPr>
          <p:cNvPr id="559" name="Google Shape;559;p20"/>
          <p:cNvSpPr txBox="1"/>
          <p:nvPr/>
        </p:nvSpPr>
        <p:spPr>
          <a:xfrm>
            <a:off x="48125" y="3260625"/>
            <a:ext cx="282000" cy="400200"/>
          </a:xfrm>
          <a:prstGeom prst="rect">
            <a:avLst/>
          </a:prstGeom>
          <a:solidFill>
            <a:srgbClr val="00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4</a:t>
            </a:r>
            <a:endParaRPr/>
          </a:p>
        </p:txBody>
      </p:sp>
      <p:sp>
        <p:nvSpPr>
          <p:cNvPr id="560" name="Google Shape;560;p20"/>
          <p:cNvSpPr txBox="1"/>
          <p:nvPr/>
        </p:nvSpPr>
        <p:spPr>
          <a:xfrm>
            <a:off x="8815650" y="3298250"/>
            <a:ext cx="282000" cy="400200"/>
          </a:xfrm>
          <a:prstGeom prst="rect">
            <a:avLst/>
          </a:prstGeom>
          <a:solidFill>
            <a:srgbClr val="FF00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9</a:t>
            </a:r>
            <a:endParaRPr/>
          </a:p>
        </p:txBody>
      </p:sp>
      <p:sp>
        <p:nvSpPr>
          <p:cNvPr id="561" name="Google Shape;561;p20"/>
          <p:cNvSpPr/>
          <p:nvPr/>
        </p:nvSpPr>
        <p:spPr>
          <a:xfrm>
            <a:off x="277850" y="147725"/>
            <a:ext cx="4136100" cy="4686900"/>
          </a:xfrm>
          <a:prstGeom prst="rect">
            <a:avLst/>
          </a:prstGeom>
          <a:solidFill>
            <a:schemeClr val="lt1"/>
          </a:solidFill>
          <a:ln cap="flat" cmpd="sng" w="9525">
            <a:solidFill>
              <a:schemeClr val="dk2"/>
            </a:solidFill>
            <a:prstDash val="solid"/>
            <a:round/>
            <a:headEnd len="sm" w="sm" type="none"/>
            <a:tailEnd len="sm" w="sm" type="none"/>
          </a:ln>
          <a:effectLst>
            <a:outerShdw blurRad="57150" rotWithShape="0" algn="bl" dir="4260000" dist="133350">
              <a:schemeClr val="dk2">
                <a:alpha val="51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0"/>
          <p:cNvSpPr/>
          <p:nvPr/>
        </p:nvSpPr>
        <p:spPr>
          <a:xfrm>
            <a:off x="4515675" y="147725"/>
            <a:ext cx="4359300" cy="4686900"/>
          </a:xfrm>
          <a:prstGeom prst="rect">
            <a:avLst/>
          </a:prstGeom>
          <a:solidFill>
            <a:schemeClr val="lt1"/>
          </a:solidFill>
          <a:ln cap="flat" cmpd="sng" w="9525">
            <a:solidFill>
              <a:schemeClr val="dk2"/>
            </a:solidFill>
            <a:prstDash val="solid"/>
            <a:round/>
            <a:headEnd len="sm" w="sm" type="none"/>
            <a:tailEnd len="sm" w="sm" type="none"/>
          </a:ln>
          <a:effectLst>
            <a:outerShdw blurRad="57150" rotWithShape="0" algn="bl" dir="5460000" dist="152400">
              <a:srgbClr val="000000">
                <a:alpha val="3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0"/>
          <p:cNvSpPr/>
          <p:nvPr/>
        </p:nvSpPr>
        <p:spPr>
          <a:xfrm>
            <a:off x="4572007" y="4368750"/>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564" name="Google Shape;564;p20"/>
          <p:cNvSpPr/>
          <p:nvPr/>
        </p:nvSpPr>
        <p:spPr>
          <a:xfrm>
            <a:off x="4072300" y="4368750"/>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cxnSp>
        <p:nvCxnSpPr>
          <p:cNvPr id="565" name="Google Shape;565;p20"/>
          <p:cNvCxnSpPr/>
          <p:nvPr/>
        </p:nvCxnSpPr>
        <p:spPr>
          <a:xfrm flipH="1" rot="10800000">
            <a:off x="4233825" y="4546925"/>
            <a:ext cx="497100" cy="12900"/>
          </a:xfrm>
          <a:prstGeom prst="straightConnector1">
            <a:avLst/>
          </a:prstGeom>
          <a:noFill/>
          <a:ln cap="flat" cmpd="sng" w="28575">
            <a:solidFill>
              <a:srgbClr val="000000"/>
            </a:solidFill>
            <a:prstDash val="solid"/>
            <a:miter lim="800000"/>
            <a:headEnd len="sm" w="sm" type="none"/>
            <a:tailEnd len="sm" w="sm" type="none"/>
          </a:ln>
        </p:spPr>
      </p:cxnSp>
      <p:sp>
        <p:nvSpPr>
          <p:cNvPr id="566" name="Google Shape;566;p20"/>
          <p:cNvSpPr/>
          <p:nvPr/>
        </p:nvSpPr>
        <p:spPr>
          <a:xfrm>
            <a:off x="4585532" y="3924275"/>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567" name="Google Shape;567;p20"/>
          <p:cNvSpPr/>
          <p:nvPr/>
        </p:nvSpPr>
        <p:spPr>
          <a:xfrm>
            <a:off x="4085825" y="3924275"/>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cxnSp>
        <p:nvCxnSpPr>
          <p:cNvPr id="568" name="Google Shape;568;p20"/>
          <p:cNvCxnSpPr/>
          <p:nvPr/>
        </p:nvCxnSpPr>
        <p:spPr>
          <a:xfrm flipH="1" rot="10800000">
            <a:off x="4247350" y="4102450"/>
            <a:ext cx="497100" cy="12900"/>
          </a:xfrm>
          <a:prstGeom prst="straightConnector1">
            <a:avLst/>
          </a:prstGeom>
          <a:noFill/>
          <a:ln cap="flat" cmpd="sng" w="28575">
            <a:solidFill>
              <a:srgbClr val="000000"/>
            </a:solidFill>
            <a:prstDash val="solid"/>
            <a:miter lim="800000"/>
            <a:headEnd len="sm" w="sm" type="none"/>
            <a:tailEnd len="sm" w="sm" type="none"/>
          </a:ln>
        </p:spPr>
      </p:cxnSp>
      <p:sp>
        <p:nvSpPr>
          <p:cNvPr id="569" name="Google Shape;569;p20"/>
          <p:cNvSpPr/>
          <p:nvPr/>
        </p:nvSpPr>
        <p:spPr>
          <a:xfrm>
            <a:off x="4585532" y="3412925"/>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570" name="Google Shape;570;p20"/>
          <p:cNvSpPr/>
          <p:nvPr/>
        </p:nvSpPr>
        <p:spPr>
          <a:xfrm>
            <a:off x="4085825" y="3412925"/>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cxnSp>
        <p:nvCxnSpPr>
          <p:cNvPr id="571" name="Google Shape;571;p20"/>
          <p:cNvCxnSpPr/>
          <p:nvPr/>
        </p:nvCxnSpPr>
        <p:spPr>
          <a:xfrm flipH="1" rot="10800000">
            <a:off x="4247350" y="3591100"/>
            <a:ext cx="497100" cy="12900"/>
          </a:xfrm>
          <a:prstGeom prst="straightConnector1">
            <a:avLst/>
          </a:prstGeom>
          <a:noFill/>
          <a:ln cap="flat" cmpd="sng" w="28575">
            <a:solidFill>
              <a:srgbClr val="000000"/>
            </a:solidFill>
            <a:prstDash val="solid"/>
            <a:miter lim="800000"/>
            <a:headEnd len="sm" w="sm" type="none"/>
            <a:tailEnd len="sm" w="sm" type="none"/>
          </a:ln>
        </p:spPr>
      </p:cxnSp>
      <p:sp>
        <p:nvSpPr>
          <p:cNvPr id="572" name="Google Shape;572;p20"/>
          <p:cNvSpPr/>
          <p:nvPr/>
        </p:nvSpPr>
        <p:spPr>
          <a:xfrm>
            <a:off x="4585532" y="2962825"/>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573" name="Google Shape;573;p20"/>
          <p:cNvSpPr/>
          <p:nvPr/>
        </p:nvSpPr>
        <p:spPr>
          <a:xfrm>
            <a:off x="4085825" y="2962825"/>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cxnSp>
        <p:nvCxnSpPr>
          <p:cNvPr id="574" name="Google Shape;574;p20"/>
          <p:cNvCxnSpPr/>
          <p:nvPr/>
        </p:nvCxnSpPr>
        <p:spPr>
          <a:xfrm flipH="1" rot="10800000">
            <a:off x="4247350" y="3141000"/>
            <a:ext cx="497100" cy="12900"/>
          </a:xfrm>
          <a:prstGeom prst="straightConnector1">
            <a:avLst/>
          </a:prstGeom>
          <a:noFill/>
          <a:ln cap="flat" cmpd="sng" w="28575">
            <a:solidFill>
              <a:srgbClr val="000000"/>
            </a:solidFill>
            <a:prstDash val="solid"/>
            <a:miter lim="800000"/>
            <a:headEnd len="sm" w="sm" type="none"/>
            <a:tailEnd len="sm" w="sm" type="none"/>
          </a:ln>
        </p:spPr>
      </p:cxnSp>
      <p:sp>
        <p:nvSpPr>
          <p:cNvPr id="575" name="Google Shape;575;p20"/>
          <p:cNvSpPr/>
          <p:nvPr/>
        </p:nvSpPr>
        <p:spPr>
          <a:xfrm>
            <a:off x="4585532" y="2467250"/>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576" name="Google Shape;576;p20"/>
          <p:cNvSpPr/>
          <p:nvPr/>
        </p:nvSpPr>
        <p:spPr>
          <a:xfrm>
            <a:off x="4085825" y="2467250"/>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cxnSp>
        <p:nvCxnSpPr>
          <p:cNvPr id="577" name="Google Shape;577;p20"/>
          <p:cNvCxnSpPr/>
          <p:nvPr/>
        </p:nvCxnSpPr>
        <p:spPr>
          <a:xfrm flipH="1" rot="10800000">
            <a:off x="4247350" y="2645425"/>
            <a:ext cx="497100" cy="12900"/>
          </a:xfrm>
          <a:prstGeom prst="straightConnector1">
            <a:avLst/>
          </a:prstGeom>
          <a:noFill/>
          <a:ln cap="flat" cmpd="sng" w="28575">
            <a:solidFill>
              <a:srgbClr val="000000"/>
            </a:solidFill>
            <a:prstDash val="solid"/>
            <a:miter lim="800000"/>
            <a:headEnd len="sm" w="sm" type="none"/>
            <a:tailEnd len="sm" w="sm" type="none"/>
          </a:ln>
        </p:spPr>
      </p:cxnSp>
      <p:sp>
        <p:nvSpPr>
          <p:cNvPr id="578" name="Google Shape;578;p20"/>
          <p:cNvSpPr/>
          <p:nvPr/>
        </p:nvSpPr>
        <p:spPr>
          <a:xfrm>
            <a:off x="4585532" y="1987488"/>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579" name="Google Shape;579;p20"/>
          <p:cNvSpPr/>
          <p:nvPr/>
        </p:nvSpPr>
        <p:spPr>
          <a:xfrm>
            <a:off x="4085825" y="1987488"/>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cxnSp>
        <p:nvCxnSpPr>
          <p:cNvPr id="580" name="Google Shape;580;p20"/>
          <p:cNvCxnSpPr/>
          <p:nvPr/>
        </p:nvCxnSpPr>
        <p:spPr>
          <a:xfrm flipH="1" rot="10800000">
            <a:off x="4247350" y="2165663"/>
            <a:ext cx="497100" cy="12900"/>
          </a:xfrm>
          <a:prstGeom prst="straightConnector1">
            <a:avLst/>
          </a:prstGeom>
          <a:noFill/>
          <a:ln cap="flat" cmpd="sng" w="28575">
            <a:solidFill>
              <a:srgbClr val="000000"/>
            </a:solidFill>
            <a:prstDash val="solid"/>
            <a:miter lim="800000"/>
            <a:headEnd len="sm" w="sm" type="none"/>
            <a:tailEnd len="sm" w="sm" type="none"/>
          </a:ln>
        </p:spPr>
      </p:cxnSp>
      <p:sp>
        <p:nvSpPr>
          <p:cNvPr id="581" name="Google Shape;581;p20"/>
          <p:cNvSpPr/>
          <p:nvPr/>
        </p:nvSpPr>
        <p:spPr>
          <a:xfrm>
            <a:off x="4585532" y="1451575"/>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582" name="Google Shape;582;p20"/>
          <p:cNvSpPr/>
          <p:nvPr/>
        </p:nvSpPr>
        <p:spPr>
          <a:xfrm>
            <a:off x="4085825" y="1451575"/>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cxnSp>
        <p:nvCxnSpPr>
          <p:cNvPr id="583" name="Google Shape;583;p20"/>
          <p:cNvCxnSpPr/>
          <p:nvPr/>
        </p:nvCxnSpPr>
        <p:spPr>
          <a:xfrm flipH="1" rot="10800000">
            <a:off x="4247350" y="1629750"/>
            <a:ext cx="497100" cy="12900"/>
          </a:xfrm>
          <a:prstGeom prst="straightConnector1">
            <a:avLst/>
          </a:prstGeom>
          <a:noFill/>
          <a:ln cap="flat" cmpd="sng" w="28575">
            <a:solidFill>
              <a:srgbClr val="000000"/>
            </a:solidFill>
            <a:prstDash val="solid"/>
            <a:miter lim="800000"/>
            <a:headEnd len="sm" w="sm" type="none"/>
            <a:tailEnd len="sm" w="sm" type="none"/>
          </a:ln>
        </p:spPr>
      </p:cxnSp>
      <p:sp>
        <p:nvSpPr>
          <p:cNvPr id="584" name="Google Shape;584;p20"/>
          <p:cNvSpPr/>
          <p:nvPr/>
        </p:nvSpPr>
        <p:spPr>
          <a:xfrm>
            <a:off x="4585532" y="908638"/>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585" name="Google Shape;585;p20"/>
          <p:cNvSpPr/>
          <p:nvPr/>
        </p:nvSpPr>
        <p:spPr>
          <a:xfrm>
            <a:off x="4085825" y="908638"/>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cxnSp>
        <p:nvCxnSpPr>
          <p:cNvPr id="586" name="Google Shape;586;p20"/>
          <p:cNvCxnSpPr/>
          <p:nvPr/>
        </p:nvCxnSpPr>
        <p:spPr>
          <a:xfrm flipH="1" rot="10800000">
            <a:off x="4247350" y="1086813"/>
            <a:ext cx="497100" cy="12900"/>
          </a:xfrm>
          <a:prstGeom prst="straightConnector1">
            <a:avLst/>
          </a:prstGeom>
          <a:noFill/>
          <a:ln cap="flat" cmpd="sng" w="28575">
            <a:solidFill>
              <a:srgbClr val="000000"/>
            </a:solidFill>
            <a:prstDash val="solid"/>
            <a:miter lim="800000"/>
            <a:headEnd len="sm" w="sm" type="none"/>
            <a:tailEnd len="sm" w="sm" type="none"/>
          </a:ln>
        </p:spPr>
      </p:cxnSp>
      <p:sp>
        <p:nvSpPr>
          <p:cNvPr id="587" name="Google Shape;587;p20"/>
          <p:cNvSpPr/>
          <p:nvPr/>
        </p:nvSpPr>
        <p:spPr>
          <a:xfrm>
            <a:off x="4585532" y="365725"/>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588" name="Google Shape;588;p20"/>
          <p:cNvSpPr/>
          <p:nvPr/>
        </p:nvSpPr>
        <p:spPr>
          <a:xfrm>
            <a:off x="4085825" y="365725"/>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cxnSp>
        <p:nvCxnSpPr>
          <p:cNvPr id="589" name="Google Shape;589;p20"/>
          <p:cNvCxnSpPr/>
          <p:nvPr/>
        </p:nvCxnSpPr>
        <p:spPr>
          <a:xfrm flipH="1" rot="10800000">
            <a:off x="4247350" y="543900"/>
            <a:ext cx="497100" cy="12900"/>
          </a:xfrm>
          <a:prstGeom prst="straightConnector1">
            <a:avLst/>
          </a:prstGeom>
          <a:noFill/>
          <a:ln cap="flat" cmpd="sng" w="28575">
            <a:solidFill>
              <a:srgbClr val="000000"/>
            </a:solidFill>
            <a:prstDash val="solid"/>
            <a:miter lim="800000"/>
            <a:headEnd len="sm" w="sm" type="none"/>
            <a:tailEnd len="sm" w="sm" type="none"/>
          </a:ln>
        </p:spPr>
      </p:cxnSp>
      <p:sp>
        <p:nvSpPr>
          <p:cNvPr id="590" name="Google Shape;590;p20"/>
          <p:cNvSpPr txBox="1"/>
          <p:nvPr/>
        </p:nvSpPr>
        <p:spPr>
          <a:xfrm>
            <a:off x="465275" y="3430400"/>
            <a:ext cx="3485400" cy="938100"/>
          </a:xfrm>
          <a:prstGeom prst="rect">
            <a:avLst/>
          </a:prstGeom>
          <a:noFill/>
          <a:ln>
            <a:noFill/>
          </a:ln>
        </p:spPr>
        <p:txBody>
          <a:bodyPr anchorCtr="0" anchor="t" bIns="91425" lIns="91425" spcFirstLastPara="1" rIns="91425" wrap="square" tIns="91425">
            <a:spAutoFit/>
          </a:bodyPr>
          <a:lstStyle/>
          <a:p>
            <a:pPr indent="-298450" lvl="0" marL="457200" marR="38100" rtl="0" algn="l">
              <a:lnSpc>
                <a:spcPct val="115000"/>
              </a:lnSpc>
              <a:spcBef>
                <a:spcPts val="600"/>
              </a:spcBef>
              <a:spcAft>
                <a:spcPts val="0"/>
              </a:spcAft>
              <a:buClr>
                <a:schemeClr val="accent2"/>
              </a:buClr>
              <a:buSzPts val="1100"/>
              <a:buFont typeface="Caveat"/>
              <a:buAutoNum type="arabicPeriod"/>
            </a:pPr>
            <a:r>
              <a:rPr lang="en" sz="1100">
                <a:solidFill>
                  <a:schemeClr val="accent2"/>
                </a:solidFill>
                <a:latin typeface="Caveat"/>
                <a:ea typeface="Caveat"/>
                <a:cs typeface="Caveat"/>
                <a:sym typeface="Caveat"/>
              </a:rPr>
              <a:t>As by reference there is no relationship between fun raised and layoff count by companies.</a:t>
            </a:r>
            <a:endParaRPr sz="1100">
              <a:solidFill>
                <a:schemeClr val="accent2"/>
              </a:solidFill>
              <a:latin typeface="Caveat"/>
              <a:ea typeface="Caveat"/>
              <a:cs typeface="Caveat"/>
              <a:sym typeface="Caveat"/>
            </a:endParaRPr>
          </a:p>
          <a:p>
            <a:pPr indent="-298450" lvl="0" marL="457200" marR="38100" rtl="0" algn="l">
              <a:lnSpc>
                <a:spcPct val="115000"/>
              </a:lnSpc>
              <a:spcBef>
                <a:spcPts val="0"/>
              </a:spcBef>
              <a:spcAft>
                <a:spcPts val="0"/>
              </a:spcAft>
              <a:buClr>
                <a:schemeClr val="accent2"/>
              </a:buClr>
              <a:buSzPts val="1100"/>
              <a:buFont typeface="Caveat"/>
              <a:buAutoNum type="arabicPeriod"/>
            </a:pPr>
            <a:r>
              <a:rPr lang="en" sz="1100">
                <a:solidFill>
                  <a:schemeClr val="accent2"/>
                </a:solidFill>
                <a:latin typeface="Caveat"/>
                <a:ea typeface="Caveat"/>
                <a:cs typeface="Caveat"/>
                <a:sym typeface="Caveat"/>
              </a:rPr>
              <a:t>United states,Netherlands and India has more number of layoff count with respect to funds collected.</a:t>
            </a:r>
            <a:endParaRPr sz="1100">
              <a:solidFill>
                <a:schemeClr val="accent2"/>
              </a:solidFill>
              <a:highlight>
                <a:srgbClr val="FFFFFF"/>
              </a:highlight>
              <a:latin typeface="Caveat"/>
              <a:ea typeface="Caveat"/>
              <a:cs typeface="Caveat"/>
              <a:sym typeface="Caveat"/>
            </a:endParaRPr>
          </a:p>
        </p:txBody>
      </p:sp>
      <p:sp>
        <p:nvSpPr>
          <p:cNvPr id="591" name="Google Shape;591;p20"/>
          <p:cNvSpPr txBox="1"/>
          <p:nvPr/>
        </p:nvSpPr>
        <p:spPr>
          <a:xfrm>
            <a:off x="4850325" y="223100"/>
            <a:ext cx="3965400" cy="438600"/>
          </a:xfrm>
          <a:prstGeom prst="rect">
            <a:avLst/>
          </a:prstGeom>
          <a:noFill/>
          <a:ln>
            <a:noFill/>
          </a:ln>
        </p:spPr>
        <p:txBody>
          <a:bodyPr anchorCtr="0" anchor="t" bIns="91425" lIns="91425" spcFirstLastPara="1" rIns="91425" wrap="square" tIns="91425">
            <a:spAutoFit/>
          </a:bodyPr>
          <a:lstStyle/>
          <a:p>
            <a:pPr indent="0" lvl="0" marL="76200" marR="38100" rtl="0" algn="l">
              <a:lnSpc>
                <a:spcPct val="160000"/>
              </a:lnSpc>
              <a:spcBef>
                <a:spcPts val="900"/>
              </a:spcBef>
              <a:spcAft>
                <a:spcPts val="900"/>
              </a:spcAft>
              <a:buNone/>
            </a:pPr>
            <a:r>
              <a:rPr b="1" lang="en" sz="1650">
                <a:solidFill>
                  <a:schemeClr val="accent2"/>
                </a:solidFill>
                <a:highlight>
                  <a:srgbClr val="FFFFFF"/>
                </a:highlight>
                <a:latin typeface="Caveat"/>
                <a:ea typeface="Caveat"/>
                <a:cs typeface="Caveat"/>
                <a:sym typeface="Caveat"/>
              </a:rPr>
              <a:t>WHICH INDUSTRY IS IN WHICH LOCATION </a:t>
            </a:r>
            <a:endParaRPr b="1" sz="1650">
              <a:solidFill>
                <a:schemeClr val="dk1"/>
              </a:solidFill>
              <a:latin typeface="Caveat"/>
              <a:ea typeface="Caveat"/>
              <a:cs typeface="Caveat"/>
              <a:sym typeface="Caveat"/>
            </a:endParaRPr>
          </a:p>
        </p:txBody>
      </p:sp>
      <p:pic>
        <p:nvPicPr>
          <p:cNvPr id="592" name="Google Shape;592;p20"/>
          <p:cNvPicPr preferRelativeResize="0"/>
          <p:nvPr/>
        </p:nvPicPr>
        <p:blipFill>
          <a:blip r:embed="rId3">
            <a:alphaModFix/>
          </a:blip>
          <a:stretch>
            <a:fillRect/>
          </a:stretch>
        </p:blipFill>
        <p:spPr>
          <a:xfrm>
            <a:off x="431625" y="271650"/>
            <a:ext cx="3601201" cy="1462650"/>
          </a:xfrm>
          <a:prstGeom prst="rect">
            <a:avLst/>
          </a:prstGeom>
          <a:noFill/>
          <a:ln>
            <a:noFill/>
          </a:ln>
        </p:spPr>
      </p:pic>
      <p:sp>
        <p:nvSpPr>
          <p:cNvPr id="593" name="Google Shape;593;p20"/>
          <p:cNvSpPr txBox="1"/>
          <p:nvPr/>
        </p:nvSpPr>
        <p:spPr>
          <a:xfrm>
            <a:off x="8815650" y="1309100"/>
            <a:ext cx="2820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7</a:t>
            </a:r>
            <a:endParaRPr/>
          </a:p>
        </p:txBody>
      </p:sp>
      <p:pic>
        <p:nvPicPr>
          <p:cNvPr id="594" name="Google Shape;594;p20"/>
          <p:cNvPicPr preferRelativeResize="0"/>
          <p:nvPr/>
        </p:nvPicPr>
        <p:blipFill>
          <a:blip r:embed="rId4">
            <a:alphaModFix/>
          </a:blip>
          <a:stretch>
            <a:fillRect/>
          </a:stretch>
        </p:blipFill>
        <p:spPr>
          <a:xfrm>
            <a:off x="512825" y="1912200"/>
            <a:ext cx="3485401" cy="1348424"/>
          </a:xfrm>
          <a:prstGeom prst="rect">
            <a:avLst/>
          </a:prstGeom>
          <a:noFill/>
          <a:ln>
            <a:noFill/>
          </a:ln>
        </p:spPr>
      </p:pic>
      <p:pic>
        <p:nvPicPr>
          <p:cNvPr id="595" name="Google Shape;595;p20"/>
          <p:cNvPicPr preferRelativeResize="0"/>
          <p:nvPr/>
        </p:nvPicPr>
        <p:blipFill>
          <a:blip r:embed="rId5">
            <a:alphaModFix/>
          </a:blip>
          <a:stretch>
            <a:fillRect/>
          </a:stretch>
        </p:blipFill>
        <p:spPr>
          <a:xfrm>
            <a:off x="4946875" y="636800"/>
            <a:ext cx="3740686" cy="1348424"/>
          </a:xfrm>
          <a:prstGeom prst="rect">
            <a:avLst/>
          </a:prstGeom>
          <a:noFill/>
          <a:ln>
            <a:noFill/>
          </a:ln>
        </p:spPr>
      </p:pic>
      <p:pic>
        <p:nvPicPr>
          <p:cNvPr id="596" name="Google Shape;596;p20"/>
          <p:cNvPicPr preferRelativeResize="0"/>
          <p:nvPr/>
        </p:nvPicPr>
        <p:blipFill>
          <a:blip r:embed="rId6">
            <a:alphaModFix/>
          </a:blip>
          <a:stretch>
            <a:fillRect/>
          </a:stretch>
        </p:blipFill>
        <p:spPr>
          <a:xfrm>
            <a:off x="5050500" y="2022125"/>
            <a:ext cx="3601201" cy="1348424"/>
          </a:xfrm>
          <a:prstGeom prst="rect">
            <a:avLst/>
          </a:prstGeom>
          <a:noFill/>
          <a:ln>
            <a:noFill/>
          </a:ln>
        </p:spPr>
      </p:pic>
      <p:sp>
        <p:nvSpPr>
          <p:cNvPr id="597" name="Google Shape;597;p20"/>
          <p:cNvSpPr txBox="1"/>
          <p:nvPr/>
        </p:nvSpPr>
        <p:spPr>
          <a:xfrm>
            <a:off x="5037350" y="3550025"/>
            <a:ext cx="3485400" cy="9381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600"/>
              </a:spcBef>
              <a:spcAft>
                <a:spcPts val="0"/>
              </a:spcAft>
              <a:buClr>
                <a:schemeClr val="accent2"/>
              </a:buClr>
              <a:buSzPts val="1100"/>
              <a:buFont typeface="Caveat"/>
              <a:buAutoNum type="arabicPeriod"/>
            </a:pPr>
            <a:r>
              <a:rPr lang="en" sz="1100">
                <a:solidFill>
                  <a:schemeClr val="accent2"/>
                </a:solidFill>
                <a:highlight>
                  <a:srgbClr val="FFFFFF"/>
                </a:highlight>
                <a:latin typeface="Caveat"/>
                <a:ea typeface="Caveat"/>
                <a:cs typeface="Caveat"/>
                <a:sym typeface="Caveat"/>
              </a:rPr>
              <a:t>San Francisco</a:t>
            </a:r>
            <a:r>
              <a:rPr lang="en" sz="1100">
                <a:solidFill>
                  <a:schemeClr val="accent2"/>
                </a:solidFill>
                <a:highlight>
                  <a:srgbClr val="FFFFFF"/>
                </a:highlight>
                <a:latin typeface="Caveat"/>
                <a:ea typeface="Caveat"/>
                <a:cs typeface="Caveat"/>
                <a:sym typeface="Caveat"/>
              </a:rPr>
              <a:t> bay area followed by </a:t>
            </a:r>
            <a:r>
              <a:rPr lang="en" sz="1100">
                <a:solidFill>
                  <a:schemeClr val="accent2"/>
                </a:solidFill>
                <a:highlight>
                  <a:srgbClr val="FFFFFF"/>
                </a:highlight>
                <a:latin typeface="Caveat"/>
                <a:ea typeface="Caveat"/>
                <a:cs typeface="Caveat"/>
                <a:sym typeface="Caveat"/>
              </a:rPr>
              <a:t>seattle</a:t>
            </a:r>
            <a:r>
              <a:rPr lang="en" sz="1100">
                <a:solidFill>
                  <a:schemeClr val="accent2"/>
                </a:solidFill>
                <a:highlight>
                  <a:srgbClr val="FFFFFF"/>
                </a:highlight>
                <a:latin typeface="Caveat"/>
                <a:ea typeface="Caveat"/>
                <a:cs typeface="Caveat"/>
                <a:sym typeface="Caveat"/>
              </a:rPr>
              <a:t>, New york and bangalore locations has more number of </a:t>
            </a:r>
            <a:r>
              <a:rPr lang="en" sz="1100">
                <a:solidFill>
                  <a:schemeClr val="accent2"/>
                </a:solidFill>
                <a:highlight>
                  <a:srgbClr val="FFFFFF"/>
                </a:highlight>
                <a:latin typeface="Caveat"/>
                <a:ea typeface="Caveat"/>
                <a:cs typeface="Caveat"/>
                <a:sym typeface="Caveat"/>
              </a:rPr>
              <a:t>layoffs</a:t>
            </a:r>
            <a:r>
              <a:rPr lang="en" sz="1100">
                <a:solidFill>
                  <a:schemeClr val="accent2"/>
                </a:solidFill>
                <a:highlight>
                  <a:srgbClr val="FFFFFF"/>
                </a:highlight>
                <a:latin typeface="Caveat"/>
                <a:ea typeface="Caveat"/>
                <a:cs typeface="Caveat"/>
                <a:sym typeface="Caveat"/>
              </a:rPr>
              <a:t>.</a:t>
            </a:r>
            <a:endParaRPr sz="1100">
              <a:solidFill>
                <a:schemeClr val="accent2"/>
              </a:solidFill>
              <a:highlight>
                <a:srgbClr val="FFFFFF"/>
              </a:highlight>
              <a:latin typeface="Caveat"/>
              <a:ea typeface="Caveat"/>
              <a:cs typeface="Caveat"/>
              <a:sym typeface="Caveat"/>
            </a:endParaRPr>
          </a:p>
          <a:p>
            <a:pPr indent="-298450" lvl="0" marL="457200" rtl="0" algn="l">
              <a:lnSpc>
                <a:spcPct val="115000"/>
              </a:lnSpc>
              <a:spcBef>
                <a:spcPts val="0"/>
              </a:spcBef>
              <a:spcAft>
                <a:spcPts val="0"/>
              </a:spcAft>
              <a:buClr>
                <a:schemeClr val="accent2"/>
              </a:buClr>
              <a:buSzPts val="1100"/>
              <a:buFont typeface="Caveat"/>
              <a:buAutoNum type="arabicPeriod"/>
            </a:pPr>
            <a:r>
              <a:rPr lang="en" sz="1100">
                <a:solidFill>
                  <a:schemeClr val="accent2"/>
                </a:solidFill>
                <a:highlight>
                  <a:srgbClr val="FFFFFF"/>
                </a:highlight>
                <a:latin typeface="Caveat"/>
                <a:ea typeface="Caveat"/>
                <a:cs typeface="Caveat"/>
                <a:sym typeface="Caveat"/>
              </a:rPr>
              <a:t>Retail,Consumer and finance has affected more in the locations that is mentioned above.</a:t>
            </a:r>
            <a:endParaRPr sz="1100">
              <a:solidFill>
                <a:schemeClr val="accent2"/>
              </a:solidFill>
              <a:latin typeface="Caveat"/>
              <a:ea typeface="Caveat"/>
              <a:cs typeface="Caveat"/>
              <a:sym typeface="Cave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2"/>
                                        </p:tgtEl>
                                        <p:attrNameLst>
                                          <p:attrName>style.visibility</p:attrName>
                                        </p:attrNameLst>
                                      </p:cBhvr>
                                      <p:to>
                                        <p:strVal val="visible"/>
                                      </p:to>
                                    </p:set>
                                    <p:animEffect filter="fade" transition="in">
                                      <p:cBhvr>
                                        <p:cTn dur="1000"/>
                                        <p:tgtEl>
                                          <p:spTgt spid="5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601" name="Shape 601"/>
        <p:cNvGrpSpPr/>
        <p:nvPr/>
      </p:nvGrpSpPr>
      <p:grpSpPr>
        <a:xfrm>
          <a:off x="0" y="0"/>
          <a:ext cx="0" cy="0"/>
          <a:chOff x="0" y="0"/>
          <a:chExt cx="0" cy="0"/>
        </a:xfrm>
      </p:grpSpPr>
      <p:sp>
        <p:nvSpPr>
          <p:cNvPr id="602" name="Google Shape;602;p21"/>
          <p:cNvSpPr txBox="1"/>
          <p:nvPr/>
        </p:nvSpPr>
        <p:spPr>
          <a:xfrm>
            <a:off x="8815650" y="1309100"/>
            <a:ext cx="2820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7</a:t>
            </a:r>
            <a:endParaRPr/>
          </a:p>
        </p:txBody>
      </p:sp>
      <p:sp>
        <p:nvSpPr>
          <p:cNvPr id="603" name="Google Shape;603;p21"/>
          <p:cNvSpPr txBox="1"/>
          <p:nvPr/>
        </p:nvSpPr>
        <p:spPr>
          <a:xfrm>
            <a:off x="8805025" y="389600"/>
            <a:ext cx="293400" cy="400200"/>
          </a:xfrm>
          <a:prstGeom prst="rect">
            <a:avLst/>
          </a:prstGeom>
          <a:solidFill>
            <a:srgbClr val="FF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6</a:t>
            </a:r>
            <a:endParaRPr/>
          </a:p>
        </p:txBody>
      </p:sp>
      <p:sp>
        <p:nvSpPr>
          <p:cNvPr id="604" name="Google Shape;604;p21"/>
          <p:cNvSpPr txBox="1"/>
          <p:nvPr/>
        </p:nvSpPr>
        <p:spPr>
          <a:xfrm>
            <a:off x="48125" y="4230175"/>
            <a:ext cx="282000" cy="400200"/>
          </a:xfrm>
          <a:prstGeom prst="rect">
            <a:avLst/>
          </a:prstGeom>
          <a:solidFill>
            <a:srgbClr val="38761D"/>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5</a:t>
            </a:r>
            <a:endParaRPr/>
          </a:p>
        </p:txBody>
      </p:sp>
      <p:sp>
        <p:nvSpPr>
          <p:cNvPr id="605" name="Google Shape;605;p21"/>
          <p:cNvSpPr txBox="1"/>
          <p:nvPr/>
        </p:nvSpPr>
        <p:spPr>
          <a:xfrm>
            <a:off x="48125" y="2291075"/>
            <a:ext cx="282000" cy="400200"/>
          </a:xfrm>
          <a:prstGeom prst="rect">
            <a:avLst/>
          </a:prstGeom>
          <a:solidFill>
            <a:srgbClr val="CC00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3</a:t>
            </a:r>
            <a:endParaRPr/>
          </a:p>
        </p:txBody>
      </p:sp>
      <p:sp>
        <p:nvSpPr>
          <p:cNvPr id="606" name="Google Shape;606;p21"/>
          <p:cNvSpPr txBox="1"/>
          <p:nvPr/>
        </p:nvSpPr>
        <p:spPr>
          <a:xfrm>
            <a:off x="48125" y="1271475"/>
            <a:ext cx="282000" cy="400200"/>
          </a:xfrm>
          <a:prstGeom prst="rect">
            <a:avLst/>
          </a:prstGeom>
          <a:solidFill>
            <a:srgbClr val="DD7E6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2</a:t>
            </a:r>
            <a:endParaRPr/>
          </a:p>
        </p:txBody>
      </p:sp>
      <p:sp>
        <p:nvSpPr>
          <p:cNvPr id="607" name="Google Shape;607;p21"/>
          <p:cNvSpPr/>
          <p:nvPr/>
        </p:nvSpPr>
        <p:spPr>
          <a:xfrm>
            <a:off x="4648200" y="243159"/>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1"/>
          <p:cNvSpPr/>
          <p:nvPr/>
        </p:nvSpPr>
        <p:spPr>
          <a:xfrm>
            <a:off x="4064800" y="243159"/>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1"/>
          <p:cNvSpPr/>
          <p:nvPr/>
        </p:nvSpPr>
        <p:spPr>
          <a:xfrm>
            <a:off x="4648250" y="2381059"/>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1"/>
          <p:cNvSpPr/>
          <p:nvPr/>
        </p:nvSpPr>
        <p:spPr>
          <a:xfrm>
            <a:off x="4064850" y="2381059"/>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1"/>
          <p:cNvSpPr/>
          <p:nvPr/>
        </p:nvSpPr>
        <p:spPr>
          <a:xfrm>
            <a:off x="4661350" y="2822609"/>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1"/>
          <p:cNvSpPr/>
          <p:nvPr/>
        </p:nvSpPr>
        <p:spPr>
          <a:xfrm>
            <a:off x="4077950" y="2822609"/>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1"/>
          <p:cNvSpPr/>
          <p:nvPr/>
        </p:nvSpPr>
        <p:spPr>
          <a:xfrm>
            <a:off x="4661300" y="3225697"/>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1"/>
          <p:cNvSpPr/>
          <p:nvPr/>
        </p:nvSpPr>
        <p:spPr>
          <a:xfrm>
            <a:off x="4077900" y="3225697"/>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1"/>
          <p:cNvSpPr/>
          <p:nvPr/>
        </p:nvSpPr>
        <p:spPr>
          <a:xfrm>
            <a:off x="4661300" y="3628784"/>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1"/>
          <p:cNvSpPr/>
          <p:nvPr/>
        </p:nvSpPr>
        <p:spPr>
          <a:xfrm>
            <a:off x="4077900" y="3628784"/>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1"/>
          <p:cNvSpPr/>
          <p:nvPr/>
        </p:nvSpPr>
        <p:spPr>
          <a:xfrm>
            <a:off x="4648300" y="4049759"/>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1"/>
          <p:cNvSpPr/>
          <p:nvPr/>
        </p:nvSpPr>
        <p:spPr>
          <a:xfrm>
            <a:off x="4064900" y="4049759"/>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1"/>
          <p:cNvSpPr/>
          <p:nvPr/>
        </p:nvSpPr>
        <p:spPr>
          <a:xfrm>
            <a:off x="4648250" y="4434959"/>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1"/>
          <p:cNvSpPr/>
          <p:nvPr/>
        </p:nvSpPr>
        <p:spPr>
          <a:xfrm>
            <a:off x="4064850" y="4434959"/>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1"/>
          <p:cNvSpPr/>
          <p:nvPr/>
        </p:nvSpPr>
        <p:spPr>
          <a:xfrm>
            <a:off x="4648350" y="2018172"/>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1"/>
          <p:cNvSpPr/>
          <p:nvPr/>
        </p:nvSpPr>
        <p:spPr>
          <a:xfrm>
            <a:off x="4064950" y="2018172"/>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1"/>
          <p:cNvSpPr/>
          <p:nvPr/>
        </p:nvSpPr>
        <p:spPr>
          <a:xfrm>
            <a:off x="4661300" y="1640434"/>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1"/>
          <p:cNvSpPr/>
          <p:nvPr/>
        </p:nvSpPr>
        <p:spPr>
          <a:xfrm>
            <a:off x="4077900" y="1640434"/>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1"/>
          <p:cNvSpPr/>
          <p:nvPr/>
        </p:nvSpPr>
        <p:spPr>
          <a:xfrm>
            <a:off x="4661400" y="1276459"/>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1"/>
          <p:cNvSpPr/>
          <p:nvPr/>
        </p:nvSpPr>
        <p:spPr>
          <a:xfrm>
            <a:off x="4078000" y="1276459"/>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1"/>
          <p:cNvSpPr/>
          <p:nvPr/>
        </p:nvSpPr>
        <p:spPr>
          <a:xfrm>
            <a:off x="4661350" y="931484"/>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1"/>
          <p:cNvSpPr/>
          <p:nvPr/>
        </p:nvSpPr>
        <p:spPr>
          <a:xfrm>
            <a:off x="4077950" y="931484"/>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1"/>
          <p:cNvSpPr/>
          <p:nvPr/>
        </p:nvSpPr>
        <p:spPr>
          <a:xfrm>
            <a:off x="4648250" y="587322"/>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1"/>
          <p:cNvSpPr/>
          <p:nvPr/>
        </p:nvSpPr>
        <p:spPr>
          <a:xfrm>
            <a:off x="4064850" y="587322"/>
            <a:ext cx="282000" cy="29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1"/>
          <p:cNvSpPr txBox="1"/>
          <p:nvPr/>
        </p:nvSpPr>
        <p:spPr>
          <a:xfrm>
            <a:off x="8815650" y="4183975"/>
            <a:ext cx="282000" cy="492600"/>
          </a:xfrm>
          <a:prstGeom prst="rect">
            <a:avLst/>
          </a:prstGeom>
          <a:solidFill>
            <a:schemeClr val="accent5"/>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10</a:t>
            </a:r>
            <a:endParaRPr sz="1000"/>
          </a:p>
        </p:txBody>
      </p:sp>
      <p:sp>
        <p:nvSpPr>
          <p:cNvPr id="632" name="Google Shape;632;p21"/>
          <p:cNvSpPr txBox="1"/>
          <p:nvPr/>
        </p:nvSpPr>
        <p:spPr>
          <a:xfrm>
            <a:off x="48125" y="351975"/>
            <a:ext cx="282000" cy="400200"/>
          </a:xfrm>
          <a:prstGeom prst="rect">
            <a:avLst/>
          </a:prstGeom>
          <a:solidFill>
            <a:schemeClr val="accen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1</a:t>
            </a:r>
            <a:endParaRPr/>
          </a:p>
        </p:txBody>
      </p:sp>
      <p:sp>
        <p:nvSpPr>
          <p:cNvPr id="633" name="Google Shape;633;p21"/>
          <p:cNvSpPr txBox="1"/>
          <p:nvPr/>
        </p:nvSpPr>
        <p:spPr>
          <a:xfrm>
            <a:off x="48125" y="3260625"/>
            <a:ext cx="282000" cy="400200"/>
          </a:xfrm>
          <a:prstGeom prst="rect">
            <a:avLst/>
          </a:prstGeom>
          <a:solidFill>
            <a:srgbClr val="00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4</a:t>
            </a:r>
            <a:endParaRPr/>
          </a:p>
        </p:txBody>
      </p:sp>
      <p:sp>
        <p:nvSpPr>
          <p:cNvPr id="634" name="Google Shape;634;p21"/>
          <p:cNvSpPr txBox="1"/>
          <p:nvPr/>
        </p:nvSpPr>
        <p:spPr>
          <a:xfrm>
            <a:off x="8815650" y="3298250"/>
            <a:ext cx="282000" cy="400200"/>
          </a:xfrm>
          <a:prstGeom prst="rect">
            <a:avLst/>
          </a:prstGeom>
          <a:solidFill>
            <a:srgbClr val="FF00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9</a:t>
            </a:r>
            <a:endParaRPr/>
          </a:p>
        </p:txBody>
      </p:sp>
      <p:sp>
        <p:nvSpPr>
          <p:cNvPr id="635" name="Google Shape;635;p21"/>
          <p:cNvSpPr/>
          <p:nvPr/>
        </p:nvSpPr>
        <p:spPr>
          <a:xfrm>
            <a:off x="277850" y="147725"/>
            <a:ext cx="4136100" cy="4686900"/>
          </a:xfrm>
          <a:prstGeom prst="rect">
            <a:avLst/>
          </a:prstGeom>
          <a:solidFill>
            <a:schemeClr val="lt1"/>
          </a:solidFill>
          <a:ln cap="flat" cmpd="sng" w="9525">
            <a:solidFill>
              <a:schemeClr val="dk2"/>
            </a:solidFill>
            <a:prstDash val="solid"/>
            <a:round/>
            <a:headEnd len="sm" w="sm" type="none"/>
            <a:tailEnd len="sm" w="sm" type="none"/>
          </a:ln>
          <a:effectLst>
            <a:outerShdw blurRad="57150" rotWithShape="0" algn="bl" dir="4260000" dist="133350">
              <a:schemeClr val="dk2">
                <a:alpha val="51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1"/>
          <p:cNvSpPr/>
          <p:nvPr/>
        </p:nvSpPr>
        <p:spPr>
          <a:xfrm>
            <a:off x="4515675" y="147725"/>
            <a:ext cx="4359300" cy="4686900"/>
          </a:xfrm>
          <a:prstGeom prst="rect">
            <a:avLst/>
          </a:prstGeom>
          <a:solidFill>
            <a:schemeClr val="lt1"/>
          </a:solidFill>
          <a:ln cap="flat" cmpd="sng" w="9525">
            <a:solidFill>
              <a:schemeClr val="dk2"/>
            </a:solidFill>
            <a:prstDash val="solid"/>
            <a:round/>
            <a:headEnd len="sm" w="sm" type="none"/>
            <a:tailEnd len="sm" w="sm" type="none"/>
          </a:ln>
          <a:effectLst>
            <a:outerShdw blurRad="57150" rotWithShape="0" algn="bl" dir="5460000" dist="152400">
              <a:srgbClr val="000000">
                <a:alpha val="3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1"/>
          <p:cNvSpPr/>
          <p:nvPr/>
        </p:nvSpPr>
        <p:spPr>
          <a:xfrm>
            <a:off x="4572007" y="4368750"/>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638" name="Google Shape;638;p21"/>
          <p:cNvSpPr/>
          <p:nvPr/>
        </p:nvSpPr>
        <p:spPr>
          <a:xfrm>
            <a:off x="4072300" y="4368750"/>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cxnSp>
        <p:nvCxnSpPr>
          <p:cNvPr id="639" name="Google Shape;639;p21"/>
          <p:cNvCxnSpPr/>
          <p:nvPr/>
        </p:nvCxnSpPr>
        <p:spPr>
          <a:xfrm flipH="1" rot="10800000">
            <a:off x="4233825" y="4546925"/>
            <a:ext cx="497100" cy="12900"/>
          </a:xfrm>
          <a:prstGeom prst="straightConnector1">
            <a:avLst/>
          </a:prstGeom>
          <a:noFill/>
          <a:ln cap="flat" cmpd="sng" w="28575">
            <a:solidFill>
              <a:srgbClr val="000000"/>
            </a:solidFill>
            <a:prstDash val="solid"/>
            <a:miter lim="800000"/>
            <a:headEnd len="sm" w="sm" type="none"/>
            <a:tailEnd len="sm" w="sm" type="none"/>
          </a:ln>
        </p:spPr>
      </p:cxnSp>
      <p:sp>
        <p:nvSpPr>
          <p:cNvPr id="640" name="Google Shape;640;p21"/>
          <p:cNvSpPr/>
          <p:nvPr/>
        </p:nvSpPr>
        <p:spPr>
          <a:xfrm>
            <a:off x="4585532" y="3924275"/>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641" name="Google Shape;641;p21"/>
          <p:cNvSpPr/>
          <p:nvPr/>
        </p:nvSpPr>
        <p:spPr>
          <a:xfrm>
            <a:off x="4085825" y="3924275"/>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cxnSp>
        <p:nvCxnSpPr>
          <p:cNvPr id="642" name="Google Shape;642;p21"/>
          <p:cNvCxnSpPr/>
          <p:nvPr/>
        </p:nvCxnSpPr>
        <p:spPr>
          <a:xfrm flipH="1" rot="10800000">
            <a:off x="4247350" y="4102450"/>
            <a:ext cx="497100" cy="12900"/>
          </a:xfrm>
          <a:prstGeom prst="straightConnector1">
            <a:avLst/>
          </a:prstGeom>
          <a:noFill/>
          <a:ln cap="flat" cmpd="sng" w="28575">
            <a:solidFill>
              <a:srgbClr val="000000"/>
            </a:solidFill>
            <a:prstDash val="solid"/>
            <a:miter lim="800000"/>
            <a:headEnd len="sm" w="sm" type="none"/>
            <a:tailEnd len="sm" w="sm" type="none"/>
          </a:ln>
        </p:spPr>
      </p:cxnSp>
      <p:sp>
        <p:nvSpPr>
          <p:cNvPr id="643" name="Google Shape;643;p21"/>
          <p:cNvSpPr/>
          <p:nvPr/>
        </p:nvSpPr>
        <p:spPr>
          <a:xfrm>
            <a:off x="4585532" y="3412925"/>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644" name="Google Shape;644;p21"/>
          <p:cNvSpPr/>
          <p:nvPr/>
        </p:nvSpPr>
        <p:spPr>
          <a:xfrm>
            <a:off x="4085825" y="3412925"/>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cxnSp>
        <p:nvCxnSpPr>
          <p:cNvPr id="645" name="Google Shape;645;p21"/>
          <p:cNvCxnSpPr/>
          <p:nvPr/>
        </p:nvCxnSpPr>
        <p:spPr>
          <a:xfrm flipH="1" rot="10800000">
            <a:off x="4247350" y="3591100"/>
            <a:ext cx="497100" cy="12900"/>
          </a:xfrm>
          <a:prstGeom prst="straightConnector1">
            <a:avLst/>
          </a:prstGeom>
          <a:noFill/>
          <a:ln cap="flat" cmpd="sng" w="28575">
            <a:solidFill>
              <a:srgbClr val="000000"/>
            </a:solidFill>
            <a:prstDash val="solid"/>
            <a:miter lim="800000"/>
            <a:headEnd len="sm" w="sm" type="none"/>
            <a:tailEnd len="sm" w="sm" type="none"/>
          </a:ln>
        </p:spPr>
      </p:cxnSp>
      <p:sp>
        <p:nvSpPr>
          <p:cNvPr id="646" name="Google Shape;646;p21"/>
          <p:cNvSpPr/>
          <p:nvPr/>
        </p:nvSpPr>
        <p:spPr>
          <a:xfrm>
            <a:off x="4585532" y="2962825"/>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647" name="Google Shape;647;p21"/>
          <p:cNvSpPr/>
          <p:nvPr/>
        </p:nvSpPr>
        <p:spPr>
          <a:xfrm>
            <a:off x="4085825" y="2962825"/>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cxnSp>
        <p:nvCxnSpPr>
          <p:cNvPr id="648" name="Google Shape;648;p21"/>
          <p:cNvCxnSpPr/>
          <p:nvPr/>
        </p:nvCxnSpPr>
        <p:spPr>
          <a:xfrm flipH="1" rot="10800000">
            <a:off x="4247350" y="3141000"/>
            <a:ext cx="497100" cy="12900"/>
          </a:xfrm>
          <a:prstGeom prst="straightConnector1">
            <a:avLst/>
          </a:prstGeom>
          <a:noFill/>
          <a:ln cap="flat" cmpd="sng" w="28575">
            <a:solidFill>
              <a:srgbClr val="000000"/>
            </a:solidFill>
            <a:prstDash val="solid"/>
            <a:miter lim="800000"/>
            <a:headEnd len="sm" w="sm" type="none"/>
            <a:tailEnd len="sm" w="sm" type="none"/>
          </a:ln>
        </p:spPr>
      </p:cxnSp>
      <p:sp>
        <p:nvSpPr>
          <p:cNvPr id="649" name="Google Shape;649;p21"/>
          <p:cNvSpPr/>
          <p:nvPr/>
        </p:nvSpPr>
        <p:spPr>
          <a:xfrm>
            <a:off x="4585532" y="2467250"/>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650" name="Google Shape;650;p21"/>
          <p:cNvSpPr/>
          <p:nvPr/>
        </p:nvSpPr>
        <p:spPr>
          <a:xfrm>
            <a:off x="4085825" y="2467250"/>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cxnSp>
        <p:nvCxnSpPr>
          <p:cNvPr id="651" name="Google Shape;651;p21"/>
          <p:cNvCxnSpPr/>
          <p:nvPr/>
        </p:nvCxnSpPr>
        <p:spPr>
          <a:xfrm flipH="1" rot="10800000">
            <a:off x="4247350" y="2645425"/>
            <a:ext cx="497100" cy="12900"/>
          </a:xfrm>
          <a:prstGeom prst="straightConnector1">
            <a:avLst/>
          </a:prstGeom>
          <a:noFill/>
          <a:ln cap="flat" cmpd="sng" w="28575">
            <a:solidFill>
              <a:srgbClr val="000000"/>
            </a:solidFill>
            <a:prstDash val="solid"/>
            <a:miter lim="800000"/>
            <a:headEnd len="sm" w="sm" type="none"/>
            <a:tailEnd len="sm" w="sm" type="none"/>
          </a:ln>
        </p:spPr>
      </p:cxnSp>
      <p:sp>
        <p:nvSpPr>
          <p:cNvPr id="652" name="Google Shape;652;p21"/>
          <p:cNvSpPr/>
          <p:nvPr/>
        </p:nvSpPr>
        <p:spPr>
          <a:xfrm>
            <a:off x="4585532" y="1987488"/>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653" name="Google Shape;653;p21"/>
          <p:cNvSpPr/>
          <p:nvPr/>
        </p:nvSpPr>
        <p:spPr>
          <a:xfrm>
            <a:off x="4085825" y="1987488"/>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cxnSp>
        <p:nvCxnSpPr>
          <p:cNvPr id="654" name="Google Shape;654;p21"/>
          <p:cNvCxnSpPr/>
          <p:nvPr/>
        </p:nvCxnSpPr>
        <p:spPr>
          <a:xfrm flipH="1" rot="10800000">
            <a:off x="4247350" y="2165663"/>
            <a:ext cx="497100" cy="12900"/>
          </a:xfrm>
          <a:prstGeom prst="straightConnector1">
            <a:avLst/>
          </a:prstGeom>
          <a:noFill/>
          <a:ln cap="flat" cmpd="sng" w="28575">
            <a:solidFill>
              <a:srgbClr val="000000"/>
            </a:solidFill>
            <a:prstDash val="solid"/>
            <a:miter lim="800000"/>
            <a:headEnd len="sm" w="sm" type="none"/>
            <a:tailEnd len="sm" w="sm" type="none"/>
          </a:ln>
        </p:spPr>
      </p:cxnSp>
      <p:sp>
        <p:nvSpPr>
          <p:cNvPr id="655" name="Google Shape;655;p21"/>
          <p:cNvSpPr/>
          <p:nvPr/>
        </p:nvSpPr>
        <p:spPr>
          <a:xfrm>
            <a:off x="4585532" y="1451575"/>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656" name="Google Shape;656;p21"/>
          <p:cNvSpPr/>
          <p:nvPr/>
        </p:nvSpPr>
        <p:spPr>
          <a:xfrm>
            <a:off x="4085825" y="1451575"/>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cxnSp>
        <p:nvCxnSpPr>
          <p:cNvPr id="657" name="Google Shape;657;p21"/>
          <p:cNvCxnSpPr/>
          <p:nvPr/>
        </p:nvCxnSpPr>
        <p:spPr>
          <a:xfrm flipH="1" rot="10800000">
            <a:off x="4247350" y="1629750"/>
            <a:ext cx="497100" cy="12900"/>
          </a:xfrm>
          <a:prstGeom prst="straightConnector1">
            <a:avLst/>
          </a:prstGeom>
          <a:noFill/>
          <a:ln cap="flat" cmpd="sng" w="28575">
            <a:solidFill>
              <a:srgbClr val="000000"/>
            </a:solidFill>
            <a:prstDash val="solid"/>
            <a:miter lim="800000"/>
            <a:headEnd len="sm" w="sm" type="none"/>
            <a:tailEnd len="sm" w="sm" type="none"/>
          </a:ln>
        </p:spPr>
      </p:cxnSp>
      <p:sp>
        <p:nvSpPr>
          <p:cNvPr id="658" name="Google Shape;658;p21"/>
          <p:cNvSpPr/>
          <p:nvPr/>
        </p:nvSpPr>
        <p:spPr>
          <a:xfrm>
            <a:off x="4585532" y="908638"/>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659" name="Google Shape;659;p21"/>
          <p:cNvSpPr/>
          <p:nvPr/>
        </p:nvSpPr>
        <p:spPr>
          <a:xfrm>
            <a:off x="4085825" y="908638"/>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cxnSp>
        <p:nvCxnSpPr>
          <p:cNvPr id="660" name="Google Shape;660;p21"/>
          <p:cNvCxnSpPr/>
          <p:nvPr/>
        </p:nvCxnSpPr>
        <p:spPr>
          <a:xfrm flipH="1" rot="10800000">
            <a:off x="4247350" y="1086813"/>
            <a:ext cx="497100" cy="12900"/>
          </a:xfrm>
          <a:prstGeom prst="straightConnector1">
            <a:avLst/>
          </a:prstGeom>
          <a:noFill/>
          <a:ln cap="flat" cmpd="sng" w="28575">
            <a:solidFill>
              <a:srgbClr val="000000"/>
            </a:solidFill>
            <a:prstDash val="solid"/>
            <a:miter lim="800000"/>
            <a:headEnd len="sm" w="sm" type="none"/>
            <a:tailEnd len="sm" w="sm" type="none"/>
          </a:ln>
        </p:spPr>
      </p:cxnSp>
      <p:sp>
        <p:nvSpPr>
          <p:cNvPr id="661" name="Google Shape;661;p21"/>
          <p:cNvSpPr/>
          <p:nvPr/>
        </p:nvSpPr>
        <p:spPr>
          <a:xfrm>
            <a:off x="4585532" y="365725"/>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662" name="Google Shape;662;p21"/>
          <p:cNvSpPr/>
          <p:nvPr/>
        </p:nvSpPr>
        <p:spPr>
          <a:xfrm>
            <a:off x="4085825" y="365725"/>
            <a:ext cx="293400" cy="342000"/>
          </a:xfrm>
          <a:prstGeom prst="ellipse">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cxnSp>
        <p:nvCxnSpPr>
          <p:cNvPr id="663" name="Google Shape;663;p21"/>
          <p:cNvCxnSpPr/>
          <p:nvPr/>
        </p:nvCxnSpPr>
        <p:spPr>
          <a:xfrm flipH="1" rot="10800000">
            <a:off x="4247350" y="543900"/>
            <a:ext cx="497100" cy="12900"/>
          </a:xfrm>
          <a:prstGeom prst="straightConnector1">
            <a:avLst/>
          </a:prstGeom>
          <a:noFill/>
          <a:ln cap="flat" cmpd="sng" w="28575">
            <a:solidFill>
              <a:srgbClr val="000000"/>
            </a:solidFill>
            <a:prstDash val="solid"/>
            <a:miter lim="800000"/>
            <a:headEnd len="sm" w="sm" type="none"/>
            <a:tailEnd len="sm" w="sm" type="none"/>
          </a:ln>
        </p:spPr>
      </p:cxnSp>
      <p:sp>
        <p:nvSpPr>
          <p:cNvPr id="664" name="Google Shape;664;p21"/>
          <p:cNvSpPr txBox="1"/>
          <p:nvPr/>
        </p:nvSpPr>
        <p:spPr>
          <a:xfrm>
            <a:off x="363200" y="192925"/>
            <a:ext cx="3965400" cy="438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900"/>
              </a:spcBef>
              <a:spcAft>
                <a:spcPts val="900"/>
              </a:spcAft>
              <a:buNone/>
            </a:pPr>
            <a:r>
              <a:rPr b="1" lang="en" sz="1650">
                <a:solidFill>
                  <a:schemeClr val="accent2"/>
                </a:solidFill>
                <a:highlight>
                  <a:srgbClr val="FFFFFF"/>
                </a:highlight>
                <a:latin typeface="Caveat"/>
                <a:ea typeface="Caveat"/>
                <a:cs typeface="Caveat"/>
                <a:sym typeface="Caveat"/>
              </a:rPr>
              <a:t>LAYOFF IN INDIA</a:t>
            </a:r>
            <a:endParaRPr b="1" sz="1650">
              <a:solidFill>
                <a:schemeClr val="accent2"/>
              </a:solidFill>
              <a:highlight>
                <a:srgbClr val="FFFFFF"/>
              </a:highlight>
              <a:latin typeface="Caveat"/>
              <a:ea typeface="Caveat"/>
              <a:cs typeface="Caveat"/>
              <a:sym typeface="Caveat"/>
            </a:endParaRPr>
          </a:p>
        </p:txBody>
      </p:sp>
      <p:sp>
        <p:nvSpPr>
          <p:cNvPr id="665" name="Google Shape;665;p21"/>
          <p:cNvSpPr txBox="1"/>
          <p:nvPr/>
        </p:nvSpPr>
        <p:spPr>
          <a:xfrm>
            <a:off x="5037350" y="2940425"/>
            <a:ext cx="3485400" cy="17169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600"/>
              </a:spcBef>
              <a:spcAft>
                <a:spcPts val="0"/>
              </a:spcAft>
              <a:buClr>
                <a:schemeClr val="accent2"/>
              </a:buClr>
              <a:buSzPts val="1100"/>
              <a:buFont typeface="Caveat"/>
              <a:buAutoNum type="arabicPeriod"/>
            </a:pPr>
            <a:r>
              <a:rPr lang="en" sz="1100">
                <a:solidFill>
                  <a:schemeClr val="accent2"/>
                </a:solidFill>
                <a:highlight>
                  <a:srgbClr val="FFFFFF"/>
                </a:highlight>
                <a:latin typeface="Caveat"/>
                <a:ea typeface="Caveat"/>
                <a:cs typeface="Caveat"/>
                <a:sym typeface="Caveat"/>
              </a:rPr>
              <a:t>In total of 106 companies in India itself has involved in laying off employees in 10 different locations.</a:t>
            </a:r>
            <a:endParaRPr sz="1100">
              <a:solidFill>
                <a:schemeClr val="accent2"/>
              </a:solidFill>
              <a:highlight>
                <a:srgbClr val="FFFFFF"/>
              </a:highlight>
              <a:latin typeface="Caveat"/>
              <a:ea typeface="Caveat"/>
              <a:cs typeface="Caveat"/>
              <a:sym typeface="Caveat"/>
            </a:endParaRPr>
          </a:p>
          <a:p>
            <a:pPr indent="-298450" lvl="0" marL="457200" rtl="0" algn="l">
              <a:lnSpc>
                <a:spcPct val="115000"/>
              </a:lnSpc>
              <a:spcBef>
                <a:spcPts val="0"/>
              </a:spcBef>
              <a:spcAft>
                <a:spcPts val="0"/>
              </a:spcAft>
              <a:buClr>
                <a:schemeClr val="accent2"/>
              </a:buClr>
              <a:buSzPts val="1100"/>
              <a:buFont typeface="Caveat"/>
              <a:buAutoNum type="arabicPeriod"/>
            </a:pPr>
            <a:r>
              <a:rPr lang="en" sz="1100">
                <a:solidFill>
                  <a:schemeClr val="accent2"/>
                </a:solidFill>
                <a:highlight>
                  <a:srgbClr val="FFFFFF"/>
                </a:highlight>
                <a:latin typeface="Caveat"/>
                <a:ea typeface="Caveat"/>
                <a:cs typeface="Caveat"/>
                <a:sym typeface="Caveat"/>
              </a:rPr>
              <a:t>IT capital of india Bangalore had laid of more employess as most of the companies resided here followed by mumbai and guguram.</a:t>
            </a:r>
            <a:endParaRPr sz="1100">
              <a:solidFill>
                <a:schemeClr val="accent2"/>
              </a:solidFill>
              <a:highlight>
                <a:srgbClr val="FFFFFF"/>
              </a:highlight>
              <a:latin typeface="Caveat"/>
              <a:ea typeface="Caveat"/>
              <a:cs typeface="Caveat"/>
              <a:sym typeface="Caveat"/>
            </a:endParaRPr>
          </a:p>
          <a:p>
            <a:pPr indent="-298450" lvl="0" marL="457200" rtl="0" algn="l">
              <a:lnSpc>
                <a:spcPct val="115000"/>
              </a:lnSpc>
              <a:spcBef>
                <a:spcPts val="0"/>
              </a:spcBef>
              <a:spcAft>
                <a:spcPts val="0"/>
              </a:spcAft>
              <a:buClr>
                <a:schemeClr val="accent2"/>
              </a:buClr>
              <a:buSzPts val="1100"/>
              <a:buFont typeface="Caveat"/>
              <a:buAutoNum type="arabicPeriod"/>
            </a:pPr>
            <a:r>
              <a:rPr lang="en" sz="1100">
                <a:solidFill>
                  <a:schemeClr val="accent2"/>
                </a:solidFill>
                <a:highlight>
                  <a:srgbClr val="FFFFFF"/>
                </a:highlight>
                <a:latin typeface="Caveat"/>
                <a:ea typeface="Caveat"/>
                <a:cs typeface="Caveat"/>
                <a:sym typeface="Caveat"/>
              </a:rPr>
              <a:t>India has laid off 35203 employees which is 7.72% in total layoff.</a:t>
            </a:r>
            <a:endParaRPr sz="1100">
              <a:solidFill>
                <a:schemeClr val="accent2"/>
              </a:solidFill>
              <a:highlight>
                <a:srgbClr val="FFFFFF"/>
              </a:highlight>
              <a:latin typeface="Caveat"/>
              <a:ea typeface="Caveat"/>
              <a:cs typeface="Caveat"/>
              <a:sym typeface="Caveat"/>
            </a:endParaRPr>
          </a:p>
          <a:p>
            <a:pPr indent="-298450" lvl="0" marL="457200" rtl="0" algn="l">
              <a:lnSpc>
                <a:spcPct val="115000"/>
              </a:lnSpc>
              <a:spcBef>
                <a:spcPts val="0"/>
              </a:spcBef>
              <a:spcAft>
                <a:spcPts val="0"/>
              </a:spcAft>
              <a:buClr>
                <a:schemeClr val="accent2"/>
              </a:buClr>
              <a:buSzPts val="1100"/>
              <a:buFont typeface="Caveat"/>
              <a:buAutoNum type="arabicPeriod"/>
            </a:pPr>
            <a:r>
              <a:rPr lang="en" sz="1100">
                <a:solidFill>
                  <a:schemeClr val="accent2"/>
                </a:solidFill>
                <a:highlight>
                  <a:srgbClr val="FFFFFF"/>
                </a:highlight>
                <a:latin typeface="Caveat"/>
                <a:ea typeface="Caveat"/>
                <a:cs typeface="Caveat"/>
                <a:sym typeface="Caveat"/>
              </a:rPr>
              <a:t>Funds raised by indian companies are around 146370</a:t>
            </a:r>
            <a:endParaRPr sz="1100">
              <a:solidFill>
                <a:schemeClr val="accent2"/>
              </a:solidFill>
              <a:highlight>
                <a:srgbClr val="FFFFFF"/>
              </a:highlight>
              <a:latin typeface="Caveat"/>
              <a:ea typeface="Caveat"/>
              <a:cs typeface="Caveat"/>
              <a:sym typeface="Caveat"/>
            </a:endParaRPr>
          </a:p>
        </p:txBody>
      </p:sp>
      <p:sp>
        <p:nvSpPr>
          <p:cNvPr id="666" name="Google Shape;666;p21"/>
          <p:cNvSpPr txBox="1"/>
          <p:nvPr/>
        </p:nvSpPr>
        <p:spPr>
          <a:xfrm>
            <a:off x="8815650" y="2328700"/>
            <a:ext cx="282000" cy="400200"/>
          </a:xfrm>
          <a:prstGeom prst="rect">
            <a:avLst/>
          </a:prstGeom>
          <a:solidFill>
            <a:srgbClr val="FF99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8</a:t>
            </a:r>
            <a:endParaRPr/>
          </a:p>
        </p:txBody>
      </p:sp>
      <p:pic>
        <p:nvPicPr>
          <p:cNvPr id="667" name="Google Shape;667;p21"/>
          <p:cNvPicPr preferRelativeResize="0"/>
          <p:nvPr/>
        </p:nvPicPr>
        <p:blipFill>
          <a:blip r:embed="rId3">
            <a:alphaModFix/>
          </a:blip>
          <a:stretch>
            <a:fillRect/>
          </a:stretch>
        </p:blipFill>
        <p:spPr>
          <a:xfrm>
            <a:off x="318850" y="606875"/>
            <a:ext cx="3485400" cy="1186700"/>
          </a:xfrm>
          <a:prstGeom prst="rect">
            <a:avLst/>
          </a:prstGeom>
          <a:noFill/>
          <a:ln>
            <a:noFill/>
          </a:ln>
        </p:spPr>
      </p:pic>
      <p:pic>
        <p:nvPicPr>
          <p:cNvPr id="668" name="Google Shape;668;p21"/>
          <p:cNvPicPr preferRelativeResize="0"/>
          <p:nvPr/>
        </p:nvPicPr>
        <p:blipFill>
          <a:blip r:embed="rId4">
            <a:alphaModFix/>
          </a:blip>
          <a:stretch>
            <a:fillRect/>
          </a:stretch>
        </p:blipFill>
        <p:spPr>
          <a:xfrm>
            <a:off x="411775" y="1857699"/>
            <a:ext cx="3563425" cy="1186700"/>
          </a:xfrm>
          <a:prstGeom prst="rect">
            <a:avLst/>
          </a:prstGeom>
          <a:noFill/>
          <a:ln>
            <a:noFill/>
          </a:ln>
        </p:spPr>
      </p:pic>
      <p:pic>
        <p:nvPicPr>
          <p:cNvPr id="669" name="Google Shape;669;p21"/>
          <p:cNvPicPr preferRelativeResize="0"/>
          <p:nvPr/>
        </p:nvPicPr>
        <p:blipFill>
          <a:blip r:embed="rId5">
            <a:alphaModFix/>
          </a:blip>
          <a:stretch>
            <a:fillRect/>
          </a:stretch>
        </p:blipFill>
        <p:spPr>
          <a:xfrm>
            <a:off x="569098" y="3184725"/>
            <a:ext cx="3329900" cy="1356800"/>
          </a:xfrm>
          <a:prstGeom prst="rect">
            <a:avLst/>
          </a:prstGeom>
          <a:noFill/>
          <a:ln>
            <a:noFill/>
          </a:ln>
        </p:spPr>
      </p:pic>
      <p:pic>
        <p:nvPicPr>
          <p:cNvPr id="670" name="Google Shape;670;p21"/>
          <p:cNvPicPr preferRelativeResize="0"/>
          <p:nvPr/>
        </p:nvPicPr>
        <p:blipFill>
          <a:blip r:embed="rId6">
            <a:alphaModFix/>
          </a:blip>
          <a:stretch>
            <a:fillRect/>
          </a:stretch>
        </p:blipFill>
        <p:spPr>
          <a:xfrm>
            <a:off x="5016600" y="243150"/>
            <a:ext cx="3563425" cy="1356800"/>
          </a:xfrm>
          <a:prstGeom prst="rect">
            <a:avLst/>
          </a:prstGeom>
          <a:noFill/>
          <a:ln>
            <a:noFill/>
          </a:ln>
        </p:spPr>
      </p:pic>
      <p:pic>
        <p:nvPicPr>
          <p:cNvPr id="671" name="Google Shape;671;p21"/>
          <p:cNvPicPr preferRelativeResize="0"/>
          <p:nvPr/>
        </p:nvPicPr>
        <p:blipFill>
          <a:blip r:embed="rId7">
            <a:alphaModFix/>
          </a:blip>
          <a:stretch>
            <a:fillRect/>
          </a:stretch>
        </p:blipFill>
        <p:spPr>
          <a:xfrm>
            <a:off x="4987350" y="1669625"/>
            <a:ext cx="3748775" cy="1356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6"/>
                                        </p:tgtEl>
                                        <p:attrNameLst>
                                          <p:attrName>style.visibility</p:attrName>
                                        </p:attrNameLst>
                                      </p:cBhvr>
                                      <p:to>
                                        <p:strVal val="visible"/>
                                      </p:to>
                                    </p:set>
                                    <p:animEffect filter="fade" transition="in">
                                      <p:cBhvr>
                                        <p:cTn dur="1000"/>
                                        <p:tgtEl>
                                          <p:spTgt spid="6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