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1"/>
  </p:sldMasterIdLst>
  <p:notesMasterIdLst>
    <p:notesMasterId r:id="rId22"/>
  </p:notesMasterIdLst>
  <p:sldIdLst>
    <p:sldId id="303" r:id="rId2"/>
    <p:sldId id="305" r:id="rId3"/>
    <p:sldId id="259" r:id="rId4"/>
    <p:sldId id="260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83" r:id="rId13"/>
    <p:sldId id="271" r:id="rId14"/>
    <p:sldId id="276" r:id="rId15"/>
    <p:sldId id="277" r:id="rId16"/>
    <p:sldId id="280" r:id="rId17"/>
    <p:sldId id="281" r:id="rId18"/>
    <p:sldId id="288" r:id="rId19"/>
    <p:sldId id="297" r:id="rId20"/>
    <p:sldId id="29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7" autoAdjust="0"/>
    <p:restoredTop sz="94533" autoAdjust="0"/>
  </p:normalViewPr>
  <p:slideViewPr>
    <p:cSldViewPr snapToGrid="0">
      <p:cViewPr varScale="1">
        <p:scale>
          <a:sx n="116" d="100"/>
          <a:sy n="116" d="100"/>
        </p:scale>
        <p:origin x="-2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670AC-21A0-4976-B7DE-200C1143956A}" type="datetimeFigureOut">
              <a:rPr lang="id-ID" smtClean="0"/>
              <a:pPr/>
              <a:t>06/12/2019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053B5-75DF-4E9D-A466-3B8094A1878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3920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053B5-75DF-4E9D-A466-3B8094A18789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62886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053B5-75DF-4E9D-A466-3B8094A18789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628868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053B5-75DF-4E9D-A466-3B8094A18789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090662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053B5-75DF-4E9D-A466-3B8094A18789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61115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373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588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2615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9685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50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26925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32304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4881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3174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286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2541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167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7119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1058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203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024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477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485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slide" Target="slide2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audio" Target="../media/audio4.wav"/><Relationship Id="rId7" Type="http://schemas.openxmlformats.org/officeDocument/2006/relationships/slide" Target="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slide" Target="slide3.xml"/><Relationship Id="rId5" Type="http://schemas.openxmlformats.org/officeDocument/2006/relationships/image" Target="../media/image7.jpeg"/><Relationship Id="rId4" Type="http://schemas.openxmlformats.org/officeDocument/2006/relationships/slide" Target="slide1.xml"/><Relationship Id="rId9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1.xml"/><Relationship Id="rId7" Type="http://schemas.openxmlformats.org/officeDocument/2006/relationships/slide" Target="slide2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image" Target="../media/image7.jpe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oleObject" Target="../embeddings/oleObject7.bin"/><Relationship Id="rId3" Type="http://schemas.openxmlformats.org/officeDocument/2006/relationships/audio" Target="../media/audio2.wav"/><Relationship Id="rId7" Type="http://schemas.openxmlformats.org/officeDocument/2006/relationships/slide" Target="slide6.xml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slide" Target="slide3.xml"/><Relationship Id="rId11" Type="http://schemas.openxmlformats.org/officeDocument/2006/relationships/oleObject" Target="../embeddings/oleObject5.bin"/><Relationship Id="rId5" Type="http://schemas.openxmlformats.org/officeDocument/2006/relationships/image" Target="../media/image7.jpeg"/><Relationship Id="rId10" Type="http://schemas.openxmlformats.org/officeDocument/2006/relationships/oleObject" Target="../embeddings/oleObject4.bin"/><Relationship Id="rId4" Type="http://schemas.openxmlformats.org/officeDocument/2006/relationships/slide" Target="slide1.xml"/><Relationship Id="rId9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20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audio" Target="../media/audio2.wav"/><Relationship Id="rId7" Type="http://schemas.openxmlformats.org/officeDocument/2006/relationships/slide" Target="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slide" Target="slide20.xml"/><Relationship Id="rId5" Type="http://schemas.openxmlformats.org/officeDocument/2006/relationships/oleObject" Target="../embeddings/oleObject9.bin"/><Relationship Id="rId10" Type="http://schemas.openxmlformats.org/officeDocument/2006/relationships/slide" Target="slide6.xml"/><Relationship Id="rId4" Type="http://schemas.openxmlformats.org/officeDocument/2006/relationships/oleObject" Target="../embeddings/oleObject8.bin"/><Relationship Id="rId9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slide" Target="slide20.xml"/><Relationship Id="rId3" Type="http://schemas.openxmlformats.org/officeDocument/2006/relationships/audio" Target="../media/audio4.wav"/><Relationship Id="rId7" Type="http://schemas.openxmlformats.org/officeDocument/2006/relationships/oleObject" Target="../embeddings/oleObject14.bin"/><Relationship Id="rId12" Type="http://schemas.openxmlformats.org/officeDocument/2006/relationships/slide" Target="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slide" Target="slide3.xml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7.jpeg"/><Relationship Id="rId4" Type="http://schemas.openxmlformats.org/officeDocument/2006/relationships/oleObject" Target="../embeddings/oleObject11.bin"/><Relationship Id="rId9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audio" Target="../media/audio2.wav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slide" Target="slide1.xml"/><Relationship Id="rId5" Type="http://schemas.openxmlformats.org/officeDocument/2006/relationships/oleObject" Target="../embeddings/oleObject17.bin"/><Relationship Id="rId10" Type="http://schemas.openxmlformats.org/officeDocument/2006/relationships/slide" Target="slide20.xml"/><Relationship Id="rId4" Type="http://schemas.openxmlformats.org/officeDocument/2006/relationships/oleObject" Target="../embeddings/oleObject16.bin"/><Relationship Id="rId9" Type="http://schemas.openxmlformats.org/officeDocument/2006/relationships/slide" Target="slid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audio" Target="../media/audio2.wav"/><Relationship Id="rId7" Type="http://schemas.openxmlformats.org/officeDocument/2006/relationships/slide" Target="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slide" Target="slide20.xml"/><Relationship Id="rId5" Type="http://schemas.openxmlformats.org/officeDocument/2006/relationships/oleObject" Target="../embeddings/oleObject19.bin"/><Relationship Id="rId10" Type="http://schemas.openxmlformats.org/officeDocument/2006/relationships/slide" Target="slide6.xml"/><Relationship Id="rId4" Type="http://schemas.openxmlformats.org/officeDocument/2006/relationships/oleObject" Target="../embeddings/oleObject18.bin"/><Relationship Id="rId9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9.bin"/><Relationship Id="rId18" Type="http://schemas.openxmlformats.org/officeDocument/2006/relationships/slide" Target="slide20.xml"/><Relationship Id="rId3" Type="http://schemas.openxmlformats.org/officeDocument/2006/relationships/audio" Target="../media/audio4.wav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17" Type="http://schemas.openxmlformats.org/officeDocument/2006/relationships/slide" Target="slide6.xml"/><Relationship Id="rId2" Type="http://schemas.openxmlformats.org/officeDocument/2006/relationships/slideLayout" Target="../slideLayouts/slideLayout7.xml"/><Relationship Id="rId16" Type="http://schemas.openxmlformats.org/officeDocument/2006/relationships/slide" Target="slide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7.jpeg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40.png"/><Relationship Id="rId9" Type="http://schemas.openxmlformats.org/officeDocument/2006/relationships/oleObject" Target="../embeddings/oleObject25.bin"/><Relationship Id="rId14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audio" Target="../media/audio4.wav"/><Relationship Id="rId7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11" Type="http://schemas.openxmlformats.org/officeDocument/2006/relationships/slide" Target="slide20.xml"/><Relationship Id="rId5" Type="http://schemas.openxmlformats.org/officeDocument/2006/relationships/oleObject" Target="../embeddings/oleObject31.bin"/><Relationship Id="rId10" Type="http://schemas.openxmlformats.org/officeDocument/2006/relationships/slide" Target="slide6.xml"/><Relationship Id="rId4" Type="http://schemas.openxmlformats.org/officeDocument/2006/relationships/oleObject" Target="../embeddings/oleObject30.bin"/><Relationship Id="rId9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16.xml"/><Relationship Id="rId3" Type="http://schemas.openxmlformats.org/officeDocument/2006/relationships/audio" Target="../media/audio1.wav"/><Relationship Id="rId7" Type="http://schemas.openxmlformats.org/officeDocument/2006/relationships/slide" Target="slide6.xml"/><Relationship Id="rId12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slide" Target="slide11.xml"/><Relationship Id="rId5" Type="http://schemas.openxmlformats.org/officeDocument/2006/relationships/image" Target="../media/image7.jpeg"/><Relationship Id="rId15" Type="http://schemas.openxmlformats.org/officeDocument/2006/relationships/image" Target="../media/image8.jpeg"/><Relationship Id="rId10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7.xml"/><Relationship Id="rId1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44.gif"/><Relationship Id="rId7" Type="http://schemas.openxmlformats.org/officeDocument/2006/relationships/slide" Target="slide6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7.jpeg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audio" Target="../media/audio2.wav"/><Relationship Id="rId7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slide" Target="slide1.xml"/><Relationship Id="rId4" Type="http://schemas.openxmlformats.org/officeDocument/2006/relationships/image" Target="../media/image9.jpeg"/><Relationship Id="rId9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audio" Target="../media/audio1.wav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11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slide" Target="slide20.xml"/><Relationship Id="rId4" Type="http://schemas.openxmlformats.org/officeDocument/2006/relationships/image" Target="../media/image9.jpeg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9.jpeg"/><Relationship Id="rId7" Type="http://schemas.openxmlformats.org/officeDocument/2006/relationships/slide" Target="slide3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slide" Target="slide1.xml"/><Relationship Id="rId4" Type="http://schemas.openxmlformats.org/officeDocument/2006/relationships/image" Target="../media/image12.jpeg"/><Relationship Id="rId9" Type="http://schemas.openxmlformats.org/officeDocument/2006/relationships/slide" Target="slide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audio" Target="../media/audio3.wav"/><Relationship Id="rId7" Type="http://schemas.openxmlformats.org/officeDocument/2006/relationships/slide" Target="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slide" Target="slide3.xml"/><Relationship Id="rId5" Type="http://schemas.openxmlformats.org/officeDocument/2006/relationships/image" Target="../media/image7.jpeg"/><Relationship Id="rId10" Type="http://schemas.openxmlformats.org/officeDocument/2006/relationships/oleObject" Target="../embeddings/oleObject1.bin"/><Relationship Id="rId4" Type="http://schemas.openxmlformats.org/officeDocument/2006/relationships/slide" Target="slide1.xml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20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20.xml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hlinkClick r:id="rId4" action="ppaction://hlinksldjump"/>
          </p:cNvPr>
          <p:cNvSpPr/>
          <p:nvPr/>
        </p:nvSpPr>
        <p:spPr>
          <a:xfrm>
            <a:off x="1488935" y="888409"/>
            <a:ext cx="9467682" cy="737473"/>
          </a:xfrm>
          <a:prstGeom prst="round2DiagRect">
            <a:avLst>
              <a:gd name="adj1" fmla="val 27000"/>
              <a:gd name="adj2" fmla="val 0"/>
            </a:avLst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Comic Sans MS" panose="030F0702030302020204" pitchFamily="66" charset="0"/>
              </a:rPr>
              <a:t>Kelompok</a:t>
            </a:r>
            <a:r>
              <a:rPr lang="en-US" sz="2000" b="1" dirty="0" smtClean="0">
                <a:latin typeface="Comic Sans MS" panose="030F0702030302020204" pitchFamily="66" charset="0"/>
              </a:rPr>
              <a:t> 7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22" name="Round Diagonal Corner Rectangle 21">
            <a:hlinkClick r:id="rId4" action="ppaction://hlinksldjump"/>
          </p:cNvPr>
          <p:cNvSpPr/>
          <p:nvPr/>
        </p:nvSpPr>
        <p:spPr>
          <a:xfrm>
            <a:off x="1495679" y="1655801"/>
            <a:ext cx="9467682" cy="737473"/>
          </a:xfrm>
          <a:prstGeom prst="round2DiagRect">
            <a:avLst>
              <a:gd name="adj1" fmla="val 27000"/>
              <a:gd name="adj2" fmla="val 0"/>
            </a:avLst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mic Sans MS" panose="030F0702030302020204" pitchFamily="66" charset="0"/>
              </a:rPr>
              <a:t>MATRIKS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27" name="Round Diagonal Corner Rectangle 26">
            <a:hlinkClick r:id="rId4" action="ppaction://hlinksldjump"/>
          </p:cNvPr>
          <p:cNvSpPr/>
          <p:nvPr/>
        </p:nvSpPr>
        <p:spPr>
          <a:xfrm>
            <a:off x="3622537" y="3054372"/>
            <a:ext cx="5052126" cy="748882"/>
          </a:xfrm>
          <a:prstGeom prst="round2DiagRect">
            <a:avLst>
              <a:gd name="adj1" fmla="val 27000"/>
              <a:gd name="adj2" fmla="val 0"/>
            </a:avLst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Comic Sans MS" panose="030F0702030302020204" pitchFamily="66" charset="0"/>
              </a:rPr>
              <a:t>Egi</a:t>
            </a:r>
            <a:r>
              <a:rPr lang="en-US" sz="2000" b="1" dirty="0" smtClean="0"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latin typeface="Comic Sans MS" panose="030F0702030302020204" pitchFamily="66" charset="0"/>
              </a:rPr>
              <a:t>Priadi</a:t>
            </a:r>
            <a:r>
              <a:rPr lang="en-US" sz="2000" b="1" dirty="0" smtClean="0"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latin typeface="Comic Sans MS" panose="030F0702030302020204" pitchFamily="66" charset="0"/>
              </a:rPr>
              <a:t>Pratama</a:t>
            </a:r>
            <a:r>
              <a:rPr lang="en-US" sz="2000" b="1" dirty="0" smtClean="0">
                <a:latin typeface="Comic Sans MS" panose="030F0702030302020204" pitchFamily="66" charset="0"/>
              </a:rPr>
              <a:t> (D111911024)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30" name="Round Diagonal Corner Rectangle 29">
            <a:hlinkClick r:id="rId4" action="ppaction://hlinksldjump"/>
          </p:cNvPr>
          <p:cNvSpPr/>
          <p:nvPr/>
        </p:nvSpPr>
        <p:spPr>
          <a:xfrm>
            <a:off x="3637372" y="3797491"/>
            <a:ext cx="5052126" cy="748882"/>
          </a:xfrm>
          <a:prstGeom prst="round2DiagRect">
            <a:avLst>
              <a:gd name="adj1" fmla="val 27000"/>
              <a:gd name="adj2" fmla="val 0"/>
            </a:avLst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mic Sans MS" panose="030F0702030302020204" pitchFamily="66" charset="0"/>
              </a:rPr>
              <a:t>M. </a:t>
            </a:r>
            <a:r>
              <a:rPr lang="en-US" sz="2000" b="1" dirty="0" err="1" smtClean="0">
                <a:latin typeface="Comic Sans MS" panose="030F0702030302020204" pitchFamily="66" charset="0"/>
              </a:rPr>
              <a:t>Farhan</a:t>
            </a:r>
            <a:r>
              <a:rPr lang="en-US" sz="2000" b="1" dirty="0" smtClean="0">
                <a:latin typeface="Comic Sans MS" panose="030F0702030302020204" pitchFamily="66" charset="0"/>
              </a:rPr>
              <a:t> 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38" name="Round Diagonal Corner Rectangle 37">
            <a:hlinkClick r:id="rId4" action="ppaction://hlinksldjump"/>
          </p:cNvPr>
          <p:cNvSpPr/>
          <p:nvPr/>
        </p:nvSpPr>
        <p:spPr>
          <a:xfrm>
            <a:off x="3644116" y="4483965"/>
            <a:ext cx="5052126" cy="748882"/>
          </a:xfrm>
          <a:prstGeom prst="round2DiagRect">
            <a:avLst>
              <a:gd name="adj1" fmla="val 27000"/>
              <a:gd name="adj2" fmla="val 0"/>
            </a:avLst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Comic Sans MS" panose="030F0702030302020204" pitchFamily="66" charset="0"/>
              </a:rPr>
              <a:t>Rina</a:t>
            </a:r>
            <a:r>
              <a:rPr lang="en-US" sz="2000" b="1" dirty="0" smtClean="0"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latin typeface="Comic Sans MS" panose="030F0702030302020204" pitchFamily="66" charset="0"/>
              </a:rPr>
              <a:t>Siti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39" name="Round Diagonal Corner Rectangle 38">
            <a:hlinkClick r:id="rId4" action="ppaction://hlinksldjump"/>
          </p:cNvPr>
          <p:cNvSpPr/>
          <p:nvPr/>
        </p:nvSpPr>
        <p:spPr>
          <a:xfrm>
            <a:off x="3650860" y="5162345"/>
            <a:ext cx="5052126" cy="748882"/>
          </a:xfrm>
          <a:prstGeom prst="round2DiagRect">
            <a:avLst>
              <a:gd name="adj1" fmla="val 27000"/>
              <a:gd name="adj2" fmla="val 0"/>
            </a:avLst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Comic Sans MS" panose="030F0702030302020204" pitchFamily="66" charset="0"/>
              </a:rPr>
              <a:t>Yudo</a:t>
            </a:r>
            <a:r>
              <a:rPr lang="en-US" sz="2000" b="1" dirty="0" smtClean="0"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latin typeface="Comic Sans MS" panose="030F0702030302020204" pitchFamily="66" charset="0"/>
              </a:rPr>
              <a:t>Vidiansyah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6728537"/>
      </p:ext>
    </p:extLst>
  </p:cSld>
  <p:clrMapOvr>
    <a:masterClrMapping/>
  </p:clrMapOvr>
  <p:transition spd="slow">
    <p:push dir="u"/>
    <p:sndAc>
      <p:stSnd>
        <p:snd r:embed="rId3" name="laser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>
            <a:hlinkClick r:id="rId4" action="ppaction://hlinksldjump"/>
          </p:cNvPr>
          <p:cNvSpPr/>
          <p:nvPr/>
        </p:nvSpPr>
        <p:spPr>
          <a:xfrm>
            <a:off x="634547" y="616553"/>
            <a:ext cx="1981200" cy="946150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Home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9" name="Round Diagonal Corner Rectangle 8">
            <a:hlinkClick r:id="rId6" action="ppaction://hlinksldjump"/>
          </p:cNvPr>
          <p:cNvSpPr/>
          <p:nvPr/>
        </p:nvSpPr>
        <p:spPr>
          <a:xfrm>
            <a:off x="658456" y="1753504"/>
            <a:ext cx="1981200" cy="946150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Pendahuluan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634547" y="2890455"/>
            <a:ext cx="1981200" cy="946150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Materi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dan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  <a:hlinkClick r:id="rId7" action="ppaction://hlinksldjump"/>
              </a:rPr>
              <a:t>Contoh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Soal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634547" y="3983867"/>
            <a:ext cx="1981200" cy="946150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Latihan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  <a:hlinkClick r:id="rId8" action="ppaction://hlinksldjump"/>
              </a:rPr>
              <a:t>Soal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2" name="Round Diagonal Corner Rectangle 11">
            <a:hlinkClick r:id="rId8" action="ppaction://hlinksldjump"/>
          </p:cNvPr>
          <p:cNvSpPr/>
          <p:nvPr/>
        </p:nvSpPr>
        <p:spPr>
          <a:xfrm>
            <a:off x="605518" y="5077279"/>
            <a:ext cx="1981200" cy="946150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Penutup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3" name="Action Button: Beginning 12">
            <a:hlinkClick r:id="" action="ppaction://hlinkshowjump?jump=previousslide" highlightClick="1"/>
          </p:cNvPr>
          <p:cNvSpPr/>
          <p:nvPr/>
        </p:nvSpPr>
        <p:spPr>
          <a:xfrm>
            <a:off x="9481457" y="6157685"/>
            <a:ext cx="457200" cy="457200"/>
          </a:xfrm>
          <a:prstGeom prst="actionButtonBeginning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End 14">
            <a:hlinkClick r:id="" action="ppaction://hlinkshowjump?jump=nextslide" highlightClick="1"/>
          </p:cNvPr>
          <p:cNvSpPr/>
          <p:nvPr/>
        </p:nvSpPr>
        <p:spPr>
          <a:xfrm>
            <a:off x="10562771" y="6172200"/>
            <a:ext cx="457200" cy="457200"/>
          </a:xfrm>
          <a:prstGeom prst="actionButtonE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924925" y="923048"/>
            <a:ext cx="2833837" cy="295072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5. Matriks simetris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Matriks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bujur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sangkar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diagonal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utamanya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cermin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refleksi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(A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A).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813633" y="1427978"/>
            <a:ext cx="4825921" cy="3771901"/>
            <a:chOff x="5813633" y="1427978"/>
            <a:chExt cx="4825921" cy="3771901"/>
          </a:xfrm>
        </p:grpSpPr>
        <p:sp>
          <p:nvSpPr>
            <p:cNvPr id="19" name="Cloud Callout 18"/>
            <p:cNvSpPr/>
            <p:nvPr/>
          </p:nvSpPr>
          <p:spPr>
            <a:xfrm>
              <a:off x="5813633" y="1427978"/>
              <a:ext cx="4825921" cy="3771901"/>
            </a:xfrm>
            <a:prstGeom prst="cloudCallout">
              <a:avLst>
                <a:gd name="adj1" fmla="val -51334"/>
                <a:gd name="adj2" fmla="val 35146"/>
              </a:avLst>
            </a:prstGeom>
            <a:solidFill>
              <a:schemeClr val="accent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830938442"/>
                </p:ext>
              </p:extLst>
            </p:nvPr>
          </p:nvGraphicFramePr>
          <p:xfrm>
            <a:off x="6403349" y="2062136"/>
            <a:ext cx="3646488" cy="2503583"/>
          </p:xfrm>
          <a:graphic>
            <a:graphicData uri="http://schemas.openxmlformats.org/presentationml/2006/ole">
              <p:oleObj spid="_x0000_s12314" name="Equation" r:id="rId9" imgW="2082800" imgH="1422400" progId="Equation.3">
                <p:embed/>
              </p:oleObj>
            </a:graphicData>
          </a:graphic>
        </p:graphicFrame>
      </p:grpSp>
      <p:sp>
        <p:nvSpPr>
          <p:cNvPr id="16" name="Action Button: Home 15">
            <a:hlinkClick r:id="rId4" action="ppaction://hlinksldjump" highlightClick="1"/>
          </p:cNvPr>
          <p:cNvSpPr/>
          <p:nvPr/>
        </p:nvSpPr>
        <p:spPr>
          <a:xfrm>
            <a:off x="10014857" y="6157686"/>
            <a:ext cx="457200" cy="457200"/>
          </a:xfrm>
          <a:prstGeom prst="actionButtonHo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4390252"/>
      </p:ext>
    </p:extLst>
  </p:cSld>
  <p:clrMapOvr>
    <a:masterClrMapping/>
  </p:clrMapOvr>
  <p:transition spd="slow">
    <p:plus/>
    <p:sndAc>
      <p:stSnd>
        <p:snd r:embed="rId3" name="drumroll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>
            <a:hlinkClick r:id="rId3" action="ppaction://hlinksldjump"/>
          </p:cNvPr>
          <p:cNvSpPr/>
          <p:nvPr/>
        </p:nvSpPr>
        <p:spPr>
          <a:xfrm>
            <a:off x="188842" y="659501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Home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2" name="Round Diagonal Corner Rectangle 11">
            <a:hlinkClick r:id="rId5" action="ppaction://hlinksldjump"/>
          </p:cNvPr>
          <p:cNvSpPr/>
          <p:nvPr/>
        </p:nvSpPr>
        <p:spPr>
          <a:xfrm>
            <a:off x="188842" y="1848609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Pendahuluan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14" name="Round Diagonal Corner Rectangle 13">
            <a:hlinkClick r:id="rId6" action="ppaction://hlinksldjump"/>
          </p:cNvPr>
          <p:cNvSpPr/>
          <p:nvPr/>
        </p:nvSpPr>
        <p:spPr>
          <a:xfrm>
            <a:off x="196101" y="3037717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Materi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dan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Contoh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Soal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15" name="Round Diagonal Corner Rectangle 14">
            <a:hlinkClick r:id="rId7" action="ppaction://hlinksldjump"/>
          </p:cNvPr>
          <p:cNvSpPr/>
          <p:nvPr/>
        </p:nvSpPr>
        <p:spPr>
          <a:xfrm>
            <a:off x="187434" y="4194592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Latihan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Soal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6" name="Round Diagonal Corner Rectangle 15">
            <a:hlinkClick r:id="rId7" action="ppaction://hlinksldjump"/>
          </p:cNvPr>
          <p:cNvSpPr/>
          <p:nvPr/>
        </p:nvSpPr>
        <p:spPr>
          <a:xfrm>
            <a:off x="187434" y="5360241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Penutup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3" name="Action Button: Beginning 12">
            <a:hlinkClick r:id="" action="ppaction://hlinkshowjump?jump=previousslide" highlightClick="1"/>
          </p:cNvPr>
          <p:cNvSpPr/>
          <p:nvPr/>
        </p:nvSpPr>
        <p:spPr>
          <a:xfrm>
            <a:off x="9481457" y="6157685"/>
            <a:ext cx="457200" cy="457200"/>
          </a:xfrm>
          <a:prstGeom prst="actionButtonBeginning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End 17">
            <a:hlinkClick r:id="" action="ppaction://hlinkshowjump?jump=nextslide" highlightClick="1"/>
          </p:cNvPr>
          <p:cNvSpPr/>
          <p:nvPr/>
        </p:nvSpPr>
        <p:spPr>
          <a:xfrm>
            <a:off x="10562771" y="6172200"/>
            <a:ext cx="457200" cy="457200"/>
          </a:xfrm>
          <a:prstGeom prst="actionButtonE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0757" y="659501"/>
            <a:ext cx="5463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Transpos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Matriks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Round Diagonal Corner Rectangle 18"/>
              <p:cNvSpPr/>
              <p:nvPr/>
            </p:nvSpPr>
            <p:spPr>
              <a:xfrm>
                <a:off x="2533858" y="1437955"/>
                <a:ext cx="4954377" cy="4771906"/>
              </a:xfrm>
              <a:prstGeom prst="round2Diag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Transpos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darimatriks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berordo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 x n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adalahsebuahmatriks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berordo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n x m yang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disusundengan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proses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sebagaiberikut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:</a:t>
                </a:r>
              </a:p>
              <a:p>
                <a:pPr marL="342900" indent="-342900">
                  <a:buAutoNum type="arabicParenR"/>
                </a:pPr>
                <a:r>
                  <a:rPr 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Barispertamamatriks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ditulismenjadikolompertamadalammatriks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,</a:t>
                </a:r>
              </a:p>
              <a:p>
                <a:pPr marL="342900" indent="-342900">
                  <a:buAutoNum type="arabicParenR"/>
                </a:pPr>
                <a:r>
                  <a:rPr 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Bariskeduamatriks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ditulismenjadikolomkeduadalammatriks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,</a:t>
                </a:r>
              </a:p>
              <a:p>
                <a:pPr marL="342900" indent="-342900">
                  <a:buAutoNum type="arabicParenR"/>
                </a:pPr>
                <a:r>
                  <a:rPr 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Barisketigamatriks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ditulismenjadikolomketigadalammatriks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, …. ,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demikianseterusnya</a:t>
                </a:r>
                <a:endPara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AutoNum type="arabicParenR"/>
                </a:pPr>
                <a:r>
                  <a:rPr 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Bariske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-m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matriks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ditulismenjadikolomke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-m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dalammatriks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9" name="Round Diagonal Corner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858" y="1437955"/>
                <a:ext cx="4954377" cy="4771906"/>
              </a:xfrm>
              <a:prstGeom prst="round2Diag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7815218" y="1379909"/>
            <a:ext cx="3149600" cy="4121426"/>
            <a:chOff x="7815218" y="1379909"/>
            <a:chExt cx="3149600" cy="4121426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" name="Cloud Callout 20"/>
                <p:cNvSpPr/>
                <p:nvPr/>
              </p:nvSpPr>
              <p:spPr>
                <a:xfrm>
                  <a:off x="7815218" y="1379909"/>
                  <a:ext cx="3149600" cy="4121426"/>
                </a:xfrm>
                <a:prstGeom prst="cloudCallout">
                  <a:avLst>
                    <a:gd name="adj1" fmla="val -55395"/>
                    <a:gd name="adj2" fmla="val 34190"/>
                  </a:avLst>
                </a:prstGeom>
                <a:solidFill>
                  <a:schemeClr val="accent5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smtClean="0"/>
                    <a:t>Contoh :</a:t>
                  </a:r>
                </a:p>
                <a:p>
                  <a:r>
                    <a:rPr lang="en-US" dirty="0" err="1" smtClean="0"/>
                    <a:t>Jika</a:t>
                  </a:r>
                  <a:r>
                    <a:rPr lang="en-US" dirty="0" smtClean="0"/>
                    <a:t> R = 	 2    6    4   </a:t>
                  </a:r>
                </a:p>
                <a:p>
                  <a:r>
                    <a:rPr lang="en-US" dirty="0" smtClean="0"/>
                    <a:t>	-3    2    7    </a:t>
                  </a:r>
                </a:p>
                <a:p>
                  <a:r>
                    <a:rPr lang="en-US" dirty="0" smtClean="0"/>
                    <a:t>         1   -5    3     </a:t>
                  </a:r>
                </a:p>
                <a:p>
                  <a:endParaRPr lang="en-US" dirty="0"/>
                </a:p>
                <a:p>
                  <a:r>
                    <a:rPr lang="en-US" dirty="0" err="1" smtClean="0"/>
                    <a:t>Makatransposdari</a:t>
                  </a:r>
                  <a:r>
                    <a:rPr lang="en-US" dirty="0" smtClean="0"/>
                    <a:t> R </a:t>
                  </a:r>
                  <a:r>
                    <a:rPr lang="en-US" dirty="0" err="1" smtClean="0"/>
                    <a:t>adalah</a:t>
                  </a:r>
                  <a:endParaRPr lang="en-US" dirty="0" smtClean="0"/>
                </a:p>
                <a:p>
                  <a:endParaRPr lang="en-US" i="1" dirty="0" smtClean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 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a14:m>
                  <a:r>
                    <a:rPr lang="en-US" dirty="0" smtClean="0"/>
                    <a:t>2  -3  1</a:t>
                  </a:r>
                </a:p>
                <a:p>
                  <a:pPr lvl="2"/>
                  <a:r>
                    <a:rPr lang="en-US" dirty="0" smtClean="0"/>
                    <a:t>  6   2 -5</a:t>
                  </a:r>
                </a:p>
                <a:p>
                  <a:pPr lvl="2"/>
                  <a:r>
                    <a:rPr lang="en-US" dirty="0" smtClean="0"/>
                    <a:t>  4   7  3</a:t>
                  </a:r>
                </a:p>
              </p:txBody>
            </p:sp>
          </mc:Choice>
          <mc:Fallback>
            <p:sp>
              <p:nvSpPr>
                <p:cNvPr id="4" name="Cloud Callout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5218" y="1379909"/>
                  <a:ext cx="3149600" cy="4121426"/>
                </a:xfrm>
                <a:prstGeom prst="cloudCallout">
                  <a:avLst>
                    <a:gd name="adj1" fmla="val -55395"/>
                    <a:gd name="adj2" fmla="val 34190"/>
                  </a:avLst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Double Bracket 21"/>
            <p:cNvSpPr/>
            <p:nvPr/>
          </p:nvSpPr>
          <p:spPr>
            <a:xfrm>
              <a:off x="9172539" y="2087219"/>
              <a:ext cx="1139688" cy="1033669"/>
            </a:xfrm>
            <a:prstGeom prst="bracketPair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uble Bracket 22"/>
            <p:cNvSpPr/>
            <p:nvPr/>
          </p:nvSpPr>
          <p:spPr>
            <a:xfrm>
              <a:off x="9172539" y="3870542"/>
              <a:ext cx="1099931" cy="1033669"/>
            </a:xfrm>
            <a:prstGeom prst="bracketPair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ction Button: Home 23">
            <a:hlinkClick r:id="rId3" action="ppaction://hlinksldjump" highlightClick="1"/>
          </p:cNvPr>
          <p:cNvSpPr/>
          <p:nvPr/>
        </p:nvSpPr>
        <p:spPr>
          <a:xfrm>
            <a:off x="10014857" y="6157686"/>
            <a:ext cx="457200" cy="457200"/>
          </a:xfrm>
          <a:prstGeom prst="actionButtonHo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1660293"/>
      </p:ext>
    </p:extLst>
  </p:cSld>
  <p:clrMapOvr>
    <a:masterClrMapping/>
  </p:clrMapOvr>
  <p:transition spd="slow">
    <p:wheel/>
    <p:sndAc>
      <p:stSnd>
        <p:snd r:embed="rId2" name="laser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>
            <a:hlinkClick r:id="rId4" action="ppaction://hlinksldjump"/>
          </p:cNvPr>
          <p:cNvSpPr/>
          <p:nvPr/>
        </p:nvSpPr>
        <p:spPr>
          <a:xfrm>
            <a:off x="707245" y="531663"/>
            <a:ext cx="1981200" cy="946150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Home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7" name="Round Diagonal Corner Rectangle 6">
            <a:hlinkClick r:id="rId6" action="ppaction://hlinksldjump"/>
          </p:cNvPr>
          <p:cNvSpPr/>
          <p:nvPr/>
        </p:nvSpPr>
        <p:spPr>
          <a:xfrm>
            <a:off x="658456" y="1753504"/>
            <a:ext cx="1981200" cy="946150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Pendahuluan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8" name="Round Diagonal Corner Rectangle 7">
            <a:hlinkClick r:id="rId7" action="ppaction://hlinksldjump"/>
          </p:cNvPr>
          <p:cNvSpPr/>
          <p:nvPr/>
        </p:nvSpPr>
        <p:spPr>
          <a:xfrm>
            <a:off x="634547" y="2890455"/>
            <a:ext cx="1981200" cy="946150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Materi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dan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Contoh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Soal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9" name="Round Diagonal Corner Rectangle 8">
            <a:hlinkClick r:id="rId8" action="ppaction://hlinksldjump"/>
          </p:cNvPr>
          <p:cNvSpPr/>
          <p:nvPr/>
        </p:nvSpPr>
        <p:spPr>
          <a:xfrm>
            <a:off x="634547" y="3983867"/>
            <a:ext cx="1981200" cy="946150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Latihan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Soal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0" name="Round Diagonal Corner Rectangle 9">
            <a:hlinkClick r:id="rId8" action="ppaction://hlinksldjump"/>
          </p:cNvPr>
          <p:cNvSpPr/>
          <p:nvPr/>
        </p:nvSpPr>
        <p:spPr>
          <a:xfrm>
            <a:off x="605518" y="5077279"/>
            <a:ext cx="1981200" cy="946150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Penutup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1" name="Action Button: Beginning 10">
            <a:hlinkClick r:id="" action="ppaction://hlinkshowjump?jump=previousslide" highlightClick="1"/>
          </p:cNvPr>
          <p:cNvSpPr/>
          <p:nvPr/>
        </p:nvSpPr>
        <p:spPr>
          <a:xfrm>
            <a:off x="9481457" y="6157685"/>
            <a:ext cx="457200" cy="457200"/>
          </a:xfrm>
          <a:prstGeom prst="actionButtonBeginning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End 12">
            <a:hlinkClick r:id="" action="ppaction://hlinkshowjump?jump=nextslide" highlightClick="1"/>
          </p:cNvPr>
          <p:cNvSpPr/>
          <p:nvPr/>
        </p:nvSpPr>
        <p:spPr>
          <a:xfrm>
            <a:off x="10562771" y="6172200"/>
            <a:ext cx="457200" cy="457200"/>
          </a:xfrm>
          <a:prstGeom prst="actionButtonE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13206" y="531663"/>
            <a:ext cx="7455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Penjumlahan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Pengurangan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Matriks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81323" y="1417397"/>
            <a:ext cx="3712355" cy="294611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65200" indent="-342900">
              <a:buFont typeface="Wingdings" pitchFamily="2" charset="2"/>
              <a:buChar char="q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Matriks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dijumlahkan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dikurangkan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ordonya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65200" indent="-342900">
              <a:buFont typeface="Wingdings" pitchFamily="2" charset="2"/>
              <a:buChar char="q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Hasilnya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merupaka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selisih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elemen-elemen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yan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seletak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6462033" y="1417397"/>
            <a:ext cx="1879397" cy="604146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Contoh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6219444"/>
              </p:ext>
            </p:extLst>
          </p:nvPr>
        </p:nvGraphicFramePr>
        <p:xfrm>
          <a:off x="7539038" y="2305050"/>
          <a:ext cx="819150" cy="960438"/>
        </p:xfrm>
        <a:graphic>
          <a:graphicData uri="http://schemas.openxmlformats.org/presentationml/2006/ole">
            <p:oleObj spid="_x0000_s8354" name="Equation" r:id="rId9" imgW="545863" imgH="457002" progId="Equation.3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2107157"/>
              </p:ext>
            </p:extLst>
          </p:nvPr>
        </p:nvGraphicFramePr>
        <p:xfrm>
          <a:off x="10345738" y="2322513"/>
          <a:ext cx="889000" cy="960437"/>
        </p:xfrm>
        <a:graphic>
          <a:graphicData uri="http://schemas.openxmlformats.org/presentationml/2006/ole">
            <p:oleObj spid="_x0000_s8355" name="Equation" r:id="rId10" imgW="596900" imgH="457200" progId="Equation.3">
              <p:embed/>
            </p:oleObj>
          </a:graphicData>
        </a:graphic>
      </p:graphicFrame>
      <p:sp>
        <p:nvSpPr>
          <p:cNvPr id="23" name="Rectangle 22"/>
          <p:cNvSpPr/>
          <p:nvPr/>
        </p:nvSpPr>
        <p:spPr>
          <a:xfrm>
            <a:off x="6400800" y="2407266"/>
            <a:ext cx="969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 =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35663" y="2407266"/>
            <a:ext cx="18077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b="1" dirty="0" smtClean="0"/>
              <a:t>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</a:t>
            </a:r>
            <a:r>
              <a:rPr lang="en-US" sz="3200" b="1" dirty="0"/>
              <a:t>B =</a:t>
            </a:r>
          </a:p>
        </p:txBody>
      </p:sp>
      <p:sp>
        <p:nvSpPr>
          <p:cNvPr id="25" name="Title 20"/>
          <p:cNvSpPr txBox="1">
            <a:spLocks/>
          </p:cNvSpPr>
          <p:nvPr/>
        </p:nvSpPr>
        <p:spPr>
          <a:xfrm>
            <a:off x="6590214" y="3222321"/>
            <a:ext cx="2216901" cy="7886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 err="1" smtClean="0"/>
              <a:t>Jawab</a:t>
            </a:r>
            <a:r>
              <a:rPr lang="en-US" sz="2800" dirty="0" smtClean="0"/>
              <a:t> :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6156216" y="4164553"/>
            <a:ext cx="2185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A   +   B   =</a:t>
            </a: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9499987"/>
              </p:ext>
            </p:extLst>
          </p:nvPr>
        </p:nvGraphicFramePr>
        <p:xfrm>
          <a:off x="8435663" y="4040979"/>
          <a:ext cx="819150" cy="960438"/>
        </p:xfrm>
        <a:graphic>
          <a:graphicData uri="http://schemas.openxmlformats.org/presentationml/2006/ole">
            <p:oleObj spid="_x0000_s8356" name="Equation" r:id="rId11" imgW="545863" imgH="457002" progId="Equation.3">
              <p:embed/>
            </p:oleObj>
          </a:graphicData>
        </a:graphic>
      </p:graphicFrame>
      <p:sp>
        <p:nvSpPr>
          <p:cNvPr id="28" name="Rectangle 27"/>
          <p:cNvSpPr/>
          <p:nvPr/>
        </p:nvSpPr>
        <p:spPr>
          <a:xfrm>
            <a:off x="9556077" y="4204474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+</a:t>
            </a: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05605871"/>
              </p:ext>
            </p:extLst>
          </p:nvPr>
        </p:nvGraphicFramePr>
        <p:xfrm>
          <a:off x="10181362" y="4083793"/>
          <a:ext cx="889000" cy="960437"/>
        </p:xfrm>
        <a:graphic>
          <a:graphicData uri="http://schemas.openxmlformats.org/presentationml/2006/ole">
            <p:oleObj spid="_x0000_s8357" name="Equation" r:id="rId12" imgW="596900" imgH="457200" progId="Equation.3">
              <p:embed/>
            </p:oleObj>
          </a:graphicData>
        </a:graphic>
      </p:graphicFrame>
      <p:sp>
        <p:nvSpPr>
          <p:cNvPr id="30" name="Rectangle 29"/>
          <p:cNvSpPr/>
          <p:nvPr/>
        </p:nvSpPr>
        <p:spPr>
          <a:xfrm>
            <a:off x="7882650" y="5257966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=</a:t>
            </a: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8913012"/>
              </p:ext>
            </p:extLst>
          </p:nvPr>
        </p:nvGraphicFramePr>
        <p:xfrm>
          <a:off x="8328025" y="5076825"/>
          <a:ext cx="1028700" cy="960438"/>
        </p:xfrm>
        <a:graphic>
          <a:graphicData uri="http://schemas.openxmlformats.org/presentationml/2006/ole">
            <p:oleObj spid="_x0000_s8358" name="Equation" r:id="rId13" imgW="685800" imgH="457200" progId="Equation.3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781324" y="4888634"/>
            <a:ext cx="436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A+B=C , C memiliki ordo yang sama dengan A dan B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Action Button: Home 32">
            <a:hlinkClick r:id="rId4" action="ppaction://hlinksldjump" highlightClick="1"/>
          </p:cNvPr>
          <p:cNvSpPr/>
          <p:nvPr/>
        </p:nvSpPr>
        <p:spPr>
          <a:xfrm>
            <a:off x="10014857" y="6157686"/>
            <a:ext cx="457200" cy="457200"/>
          </a:xfrm>
          <a:prstGeom prst="actionButtonHo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0637504"/>
      </p:ext>
    </p:extLst>
  </p:cSld>
  <p:clrMapOvr>
    <a:masterClrMapping/>
  </p:clrMapOvr>
  <p:transition spd="slow">
    <p:comb dir="vert"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87897" y="1416676"/>
            <a:ext cx="8451479" cy="1040116"/>
          </a:xfrm>
        </p:spPr>
        <p:txBody>
          <a:bodyPr>
            <a:normAutofit/>
          </a:bodyPr>
          <a:lstStyle/>
          <a:p>
            <a:pPr algn="l"/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Sifat-sifat penjumlahan matriks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ction Button: Beginning 12">
            <a:hlinkClick r:id="" action="ppaction://hlinkshowjump?jump=previousslide" highlightClick="1"/>
          </p:cNvPr>
          <p:cNvSpPr/>
          <p:nvPr/>
        </p:nvSpPr>
        <p:spPr>
          <a:xfrm>
            <a:off x="9481457" y="6157685"/>
            <a:ext cx="457200" cy="457200"/>
          </a:xfrm>
          <a:prstGeom prst="actionButtonBeginning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End 14">
            <a:hlinkClick r:id="" action="ppaction://hlinkshowjump?jump=nextslide" highlightClick="1"/>
          </p:cNvPr>
          <p:cNvSpPr/>
          <p:nvPr/>
        </p:nvSpPr>
        <p:spPr>
          <a:xfrm>
            <a:off x="10562771" y="6172200"/>
            <a:ext cx="457200" cy="457200"/>
          </a:xfrm>
          <a:prstGeom prst="actionButtonE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62895" y="2783143"/>
            <a:ext cx="7871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id-ID" sz="2400" dirty="0" smtClean="0"/>
              <a:t>A+B = B+A			hukum komutatifuntuk penjumlahan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id-ID" sz="2400" dirty="0"/>
              <a:t>A</a:t>
            </a:r>
            <a:r>
              <a:rPr lang="id-ID" sz="2400" dirty="0" smtClean="0"/>
              <a:t>+(B+C) = (A+B)+C	hukum asosiatif untuk penjumlahan</a:t>
            </a:r>
            <a:endParaRPr lang="id-ID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id-ID" sz="2400" dirty="0" smtClean="0"/>
              <a:t>A+0 = 0+A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id-ID" sz="2400" dirty="0" smtClean="0"/>
              <a:t>(A+B)T = AT+BT</a:t>
            </a:r>
            <a:endParaRPr lang="id-ID" sz="2400" dirty="0"/>
          </a:p>
        </p:txBody>
      </p:sp>
      <p:sp>
        <p:nvSpPr>
          <p:cNvPr id="17" name="Round Diagonal Corner Rectangle 16">
            <a:hlinkClick r:id="rId3" action="ppaction://hlinksldjump"/>
          </p:cNvPr>
          <p:cNvSpPr/>
          <p:nvPr/>
        </p:nvSpPr>
        <p:spPr>
          <a:xfrm>
            <a:off x="225675" y="621815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Home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8" name="Round Diagonal Corner Rectangle 17">
            <a:hlinkClick r:id="rId5" action="ppaction://hlinksldjump"/>
          </p:cNvPr>
          <p:cNvSpPr/>
          <p:nvPr/>
        </p:nvSpPr>
        <p:spPr>
          <a:xfrm>
            <a:off x="225675" y="1753504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Pendahuluan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19" name="Round Diagonal Corner Rectangle 18">
            <a:hlinkClick r:id="rId6" action="ppaction://hlinksldjump"/>
          </p:cNvPr>
          <p:cNvSpPr/>
          <p:nvPr/>
        </p:nvSpPr>
        <p:spPr>
          <a:xfrm>
            <a:off x="228084" y="2890455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Materi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dan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Contoh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Soal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20" name="Round Diagonal Corner Rectangle 19">
            <a:hlinkClick r:id="rId7" action="ppaction://hlinksldjump"/>
          </p:cNvPr>
          <p:cNvSpPr/>
          <p:nvPr/>
        </p:nvSpPr>
        <p:spPr>
          <a:xfrm>
            <a:off x="225675" y="3983867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Latihan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Soal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21" name="Round Diagonal Corner Rectangle 20">
            <a:hlinkClick r:id="rId7" action="ppaction://hlinksldjump"/>
          </p:cNvPr>
          <p:cNvSpPr/>
          <p:nvPr/>
        </p:nvSpPr>
        <p:spPr>
          <a:xfrm>
            <a:off x="225675" y="5151780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Penutup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22" name="Action Button: Home 21">
            <a:hlinkClick r:id="rId3" action="ppaction://hlinksldjump" highlightClick="1"/>
          </p:cNvPr>
          <p:cNvSpPr/>
          <p:nvPr/>
        </p:nvSpPr>
        <p:spPr>
          <a:xfrm>
            <a:off x="10014857" y="6157686"/>
            <a:ext cx="457200" cy="457200"/>
          </a:xfrm>
          <a:prstGeom prst="actionButtonHo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7401084"/>
      </p:ext>
    </p:extLst>
  </p:cSld>
  <p:clrMapOvr>
    <a:masterClrMapping/>
  </p:clrMapOvr>
  <p:transition spd="slow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11763" y="563405"/>
            <a:ext cx="6926894" cy="1065213"/>
          </a:xfrm>
        </p:spPr>
        <p:txBody>
          <a:bodyPr>
            <a:normAutofit/>
          </a:bodyPr>
          <a:lstStyle/>
          <a:p>
            <a:pPr algn="l"/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Perkalian matriks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ction Button: Beginning 10">
            <a:hlinkClick r:id="" action="ppaction://hlinkshowjump?jump=previousslide" highlightClick="1"/>
          </p:cNvPr>
          <p:cNvSpPr/>
          <p:nvPr/>
        </p:nvSpPr>
        <p:spPr>
          <a:xfrm>
            <a:off x="9481457" y="6157685"/>
            <a:ext cx="457200" cy="457200"/>
          </a:xfrm>
          <a:prstGeom prst="actionButtonBeginning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End 12">
            <a:hlinkClick r:id="" action="ppaction://hlinkshowjump?jump=nextslide" highlightClick="1"/>
          </p:cNvPr>
          <p:cNvSpPr/>
          <p:nvPr/>
        </p:nvSpPr>
        <p:spPr>
          <a:xfrm>
            <a:off x="10562771" y="6172200"/>
            <a:ext cx="457200" cy="457200"/>
          </a:xfrm>
          <a:prstGeom prst="actionButtonE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53574" y="1441749"/>
            <a:ext cx="77251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Perkalian matrik dibedakan menjadi dua yaitu perkalian matrik dengan</a:t>
            </a:r>
          </a:p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Skalar dan perkalian matriks dengan matrik. Sebelum kita perkenalkan </a:t>
            </a:r>
          </a:p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perkalian dengan matriks terlebih dahulu kita kenalkan perkalian matriks </a:t>
            </a:r>
          </a:p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dengan skalar.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2808709" y="2765188"/>
            <a:ext cx="3411787" cy="663876"/>
          </a:xfrm>
          <a:prstGeom prst="round2DiagRect">
            <a:avLst/>
          </a:prstGeom>
          <a:solidFill>
            <a:schemeClr val="accent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Perkalian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Skalar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Matriks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08709" y="3788840"/>
            <a:ext cx="8596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Matriks A dikalikan dengan k suatu bilangan / skalar maka kA diperoleh dari hasil</a:t>
            </a:r>
          </a:p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Kali setiap elemen A dengan k. Dengan demikian, matriks –A dapat dipandang </a:t>
            </a:r>
          </a:p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sebagai hasil kali matriks A dengan(-1). Jadi –A = (-1)A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2815187" y="4804503"/>
            <a:ext cx="1460600" cy="52792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369082" y="4705011"/>
            <a:ext cx="5874375" cy="784602"/>
            <a:chOff x="3029679" y="1970312"/>
            <a:chExt cx="8288813" cy="757096"/>
          </a:xfrm>
        </p:grpSpPr>
        <p:sp>
          <p:nvSpPr>
            <p:cNvPr id="18" name="Rectangle 17"/>
            <p:cNvSpPr/>
            <p:nvPr/>
          </p:nvSpPr>
          <p:spPr>
            <a:xfrm>
              <a:off x="3029679" y="2113312"/>
              <a:ext cx="1778116" cy="356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Matriks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A =</a:t>
              </a:r>
            </a:p>
          </p:txBody>
        </p:sp>
        <p:graphicFrame>
          <p:nvGraphicFramePr>
            <p:cNvPr id="1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912842385"/>
                </p:ext>
              </p:extLst>
            </p:nvPr>
          </p:nvGraphicFramePr>
          <p:xfrm>
            <a:off x="4807795" y="2007705"/>
            <a:ext cx="1244031" cy="719703"/>
          </p:xfrm>
          <a:graphic>
            <a:graphicData uri="http://schemas.openxmlformats.org/presentationml/2006/ole">
              <p:oleObj spid="_x0000_s13374" name="Equation" r:id="rId4" imgW="596900" imgH="457200" progId="Equation.3">
                <p:embed/>
              </p:oleObj>
            </a:graphicData>
          </a:graphic>
        </p:graphicFrame>
        <p:graphicFrame>
          <p:nvGraphicFramePr>
            <p:cNvPr id="2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969910800"/>
                </p:ext>
              </p:extLst>
            </p:nvPr>
          </p:nvGraphicFramePr>
          <p:xfrm>
            <a:off x="8223343" y="1993905"/>
            <a:ext cx="1244031" cy="719703"/>
          </p:xfrm>
          <a:graphic>
            <a:graphicData uri="http://schemas.openxmlformats.org/presentationml/2006/ole">
              <p:oleObj spid="_x0000_s13375" name="Equation" r:id="rId5" imgW="596900" imgH="457200" progId="Equation.3">
                <p:embed/>
              </p:oleObj>
            </a:graphicData>
          </a:graphic>
        </p:graphicFrame>
        <p:graphicFrame>
          <p:nvGraphicFramePr>
            <p:cNvPr id="2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077349643"/>
                </p:ext>
              </p:extLst>
            </p:nvPr>
          </p:nvGraphicFramePr>
          <p:xfrm>
            <a:off x="9757425" y="1970312"/>
            <a:ext cx="1561067" cy="718436"/>
          </p:xfrm>
          <a:graphic>
            <a:graphicData uri="http://schemas.openxmlformats.org/presentationml/2006/ole">
              <p:oleObj spid="_x0000_s13376" name="Equation" r:id="rId6" imgW="749300" imgH="457200" progId="Equation.3">
                <p:embed/>
              </p:oleObj>
            </a:graphicData>
          </a:graphic>
        </p:graphicFrame>
      </p:grpSp>
      <p:sp>
        <p:nvSpPr>
          <p:cNvPr id="20" name="TextBox 19"/>
          <p:cNvSpPr txBox="1"/>
          <p:nvPr/>
        </p:nvSpPr>
        <p:spPr>
          <a:xfrm>
            <a:off x="6736664" y="4892613"/>
            <a:ext cx="262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Maka 4A = 4                 = 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ound Diagonal Corner Rectangle 21">
            <a:hlinkClick r:id="rId7" action="ppaction://hlinksldjump"/>
          </p:cNvPr>
          <p:cNvSpPr/>
          <p:nvPr/>
        </p:nvSpPr>
        <p:spPr>
          <a:xfrm>
            <a:off x="225675" y="621815"/>
            <a:ext cx="1981200" cy="946150"/>
          </a:xfrm>
          <a:prstGeom prst="round2DiagRect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Home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23" name="Round Diagonal Corner Rectangle 22">
            <a:hlinkClick r:id="rId9" action="ppaction://hlinksldjump"/>
          </p:cNvPr>
          <p:cNvSpPr/>
          <p:nvPr/>
        </p:nvSpPr>
        <p:spPr>
          <a:xfrm>
            <a:off x="225675" y="1753504"/>
            <a:ext cx="1981200" cy="946150"/>
          </a:xfrm>
          <a:prstGeom prst="round2DiagRect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Pendahuluan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24" name="Round Diagonal Corner Rectangle 23">
            <a:hlinkClick r:id="rId10" action="ppaction://hlinksldjump"/>
          </p:cNvPr>
          <p:cNvSpPr/>
          <p:nvPr/>
        </p:nvSpPr>
        <p:spPr>
          <a:xfrm>
            <a:off x="228084" y="2890455"/>
            <a:ext cx="1981200" cy="946150"/>
          </a:xfrm>
          <a:prstGeom prst="round2DiagRect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Materi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dan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Contoh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Soal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26" name="Round Diagonal Corner Rectangle 25">
            <a:hlinkClick r:id="rId11" action="ppaction://hlinksldjump"/>
          </p:cNvPr>
          <p:cNvSpPr/>
          <p:nvPr/>
        </p:nvSpPr>
        <p:spPr>
          <a:xfrm>
            <a:off x="225675" y="3983867"/>
            <a:ext cx="1981200" cy="946150"/>
          </a:xfrm>
          <a:prstGeom prst="round2DiagRect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Latihan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Soal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27" name="Round Diagonal Corner Rectangle 26">
            <a:hlinkClick r:id="rId11" action="ppaction://hlinksldjump"/>
          </p:cNvPr>
          <p:cNvSpPr/>
          <p:nvPr/>
        </p:nvSpPr>
        <p:spPr>
          <a:xfrm>
            <a:off x="225675" y="5151780"/>
            <a:ext cx="1981200" cy="946150"/>
          </a:xfrm>
          <a:prstGeom prst="round2DiagRect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Penutup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28" name="Action Button: Home 27">
            <a:hlinkClick r:id="rId7" action="ppaction://hlinksldjump" highlightClick="1"/>
          </p:cNvPr>
          <p:cNvSpPr/>
          <p:nvPr/>
        </p:nvSpPr>
        <p:spPr>
          <a:xfrm>
            <a:off x="10014857" y="6157686"/>
            <a:ext cx="457200" cy="457200"/>
          </a:xfrm>
          <a:prstGeom prst="actionButtonHo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2673296"/>
      </p:ext>
    </p:extLst>
  </p:cSld>
  <p:clrMapOvr>
    <a:masterClrMapping/>
  </p:clrMapOvr>
  <p:transition spd="slow">
    <p:wheel spokes="3"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ction Button: Beginning 18">
            <a:hlinkClick r:id="" action="ppaction://hlinkshowjump?jump=previousslide" highlightClick="1"/>
          </p:cNvPr>
          <p:cNvSpPr/>
          <p:nvPr/>
        </p:nvSpPr>
        <p:spPr>
          <a:xfrm>
            <a:off x="9481457" y="6157685"/>
            <a:ext cx="457200" cy="457200"/>
          </a:xfrm>
          <a:prstGeom prst="actionButtonBeginning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ction Button: End 21">
            <a:hlinkClick r:id="" action="ppaction://hlinkshowjump?jump=nextslide" highlightClick="1"/>
          </p:cNvPr>
          <p:cNvSpPr/>
          <p:nvPr/>
        </p:nvSpPr>
        <p:spPr>
          <a:xfrm>
            <a:off x="10562771" y="6172200"/>
            <a:ext cx="457200" cy="457200"/>
          </a:xfrm>
          <a:prstGeom prst="actionButtonE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Diagonal Corner Rectangle 23"/>
          <p:cNvSpPr/>
          <p:nvPr/>
        </p:nvSpPr>
        <p:spPr>
          <a:xfrm>
            <a:off x="2808709" y="757690"/>
            <a:ext cx="3411787" cy="663876"/>
          </a:xfrm>
          <a:prstGeom prst="round2DiagRect">
            <a:avLst/>
          </a:prstGeom>
          <a:solidFill>
            <a:schemeClr val="accent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Perkalian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Matriks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Matriks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85477" y="1544582"/>
            <a:ext cx="7924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	Suatu matriks AB dapat dikalikan bila dan hanya bila jumlah kolom matriks A </a:t>
            </a:r>
          </a:p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sama dengan jumlah baris kolom B.  Elemen-elemen dari AB diperoleh dari hasil </a:t>
            </a:r>
          </a:p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kali setiap baris Pada matriks A dengan setiap kolom pada matriks B, kemudian </a:t>
            </a:r>
          </a:p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dijumlahkan menjadi satu elemen.</a:t>
            </a:r>
          </a:p>
        </p:txBody>
      </p:sp>
      <p:sp>
        <p:nvSpPr>
          <p:cNvPr id="26" name="Round Diagonal Corner Rectangle 25"/>
          <p:cNvSpPr/>
          <p:nvPr/>
        </p:nvSpPr>
        <p:spPr>
          <a:xfrm>
            <a:off x="2885477" y="2737958"/>
            <a:ext cx="1460600" cy="52792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8994013"/>
              </p:ext>
            </p:extLst>
          </p:nvPr>
        </p:nvGraphicFramePr>
        <p:xfrm>
          <a:off x="4160913" y="3434997"/>
          <a:ext cx="720063" cy="349011"/>
        </p:xfrm>
        <a:graphic>
          <a:graphicData uri="http://schemas.openxmlformats.org/presentationml/2006/ole">
            <p:oleObj spid="_x0000_s3396" name="Equation" r:id="rId4" imgW="622030" imgH="215806" progId="Equation.3">
              <p:embed/>
            </p:oleObj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4852469"/>
              </p:ext>
            </p:extLst>
          </p:nvPr>
        </p:nvGraphicFramePr>
        <p:xfrm>
          <a:off x="4346077" y="4462967"/>
          <a:ext cx="725202" cy="351501"/>
        </p:xfrm>
        <a:graphic>
          <a:graphicData uri="http://schemas.openxmlformats.org/presentationml/2006/ole">
            <p:oleObj spid="_x0000_s3397" name="Equation" r:id="rId5" imgW="622030" imgH="215806" progId="Equation.3">
              <p:embed/>
            </p:oleObj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2885477" y="3044092"/>
            <a:ext cx="5792054" cy="2295686"/>
            <a:chOff x="3681440" y="2510225"/>
            <a:chExt cx="5792054" cy="2295686"/>
          </a:xfrm>
        </p:grpSpPr>
        <p:grpSp>
          <p:nvGrpSpPr>
            <p:cNvPr id="34" name="Group 33"/>
            <p:cNvGrpSpPr/>
            <p:nvPr/>
          </p:nvGrpSpPr>
          <p:grpSpPr>
            <a:xfrm>
              <a:off x="3681440" y="2510225"/>
              <a:ext cx="5636479" cy="2295686"/>
              <a:chOff x="3681440" y="2677650"/>
              <a:chExt cx="5636479" cy="2295686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4514602" y="2677650"/>
                <a:ext cx="2476715" cy="2295686"/>
                <a:chOff x="3915177" y="3158227"/>
                <a:chExt cx="2476715" cy="2295686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3915177" y="3528811"/>
                  <a:ext cx="23246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d-ID" dirty="0" smtClean="0"/>
                    <a:t>B =                Dan C =</a:t>
                  </a:r>
                  <a:endParaRPr lang="id-ID" dirty="0"/>
                </a:p>
              </p:txBody>
            </p:sp>
            <p:graphicFrame>
              <p:nvGraphicFramePr>
                <p:cNvPr id="29" name="Object 2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xmlns="" val="2762311812"/>
                    </p:ext>
                  </p:extLst>
                </p:nvPr>
              </p:nvGraphicFramePr>
              <p:xfrm>
                <a:off x="6111051" y="3158227"/>
                <a:ext cx="280841" cy="1110500"/>
              </p:xfrm>
              <a:graphic>
                <a:graphicData uri="http://schemas.openxmlformats.org/presentationml/2006/ole">
                  <p:oleObj spid="_x0000_s3398" name="Equation" r:id="rId6" imgW="253890" imgH="710891" progId="Equation.3">
                    <p:embed/>
                  </p:oleObj>
                </a:graphicData>
              </a:graphic>
            </p:graphicFrame>
            <p:graphicFrame>
              <p:nvGraphicFramePr>
                <p:cNvPr id="33" name="Object 3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xmlns="" val="1041351803"/>
                    </p:ext>
                  </p:extLst>
                </p:nvPr>
              </p:nvGraphicFramePr>
              <p:xfrm>
                <a:off x="5711223" y="4317182"/>
                <a:ext cx="290848" cy="1136731"/>
              </p:xfrm>
              <a:graphic>
                <a:graphicData uri="http://schemas.openxmlformats.org/presentationml/2006/ole">
                  <p:oleObj spid="_x0000_s3399" name="Equation" r:id="rId7" imgW="253890" imgH="710891" progId="Equation.3">
                    <p:embed/>
                  </p:oleObj>
                </a:graphicData>
              </a:graphic>
            </p:graphicFrame>
          </p:grpSp>
          <p:sp>
            <p:nvSpPr>
              <p:cNvPr id="31" name="TextBox 30"/>
              <p:cNvSpPr txBox="1"/>
              <p:nvPr/>
            </p:nvSpPr>
            <p:spPr>
              <a:xfrm>
                <a:off x="3681440" y="4087610"/>
                <a:ext cx="5636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 smtClean="0">
                    <a:latin typeface="Times New Roman" pitchFamily="18" charset="0"/>
                    <a:cs typeface="Times New Roman" pitchFamily="18" charset="0"/>
                  </a:rPr>
                  <a:t>Maka B X C=                 X         = (6x4) + (8x7) + (7x2) =  </a:t>
                </a:r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057734741"/>
                </p:ext>
              </p:extLst>
            </p:nvPr>
          </p:nvGraphicFramePr>
          <p:xfrm>
            <a:off x="9162344" y="3928638"/>
            <a:ext cx="311150" cy="352425"/>
          </p:xfrm>
          <a:graphic>
            <a:graphicData uri="http://schemas.openxmlformats.org/presentationml/2006/ole">
              <p:oleObj spid="_x0000_s3400" name="Equation" r:id="rId8" imgW="266353" imgH="215619" progId="Equation.3">
                <p:embed/>
              </p:oleObj>
            </a:graphicData>
          </a:graphic>
        </p:graphicFrame>
      </p:grpSp>
      <p:sp>
        <p:nvSpPr>
          <p:cNvPr id="23" name="Round Diagonal Corner Rectangle 22">
            <a:hlinkClick r:id="rId9" action="ppaction://hlinksldjump"/>
          </p:cNvPr>
          <p:cNvSpPr/>
          <p:nvPr/>
        </p:nvSpPr>
        <p:spPr>
          <a:xfrm>
            <a:off x="225675" y="621815"/>
            <a:ext cx="1981200" cy="946150"/>
          </a:xfrm>
          <a:prstGeom prst="round2DiagRect">
            <a:avLst/>
          </a:prstGeom>
          <a:blipFill>
            <a:blip r:embed="rId10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Home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37" name="Round Diagonal Corner Rectangle 36">
            <a:hlinkClick r:id="rId11" action="ppaction://hlinksldjump"/>
          </p:cNvPr>
          <p:cNvSpPr/>
          <p:nvPr/>
        </p:nvSpPr>
        <p:spPr>
          <a:xfrm>
            <a:off x="225675" y="1753504"/>
            <a:ext cx="1981200" cy="946150"/>
          </a:xfrm>
          <a:prstGeom prst="round2DiagRect">
            <a:avLst/>
          </a:prstGeom>
          <a:blipFill>
            <a:blip r:embed="rId10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Pendahuluan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38" name="Round Diagonal Corner Rectangle 37">
            <a:hlinkClick r:id="rId12" action="ppaction://hlinksldjump"/>
          </p:cNvPr>
          <p:cNvSpPr/>
          <p:nvPr/>
        </p:nvSpPr>
        <p:spPr>
          <a:xfrm>
            <a:off x="228084" y="2890455"/>
            <a:ext cx="1981200" cy="946150"/>
          </a:xfrm>
          <a:prstGeom prst="round2DiagRect">
            <a:avLst/>
          </a:prstGeom>
          <a:blipFill>
            <a:blip r:embed="rId10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Materi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dan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Contoh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Soal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39" name="Round Diagonal Corner Rectangle 38">
            <a:hlinkClick r:id="rId13" action="ppaction://hlinksldjump"/>
          </p:cNvPr>
          <p:cNvSpPr/>
          <p:nvPr/>
        </p:nvSpPr>
        <p:spPr>
          <a:xfrm>
            <a:off x="225675" y="3983867"/>
            <a:ext cx="1981200" cy="946150"/>
          </a:xfrm>
          <a:prstGeom prst="round2DiagRect">
            <a:avLst/>
          </a:prstGeom>
          <a:blipFill>
            <a:blip r:embed="rId10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Latihan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Soal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40" name="Round Diagonal Corner Rectangle 39">
            <a:hlinkClick r:id="rId13" action="ppaction://hlinksldjump"/>
          </p:cNvPr>
          <p:cNvSpPr/>
          <p:nvPr/>
        </p:nvSpPr>
        <p:spPr>
          <a:xfrm>
            <a:off x="225675" y="5151780"/>
            <a:ext cx="1981200" cy="946150"/>
          </a:xfrm>
          <a:prstGeom prst="round2DiagRect">
            <a:avLst/>
          </a:prstGeom>
          <a:blipFill>
            <a:blip r:embed="rId10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Penutup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41" name="Action Button: Home 40">
            <a:hlinkClick r:id="rId9" action="ppaction://hlinksldjump" highlightClick="1"/>
          </p:cNvPr>
          <p:cNvSpPr/>
          <p:nvPr/>
        </p:nvSpPr>
        <p:spPr>
          <a:xfrm>
            <a:off x="10014857" y="6157686"/>
            <a:ext cx="457200" cy="457200"/>
          </a:xfrm>
          <a:prstGeom prst="actionButtonHo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370681"/>
      </p:ext>
    </p:extLst>
  </p:cSld>
  <p:clrMapOvr>
    <a:masterClrMapping/>
  </p:clrMapOvr>
  <p:transition spd="slow">
    <p:dissolve/>
    <p:sndAc>
      <p:stSnd>
        <p:snd r:embed="rId3" name="drumroll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ction Button: Beginning 8">
            <a:hlinkClick r:id="" action="ppaction://hlinkshowjump?jump=previousslide" highlightClick="1"/>
          </p:cNvPr>
          <p:cNvSpPr/>
          <p:nvPr/>
        </p:nvSpPr>
        <p:spPr>
          <a:xfrm>
            <a:off x="9481457" y="6157685"/>
            <a:ext cx="457200" cy="457200"/>
          </a:xfrm>
          <a:prstGeom prst="actionButtonBeginning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End 10">
            <a:hlinkClick r:id="" action="ppaction://hlinkshowjump?jump=nextslide" highlightClick="1"/>
          </p:cNvPr>
          <p:cNvSpPr/>
          <p:nvPr/>
        </p:nvSpPr>
        <p:spPr>
          <a:xfrm>
            <a:off x="10562771" y="6172200"/>
            <a:ext cx="457200" cy="457200"/>
          </a:xfrm>
          <a:prstGeom prst="actionButtonE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Rectangle 11"/>
          <p:cNvSpPr/>
          <p:nvPr/>
        </p:nvSpPr>
        <p:spPr>
          <a:xfrm>
            <a:off x="2807594" y="616553"/>
            <a:ext cx="4979317" cy="752174"/>
          </a:xfrm>
          <a:prstGeom prst="round2DiagRect">
            <a:avLst/>
          </a:pr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Determinan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Invers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07594" y="1561237"/>
            <a:ext cx="65279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Determinan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Matriks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ordo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 x 2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determinan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matriks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ordo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2 x 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kali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elemen-elemen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diagonal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dikurangi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kali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elemen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diagonal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Misalkan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diketahui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matriks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berordo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 x 2,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Determinan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=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= ad-bc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2245593"/>
              </p:ext>
            </p:extLst>
          </p:nvPr>
        </p:nvGraphicFramePr>
        <p:xfrm>
          <a:off x="4645460" y="3378112"/>
          <a:ext cx="390179" cy="458493"/>
        </p:xfrm>
        <a:graphic>
          <a:graphicData uri="http://schemas.openxmlformats.org/presentationml/2006/ole">
            <p:oleObj spid="_x0000_s14370" name="Equation" r:id="rId4" imgW="368140" imgH="431613" progId="Equation.3">
              <p:embed/>
            </p:oleObj>
          </a:graphicData>
        </a:graphic>
      </p:graphicFrame>
      <p:sp>
        <p:nvSpPr>
          <p:cNvPr id="16" name="Round Diagonal Corner Rectangle 15"/>
          <p:cNvSpPr/>
          <p:nvPr/>
        </p:nvSpPr>
        <p:spPr>
          <a:xfrm>
            <a:off x="2885477" y="3831363"/>
            <a:ext cx="1460600" cy="52792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83051054"/>
              </p:ext>
            </p:extLst>
          </p:nvPr>
        </p:nvGraphicFramePr>
        <p:xfrm>
          <a:off x="3304907" y="4359285"/>
          <a:ext cx="919163" cy="746125"/>
        </p:xfrm>
        <a:graphic>
          <a:graphicData uri="http://schemas.openxmlformats.org/presentationml/2006/ole">
            <p:oleObj spid="_x0000_s14371" name="Equation" r:id="rId5" imgW="622300" imgH="45720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85477" y="4456942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 =                 , maka det (P)= (8x4) - (4x3)=20  </a:t>
            </a:r>
            <a:endParaRPr lang="id-ID" dirty="0"/>
          </a:p>
        </p:txBody>
      </p:sp>
      <p:sp>
        <p:nvSpPr>
          <p:cNvPr id="19" name="Round Diagonal Corner Rectangle 18">
            <a:hlinkClick r:id="rId6" action="ppaction://hlinksldjump"/>
          </p:cNvPr>
          <p:cNvSpPr/>
          <p:nvPr/>
        </p:nvSpPr>
        <p:spPr>
          <a:xfrm>
            <a:off x="225675" y="621815"/>
            <a:ext cx="1981200" cy="946150"/>
          </a:xfrm>
          <a:prstGeom prst="round2Diag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Home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20" name="Round Diagonal Corner Rectangle 19">
            <a:hlinkClick r:id="rId8" action="ppaction://hlinksldjump"/>
          </p:cNvPr>
          <p:cNvSpPr/>
          <p:nvPr/>
        </p:nvSpPr>
        <p:spPr>
          <a:xfrm>
            <a:off x="225675" y="1753504"/>
            <a:ext cx="1981200" cy="946150"/>
          </a:xfrm>
          <a:prstGeom prst="round2Diag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Pendahuluan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21" name="Round Diagonal Corner Rectangle 20">
            <a:hlinkClick r:id="rId9" action="ppaction://hlinksldjump"/>
          </p:cNvPr>
          <p:cNvSpPr/>
          <p:nvPr/>
        </p:nvSpPr>
        <p:spPr>
          <a:xfrm>
            <a:off x="228084" y="2890455"/>
            <a:ext cx="1981200" cy="946150"/>
          </a:xfrm>
          <a:prstGeom prst="round2Diag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Materi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dan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Contoh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Soal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22" name="Round Diagonal Corner Rectangle 21">
            <a:hlinkClick r:id="rId10" action="ppaction://hlinksldjump"/>
          </p:cNvPr>
          <p:cNvSpPr/>
          <p:nvPr/>
        </p:nvSpPr>
        <p:spPr>
          <a:xfrm>
            <a:off x="225675" y="3983867"/>
            <a:ext cx="1981200" cy="946150"/>
          </a:xfrm>
          <a:prstGeom prst="round2Diag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Latihan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Soal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23" name="Round Diagonal Corner Rectangle 22">
            <a:hlinkClick r:id="rId10" action="ppaction://hlinksldjump"/>
          </p:cNvPr>
          <p:cNvSpPr/>
          <p:nvPr/>
        </p:nvSpPr>
        <p:spPr>
          <a:xfrm>
            <a:off x="225675" y="5151780"/>
            <a:ext cx="1981200" cy="946150"/>
          </a:xfrm>
          <a:prstGeom prst="round2Diag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Penutup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24" name="Action Button: Home 23">
            <a:hlinkClick r:id="rId6" action="ppaction://hlinksldjump" highlightClick="1"/>
          </p:cNvPr>
          <p:cNvSpPr/>
          <p:nvPr/>
        </p:nvSpPr>
        <p:spPr>
          <a:xfrm>
            <a:off x="10014857" y="6157686"/>
            <a:ext cx="457200" cy="457200"/>
          </a:xfrm>
          <a:prstGeom prst="actionButtonHo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098855"/>
      </p:ext>
    </p:extLst>
  </p:cSld>
  <p:clrMapOvr>
    <a:masterClrMapping/>
  </p:clrMapOvr>
  <p:transition spd="slow">
    <p:wheel spokes="1"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ction Button: Beginning 13">
            <a:hlinkClick r:id="" action="ppaction://hlinkshowjump?jump=previousslide" highlightClick="1"/>
          </p:cNvPr>
          <p:cNvSpPr/>
          <p:nvPr/>
        </p:nvSpPr>
        <p:spPr>
          <a:xfrm>
            <a:off x="9481457" y="6157685"/>
            <a:ext cx="457200" cy="457200"/>
          </a:xfrm>
          <a:prstGeom prst="actionButtonBeginning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End 15">
            <a:hlinkClick r:id="" action="ppaction://hlinkshowjump?jump=nextslide" highlightClick="1"/>
          </p:cNvPr>
          <p:cNvSpPr/>
          <p:nvPr/>
        </p:nvSpPr>
        <p:spPr>
          <a:xfrm>
            <a:off x="10562771" y="6172200"/>
            <a:ext cx="457200" cy="457200"/>
          </a:xfrm>
          <a:prstGeom prst="actionButtonE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10626" y="668577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Determinan matriks berordo 3x3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6073440"/>
              </p:ext>
            </p:extLst>
          </p:nvPr>
        </p:nvGraphicFramePr>
        <p:xfrm>
          <a:off x="5156223" y="1257896"/>
          <a:ext cx="1106487" cy="1160463"/>
        </p:xfrm>
        <a:graphic>
          <a:graphicData uri="http://schemas.openxmlformats.org/presentationml/2006/ole">
            <p:oleObj spid="_x0000_s6316" name="Equation" r:id="rId4" imgW="748975" imgH="710891" progId="Equation.3">
              <p:embed/>
            </p:oleObj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2910626" y="1130242"/>
            <a:ext cx="7903126" cy="3168206"/>
            <a:chOff x="2910626" y="1130242"/>
            <a:chExt cx="7903126" cy="3168206"/>
          </a:xfrm>
        </p:grpSpPr>
        <p:sp>
          <p:nvSpPr>
            <p:cNvPr id="18" name="TextBox 17"/>
            <p:cNvSpPr txBox="1"/>
            <p:nvPr/>
          </p:nvSpPr>
          <p:spPr>
            <a:xfrm>
              <a:off x="2910626" y="1130242"/>
              <a:ext cx="7903126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latin typeface="Times New Roman" pitchFamily="18" charset="0"/>
                  <a:cs typeface="Times New Roman" pitchFamily="18" charset="0"/>
                </a:rPr>
                <a:t>Metode sarrus</a:t>
              </a:r>
            </a:p>
            <a:p>
              <a:r>
                <a:rPr lang="id-ID" sz="2000" dirty="0" smtClean="0">
                  <a:latin typeface="Times New Roman" pitchFamily="18" charset="0"/>
                  <a:cs typeface="Times New Roman" pitchFamily="18" charset="0"/>
                </a:rPr>
                <a:t>	jika matriks B =                   maka det (B) = ptx+quv+rsw-rtv-puw-qsx </a:t>
              </a:r>
            </a:p>
            <a:p>
              <a:endParaRPr lang="id-ID" sz="2000" dirty="0">
                <a:latin typeface="Times New Roman" pitchFamily="18" charset="0"/>
                <a:cs typeface="Times New Roman" pitchFamily="18" charset="0"/>
              </a:endParaRPr>
            </a:p>
            <a:p>
              <a:endParaRPr lang="id-ID" sz="20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id-ID" sz="20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id-ID" sz="2000" dirty="0" smtClean="0">
                  <a:latin typeface="Times New Roman" pitchFamily="18" charset="0"/>
                  <a:cs typeface="Times New Roman" pitchFamily="18" charset="0"/>
                </a:rPr>
                <a:t>Sebagai pengingat ketentuan diatas diperoleh dari  </a:t>
              </a:r>
              <a:endParaRPr lang="id-ID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8114736" y="2351176"/>
              <a:ext cx="2108513" cy="1160463"/>
              <a:chOff x="8141975" y="2699654"/>
              <a:chExt cx="2108513" cy="1160463"/>
            </a:xfrm>
          </p:grpSpPr>
          <p:graphicFrame>
            <p:nvGraphicFramePr>
              <p:cNvPr id="21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3719257089"/>
                  </p:ext>
                </p:extLst>
              </p:nvPr>
            </p:nvGraphicFramePr>
            <p:xfrm>
              <a:off x="9350375" y="2730500"/>
              <a:ext cx="900113" cy="1098550"/>
            </p:xfrm>
            <a:graphic>
              <a:graphicData uri="http://schemas.openxmlformats.org/presentationml/2006/ole">
                <p:oleObj spid="_x0000_s6317" name="Equation" r:id="rId5" imgW="609336" imgH="672808" progId="Equation.3">
                  <p:embed/>
                </p:oleObj>
              </a:graphicData>
            </a:graphic>
          </p:graphicFrame>
          <p:grpSp>
            <p:nvGrpSpPr>
              <p:cNvPr id="42" name="Group 41"/>
              <p:cNvGrpSpPr/>
              <p:nvPr/>
            </p:nvGrpSpPr>
            <p:grpSpPr>
              <a:xfrm>
                <a:off x="8141975" y="2699654"/>
                <a:ext cx="1618683" cy="1160463"/>
                <a:chOff x="8141975" y="2699654"/>
                <a:chExt cx="1618683" cy="1160463"/>
              </a:xfrm>
            </p:grpSpPr>
            <p:graphicFrame>
              <p:nvGraphicFramePr>
                <p:cNvPr id="20" name="Object 1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xmlns="" val="1862092045"/>
                    </p:ext>
                  </p:extLst>
                </p:nvPr>
              </p:nvGraphicFramePr>
              <p:xfrm>
                <a:off x="8141975" y="2699654"/>
                <a:ext cx="1106487" cy="1160463"/>
              </p:xfrm>
              <a:graphic>
                <a:graphicData uri="http://schemas.openxmlformats.org/presentationml/2006/ole">
                  <p:oleObj spid="_x0000_s6318" name="Equation" r:id="rId6" imgW="748975" imgH="710891" progId="Equation.3">
                    <p:embed/>
                  </p:oleObj>
                </a:graphicData>
              </a:graphic>
            </p:graphicFrame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8345510" y="2987898"/>
                  <a:ext cx="283336" cy="2575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8753342" y="3382850"/>
                  <a:ext cx="283336" cy="2575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8753342" y="3022241"/>
                  <a:ext cx="283336" cy="2575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9193830" y="3363530"/>
                  <a:ext cx="283336" cy="2575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9168993" y="2987898"/>
                  <a:ext cx="283336" cy="2575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9477322" y="3290553"/>
                  <a:ext cx="283336" cy="2575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8784775" y="2987898"/>
                  <a:ext cx="165897" cy="2575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8462949" y="3299136"/>
                  <a:ext cx="165897" cy="2575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flipH="1">
                  <a:off x="9144764" y="3005067"/>
                  <a:ext cx="165897" cy="2575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H="1">
                  <a:off x="8812061" y="3363530"/>
                  <a:ext cx="165897" cy="2575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H="1">
                  <a:off x="9551364" y="3022240"/>
                  <a:ext cx="165897" cy="2575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H="1">
                  <a:off x="9193830" y="3314160"/>
                  <a:ext cx="165897" cy="2575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TextBox 43"/>
            <p:cNvSpPr txBox="1"/>
            <p:nvPr/>
          </p:nvSpPr>
          <p:spPr>
            <a:xfrm>
              <a:off x="3012122" y="3652117"/>
              <a:ext cx="6469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Perlu diperhatikan cara ini tidak bisa digunakan untuk matriks berordo</a:t>
              </a:r>
            </a:p>
            <a:p>
              <a:r>
                <a:rPr lang="id-ID" dirty="0" smtClean="0"/>
                <a:t>4x4 3dan yang lebih tinggi lagi.</a:t>
              </a:r>
              <a:endParaRPr lang="id-ID" dirty="0"/>
            </a:p>
          </p:txBody>
        </p:sp>
      </p:grpSp>
      <p:sp>
        <p:nvSpPr>
          <p:cNvPr id="35" name="Round Diagonal Corner Rectangle 34">
            <a:hlinkClick r:id="rId7" action="ppaction://hlinksldjump"/>
          </p:cNvPr>
          <p:cNvSpPr/>
          <p:nvPr/>
        </p:nvSpPr>
        <p:spPr>
          <a:xfrm>
            <a:off x="225675" y="621815"/>
            <a:ext cx="1981200" cy="946150"/>
          </a:xfrm>
          <a:prstGeom prst="round2DiagRect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Home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36" name="Round Diagonal Corner Rectangle 35">
            <a:hlinkClick r:id="rId9" action="ppaction://hlinksldjump"/>
          </p:cNvPr>
          <p:cNvSpPr/>
          <p:nvPr/>
        </p:nvSpPr>
        <p:spPr>
          <a:xfrm>
            <a:off x="225675" y="1753504"/>
            <a:ext cx="1981200" cy="946150"/>
          </a:xfrm>
          <a:prstGeom prst="round2DiagRect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Pendahuluan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46" name="Round Diagonal Corner Rectangle 45">
            <a:hlinkClick r:id="rId10" action="ppaction://hlinksldjump"/>
          </p:cNvPr>
          <p:cNvSpPr/>
          <p:nvPr/>
        </p:nvSpPr>
        <p:spPr>
          <a:xfrm>
            <a:off x="228084" y="2890455"/>
            <a:ext cx="1981200" cy="946150"/>
          </a:xfrm>
          <a:prstGeom prst="round2DiagRect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Materi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dan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Contoh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Soal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47" name="Round Diagonal Corner Rectangle 46">
            <a:hlinkClick r:id="rId11" action="ppaction://hlinksldjump"/>
          </p:cNvPr>
          <p:cNvSpPr/>
          <p:nvPr/>
        </p:nvSpPr>
        <p:spPr>
          <a:xfrm>
            <a:off x="225675" y="3983867"/>
            <a:ext cx="1981200" cy="946150"/>
          </a:xfrm>
          <a:prstGeom prst="round2DiagRect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Latihan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Soal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48" name="Round Diagonal Corner Rectangle 47">
            <a:hlinkClick r:id="rId11" action="ppaction://hlinksldjump"/>
          </p:cNvPr>
          <p:cNvSpPr/>
          <p:nvPr/>
        </p:nvSpPr>
        <p:spPr>
          <a:xfrm>
            <a:off x="225675" y="5151780"/>
            <a:ext cx="1981200" cy="946150"/>
          </a:xfrm>
          <a:prstGeom prst="round2DiagRect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Penutup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49" name="Action Button: Home 48">
            <a:hlinkClick r:id="rId7" action="ppaction://hlinksldjump" highlightClick="1"/>
          </p:cNvPr>
          <p:cNvSpPr/>
          <p:nvPr/>
        </p:nvSpPr>
        <p:spPr>
          <a:xfrm>
            <a:off x="10014857" y="6157686"/>
            <a:ext cx="457200" cy="457200"/>
          </a:xfrm>
          <a:prstGeom prst="actionButtonHo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3748992"/>
      </p:ext>
    </p:extLst>
  </p:cSld>
  <p:clrMapOvr>
    <a:masterClrMapping/>
  </p:clrMapOvr>
  <p:transition spd="slow">
    <p:wipe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589050" y="3940062"/>
            <a:ext cx="7794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50000"/>
              </a:lnSpc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50000"/>
              </a:lnSpc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50000"/>
              </a:lnSpc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50000"/>
              </a:lnSpc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anose="02020603050405020304" pitchFamily="18" charset="0"/>
              </a:rPr>
              <a:t>A</a:t>
            </a:r>
            <a:r>
              <a:rPr lang="en-US" sz="2400" baseline="30000" dirty="0">
                <a:latin typeface="Times New Roman" panose="02020603050405020304" pitchFamily="18" charset="0"/>
              </a:rPr>
              <a:t>-1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95500" y="4193978"/>
            <a:ext cx="32458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Times New Roman" panose="02020603050405020304" pitchFamily="18" charset="0"/>
              </a:rPr>
              <a:t>=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8" name="Action Button: Beginning 17">
            <a:hlinkClick r:id="" action="ppaction://hlinkshowjump?jump=previousslide" highlightClick="1"/>
          </p:cNvPr>
          <p:cNvSpPr/>
          <p:nvPr/>
        </p:nvSpPr>
        <p:spPr>
          <a:xfrm>
            <a:off x="9481457" y="6157685"/>
            <a:ext cx="457200" cy="457200"/>
          </a:xfrm>
          <a:prstGeom prst="actionButtonBeginning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ction Button: End 19">
            <a:hlinkClick r:id="" action="ppaction://hlinkshowjump?jump=nextslide" highlightClick="1"/>
          </p:cNvPr>
          <p:cNvSpPr/>
          <p:nvPr/>
        </p:nvSpPr>
        <p:spPr>
          <a:xfrm>
            <a:off x="10562771" y="6172200"/>
            <a:ext cx="457200" cy="457200"/>
          </a:xfrm>
          <a:prstGeom prst="actionButtonE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2837579" y="546297"/>
                <a:ext cx="7725192" cy="2800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3600" dirty="0" smtClean="0">
                    <a:latin typeface="Times New Roman" pitchFamily="18" charset="0"/>
                    <a:cs typeface="Times New Roman" pitchFamily="18" charset="0"/>
                  </a:rPr>
                  <a:t>Invers Matriks</a:t>
                </a:r>
              </a:p>
              <a:p>
                <a:r>
                  <a:rPr lang="id-ID" sz="2000" dirty="0" smtClean="0">
                    <a:latin typeface="Times New Roman" pitchFamily="18" charset="0"/>
                    <a:cs typeface="Times New Roman" pitchFamily="18" charset="0"/>
                  </a:rPr>
                  <a:t>		Invers matriks adalah lawan atau kebalikan suatu matriks dalam </a:t>
                </a:r>
              </a:p>
              <a:p>
                <a:r>
                  <a:rPr lang="id-ID" sz="2000" dirty="0" smtClean="0">
                    <a:latin typeface="Times New Roman" pitchFamily="18" charset="0"/>
                    <a:cs typeface="Times New Roman" pitchFamily="18" charset="0"/>
                  </a:rPr>
                  <a:t>perkalian yang dilambangkan Dengan </a:t>
                </a:r>
                <a14:m>
                  <m:oMath xmlns:m="http://schemas.openxmlformats.org/officeDocument/2006/math">
                    <m:r>
                      <a:rPr lang="id-ID" sz="200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id-ID" sz="2000" dirty="0" smtClean="0">
                    <a:latin typeface="Times New Roman" pitchFamily="18" charset="0"/>
                    <a:cs typeface="Times New Roman" pitchFamily="18" charset="0"/>
                  </a:rPr>
                  <a:t>-1</a:t>
                </a:r>
              </a:p>
              <a:p>
                <a:r>
                  <a:rPr lang="id-ID" sz="2000" dirty="0" smtClean="0">
                    <a:latin typeface="Times New Roman" pitchFamily="18" charset="0"/>
                    <a:cs typeface="Times New Roman" pitchFamily="18" charset="0"/>
                  </a:rPr>
                  <a:t>Definisi : </a:t>
                </a:r>
              </a:p>
              <a:p>
                <a:r>
                  <a:rPr lang="id-ID" sz="2000" dirty="0" smtClean="0">
                    <a:latin typeface="Times New Roman" pitchFamily="18" charset="0"/>
                    <a:cs typeface="Times New Roman" pitchFamily="18" charset="0"/>
                  </a:rPr>
                  <a:t>Jika matriks A dan B sedemikian sehingga AxB = BxA = I dimana </a:t>
                </a:r>
              </a:p>
              <a:p>
                <a:r>
                  <a:rPr lang="id-ID" sz="2000" dirty="0" smtClean="0">
                    <a:latin typeface="Times New Roman" pitchFamily="18" charset="0"/>
                    <a:cs typeface="Times New Roman" pitchFamily="18" charset="0"/>
                  </a:rPr>
                  <a:t>I matriks identitas maka B disebut invers dari A dan A invers dari B</a:t>
                </a:r>
              </a:p>
              <a:p>
                <a:r>
                  <a:rPr lang="id-ID" sz="2000" dirty="0" smtClean="0">
                    <a:latin typeface="Times New Roman" pitchFamily="18" charset="0"/>
                    <a:cs typeface="Times New Roman" pitchFamily="18" charset="0"/>
                  </a:rPr>
                  <a:t>Karena matriks A dilambangkan dengan A-1 maka berlaku :</a:t>
                </a:r>
              </a:p>
              <a:p>
                <a:r>
                  <a:rPr lang="id-ID" sz="2000" dirty="0" smtClean="0">
                    <a:latin typeface="Times New Roman" pitchFamily="18" charset="0"/>
                    <a:cs typeface="Times New Roman" pitchFamily="18" charset="0"/>
                  </a:rPr>
                  <a:t>A x A-1 =A-1 x A= I dimana I identitas</a:t>
                </a:r>
                <a:endParaRPr lang="id-ID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579" y="546297"/>
                <a:ext cx="7725192" cy="2800767"/>
              </a:xfrm>
              <a:prstGeom prst="rect">
                <a:avLst/>
              </a:prstGeom>
              <a:blipFill rotWithShape="1">
                <a:blip r:embed="rId4"/>
                <a:stretch>
                  <a:fillRect l="-2366" t="-3486" r="-710" b="-30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 Diagonal Corner Rectangle 21"/>
          <p:cNvSpPr/>
          <p:nvPr/>
        </p:nvSpPr>
        <p:spPr>
          <a:xfrm>
            <a:off x="2769568" y="3300709"/>
            <a:ext cx="1460600" cy="52792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769567" y="3662324"/>
            <a:ext cx="8623451" cy="2581629"/>
            <a:chOff x="2769568" y="4012761"/>
            <a:chExt cx="8623451" cy="2581629"/>
          </a:xfrm>
        </p:grpSpPr>
        <p:sp>
          <p:nvSpPr>
            <p:cNvPr id="23" name="TextBox 22"/>
            <p:cNvSpPr txBox="1"/>
            <p:nvPr/>
          </p:nvSpPr>
          <p:spPr>
            <a:xfrm>
              <a:off x="2769568" y="4217061"/>
              <a:ext cx="862345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Diberikan matriks A=             dan matriks B=                ,apakah matrik B inversdari matriks A</a:t>
              </a:r>
            </a:p>
            <a:p>
              <a:endParaRPr lang="id-ID" dirty="0"/>
            </a:p>
            <a:p>
              <a:r>
                <a:rPr lang="id-ID" dirty="0" smtClean="0"/>
                <a:t>Jawab : karena AxB =            X                =               = I dan</a:t>
              </a:r>
            </a:p>
            <a:p>
              <a:r>
                <a:rPr lang="id-ID" dirty="0"/>
                <a:t>	</a:t>
              </a:r>
              <a:r>
                <a:rPr lang="id-ID" dirty="0" smtClean="0"/>
                <a:t>	    </a:t>
              </a:r>
            </a:p>
            <a:p>
              <a:r>
                <a:rPr lang="id-ID" dirty="0"/>
                <a:t>	</a:t>
              </a:r>
              <a:r>
                <a:rPr lang="id-ID" dirty="0" smtClean="0"/>
                <a:t>		BxA =                  x             =               = I</a:t>
              </a:r>
            </a:p>
            <a:p>
              <a:endParaRPr lang="id-ID" dirty="0"/>
            </a:p>
            <a:p>
              <a:endParaRPr lang="id-ID" dirty="0" smtClean="0"/>
            </a:p>
            <a:p>
              <a:r>
                <a:rPr lang="id-ID" dirty="0" smtClean="0"/>
                <a:t>Maka B adalah invers dari A ditulis A-1 = B=</a:t>
              </a:r>
              <a:endParaRPr lang="id-ID" dirty="0"/>
            </a:p>
          </p:txBody>
        </p:sp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553129368"/>
                </p:ext>
              </p:extLst>
            </p:nvPr>
          </p:nvGraphicFramePr>
          <p:xfrm>
            <a:off x="4927601" y="4084237"/>
            <a:ext cx="571500" cy="622300"/>
          </p:xfrm>
          <a:graphic>
            <a:graphicData uri="http://schemas.openxmlformats.org/presentationml/2006/ole">
              <p:oleObj spid="_x0000_s10447" name="Equation" r:id="rId5" imgW="469900" imgH="457200" progId="Equation.3">
                <p:embed/>
              </p:oleObj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858490670"/>
                </p:ext>
              </p:extLst>
            </p:nvPr>
          </p:nvGraphicFramePr>
          <p:xfrm>
            <a:off x="6951327" y="4012761"/>
            <a:ext cx="827088" cy="622300"/>
          </p:xfrm>
          <a:graphic>
            <a:graphicData uri="http://schemas.openxmlformats.org/presentationml/2006/ole">
              <p:oleObj spid="_x0000_s10448" name="Equation" r:id="rId6" imgW="672808" imgH="457002" progId="Equation.3">
                <p:embed/>
              </p:oleObj>
            </a:graphicData>
          </a:graphic>
        </p:graphicFrame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71853023"/>
                </p:ext>
              </p:extLst>
            </p:nvPr>
          </p:nvGraphicFramePr>
          <p:xfrm>
            <a:off x="4895210" y="4678726"/>
            <a:ext cx="577850" cy="622300"/>
          </p:xfrm>
          <a:graphic>
            <a:graphicData uri="http://schemas.openxmlformats.org/presentationml/2006/ole">
              <p:oleObj spid="_x0000_s10449" name="Equation" r:id="rId7" imgW="469900" imgH="457200" progId="Equation.3">
                <p:embed/>
              </p:oleObj>
            </a:graphicData>
          </a:graphic>
        </p:graphicFrame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741318373"/>
                </p:ext>
              </p:extLst>
            </p:nvPr>
          </p:nvGraphicFramePr>
          <p:xfrm>
            <a:off x="5710356" y="4678726"/>
            <a:ext cx="827088" cy="622300"/>
          </p:xfrm>
          <a:graphic>
            <a:graphicData uri="http://schemas.openxmlformats.org/presentationml/2006/ole">
              <p:oleObj spid="_x0000_s10450" name="Equation" r:id="rId8" imgW="672808" imgH="457002" progId="Equation.3">
                <p:embed/>
              </p:oleObj>
            </a:graphicData>
          </a:graphic>
        </p:graphicFrame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748035329"/>
                </p:ext>
              </p:extLst>
            </p:nvPr>
          </p:nvGraphicFramePr>
          <p:xfrm>
            <a:off x="6937375" y="4667250"/>
            <a:ext cx="577850" cy="622300"/>
          </p:xfrm>
          <a:graphic>
            <a:graphicData uri="http://schemas.openxmlformats.org/presentationml/2006/ole">
              <p:oleObj spid="_x0000_s10451" name="Equation" r:id="rId9" imgW="469900" imgH="457200" progId="Equation.3">
                <p:embed/>
              </p:oleObj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363006809"/>
                </p:ext>
              </p:extLst>
            </p:nvPr>
          </p:nvGraphicFramePr>
          <p:xfrm>
            <a:off x="4948356" y="5372508"/>
            <a:ext cx="827088" cy="622300"/>
          </p:xfrm>
          <a:graphic>
            <a:graphicData uri="http://schemas.openxmlformats.org/presentationml/2006/ole">
              <p:oleObj spid="_x0000_s10452" name="Equation" r:id="rId10" imgW="672808" imgH="457002" progId="Equation.3">
                <p:embed/>
              </p:oleObj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732723338"/>
                </p:ext>
              </p:extLst>
            </p:nvPr>
          </p:nvGraphicFramePr>
          <p:xfrm>
            <a:off x="6070867" y="5372508"/>
            <a:ext cx="577850" cy="622300"/>
          </p:xfrm>
          <a:graphic>
            <a:graphicData uri="http://schemas.openxmlformats.org/presentationml/2006/ole">
              <p:oleObj spid="_x0000_s10453" name="Equation" r:id="rId11" imgW="469900" imgH="457200" progId="Equation.3">
                <p:embed/>
              </p:oleObj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665799220"/>
                </p:ext>
              </p:extLst>
            </p:nvPr>
          </p:nvGraphicFramePr>
          <p:xfrm>
            <a:off x="7081293" y="5383239"/>
            <a:ext cx="577850" cy="622300"/>
          </p:xfrm>
          <a:graphic>
            <a:graphicData uri="http://schemas.openxmlformats.org/presentationml/2006/ole">
              <p:oleObj spid="_x0000_s10454" name="Equation" r:id="rId12" imgW="469900" imgH="457200" progId="Equation.3">
                <p:embed/>
              </p:oleObj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190120811"/>
                </p:ext>
              </p:extLst>
            </p:nvPr>
          </p:nvGraphicFramePr>
          <p:xfrm>
            <a:off x="6965383" y="5972090"/>
            <a:ext cx="827088" cy="622300"/>
          </p:xfrm>
          <a:graphic>
            <a:graphicData uri="http://schemas.openxmlformats.org/presentationml/2006/ole">
              <p:oleObj spid="_x0000_s10455" name="Equation" r:id="rId13" imgW="672808" imgH="457002" progId="Equation.3">
                <p:embed/>
              </p:oleObj>
            </a:graphicData>
          </a:graphic>
        </p:graphicFrame>
      </p:grpSp>
      <p:sp>
        <p:nvSpPr>
          <p:cNvPr id="34" name="Round Diagonal Corner Rectangle 33">
            <a:hlinkClick r:id="rId14" action="ppaction://hlinksldjump"/>
          </p:cNvPr>
          <p:cNvSpPr/>
          <p:nvPr/>
        </p:nvSpPr>
        <p:spPr>
          <a:xfrm>
            <a:off x="225675" y="621815"/>
            <a:ext cx="1981200" cy="946150"/>
          </a:xfrm>
          <a:prstGeom prst="round2DiagRect">
            <a:avLst/>
          </a:prstGeom>
          <a:blipFill>
            <a:blip r:embed="rId1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Home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35" name="Round Diagonal Corner Rectangle 34">
            <a:hlinkClick r:id="rId16" action="ppaction://hlinksldjump"/>
          </p:cNvPr>
          <p:cNvSpPr/>
          <p:nvPr/>
        </p:nvSpPr>
        <p:spPr>
          <a:xfrm>
            <a:off x="225675" y="1753504"/>
            <a:ext cx="1981200" cy="946150"/>
          </a:xfrm>
          <a:prstGeom prst="round2DiagRect">
            <a:avLst/>
          </a:prstGeom>
          <a:blipFill>
            <a:blip r:embed="rId1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Pendahuluan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36" name="Round Diagonal Corner Rectangle 35">
            <a:hlinkClick r:id="rId17" action="ppaction://hlinksldjump"/>
          </p:cNvPr>
          <p:cNvSpPr/>
          <p:nvPr/>
        </p:nvSpPr>
        <p:spPr>
          <a:xfrm>
            <a:off x="228084" y="2890455"/>
            <a:ext cx="1981200" cy="946150"/>
          </a:xfrm>
          <a:prstGeom prst="round2DiagRect">
            <a:avLst/>
          </a:prstGeom>
          <a:blipFill>
            <a:blip r:embed="rId1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Materi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dan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Contoh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Soal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37" name="Round Diagonal Corner Rectangle 36">
            <a:hlinkClick r:id="rId18" action="ppaction://hlinksldjump"/>
          </p:cNvPr>
          <p:cNvSpPr/>
          <p:nvPr/>
        </p:nvSpPr>
        <p:spPr>
          <a:xfrm>
            <a:off x="225675" y="3983867"/>
            <a:ext cx="1981200" cy="946150"/>
          </a:xfrm>
          <a:prstGeom prst="round2DiagRect">
            <a:avLst/>
          </a:prstGeom>
          <a:blipFill>
            <a:blip r:embed="rId1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Latihan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Soal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38" name="Round Diagonal Corner Rectangle 37">
            <a:hlinkClick r:id="rId18" action="ppaction://hlinksldjump"/>
          </p:cNvPr>
          <p:cNvSpPr/>
          <p:nvPr/>
        </p:nvSpPr>
        <p:spPr>
          <a:xfrm>
            <a:off x="225675" y="5151780"/>
            <a:ext cx="1981200" cy="946150"/>
          </a:xfrm>
          <a:prstGeom prst="round2DiagRect">
            <a:avLst/>
          </a:prstGeom>
          <a:blipFill>
            <a:blip r:embed="rId1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Penutup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39" name="Action Button: Home 38">
            <a:hlinkClick r:id="rId14" action="ppaction://hlinksldjump" highlightClick="1"/>
          </p:cNvPr>
          <p:cNvSpPr/>
          <p:nvPr/>
        </p:nvSpPr>
        <p:spPr>
          <a:xfrm>
            <a:off x="10014857" y="6157686"/>
            <a:ext cx="457200" cy="457200"/>
          </a:xfrm>
          <a:prstGeom prst="actionButtonHo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9470009"/>
      </p:ext>
    </p:extLst>
  </p:cSld>
  <p:clrMapOvr>
    <a:masterClrMapping/>
  </p:clrMapOvr>
  <p:transition spd="slow">
    <p:wheel spokes="3"/>
    <p:sndAc>
      <p:stSnd>
        <p:snd r:embed="rId3" name="drumroll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2116" y="566633"/>
            <a:ext cx="7226119" cy="792050"/>
          </a:xfrm>
        </p:spPr>
        <p:txBody>
          <a:bodyPr>
            <a:normAutofit/>
          </a:bodyPr>
          <a:lstStyle/>
          <a:p>
            <a:pPr algn="l"/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Invers matriks berordo 2x2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72744" y="1299799"/>
            <a:ext cx="2113079" cy="622300"/>
            <a:chOff x="4881093" y="1484465"/>
            <a:chExt cx="2113079" cy="622300"/>
          </a:xfrm>
        </p:grpSpPr>
        <p:sp>
          <p:nvSpPr>
            <p:cNvPr id="6" name="TextBox 5"/>
            <p:cNvSpPr txBox="1"/>
            <p:nvPr/>
          </p:nvSpPr>
          <p:spPr>
            <a:xfrm>
              <a:off x="4881093" y="1610949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Jika A=            </a:t>
              </a:r>
              <a:r>
                <a:rPr lang="id-ID" dirty="0" smtClean="0"/>
                <a:t>maka</a:t>
              </a:r>
              <a:r>
                <a:rPr lang="en-US" dirty="0" smtClean="0"/>
                <a:t>,</a:t>
              </a:r>
              <a:endParaRPr lang="id-ID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569610682"/>
                </p:ext>
              </p:extLst>
            </p:nvPr>
          </p:nvGraphicFramePr>
          <p:xfrm>
            <a:off x="5721867" y="1484465"/>
            <a:ext cx="609600" cy="622300"/>
          </p:xfrm>
          <a:graphic>
            <a:graphicData uri="http://schemas.openxmlformats.org/presentationml/2006/ole">
              <p:oleObj spid="_x0000_s16430" name="Equation" r:id="rId4" imgW="495000" imgH="457200" progId="Equation.3">
                <p:embed/>
              </p:oleObj>
            </a:graphicData>
          </a:graphic>
        </p:graphicFrame>
      </p:grpSp>
      <p:grpSp>
        <p:nvGrpSpPr>
          <p:cNvPr id="24" name="Group 23"/>
          <p:cNvGrpSpPr/>
          <p:nvPr/>
        </p:nvGrpSpPr>
        <p:grpSpPr>
          <a:xfrm>
            <a:off x="2502170" y="1966018"/>
            <a:ext cx="4069724" cy="1182161"/>
            <a:chOff x="2627291" y="2534037"/>
            <a:chExt cx="4069724" cy="1182161"/>
          </a:xfrm>
        </p:grpSpPr>
        <p:sp>
          <p:nvSpPr>
            <p:cNvPr id="20" name="Rounded Rectangle 19"/>
            <p:cNvSpPr/>
            <p:nvPr/>
          </p:nvSpPr>
          <p:spPr>
            <a:xfrm>
              <a:off x="2627291" y="2534037"/>
              <a:ext cx="4069724" cy="1182161"/>
            </a:xfrm>
            <a:prstGeom prst="round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d-ID" dirty="0"/>
                <a:t>A-1 </a:t>
              </a:r>
              <a:r>
                <a:rPr lang="id-ID" dirty="0" smtClean="0"/>
                <a:t>=                          ; syarat det (A)≠0 </a:t>
              </a:r>
              <a:endParaRPr lang="id-ID" dirty="0"/>
            </a:p>
          </p:txBody>
        </p:sp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179248601"/>
                </p:ext>
              </p:extLst>
            </p:nvPr>
          </p:nvGraphicFramePr>
          <p:xfrm>
            <a:off x="3318902" y="2845994"/>
            <a:ext cx="1406525" cy="623888"/>
          </p:xfrm>
          <a:graphic>
            <a:graphicData uri="http://schemas.openxmlformats.org/presentationml/2006/ole">
              <p:oleObj spid="_x0000_s16432" name="Equation" r:id="rId5" imgW="1143000" imgH="457200" progId="Equation.3">
                <p:embed/>
              </p:oleObj>
            </a:graphicData>
          </a:graphic>
        </p:graphicFrame>
      </p:grpSp>
      <p:sp>
        <p:nvSpPr>
          <p:cNvPr id="26" name="Title 3"/>
          <p:cNvSpPr txBox="1">
            <a:spLocks/>
          </p:cNvSpPr>
          <p:nvPr/>
        </p:nvSpPr>
        <p:spPr>
          <a:xfrm>
            <a:off x="2384516" y="3316885"/>
            <a:ext cx="7226119" cy="7920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Invers matriks berordo 3x3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502170" y="4058220"/>
            <a:ext cx="5638800" cy="1182161"/>
            <a:chOff x="2502170" y="4058220"/>
            <a:chExt cx="5638800" cy="1182161"/>
          </a:xfrm>
        </p:grpSpPr>
        <p:sp>
          <p:nvSpPr>
            <p:cNvPr id="28" name="TextBox 27"/>
            <p:cNvSpPr txBox="1"/>
            <p:nvPr/>
          </p:nvSpPr>
          <p:spPr>
            <a:xfrm>
              <a:off x="2502170" y="4315966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Jika B3x3, maka </a:t>
              </a:r>
              <a:endParaRPr lang="id-ID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071246" y="4058220"/>
              <a:ext cx="4069724" cy="1182161"/>
              <a:chOff x="2627291" y="2534037"/>
              <a:chExt cx="4069724" cy="118216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2627291" y="2534037"/>
                <a:ext cx="4069724" cy="1182161"/>
              </a:xfrm>
              <a:prstGeom prst="roundRect">
                <a:avLst/>
              </a:prstGeo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d-ID" dirty="0" smtClean="0"/>
                  <a:t>B-1 =                          ; syarat det (B)≠0 </a:t>
                </a:r>
                <a:endParaRPr lang="id-ID" dirty="0"/>
              </a:p>
            </p:txBody>
          </p:sp>
          <p:graphicFrame>
            <p:nvGraphicFramePr>
              <p:cNvPr id="33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679623929"/>
                  </p:ext>
                </p:extLst>
              </p:nvPr>
            </p:nvGraphicFramePr>
            <p:xfrm>
              <a:off x="3318902" y="2845994"/>
              <a:ext cx="1406525" cy="623888"/>
            </p:xfrm>
            <a:graphic>
              <a:graphicData uri="http://schemas.openxmlformats.org/presentationml/2006/ole">
                <p:oleObj spid="_x0000_s16433" name="Equation" r:id="rId6" imgW="1143000" imgH="457200" progId="Equation.3">
                  <p:embed/>
                </p:oleObj>
              </a:graphicData>
            </a:graphic>
          </p:graphicFrame>
        </p:grpSp>
      </p:grpSp>
      <p:sp>
        <p:nvSpPr>
          <p:cNvPr id="35" name="Action Button: Beginning 34">
            <a:hlinkClick r:id="" action="ppaction://hlinkshowjump?jump=previousslide" highlightClick="1"/>
          </p:cNvPr>
          <p:cNvSpPr/>
          <p:nvPr/>
        </p:nvSpPr>
        <p:spPr>
          <a:xfrm>
            <a:off x="9481457" y="6157685"/>
            <a:ext cx="457200" cy="457200"/>
          </a:xfrm>
          <a:prstGeom prst="actionButtonBeginning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ction Button: End 36">
            <a:hlinkClick r:id="" action="ppaction://hlinkshowjump?jump=nextslide" highlightClick="1"/>
          </p:cNvPr>
          <p:cNvSpPr/>
          <p:nvPr/>
        </p:nvSpPr>
        <p:spPr>
          <a:xfrm>
            <a:off x="10562771" y="6172200"/>
            <a:ext cx="457200" cy="457200"/>
          </a:xfrm>
          <a:prstGeom prst="actionButtonE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 Diagonal Corner Rectangle 37">
            <a:hlinkClick r:id="rId7" action="ppaction://hlinksldjump"/>
          </p:cNvPr>
          <p:cNvSpPr/>
          <p:nvPr/>
        </p:nvSpPr>
        <p:spPr>
          <a:xfrm>
            <a:off x="225675" y="621815"/>
            <a:ext cx="1981200" cy="946150"/>
          </a:xfrm>
          <a:prstGeom prst="round2DiagRect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Home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39" name="Round Diagonal Corner Rectangle 38">
            <a:hlinkClick r:id="rId9" action="ppaction://hlinksldjump"/>
          </p:cNvPr>
          <p:cNvSpPr/>
          <p:nvPr/>
        </p:nvSpPr>
        <p:spPr>
          <a:xfrm>
            <a:off x="225675" y="1753504"/>
            <a:ext cx="1981200" cy="946150"/>
          </a:xfrm>
          <a:prstGeom prst="round2DiagRect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Pendahuluan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40" name="Round Diagonal Corner Rectangle 39">
            <a:hlinkClick r:id="rId10" action="ppaction://hlinksldjump"/>
          </p:cNvPr>
          <p:cNvSpPr/>
          <p:nvPr/>
        </p:nvSpPr>
        <p:spPr>
          <a:xfrm>
            <a:off x="228084" y="2890455"/>
            <a:ext cx="1981200" cy="946150"/>
          </a:xfrm>
          <a:prstGeom prst="round2DiagRect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Materi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dan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Contoh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Soal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41" name="Round Diagonal Corner Rectangle 40">
            <a:hlinkClick r:id="rId11" action="ppaction://hlinksldjump"/>
          </p:cNvPr>
          <p:cNvSpPr/>
          <p:nvPr/>
        </p:nvSpPr>
        <p:spPr>
          <a:xfrm>
            <a:off x="225675" y="3983867"/>
            <a:ext cx="1981200" cy="946150"/>
          </a:xfrm>
          <a:prstGeom prst="round2DiagRect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Latihan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Soal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42" name="Round Diagonal Corner Rectangle 41">
            <a:hlinkClick r:id="rId11" action="ppaction://hlinksldjump"/>
          </p:cNvPr>
          <p:cNvSpPr/>
          <p:nvPr/>
        </p:nvSpPr>
        <p:spPr>
          <a:xfrm>
            <a:off x="225675" y="5151780"/>
            <a:ext cx="1981200" cy="946150"/>
          </a:xfrm>
          <a:prstGeom prst="round2DiagRect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Penutup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43" name="Action Button: Home 42">
            <a:hlinkClick r:id="rId7" action="ppaction://hlinksldjump" highlightClick="1"/>
          </p:cNvPr>
          <p:cNvSpPr/>
          <p:nvPr/>
        </p:nvSpPr>
        <p:spPr>
          <a:xfrm>
            <a:off x="10014857" y="6157686"/>
            <a:ext cx="457200" cy="457200"/>
          </a:xfrm>
          <a:prstGeom prst="actionButtonHo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5442715"/>
      </p:ext>
    </p:extLst>
  </p:cSld>
  <p:clrMapOvr>
    <a:masterClrMapping/>
  </p:clrMapOvr>
  <p:transition spd="slow">
    <p:wedge/>
    <p:sndAc>
      <p:stSnd>
        <p:snd r:embed="rId3" name="drumroll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>
            <a:hlinkClick r:id="rId4" action="ppaction://hlinksldjump"/>
          </p:cNvPr>
          <p:cNvSpPr/>
          <p:nvPr/>
        </p:nvSpPr>
        <p:spPr>
          <a:xfrm>
            <a:off x="979488" y="877272"/>
            <a:ext cx="1850798" cy="737473"/>
          </a:xfrm>
          <a:prstGeom prst="round2DiagRect">
            <a:avLst>
              <a:gd name="adj1" fmla="val 27000"/>
              <a:gd name="adj2" fmla="val 0"/>
            </a:avLst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mic Sans MS" panose="030F0702030302020204" pitchFamily="66" charset="0"/>
              </a:rPr>
              <a:t>Home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5" name="Round Diagonal Corner Rectangle 4">
            <a:hlinkClick r:id="rId6" action="ppaction://hlinksldjump"/>
          </p:cNvPr>
          <p:cNvSpPr/>
          <p:nvPr/>
        </p:nvSpPr>
        <p:spPr>
          <a:xfrm>
            <a:off x="896937" y="1950333"/>
            <a:ext cx="1890355" cy="737473"/>
          </a:xfrm>
          <a:prstGeom prst="round2DiagRect">
            <a:avLst>
              <a:gd name="adj1" fmla="val 27000"/>
              <a:gd name="adj2" fmla="val 0"/>
            </a:avLst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Comic Sans MS" panose="030F0702030302020204" pitchFamily="66" charset="0"/>
              </a:rPr>
              <a:t>Pendahuluan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6" name="Round Diagonal Corner Rectangle 5">
            <a:hlinkClick r:id="rId7" action="ppaction://hlinksldjump"/>
          </p:cNvPr>
          <p:cNvSpPr/>
          <p:nvPr/>
        </p:nvSpPr>
        <p:spPr>
          <a:xfrm>
            <a:off x="863825" y="3073503"/>
            <a:ext cx="1850346" cy="737473"/>
          </a:xfrm>
          <a:prstGeom prst="round2DiagRect">
            <a:avLst>
              <a:gd name="adj1" fmla="val 27000"/>
              <a:gd name="adj2" fmla="val 0"/>
            </a:avLst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Comic Sans MS" panose="030F0702030302020204" pitchFamily="66" charset="0"/>
              </a:rPr>
              <a:t>Materi</a:t>
            </a:r>
            <a:r>
              <a:rPr lang="en-US" sz="2000" b="1" dirty="0" smtClean="0"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latin typeface="Comic Sans MS" panose="030F0702030302020204" pitchFamily="66" charset="0"/>
              </a:rPr>
              <a:t>dan</a:t>
            </a:r>
            <a:r>
              <a:rPr lang="en-US" sz="2000" b="1" dirty="0" smtClean="0"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latin typeface="Comic Sans MS" panose="030F0702030302020204" pitchFamily="66" charset="0"/>
              </a:rPr>
              <a:t>Contoh</a:t>
            </a:r>
            <a:r>
              <a:rPr lang="en-US" sz="2000" b="1" dirty="0" smtClean="0"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latin typeface="Comic Sans MS" panose="030F0702030302020204" pitchFamily="66" charset="0"/>
              </a:rPr>
              <a:t>Soal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8" name="Round Diagonal Corner Rectangle 7">
            <a:hlinkClick r:id="rId8" action="ppaction://hlinksldjump"/>
          </p:cNvPr>
          <p:cNvSpPr/>
          <p:nvPr/>
        </p:nvSpPr>
        <p:spPr>
          <a:xfrm>
            <a:off x="853621" y="4194634"/>
            <a:ext cx="1914654" cy="737473"/>
          </a:xfrm>
          <a:prstGeom prst="round2DiagRect">
            <a:avLst>
              <a:gd name="adj1" fmla="val 27000"/>
              <a:gd name="adj2" fmla="val 0"/>
            </a:avLst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Comic Sans MS" panose="030F0702030302020204" pitchFamily="66" charset="0"/>
              </a:rPr>
              <a:t>Latihan</a:t>
            </a:r>
            <a:r>
              <a:rPr lang="en-US" sz="2000" b="1" dirty="0" smtClean="0"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latin typeface="Comic Sans MS" panose="030F0702030302020204" pitchFamily="66" charset="0"/>
              </a:rPr>
              <a:t>Soal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9" name="Round Diagonal Corner Rectangle 8">
            <a:hlinkClick r:id="rId8" action="ppaction://hlinksldjump"/>
          </p:cNvPr>
          <p:cNvSpPr/>
          <p:nvPr/>
        </p:nvSpPr>
        <p:spPr>
          <a:xfrm>
            <a:off x="868360" y="5282381"/>
            <a:ext cx="1889353" cy="737473"/>
          </a:xfrm>
          <a:prstGeom prst="round2DiagRect">
            <a:avLst>
              <a:gd name="adj1" fmla="val 27000"/>
              <a:gd name="adj2" fmla="val 0"/>
            </a:avLst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Comic Sans MS" panose="030F0702030302020204" pitchFamily="66" charset="0"/>
              </a:rPr>
              <a:t>Penutup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16" name="Rounded Rectangle 15">
            <a:hlinkClick r:id="rId9" action="ppaction://hlinksldjump"/>
          </p:cNvPr>
          <p:cNvSpPr/>
          <p:nvPr/>
        </p:nvSpPr>
        <p:spPr>
          <a:xfrm>
            <a:off x="4136571" y="769256"/>
            <a:ext cx="3033486" cy="5225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Matriks</a:t>
            </a:r>
            <a:endParaRPr lang="id-ID" sz="2400" dirty="0"/>
          </a:p>
        </p:txBody>
      </p:sp>
      <p:sp>
        <p:nvSpPr>
          <p:cNvPr id="23" name="Rounded Rectangle 22">
            <a:hlinkClick r:id="rId7" action="ppaction://hlinksldjump"/>
          </p:cNvPr>
          <p:cNvSpPr/>
          <p:nvPr/>
        </p:nvSpPr>
        <p:spPr>
          <a:xfrm>
            <a:off x="4383314" y="1538516"/>
            <a:ext cx="3120572" cy="5515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Pengertian Matriks</a:t>
            </a:r>
            <a:endParaRPr lang="id-ID" sz="2400" dirty="0"/>
          </a:p>
        </p:txBody>
      </p:sp>
      <p:sp>
        <p:nvSpPr>
          <p:cNvPr id="24" name="Rounded Rectangle 23">
            <a:hlinkClick r:id="rId10" action="ppaction://hlinksldjump"/>
          </p:cNvPr>
          <p:cNvSpPr/>
          <p:nvPr/>
        </p:nvSpPr>
        <p:spPr>
          <a:xfrm>
            <a:off x="4630056" y="2336802"/>
            <a:ext cx="3120573" cy="5515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Jenis-jenis Matriks</a:t>
            </a:r>
            <a:endParaRPr lang="id-ID" sz="2400" dirty="0"/>
          </a:p>
        </p:txBody>
      </p:sp>
      <p:sp>
        <p:nvSpPr>
          <p:cNvPr id="25" name="Rounded Rectangle 24">
            <a:hlinkClick r:id="rId11" action="ppaction://hlinksldjump"/>
          </p:cNvPr>
          <p:cNvSpPr/>
          <p:nvPr/>
        </p:nvSpPr>
        <p:spPr>
          <a:xfrm>
            <a:off x="4920340" y="3178631"/>
            <a:ext cx="3091545" cy="5515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Transfos Suatu Matriks</a:t>
            </a:r>
            <a:endParaRPr lang="id-ID" sz="2400" dirty="0"/>
          </a:p>
        </p:txBody>
      </p:sp>
      <p:sp>
        <p:nvSpPr>
          <p:cNvPr id="26" name="Rounded Rectangle 25">
            <a:hlinkClick r:id="rId12" action="ppaction://hlinksldjump"/>
          </p:cNvPr>
          <p:cNvSpPr/>
          <p:nvPr/>
        </p:nvSpPr>
        <p:spPr>
          <a:xfrm>
            <a:off x="5239656" y="3976917"/>
            <a:ext cx="3091543" cy="5515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Penjumlahan dan Pengurangan Matriks</a:t>
            </a:r>
            <a:endParaRPr lang="id-ID" sz="2000" dirty="0"/>
          </a:p>
        </p:txBody>
      </p:sp>
      <p:sp>
        <p:nvSpPr>
          <p:cNvPr id="28" name="Rounded Rectangle 27">
            <a:hlinkClick r:id="rId13" action="ppaction://hlinksldjump"/>
          </p:cNvPr>
          <p:cNvSpPr/>
          <p:nvPr/>
        </p:nvSpPr>
        <p:spPr>
          <a:xfrm>
            <a:off x="5544455" y="4789716"/>
            <a:ext cx="3018973" cy="5515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Perkalian </a:t>
            </a:r>
            <a:r>
              <a:rPr lang="id-ID" sz="2000" dirty="0" smtClean="0">
                <a:solidFill>
                  <a:schemeClr val="tx1"/>
                </a:solidFill>
                <a:hlinkClick r:id="rId14" action="ppaction://hlinksldjump"/>
              </a:rPr>
              <a:t>Saklar</a:t>
            </a:r>
            <a:r>
              <a:rPr lang="id-ID" sz="2000" dirty="0" smtClean="0"/>
              <a:t> dengan Matriks</a:t>
            </a:r>
            <a:endParaRPr lang="id-ID" sz="2000" dirty="0"/>
          </a:p>
        </p:txBody>
      </p:sp>
      <p:sp>
        <p:nvSpPr>
          <p:cNvPr id="29" name="Rounded Rectangle 28">
            <a:hlinkClick r:id="rId13" action="ppaction://hlinksldjump"/>
          </p:cNvPr>
          <p:cNvSpPr/>
          <p:nvPr/>
        </p:nvSpPr>
        <p:spPr>
          <a:xfrm>
            <a:off x="5936341" y="5617031"/>
            <a:ext cx="3062515" cy="5515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Determinan Invers</a:t>
            </a:r>
            <a:endParaRPr lang="id-ID" sz="2000" dirty="0"/>
          </a:p>
        </p:txBody>
      </p:sp>
      <p:sp>
        <p:nvSpPr>
          <p:cNvPr id="31" name="Rounded Rectangle 30"/>
          <p:cNvSpPr/>
          <p:nvPr/>
        </p:nvSpPr>
        <p:spPr>
          <a:xfrm>
            <a:off x="3886199" y="381001"/>
            <a:ext cx="838200" cy="670560"/>
          </a:xfrm>
          <a:prstGeom prst="round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089401" y="1106715"/>
            <a:ext cx="838200" cy="670560"/>
          </a:xfrm>
          <a:prstGeom prst="round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394200" y="1904999"/>
            <a:ext cx="838200" cy="670560"/>
          </a:xfrm>
          <a:prstGeom prst="round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3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655458" y="2703286"/>
            <a:ext cx="838200" cy="670560"/>
          </a:xfrm>
          <a:prstGeom prst="round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4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5003800" y="3530600"/>
            <a:ext cx="838200" cy="670560"/>
          </a:xfrm>
          <a:prstGeom prst="round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294086" y="4386944"/>
            <a:ext cx="838200" cy="670560"/>
          </a:xfrm>
          <a:prstGeom prst="round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700487" y="5156200"/>
            <a:ext cx="838200" cy="670560"/>
          </a:xfrm>
          <a:prstGeom prst="round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en-US" dirty="0"/>
          </a:p>
        </p:txBody>
      </p:sp>
      <p:pic>
        <p:nvPicPr>
          <p:cNvPr id="13313" name="Picture 1" descr="E:\soal-matematika-sd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679543" y="856343"/>
            <a:ext cx="2598057" cy="2525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96728537"/>
      </p:ext>
    </p:extLst>
  </p:cSld>
  <p:clrMapOvr>
    <a:masterClrMapping/>
  </p:clrMapOvr>
  <p:transition spd="slow">
    <p:push dir="u"/>
    <p:sndAc>
      <p:stSnd>
        <p:snd r:embed="rId3" name="laser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hank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129" y="653143"/>
            <a:ext cx="8456614" cy="5422687"/>
          </a:xfrm>
          <a:prstGeom prst="rect">
            <a:avLst/>
          </a:prstGeom>
        </p:spPr>
      </p:pic>
      <p:sp>
        <p:nvSpPr>
          <p:cNvPr id="8" name="Round Diagonal Corner Rectangle 7">
            <a:hlinkClick r:id="rId4" action="ppaction://hlinksldjump"/>
          </p:cNvPr>
          <p:cNvSpPr/>
          <p:nvPr/>
        </p:nvSpPr>
        <p:spPr>
          <a:xfrm>
            <a:off x="225675" y="621815"/>
            <a:ext cx="1981200" cy="946150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Home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9" name="Round Diagonal Corner Rectangle 8">
            <a:hlinkClick r:id="rId6" action="ppaction://hlinksldjump"/>
          </p:cNvPr>
          <p:cNvSpPr/>
          <p:nvPr/>
        </p:nvSpPr>
        <p:spPr>
          <a:xfrm>
            <a:off x="225675" y="1753504"/>
            <a:ext cx="1981200" cy="946150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Pendahuluan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10" name="Round Diagonal Corner Rectangle 9">
            <a:hlinkClick r:id="rId7" action="ppaction://hlinksldjump"/>
          </p:cNvPr>
          <p:cNvSpPr/>
          <p:nvPr/>
        </p:nvSpPr>
        <p:spPr>
          <a:xfrm>
            <a:off x="228084" y="2890455"/>
            <a:ext cx="1981200" cy="946150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Materi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dan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Contoh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Soal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11" name="Round Diagonal Corner Rectangle 10">
            <a:hlinkClick r:id="rId8" action="ppaction://hlinksldjump"/>
          </p:cNvPr>
          <p:cNvSpPr/>
          <p:nvPr/>
        </p:nvSpPr>
        <p:spPr>
          <a:xfrm>
            <a:off x="225675" y="3983867"/>
            <a:ext cx="1981200" cy="946150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Latihan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Soal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2" name="Round Diagonal Corner Rectangle 11">
            <a:hlinkClick r:id="rId8" action="ppaction://hlinksldjump"/>
          </p:cNvPr>
          <p:cNvSpPr/>
          <p:nvPr/>
        </p:nvSpPr>
        <p:spPr>
          <a:xfrm>
            <a:off x="225675" y="5151780"/>
            <a:ext cx="1981200" cy="946150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Penutup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9730710"/>
      </p:ext>
    </p:extLst>
  </p:cSld>
  <p:clrMapOvr>
    <a:masterClrMapping/>
  </p:clrMapOvr>
  <p:transition spd="slow"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36610" y="1105123"/>
            <a:ext cx="6726237" cy="1412875"/>
          </a:xfrm>
          <a:blipFill>
            <a:blip r:embed="rId4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ea typeface="FangSong" panose="02010609060101010101" pitchFamily="49" charset="-122"/>
                <a:cs typeface="Times New Roman" pitchFamily="18" charset="0"/>
              </a:rPr>
              <a:t>Perhatikan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FangSong" panose="02010609060101010101" pitchFamily="49" charset="-122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ea typeface="FangSong" panose="02010609060101010101" pitchFamily="49" charset="-122"/>
                <a:cs typeface="Times New Roman" pitchFamily="18" charset="0"/>
              </a:rPr>
              <a:t>Tabel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FangSong" panose="02010609060101010101" pitchFamily="49" charset="-122"/>
                <a:cs typeface="Times New Roman" pitchFamily="18" charset="0"/>
              </a:rPr>
              <a:t> :</a:t>
            </a:r>
            <a:b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FangSong" panose="02010609060101010101" pitchFamily="49" charset="-122"/>
                <a:cs typeface="Times New Roman" pitchFamily="18" charset="0"/>
              </a:rPr>
            </a:br>
            <a:r>
              <a:rPr lang="id-ID" sz="2800" b="1" dirty="0" smtClean="0">
                <a:solidFill>
                  <a:schemeClr val="bg1"/>
                </a:solidFill>
                <a:latin typeface="Times New Roman" pitchFamily="18" charset="0"/>
                <a:ea typeface="FangSong" panose="02010609060101010101" pitchFamily="49" charset="-122"/>
                <a:cs typeface="Times New Roman" pitchFamily="18" charset="0"/>
              </a:rPr>
              <a:t>jumlah mahasiswa tahun 2015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ea typeface="FangSong" panose="02010609060101010101" pitchFamily="49" charset="-122"/>
              <a:cs typeface="Times New Roman" pitchFamily="18" charset="0"/>
            </a:endParaRPr>
          </a:p>
        </p:txBody>
      </p:sp>
      <p:sp>
        <p:nvSpPr>
          <p:cNvPr id="5" name="Round Diagonal Corner Rectangle 4">
            <a:hlinkClick r:id="rId5" action="ppaction://hlinksldjump"/>
          </p:cNvPr>
          <p:cNvSpPr/>
          <p:nvPr/>
        </p:nvSpPr>
        <p:spPr>
          <a:xfrm>
            <a:off x="736146" y="718153"/>
            <a:ext cx="2007053" cy="946150"/>
          </a:xfrm>
          <a:prstGeom prst="round2DiagRect">
            <a:avLst/>
          </a:prstGeom>
          <a:blipFill>
            <a:blip r:embed="rId6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Home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6" name="Round Diagonal Corner Rectangle 5">
            <a:hlinkClick r:id="rId7" action="ppaction://hlinksldjump"/>
          </p:cNvPr>
          <p:cNvSpPr/>
          <p:nvPr/>
        </p:nvSpPr>
        <p:spPr>
          <a:xfrm>
            <a:off x="731027" y="1811561"/>
            <a:ext cx="1981200" cy="946150"/>
          </a:xfrm>
          <a:prstGeom prst="round2DiagRect">
            <a:avLst/>
          </a:prstGeom>
          <a:blipFill>
            <a:blip r:embed="rId6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Pendahuluan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7" name="Round Diagonal Corner Rectangle 6">
            <a:hlinkClick r:id="rId8" action="ppaction://hlinksldjump"/>
          </p:cNvPr>
          <p:cNvSpPr/>
          <p:nvPr/>
        </p:nvSpPr>
        <p:spPr>
          <a:xfrm>
            <a:off x="736147" y="2890455"/>
            <a:ext cx="1981200" cy="946150"/>
          </a:xfrm>
          <a:prstGeom prst="round2DiagRect">
            <a:avLst/>
          </a:prstGeom>
          <a:blipFill>
            <a:blip r:embed="rId6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Materi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dan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Contoh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Soal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8" name="Round Diagonal Corner Rectangle 7">
            <a:hlinkClick r:id="rId9" action="ppaction://hlinksldjump"/>
          </p:cNvPr>
          <p:cNvSpPr/>
          <p:nvPr/>
        </p:nvSpPr>
        <p:spPr>
          <a:xfrm>
            <a:off x="765176" y="3998381"/>
            <a:ext cx="1981200" cy="946150"/>
          </a:xfrm>
          <a:prstGeom prst="round2DiagRect">
            <a:avLst/>
          </a:prstGeom>
          <a:blipFill>
            <a:blip r:embed="rId6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Latihan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Soal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9" name="Round Diagonal Corner Rectangle 8">
            <a:hlinkClick r:id="rId9" action="ppaction://hlinksldjump"/>
          </p:cNvPr>
          <p:cNvSpPr/>
          <p:nvPr/>
        </p:nvSpPr>
        <p:spPr>
          <a:xfrm>
            <a:off x="808718" y="5149851"/>
            <a:ext cx="1934482" cy="946150"/>
          </a:xfrm>
          <a:prstGeom prst="round2DiagRect">
            <a:avLst/>
          </a:prstGeom>
          <a:blipFill>
            <a:blip r:embed="rId6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Penutup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0" name="Action Button: Beginning 9">
            <a:hlinkClick r:id="" action="ppaction://hlinkshowjump?jump=previousslide" highlightClick="1"/>
          </p:cNvPr>
          <p:cNvSpPr/>
          <p:nvPr/>
        </p:nvSpPr>
        <p:spPr>
          <a:xfrm>
            <a:off x="9481457" y="6157685"/>
            <a:ext cx="457200" cy="457200"/>
          </a:xfrm>
          <a:prstGeom prst="actionButtonBeginning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End 11">
            <a:hlinkClick r:id="" action="ppaction://hlinkshowjump?jump=nextslide" highlightClick="1"/>
          </p:cNvPr>
          <p:cNvSpPr/>
          <p:nvPr/>
        </p:nvSpPr>
        <p:spPr>
          <a:xfrm>
            <a:off x="10562771" y="6172200"/>
            <a:ext cx="457200" cy="457200"/>
          </a:xfrm>
          <a:prstGeom prst="actionButtonE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24337930"/>
              </p:ext>
            </p:extLst>
          </p:nvPr>
        </p:nvGraphicFramePr>
        <p:xfrm>
          <a:off x="3606086" y="3039415"/>
          <a:ext cx="6761409" cy="235169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53803"/>
                <a:gridCol w="2253803"/>
                <a:gridCol w="2253803"/>
              </a:tblGrid>
              <a:tr h="58792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id-ID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Batang" panose="02030600000101010101" pitchFamily="18" charset="-127"/>
                          <a:cs typeface="Times New Roman" pitchFamily="18" charset="0"/>
                        </a:rPr>
                        <a:t>elas </a:t>
                      </a:r>
                      <a:endParaRPr lang="id-ID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Laki-laki</a:t>
                      </a:r>
                      <a:endParaRPr lang="id-ID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Wanita</a:t>
                      </a:r>
                      <a:endParaRPr lang="id-ID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92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</a:t>
                      </a:r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240</a:t>
                      </a:r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180</a:t>
                      </a:r>
                      <a:r>
                        <a:rPr lang="id-ID" baseline="0" dirty="0" smtClean="0"/>
                        <a:t> </a:t>
                      </a:r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8792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220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210 </a:t>
                      </a:r>
                      <a:endParaRPr lang="id-ID" dirty="0"/>
                    </a:p>
                  </a:txBody>
                  <a:tcPr/>
                </a:tc>
              </a:tr>
              <a:tr h="58792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III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205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205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Action Button: Home 13">
            <a:hlinkClick r:id="rId5" action="ppaction://hlinksldjump" highlightClick="1"/>
          </p:cNvPr>
          <p:cNvSpPr/>
          <p:nvPr/>
        </p:nvSpPr>
        <p:spPr>
          <a:xfrm>
            <a:off x="10014857" y="6157686"/>
            <a:ext cx="457200" cy="457200"/>
          </a:xfrm>
          <a:prstGeom prst="actionButtonHo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5648167"/>
      </p:ext>
    </p:extLst>
  </p:cSld>
  <p:clrMapOvr>
    <a:masterClrMapping/>
  </p:clrMapOvr>
  <p:transition spd="slow">
    <p:randomBar dir="vert"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28404" y="616553"/>
            <a:ext cx="6421437" cy="1304925"/>
          </a:xfrm>
          <a:blipFill>
            <a:blip r:embed="rId4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judul</a:t>
            </a: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baris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kolom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hilangkan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9650640" y="3081068"/>
            <a:ext cx="2002971" cy="740227"/>
          </a:xfrm>
          <a:prstGeom prst="snip2DiagRect">
            <a:avLst/>
          </a:prstGeom>
          <a:blipFill>
            <a:blip r:embed="rId5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Judul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Kolom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3373809" y="5550354"/>
            <a:ext cx="2326568" cy="696683"/>
          </a:xfrm>
          <a:prstGeom prst="snip2Diag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Judul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Baris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 Diagonal Corner Rectangle 10">
            <a:hlinkClick r:id="rId6" action="ppaction://hlinksldjump"/>
          </p:cNvPr>
          <p:cNvSpPr/>
          <p:nvPr/>
        </p:nvSpPr>
        <p:spPr>
          <a:xfrm>
            <a:off x="779690" y="616553"/>
            <a:ext cx="1981200" cy="946150"/>
          </a:xfrm>
          <a:prstGeom prst="round2Diag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Home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2" name="Round Diagonal Corner Rectangle 11">
            <a:hlinkClick r:id="rId8" action="ppaction://hlinksldjump"/>
          </p:cNvPr>
          <p:cNvSpPr/>
          <p:nvPr/>
        </p:nvSpPr>
        <p:spPr>
          <a:xfrm>
            <a:off x="760056" y="1782532"/>
            <a:ext cx="1981200" cy="946150"/>
          </a:xfrm>
          <a:prstGeom prst="round2Diag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Pendahuluan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13" name="Round Diagonal Corner Rectangle 12">
            <a:hlinkClick r:id="rId9" action="ppaction://hlinksldjump"/>
          </p:cNvPr>
          <p:cNvSpPr/>
          <p:nvPr/>
        </p:nvSpPr>
        <p:spPr>
          <a:xfrm>
            <a:off x="721632" y="2904969"/>
            <a:ext cx="1981200" cy="946150"/>
          </a:xfrm>
          <a:prstGeom prst="round2Diag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Materi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dan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Contoh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Soal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14" name="Round Diagonal Corner Rectangle 13">
            <a:hlinkClick r:id="rId10" action="ppaction://hlinksldjump"/>
          </p:cNvPr>
          <p:cNvSpPr/>
          <p:nvPr/>
        </p:nvSpPr>
        <p:spPr>
          <a:xfrm>
            <a:off x="779690" y="3998381"/>
            <a:ext cx="1981200" cy="946150"/>
          </a:xfrm>
          <a:prstGeom prst="round2Diag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Latihan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Soal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5" name="Round Diagonal Corner Rectangle 14">
            <a:hlinkClick r:id="rId10" action="ppaction://hlinksldjump"/>
          </p:cNvPr>
          <p:cNvSpPr/>
          <p:nvPr/>
        </p:nvSpPr>
        <p:spPr>
          <a:xfrm>
            <a:off x="750661" y="5135336"/>
            <a:ext cx="1981200" cy="946150"/>
          </a:xfrm>
          <a:prstGeom prst="round2Diag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Penutup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6" name="Notched Right Arrow 5"/>
          <p:cNvSpPr/>
          <p:nvPr/>
        </p:nvSpPr>
        <p:spPr>
          <a:xfrm>
            <a:off x="8910411" y="3088519"/>
            <a:ext cx="740229" cy="484632"/>
          </a:xfrm>
          <a:prstGeom prst="notchedRightArrow">
            <a:avLst/>
          </a:prstGeom>
          <a:blipFill>
            <a:blip r:embed="rId11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otched Right Arrow 7"/>
          <p:cNvSpPr/>
          <p:nvPr/>
        </p:nvSpPr>
        <p:spPr>
          <a:xfrm rot="5400000">
            <a:off x="4224964" y="4995909"/>
            <a:ext cx="624259" cy="484632"/>
          </a:xfrm>
          <a:prstGeom prst="notchedRightArrow">
            <a:avLst/>
          </a:prstGeom>
          <a:blipFill>
            <a:blip r:embed="rId11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Beginning 15">
            <a:hlinkClick r:id="" action="ppaction://hlinkshowjump?jump=previousslide" highlightClick="1"/>
          </p:cNvPr>
          <p:cNvSpPr/>
          <p:nvPr/>
        </p:nvSpPr>
        <p:spPr>
          <a:xfrm>
            <a:off x="9481457" y="6157685"/>
            <a:ext cx="457200" cy="457200"/>
          </a:xfrm>
          <a:prstGeom prst="actionButtonBeginning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End 17">
            <a:hlinkClick r:id="" action="ppaction://hlinkshowjump?jump=nextslide" highlightClick="1"/>
          </p:cNvPr>
          <p:cNvSpPr/>
          <p:nvPr/>
        </p:nvSpPr>
        <p:spPr>
          <a:xfrm>
            <a:off x="10562771" y="6172200"/>
            <a:ext cx="457200" cy="457200"/>
          </a:xfrm>
          <a:prstGeom prst="actionButtonE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8222809"/>
              </p:ext>
            </p:extLst>
          </p:nvPr>
        </p:nvGraphicFramePr>
        <p:xfrm>
          <a:off x="3412478" y="2204485"/>
          <a:ext cx="5434887" cy="249339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811629"/>
                <a:gridCol w="1811629"/>
                <a:gridCol w="1811629"/>
              </a:tblGrid>
              <a:tr h="62334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id-ID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Batang" panose="02030600000101010101" pitchFamily="18" charset="-127"/>
                          <a:cs typeface="Times New Roman" pitchFamily="18" charset="0"/>
                        </a:rPr>
                        <a:t>elas </a:t>
                      </a:r>
                      <a:endParaRPr lang="id-ID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Laki-laki</a:t>
                      </a:r>
                      <a:endParaRPr lang="id-ID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Wanita</a:t>
                      </a:r>
                      <a:endParaRPr lang="id-ID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34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</a:t>
                      </a:r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240</a:t>
                      </a:r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180</a:t>
                      </a:r>
                      <a:r>
                        <a:rPr lang="id-ID" baseline="0" dirty="0" smtClean="0"/>
                        <a:t> </a:t>
                      </a:r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2334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220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210 </a:t>
                      </a:r>
                      <a:endParaRPr lang="id-ID" dirty="0"/>
                    </a:p>
                  </a:txBody>
                  <a:tcPr/>
                </a:tc>
              </a:tr>
              <a:tr h="62334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III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205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205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Action Button: Home 20">
            <a:hlinkClick r:id="rId6" action="ppaction://hlinksldjump" highlightClick="1"/>
          </p:cNvPr>
          <p:cNvSpPr/>
          <p:nvPr/>
        </p:nvSpPr>
        <p:spPr>
          <a:xfrm>
            <a:off x="10014857" y="6157686"/>
            <a:ext cx="457200" cy="457200"/>
          </a:xfrm>
          <a:prstGeom prst="actionButtonHo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8546414"/>
      </p:ext>
    </p:extLst>
  </p:cSld>
  <p:clrMapOvr>
    <a:masterClrMapping/>
  </p:clrMapOvr>
  <p:transition spd="slow">
    <p:zoom/>
    <p:sndAc>
      <p:stSnd>
        <p:snd r:embed="rId3" name="laser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uble Bracket 6"/>
          <p:cNvSpPr/>
          <p:nvPr/>
        </p:nvSpPr>
        <p:spPr>
          <a:xfrm>
            <a:off x="5048517" y="3669394"/>
            <a:ext cx="2911381" cy="1546550"/>
          </a:xfrm>
          <a:prstGeom prst="bracketPair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87898" y="1880742"/>
            <a:ext cx="6608889" cy="1009713"/>
          </a:xfr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terbentuk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susunan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28811" y="3232597"/>
            <a:ext cx="6105652" cy="1861918"/>
          </a:xfrm>
        </p:spPr>
        <p:txBody>
          <a:bodyPr>
            <a:noAutofit/>
          </a:bodyPr>
          <a:lstStyle/>
          <a:p>
            <a:endParaRPr lang="id-ID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id-ID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240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1</a:t>
            </a:r>
            <a:r>
              <a:rPr lang="id-ID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80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</a:t>
            </a:r>
          </a:p>
          <a:p>
            <a:r>
              <a:rPr lang="id-ID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220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id-ID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2</a:t>
            </a:r>
            <a:r>
              <a:rPr lang="id-ID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</a:t>
            </a:r>
          </a:p>
          <a:p>
            <a:r>
              <a:rPr lang="id-ID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205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  <a:r>
              <a:rPr lang="id-ID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205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 Diagonal Corner Rectangle 4">
            <a:hlinkClick r:id="rId5" action="ppaction://hlinksldjump"/>
          </p:cNvPr>
          <p:cNvSpPr/>
          <p:nvPr/>
        </p:nvSpPr>
        <p:spPr>
          <a:xfrm>
            <a:off x="634547" y="616553"/>
            <a:ext cx="1981200" cy="946150"/>
          </a:xfrm>
          <a:prstGeom prst="round2DiagRect">
            <a:avLst/>
          </a:prstGeom>
          <a:blipFill>
            <a:blip r:embed="rId6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Home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58456" y="1753504"/>
            <a:ext cx="1981200" cy="946150"/>
          </a:xfrm>
          <a:prstGeom prst="round2DiagRect">
            <a:avLst/>
          </a:prstGeom>
          <a:blipFill>
            <a:blip r:embed="rId6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  <a:hlinkClick r:id="rId7" action="ppaction://hlinksldjump"/>
              </a:rPr>
              <a:t>Pendahuluan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9" name="Round Diagonal Corner Rectangle 8">
            <a:hlinkClick r:id="rId8" action="ppaction://hlinksldjump"/>
          </p:cNvPr>
          <p:cNvSpPr/>
          <p:nvPr/>
        </p:nvSpPr>
        <p:spPr>
          <a:xfrm>
            <a:off x="634547" y="2890455"/>
            <a:ext cx="1981200" cy="946150"/>
          </a:xfrm>
          <a:prstGeom prst="round2DiagRect">
            <a:avLst/>
          </a:prstGeom>
          <a:blipFill>
            <a:blip r:embed="rId6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Materi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dan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Contoh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Soal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10" name="Round Diagonal Corner Rectangle 9">
            <a:hlinkClick r:id="rId9" action="ppaction://hlinksldjump"/>
          </p:cNvPr>
          <p:cNvSpPr/>
          <p:nvPr/>
        </p:nvSpPr>
        <p:spPr>
          <a:xfrm>
            <a:off x="634547" y="3983867"/>
            <a:ext cx="1981200" cy="946150"/>
          </a:xfrm>
          <a:prstGeom prst="round2DiagRect">
            <a:avLst/>
          </a:prstGeom>
          <a:blipFill>
            <a:blip r:embed="rId6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Latihan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Soal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1" name="Round Diagonal Corner Rectangle 10">
            <a:hlinkClick r:id="rId9" action="ppaction://hlinksldjump"/>
          </p:cNvPr>
          <p:cNvSpPr/>
          <p:nvPr/>
        </p:nvSpPr>
        <p:spPr>
          <a:xfrm>
            <a:off x="605518" y="5077279"/>
            <a:ext cx="1981200" cy="946150"/>
          </a:xfrm>
          <a:prstGeom prst="round2DiagRect">
            <a:avLst/>
          </a:prstGeom>
          <a:blipFill>
            <a:blip r:embed="rId6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Penutup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2" name="Action Button: Beginning 11">
            <a:hlinkClick r:id="" action="ppaction://hlinkshowjump?jump=previousslide" highlightClick="1"/>
          </p:cNvPr>
          <p:cNvSpPr/>
          <p:nvPr/>
        </p:nvSpPr>
        <p:spPr>
          <a:xfrm>
            <a:off x="9481457" y="6157685"/>
            <a:ext cx="457200" cy="457200"/>
          </a:xfrm>
          <a:prstGeom prst="actionButtonBeginning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End 13">
            <a:hlinkClick r:id="" action="ppaction://hlinkshowjump?jump=nextslide" highlightClick="1"/>
          </p:cNvPr>
          <p:cNvSpPr/>
          <p:nvPr/>
        </p:nvSpPr>
        <p:spPr>
          <a:xfrm>
            <a:off x="10562771" y="6172200"/>
            <a:ext cx="457200" cy="457200"/>
          </a:xfrm>
          <a:prstGeom prst="actionButtonE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Home 15">
            <a:hlinkClick r:id="rId5" action="ppaction://hlinksldjump" highlightClick="1"/>
          </p:cNvPr>
          <p:cNvSpPr/>
          <p:nvPr/>
        </p:nvSpPr>
        <p:spPr>
          <a:xfrm>
            <a:off x="10014857" y="6157686"/>
            <a:ext cx="457200" cy="457200"/>
          </a:xfrm>
          <a:prstGeom prst="actionButtonHo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4551029"/>
      </p:ext>
    </p:extLst>
  </p:cSld>
  <p:clrMapOvr>
    <a:masterClrMapping/>
  </p:clrMapOvr>
  <p:transition spd="slow">
    <p:dissolv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rot="10800000" flipV="1">
            <a:off x="2936380" y="1755481"/>
            <a:ext cx="6762731" cy="1418348"/>
          </a:xfrm>
        </p:spPr>
        <p:txBody>
          <a:bodyPr/>
          <a:lstStyle/>
          <a:p>
            <a:pPr algn="l"/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Matriks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Susunan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berbentuk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persegi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panjang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diatur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baris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kolom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ditulis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diantara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kurung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biasa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 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siku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 Diagonal Corner Rectangle 5">
            <a:hlinkClick r:id="rId4" action="ppaction://hlinksldjump"/>
          </p:cNvPr>
          <p:cNvSpPr/>
          <p:nvPr/>
        </p:nvSpPr>
        <p:spPr>
          <a:xfrm>
            <a:off x="634547" y="616553"/>
            <a:ext cx="1981200" cy="946150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Home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7" name="Round Diagonal Corner Rectangle 6">
            <a:hlinkClick r:id="rId6" action="ppaction://hlinksldjump"/>
          </p:cNvPr>
          <p:cNvSpPr/>
          <p:nvPr/>
        </p:nvSpPr>
        <p:spPr>
          <a:xfrm>
            <a:off x="658456" y="1753504"/>
            <a:ext cx="1981200" cy="946150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Pendahuluan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8" name="Round Diagonal Corner Rectangle 7">
            <a:hlinkClick r:id="rId7" action="ppaction://hlinksldjump"/>
          </p:cNvPr>
          <p:cNvSpPr/>
          <p:nvPr/>
        </p:nvSpPr>
        <p:spPr>
          <a:xfrm>
            <a:off x="634547" y="2890455"/>
            <a:ext cx="1981200" cy="946150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Materi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dan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Contoh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Soal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9" name="Round Diagonal Corner Rectangle 8">
            <a:hlinkClick r:id="rId8" action="ppaction://hlinksldjump"/>
          </p:cNvPr>
          <p:cNvSpPr/>
          <p:nvPr/>
        </p:nvSpPr>
        <p:spPr>
          <a:xfrm>
            <a:off x="634547" y="3983867"/>
            <a:ext cx="1981200" cy="946150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Latihan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Soal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0" name="Round Diagonal Corner Rectangle 9">
            <a:hlinkClick r:id="rId8" action="ppaction://hlinksldjump"/>
          </p:cNvPr>
          <p:cNvSpPr/>
          <p:nvPr/>
        </p:nvSpPr>
        <p:spPr>
          <a:xfrm>
            <a:off x="605518" y="5077279"/>
            <a:ext cx="1981200" cy="946150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Penutup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4" name="Action Button: Beginning 13">
            <a:hlinkClick r:id="" action="ppaction://hlinkshowjump?jump=previousslide" highlightClick="1"/>
          </p:cNvPr>
          <p:cNvSpPr/>
          <p:nvPr/>
        </p:nvSpPr>
        <p:spPr>
          <a:xfrm>
            <a:off x="9481457" y="6157685"/>
            <a:ext cx="457200" cy="457200"/>
          </a:xfrm>
          <a:prstGeom prst="actionButtonBeginning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End 15">
            <a:hlinkClick r:id="" action="ppaction://hlinkshowjump?jump=nextslide" highlightClick="1"/>
          </p:cNvPr>
          <p:cNvSpPr/>
          <p:nvPr/>
        </p:nvSpPr>
        <p:spPr>
          <a:xfrm>
            <a:off x="10562771" y="6172200"/>
            <a:ext cx="457200" cy="457200"/>
          </a:xfrm>
          <a:prstGeom prst="actionButtonE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2987897" y="283762"/>
            <a:ext cx="6608889" cy="1009713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Pengertian Matriks</a:t>
            </a:r>
            <a:endParaRPr lang="en-US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7897" y="3492318"/>
            <a:ext cx="67221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/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Umum</a:t>
            </a:r>
            <a:endParaRPr lang="en-US" dirty="0"/>
          </a:p>
          <a:p>
            <a:pPr marL="533400" indent="-533400"/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: 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endParaRPr lang="en-US" baseline="-25000" dirty="0"/>
          </a:p>
          <a:p>
            <a:pPr marL="533400" indent="-533400"/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/>
              <a:t>matriks</a:t>
            </a:r>
            <a:r>
              <a:rPr lang="en-US" dirty="0"/>
              <a:t> :</a:t>
            </a:r>
          </a:p>
          <a:p>
            <a:pPr marL="533400" indent="-533400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: m</a:t>
            </a:r>
          </a:p>
          <a:p>
            <a:pPr marL="533400" indent="-533400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: n</a:t>
            </a:r>
          </a:p>
          <a:p>
            <a:pPr marL="533400" indent="-533400"/>
            <a:r>
              <a:rPr lang="en-US" dirty="0" err="1"/>
              <a:t>Ordo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: </a:t>
            </a:r>
            <a:r>
              <a:rPr lang="en-US" dirty="0" smtClean="0"/>
              <a:t>m</a:t>
            </a:r>
            <a:r>
              <a:rPr lang="id-ID" dirty="0" smtClean="0"/>
              <a:t>x</a:t>
            </a:r>
            <a:r>
              <a:rPr lang="en-US" dirty="0" smtClean="0"/>
              <a:t>n</a:t>
            </a:r>
            <a:endParaRPr lang="en-US" dirty="0"/>
          </a:p>
          <a:p>
            <a:pPr marL="533400" indent="-533400"/>
            <a:endParaRPr lang="en-US" baseline="-25000" dirty="0"/>
          </a:p>
          <a:p>
            <a:endParaRPr lang="id-ID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5478055"/>
              </p:ext>
            </p:extLst>
          </p:nvPr>
        </p:nvGraphicFramePr>
        <p:xfrm>
          <a:off x="6595382" y="3606085"/>
          <a:ext cx="2528729" cy="1716420"/>
        </p:xfrm>
        <a:graphic>
          <a:graphicData uri="http://schemas.openxmlformats.org/presentationml/2006/ole">
            <p:oleObj spid="_x0000_s11295" name="Microsoft Equation 3.0" r:id="rId10" imgW="1384300" imgH="939800" progId="Equation.3">
              <p:embed/>
            </p:oleObj>
          </a:graphicData>
        </a:graphic>
      </p:graphicFrame>
      <p:sp>
        <p:nvSpPr>
          <p:cNvPr id="17" name="Action Button: Home 16">
            <a:hlinkClick r:id="rId4" action="ppaction://hlinksldjump" highlightClick="1"/>
          </p:cNvPr>
          <p:cNvSpPr/>
          <p:nvPr/>
        </p:nvSpPr>
        <p:spPr>
          <a:xfrm>
            <a:off x="10014857" y="6157686"/>
            <a:ext cx="457200" cy="457200"/>
          </a:xfrm>
          <a:prstGeom prst="actionButtonHo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2480133"/>
      </p:ext>
    </p:extLst>
  </p:cSld>
  <p:clrMapOvr>
    <a:masterClrMapping/>
  </p:clrMapOvr>
  <p:transition spd="slow">
    <p:dissolve/>
    <p:sndAc>
      <p:stSnd>
        <p:snd r:embed="rId3" name="arrow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288" y="1753504"/>
            <a:ext cx="6815669" cy="1515533"/>
          </a:xfrm>
        </p:spPr>
        <p:txBody>
          <a:bodyPr/>
          <a:lstStyle/>
          <a:p>
            <a:pPr algn="l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Matriks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3200" dirty="0" smtClean="0"/>
              <a:t>=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5747" y="3657596"/>
            <a:ext cx="7345650" cy="1842840"/>
          </a:xfrm>
        </p:spPr>
        <p:txBody>
          <a:bodyPr>
            <a:normAutofit fontScale="70000" lnSpcReduction="20000"/>
          </a:bodyPr>
          <a:lstStyle/>
          <a:p>
            <a:pPr algn="l"/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       </a:t>
            </a:r>
            <a:r>
              <a:rPr lang="id-ID" sz="2400" dirty="0" smtClean="0"/>
              <a:t>      </a:t>
            </a:r>
            <a:r>
              <a:rPr lang="en-US" sz="2400" dirty="0" smtClean="0"/>
              <a:t>  </a:t>
            </a:r>
            <a:r>
              <a:rPr lang="id-ID" sz="2400" dirty="0" smtClean="0"/>
              <a:t>   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baris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– 2 </a:t>
            </a:r>
            <a:r>
              <a:rPr lang="en-US" sz="2400" dirty="0" err="1" smtClean="0"/>
              <a:t>kolom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-1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err="1" smtClean="0"/>
              <a:t>Matriks</a:t>
            </a:r>
            <a:r>
              <a:rPr lang="en-US" sz="2400" dirty="0" smtClean="0"/>
              <a:t> A </a:t>
            </a:r>
            <a:r>
              <a:rPr lang="en-US" sz="2400" dirty="0" err="1" smtClean="0"/>
              <a:t>berordo</a:t>
            </a:r>
            <a:r>
              <a:rPr lang="en-US" sz="2400" dirty="0" smtClean="0"/>
              <a:t> </a:t>
            </a:r>
            <a:r>
              <a:rPr lang="id-ID" sz="2400" dirty="0"/>
              <a:t>3</a:t>
            </a:r>
            <a:r>
              <a:rPr lang="en-US" sz="2400" dirty="0" smtClean="0"/>
              <a:t>X</a:t>
            </a:r>
            <a:r>
              <a:rPr lang="id-ID" sz="2400" dirty="0" smtClean="0"/>
              <a:t>2 </a:t>
            </a:r>
            <a:r>
              <a:rPr lang="id-ID" sz="2400" dirty="0"/>
              <a:t>karena </a:t>
            </a:r>
            <a:r>
              <a:rPr lang="id-ID" sz="2400" dirty="0" smtClean="0"/>
              <a:t>terdiri dari 3 baris dan 2 kolom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id-ID" sz="2400" dirty="0"/>
              <a:t>Matriks dinotasikan </a:t>
            </a:r>
            <a:r>
              <a:rPr lang="id-ID" sz="2400" dirty="0" smtClean="0"/>
              <a:t>dengan huruf kapital (A, B, C)</a:t>
            </a:r>
          </a:p>
          <a:p>
            <a:pPr algn="l"/>
            <a:r>
              <a:rPr lang="id-ID" sz="2400" dirty="0" smtClean="0"/>
              <a:t>	Jadi ordo adalah ukuran suatu matriks yang dinyatakan dalam banyaknya baris dikali banyaknya kolom.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>
            <a:off x="6600672" y="1776391"/>
            <a:ext cx="649817" cy="16167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600672" y="2050520"/>
            <a:ext cx="649817" cy="17606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5061287" y="2744041"/>
            <a:ext cx="201552" cy="16128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5698174" y="3013050"/>
            <a:ext cx="462136" cy="16106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9"/>
          <p:cNvSpPr/>
          <p:nvPr/>
        </p:nvSpPr>
        <p:spPr>
          <a:xfrm>
            <a:off x="7432064" y="1688601"/>
            <a:ext cx="1777930" cy="249469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Baris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 smtClean="0">
                <a:solidFill>
                  <a:schemeClr val="tx1"/>
                </a:solidFill>
              </a:rPr>
              <a:t> - 1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432064" y="2050521"/>
            <a:ext cx="1777930" cy="267676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Baris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 smtClean="0">
                <a:solidFill>
                  <a:schemeClr val="tx1"/>
                </a:solidFill>
              </a:rPr>
              <a:t> - 2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 Single Corner Rectangle 11"/>
          <p:cNvSpPr/>
          <p:nvPr/>
        </p:nvSpPr>
        <p:spPr>
          <a:xfrm>
            <a:off x="4057220" y="3035816"/>
            <a:ext cx="1509826" cy="327714"/>
          </a:xfrm>
          <a:prstGeom prst="round1Rect">
            <a:avLst/>
          </a:prstGeom>
          <a:solidFill>
            <a:schemeClr val="accent5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-1</a:t>
            </a:r>
            <a:endParaRPr lang="en-US" dirty="0"/>
          </a:p>
        </p:txBody>
      </p:sp>
      <p:sp>
        <p:nvSpPr>
          <p:cNvPr id="13" name="Round Single Corner Rectangle 12"/>
          <p:cNvSpPr/>
          <p:nvPr/>
        </p:nvSpPr>
        <p:spPr>
          <a:xfrm>
            <a:off x="5406887" y="3496586"/>
            <a:ext cx="1502979" cy="322021"/>
          </a:xfrm>
          <a:prstGeom prst="round1Rect">
            <a:avLst/>
          </a:prstGeom>
          <a:solidFill>
            <a:schemeClr val="accent5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62651" y="3836605"/>
            <a:ext cx="800169" cy="4108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chemeClr val="tx1"/>
                </a:solidFill>
              </a:rPr>
              <a:t>220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ound Diagonal Corner Rectangle 22">
            <a:hlinkClick r:id="rId3" action="ppaction://hlinksldjump"/>
          </p:cNvPr>
          <p:cNvSpPr/>
          <p:nvPr/>
        </p:nvSpPr>
        <p:spPr>
          <a:xfrm>
            <a:off x="634547" y="616553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Home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24" name="Round Diagonal Corner Rectangle 23">
            <a:hlinkClick r:id="rId5" action="ppaction://hlinksldjump"/>
          </p:cNvPr>
          <p:cNvSpPr/>
          <p:nvPr/>
        </p:nvSpPr>
        <p:spPr>
          <a:xfrm>
            <a:off x="658456" y="1753504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Pendahuluan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26" name="Round Diagonal Corner Rectangle 25">
            <a:hlinkClick r:id="rId6" action="ppaction://hlinksldjump"/>
          </p:cNvPr>
          <p:cNvSpPr/>
          <p:nvPr/>
        </p:nvSpPr>
        <p:spPr>
          <a:xfrm>
            <a:off x="634547" y="3983867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Latihan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Soal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27" name="Round Diagonal Corner Rectangle 26">
            <a:hlinkClick r:id="rId6" action="ppaction://hlinksldjump"/>
          </p:cNvPr>
          <p:cNvSpPr/>
          <p:nvPr/>
        </p:nvSpPr>
        <p:spPr>
          <a:xfrm>
            <a:off x="605518" y="5077279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Penutup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28" name="Round Diagonal Corner Rectangle 27">
            <a:hlinkClick r:id="rId7" action="ppaction://hlinksldjump"/>
          </p:cNvPr>
          <p:cNvSpPr/>
          <p:nvPr/>
        </p:nvSpPr>
        <p:spPr>
          <a:xfrm>
            <a:off x="634547" y="2890455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Materi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dan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Contoh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Soal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25" name="Action Button: Beginning 24">
            <a:hlinkClick r:id="" action="ppaction://hlinkshowjump?jump=previousslide" highlightClick="1"/>
          </p:cNvPr>
          <p:cNvSpPr/>
          <p:nvPr/>
        </p:nvSpPr>
        <p:spPr>
          <a:xfrm>
            <a:off x="9481457" y="6157685"/>
            <a:ext cx="457200" cy="457200"/>
          </a:xfrm>
          <a:prstGeom prst="actionButtonBeginning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End 29">
            <a:hlinkClick r:id="" action="ppaction://hlinkshowjump?jump=nextslide" highlightClick="1"/>
          </p:cNvPr>
          <p:cNvSpPr/>
          <p:nvPr/>
        </p:nvSpPr>
        <p:spPr>
          <a:xfrm>
            <a:off x="10562771" y="6172200"/>
            <a:ext cx="457200" cy="457200"/>
          </a:xfrm>
          <a:prstGeom prst="actionButtonE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uble Bracket 30"/>
          <p:cNvSpPr/>
          <p:nvPr/>
        </p:nvSpPr>
        <p:spPr>
          <a:xfrm>
            <a:off x="4597759" y="1675170"/>
            <a:ext cx="1918952" cy="976274"/>
          </a:xfrm>
          <a:prstGeom prst="bracketPair">
            <a:avLst/>
          </a:prstGeom>
          <a:blipFill>
            <a:blip r:embed="rId8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240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80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220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id-ID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</a:t>
            </a:r>
          </a:p>
          <a:p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205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id-ID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205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6600671" y="2509226"/>
            <a:ext cx="649817" cy="17606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Diagonal Corner Rectangle 32"/>
          <p:cNvSpPr/>
          <p:nvPr/>
        </p:nvSpPr>
        <p:spPr>
          <a:xfrm>
            <a:off x="7432064" y="2463418"/>
            <a:ext cx="1777930" cy="267676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Baris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id-ID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ction Button: Home 33">
            <a:hlinkClick r:id="rId3" action="ppaction://hlinksldjump" highlightClick="1"/>
          </p:cNvPr>
          <p:cNvSpPr/>
          <p:nvPr/>
        </p:nvSpPr>
        <p:spPr>
          <a:xfrm>
            <a:off x="10014857" y="6157686"/>
            <a:ext cx="457200" cy="457200"/>
          </a:xfrm>
          <a:prstGeom prst="actionButtonHo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7572009"/>
      </p:ext>
    </p:extLst>
  </p:cSld>
  <p:clrMapOvr>
    <a:masterClrMapping/>
  </p:clrMapOvr>
  <p:transition spd="slow">
    <p:cut/>
    <p:sndAc>
      <p:stSnd>
        <p:snd r:embed="rId2" name="drumroll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5229" y="403831"/>
            <a:ext cx="6134226" cy="876598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Matriks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2792779" y="1570248"/>
            <a:ext cx="2945871" cy="2366991"/>
          </a:xfrm>
          <a:prstGeom prst="flowChartAlternateProcess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1. Matriks persegi</a:t>
            </a:r>
          </a:p>
          <a:p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Matriks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baris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kolom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90932" y="1004678"/>
            <a:ext cx="5094346" cy="2690940"/>
            <a:chOff x="5649388" y="2226359"/>
            <a:chExt cx="5161104" cy="2840286"/>
          </a:xfrm>
        </p:grpSpPr>
        <p:sp>
          <p:nvSpPr>
            <p:cNvPr id="9" name="Cloud Callout 8"/>
            <p:cNvSpPr/>
            <p:nvPr/>
          </p:nvSpPr>
          <p:spPr>
            <a:xfrm>
              <a:off x="5649388" y="2226579"/>
              <a:ext cx="5094346" cy="2840066"/>
            </a:xfrm>
            <a:prstGeom prst="cloudCallout">
              <a:avLst>
                <a:gd name="adj1" fmla="val -47991"/>
                <a:gd name="adj2" fmla="val 53487"/>
              </a:avLst>
            </a:prstGeom>
            <a:solidFill>
              <a:schemeClr val="accent5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err="1" smtClean="0"/>
                <a:t>Contoh</a:t>
              </a:r>
              <a:r>
                <a:rPr lang="en-US" sz="2400" dirty="0" smtClean="0"/>
                <a:t> : </a:t>
              </a:r>
            </a:p>
            <a:p>
              <a:r>
                <a:rPr lang="en-US" sz="2400" dirty="0" smtClean="0"/>
                <a:t>A =   </a:t>
              </a:r>
              <a:r>
                <a:rPr lang="en-US" sz="2400" b="1" dirty="0" smtClean="0"/>
                <a:t>1  2  4       </a:t>
              </a:r>
              <a:endParaRPr lang="en-US" sz="2400" b="1" dirty="0"/>
            </a:p>
            <a:p>
              <a:r>
                <a:rPr lang="en-US" sz="2400" b="1" dirty="0" smtClean="0"/>
                <a:t>        -2  3  2</a:t>
              </a:r>
            </a:p>
            <a:p>
              <a:r>
                <a:rPr lang="en-US" sz="2400" b="1" dirty="0"/>
                <a:t> </a:t>
              </a:r>
              <a:r>
                <a:rPr lang="en-US" sz="2400" b="1" dirty="0" smtClean="0"/>
                <a:t>        3 -1  4</a:t>
              </a:r>
              <a:endParaRPr lang="en-US" sz="2400" b="1" dirty="0"/>
            </a:p>
          </p:txBody>
        </p:sp>
        <p:sp>
          <p:nvSpPr>
            <p:cNvPr id="11" name="Double Bracket 10"/>
            <p:cNvSpPr/>
            <p:nvPr/>
          </p:nvSpPr>
          <p:spPr>
            <a:xfrm>
              <a:off x="6955545" y="3253534"/>
              <a:ext cx="1150235" cy="1166142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" name="Round Diagonal Corner Rectangle 11"/>
            <p:cNvSpPr/>
            <p:nvPr/>
          </p:nvSpPr>
          <p:spPr>
            <a:xfrm>
              <a:off x="8294923" y="3170802"/>
              <a:ext cx="2515569" cy="938856"/>
            </a:xfrm>
            <a:prstGeom prst="round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Merupakan</a:t>
              </a:r>
              <a:r>
                <a:rPr lang="en-US" sz="2000" dirty="0" smtClean="0"/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matriks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persegi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yang 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berordo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tiga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 rot="3074051" flipV="1">
              <a:off x="6823282" y="3740048"/>
              <a:ext cx="1321063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595333">
              <a:off x="8151643" y="4288150"/>
              <a:ext cx="2426853" cy="638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Diagonal </a:t>
              </a:r>
              <a:r>
                <a:rPr lang="en-US" sz="2000" dirty="0" err="1" smtClean="0"/>
                <a:t>Utama</a:t>
              </a:r>
              <a:endParaRPr lang="en-US" sz="2000" dirty="0"/>
            </a:p>
          </p:txBody>
        </p:sp>
        <p:sp>
          <p:nvSpPr>
            <p:cNvPr id="13" name="Right Arrow 12"/>
            <p:cNvSpPr/>
            <p:nvPr/>
          </p:nvSpPr>
          <p:spPr>
            <a:xfrm rot="18862050">
              <a:off x="6764029" y="3764904"/>
              <a:ext cx="1456603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20309309">
              <a:off x="8033408" y="2226359"/>
              <a:ext cx="2426853" cy="638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Diagonal </a:t>
              </a:r>
              <a:r>
                <a:rPr lang="en-US" sz="2000" dirty="0" err="1" smtClean="0"/>
                <a:t>Samping</a:t>
              </a:r>
              <a:endParaRPr lang="en-US" sz="2000" dirty="0"/>
            </a:p>
          </p:txBody>
        </p:sp>
      </p:grpSp>
      <p:sp>
        <p:nvSpPr>
          <p:cNvPr id="15" name="Round Diagonal Corner Rectangle 14">
            <a:hlinkClick r:id="rId3" action="ppaction://hlinksldjump"/>
          </p:cNvPr>
          <p:cNvSpPr/>
          <p:nvPr/>
        </p:nvSpPr>
        <p:spPr>
          <a:xfrm>
            <a:off x="634547" y="616553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Home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6" name="Round Diagonal Corner Rectangle 15">
            <a:hlinkClick r:id="rId5" action="ppaction://hlinksldjump"/>
          </p:cNvPr>
          <p:cNvSpPr/>
          <p:nvPr/>
        </p:nvSpPr>
        <p:spPr>
          <a:xfrm>
            <a:off x="658456" y="1753504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Pendahuluan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634547" y="2890455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Materi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dan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Comic Sans MS" panose="030F0702030302020204" pitchFamily="66" charset="0"/>
                <a:hlinkClick r:id="rId6" action="ppaction://hlinksldjump"/>
              </a:rPr>
              <a:t>Contoh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Soal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18" name="Round Diagonal Corner Rectangle 17">
            <a:hlinkClick r:id="rId7" action="ppaction://hlinksldjump"/>
          </p:cNvPr>
          <p:cNvSpPr/>
          <p:nvPr/>
        </p:nvSpPr>
        <p:spPr>
          <a:xfrm>
            <a:off x="634547" y="3983867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Latihan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Soal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9" name="Round Diagonal Corner Rectangle 18">
            <a:hlinkClick r:id="rId7" action="ppaction://hlinksldjump"/>
          </p:cNvPr>
          <p:cNvSpPr/>
          <p:nvPr/>
        </p:nvSpPr>
        <p:spPr>
          <a:xfrm>
            <a:off x="605518" y="5077279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Penutup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20" name="Action Button: Beginning 19">
            <a:hlinkClick r:id="" action="ppaction://hlinkshowjump?jump=previousslide" highlightClick="1"/>
          </p:cNvPr>
          <p:cNvSpPr/>
          <p:nvPr/>
        </p:nvSpPr>
        <p:spPr>
          <a:xfrm>
            <a:off x="9481457" y="6157685"/>
            <a:ext cx="457200" cy="457200"/>
          </a:xfrm>
          <a:prstGeom prst="actionButtonBeginning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ction Button: End 21">
            <a:hlinkClick r:id="" action="ppaction://hlinkshowjump?jump=nextslide" highlightClick="1"/>
          </p:cNvPr>
          <p:cNvSpPr/>
          <p:nvPr/>
        </p:nvSpPr>
        <p:spPr>
          <a:xfrm>
            <a:off x="10562771" y="6172200"/>
            <a:ext cx="457200" cy="457200"/>
          </a:xfrm>
          <a:prstGeom prst="actionButtonE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792779" y="3983867"/>
            <a:ext cx="3193990" cy="223036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2.Matriks baris  </a:t>
            </a:r>
          </a:p>
          <a:p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Matriks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terdiri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baris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memuat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elemen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70504" y="3937239"/>
            <a:ext cx="3671232" cy="2173243"/>
            <a:chOff x="6259504" y="2226579"/>
            <a:chExt cx="2311946" cy="3783270"/>
          </a:xfrm>
        </p:grpSpPr>
        <p:sp>
          <p:nvSpPr>
            <p:cNvPr id="25" name="Cloud Callout 24"/>
            <p:cNvSpPr/>
            <p:nvPr/>
          </p:nvSpPr>
          <p:spPr>
            <a:xfrm>
              <a:off x="6259504" y="2226579"/>
              <a:ext cx="2311946" cy="2504349"/>
            </a:xfrm>
            <a:prstGeom prst="cloudCallout">
              <a:avLst>
                <a:gd name="adj1" fmla="val -68143"/>
                <a:gd name="adj2" fmla="val 64032"/>
              </a:avLst>
            </a:prstGeom>
            <a:solidFill>
              <a:schemeClr val="accent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Contoh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:</a:t>
              </a:r>
            </a:p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A = (  4  1  ) 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ound Diagonal Corner Rectangle 25"/>
            <p:cNvSpPr/>
            <p:nvPr/>
          </p:nvSpPr>
          <p:spPr>
            <a:xfrm>
              <a:off x="6614367" y="4144709"/>
              <a:ext cx="1885375" cy="1865140"/>
            </a:xfrm>
            <a:prstGeom prst="round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Merupakan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atriks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baris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yang </a:t>
              </a:r>
              <a:r>
                <a:rPr lang="en-US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terdiri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atas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dua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elemen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" name="Action Button: Home 26">
            <a:hlinkClick r:id="rId3" action="ppaction://hlinksldjump" highlightClick="1"/>
          </p:cNvPr>
          <p:cNvSpPr/>
          <p:nvPr/>
        </p:nvSpPr>
        <p:spPr>
          <a:xfrm>
            <a:off x="10014857" y="6157686"/>
            <a:ext cx="457200" cy="457200"/>
          </a:xfrm>
          <a:prstGeom prst="actionButtonHo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986600"/>
      </p:ext>
    </p:extLst>
  </p:cSld>
  <p:clrMapOvr>
    <a:masterClrMapping/>
  </p:clrMapOvr>
  <p:transition spd="slow">
    <p:dissolv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hlinkClick r:id="rId3" action="ppaction://hlinksldjump"/>
          </p:cNvPr>
          <p:cNvSpPr/>
          <p:nvPr/>
        </p:nvSpPr>
        <p:spPr>
          <a:xfrm>
            <a:off x="634547" y="616553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Home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8" name="Round Diagonal Corner Rectangle 7">
            <a:hlinkClick r:id="rId5" action="ppaction://hlinksldjump"/>
          </p:cNvPr>
          <p:cNvSpPr/>
          <p:nvPr/>
        </p:nvSpPr>
        <p:spPr>
          <a:xfrm>
            <a:off x="658456" y="1753504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Pendahuluan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634547" y="2890455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omic Sans MS" panose="030F0702030302020204" pitchFamily="66" charset="0"/>
              </a:rPr>
              <a:t>Materi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  <a:hlinkClick r:id="rId6" action="ppaction://hlinksldjump"/>
              </a:rPr>
              <a:t>dan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Contoh</a:t>
            </a:r>
            <a:r>
              <a:rPr lang="en-US" sz="2200" b="1" dirty="0" smtClean="0">
                <a:latin typeface="Comic Sans MS" panose="030F0702030302020204" pitchFamily="66" charset="0"/>
              </a:rPr>
              <a:t> </a:t>
            </a:r>
            <a:r>
              <a:rPr lang="en-US" sz="2200" b="1" dirty="0" err="1" smtClean="0">
                <a:latin typeface="Comic Sans MS" panose="030F0702030302020204" pitchFamily="66" charset="0"/>
              </a:rPr>
              <a:t>Soal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10" name="Round Diagonal Corner Rectangle 9">
            <a:hlinkClick r:id="rId7" action="ppaction://hlinksldjump"/>
          </p:cNvPr>
          <p:cNvSpPr/>
          <p:nvPr/>
        </p:nvSpPr>
        <p:spPr>
          <a:xfrm>
            <a:off x="634547" y="3983867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Latihan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Soal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1" name="Round Diagonal Corner Rectangle 10">
            <a:hlinkClick r:id="rId7" action="ppaction://hlinksldjump"/>
          </p:cNvPr>
          <p:cNvSpPr/>
          <p:nvPr/>
        </p:nvSpPr>
        <p:spPr>
          <a:xfrm>
            <a:off x="605518" y="5077279"/>
            <a:ext cx="1981200" cy="94615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mic Sans MS" panose="030F0702030302020204" pitchFamily="66" charset="0"/>
              </a:rPr>
              <a:t>Penutup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2" name="Action Button: Beginning 11">
            <a:hlinkClick r:id="" action="ppaction://hlinkshowjump?jump=previousslide" highlightClick="1"/>
          </p:cNvPr>
          <p:cNvSpPr/>
          <p:nvPr/>
        </p:nvSpPr>
        <p:spPr>
          <a:xfrm>
            <a:off x="9481457" y="6157685"/>
            <a:ext cx="457200" cy="457200"/>
          </a:xfrm>
          <a:prstGeom prst="actionButtonBeginning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End 13">
            <a:hlinkClick r:id="" action="ppaction://hlinkshowjump?jump=nextslide" highlightClick="1"/>
          </p:cNvPr>
          <p:cNvSpPr/>
          <p:nvPr/>
        </p:nvSpPr>
        <p:spPr>
          <a:xfrm>
            <a:off x="10562771" y="6172200"/>
            <a:ext cx="457200" cy="457200"/>
          </a:xfrm>
          <a:prstGeom prst="actionButtonE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895233" y="750623"/>
            <a:ext cx="2655561" cy="205500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3. Matriks kolom </a:t>
            </a:r>
          </a:p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Matriks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terdiri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kolom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memuat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elemen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315209" y="616552"/>
            <a:ext cx="3444798" cy="2083102"/>
            <a:chOff x="5750716" y="2515768"/>
            <a:chExt cx="4268069" cy="2718486"/>
          </a:xfrm>
        </p:grpSpPr>
        <p:sp>
          <p:nvSpPr>
            <p:cNvPr id="17" name="Cloud Callout 16"/>
            <p:cNvSpPr/>
            <p:nvPr/>
          </p:nvSpPr>
          <p:spPr>
            <a:xfrm>
              <a:off x="5750716" y="2515768"/>
              <a:ext cx="3520799" cy="1844303"/>
            </a:xfrm>
            <a:prstGeom prst="cloudCallout">
              <a:avLst>
                <a:gd name="adj1" fmla="val -67207"/>
                <a:gd name="adj2" fmla="val 71685"/>
              </a:avLst>
            </a:prstGeom>
            <a:solidFill>
              <a:schemeClr val="accent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Contoh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 :</a:t>
              </a:r>
            </a:p>
            <a:p>
              <a:r>
                <a:rPr lang="en-US" dirty="0" smtClean="0"/>
                <a:t>  3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-4</a:t>
              </a:r>
            </a:p>
          </p:txBody>
        </p:sp>
        <p:sp>
          <p:nvSpPr>
            <p:cNvPr id="18" name="Double Bracket 17"/>
            <p:cNvSpPr/>
            <p:nvPr/>
          </p:nvSpPr>
          <p:spPr>
            <a:xfrm>
              <a:off x="6191700" y="3167370"/>
              <a:ext cx="516835" cy="669235"/>
            </a:xfrm>
            <a:prstGeom prst="bracketPair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 Diagonal Corner Rectangle 18"/>
            <p:cNvSpPr/>
            <p:nvPr/>
          </p:nvSpPr>
          <p:spPr>
            <a:xfrm>
              <a:off x="6191698" y="4031641"/>
              <a:ext cx="3827087" cy="1202613"/>
            </a:xfrm>
            <a:prstGeom prst="round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Merupakan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matriks</a:t>
              </a:r>
              <a:r>
                <a: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kolom</a:t>
              </a:r>
              <a:r>
                <a: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yang </a:t>
              </a:r>
              <a:r>
                <a:rPr lang="en-US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yang</a:t>
              </a:r>
              <a:r>
                <a: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terdiri</a:t>
              </a:r>
              <a:r>
                <a: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atas</a:t>
              </a:r>
              <a:r>
                <a: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dua</a:t>
              </a:r>
              <a:r>
                <a: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elemen</a:t>
              </a:r>
              <a:endPara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689671" y="2890455"/>
            <a:ext cx="3118702" cy="302094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4. Matriks segitiga </a:t>
            </a:r>
          </a:p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matriks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persegi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berordo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elemen-elemen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matriks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bawah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diagonal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diagonal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semuanya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nol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08373" y="2805624"/>
            <a:ext cx="5679581" cy="2744729"/>
            <a:chOff x="4773443" y="747933"/>
            <a:chExt cx="5467358" cy="2328943"/>
          </a:xfrm>
        </p:grpSpPr>
        <p:sp>
          <p:nvSpPr>
            <p:cNvPr id="22" name="Cloud Callout 21"/>
            <p:cNvSpPr/>
            <p:nvPr/>
          </p:nvSpPr>
          <p:spPr>
            <a:xfrm>
              <a:off x="4773443" y="747933"/>
              <a:ext cx="5467358" cy="2328943"/>
            </a:xfrm>
            <a:prstGeom prst="cloudCallout">
              <a:avLst>
                <a:gd name="adj1" fmla="val -49654"/>
                <a:gd name="adj2" fmla="val 44184"/>
              </a:avLst>
            </a:prstGeom>
            <a:solidFill>
              <a:schemeClr val="accent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16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just"/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Contoh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: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Matriks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segitiga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dengan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elemen-elemen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di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bawah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diagonal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utama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semuanya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bernilai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nol</a:t>
              </a:r>
              <a:endParaRPr lang="en-US" sz="1600" dirty="0" smtClean="0">
                <a:latin typeface="Times New Roman" pitchFamily="18" charset="0"/>
                <a:cs typeface="Times New Roman" pitchFamily="18" charset="0"/>
              </a:endParaRPr>
            </a:p>
            <a:p>
              <a:pPr lvl="2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A =    4  3  2  -1</a:t>
              </a:r>
            </a:p>
            <a:p>
              <a:pPr lvl="2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         0  1  3   5</a:t>
              </a:r>
            </a:p>
            <a:p>
              <a:pPr lvl="2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         0  0  2   6</a:t>
              </a:r>
            </a:p>
            <a:p>
              <a:pPr lvl="2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         0  0  0   4  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Double Bracket 23"/>
            <p:cNvSpPr/>
            <p:nvPr/>
          </p:nvSpPr>
          <p:spPr>
            <a:xfrm>
              <a:off x="6806655" y="1912404"/>
              <a:ext cx="1190173" cy="946288"/>
            </a:xfrm>
            <a:prstGeom prst="bracketPair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Action Button: Home 22">
            <a:hlinkClick r:id="rId3" action="ppaction://hlinksldjump" highlightClick="1"/>
          </p:cNvPr>
          <p:cNvSpPr/>
          <p:nvPr/>
        </p:nvSpPr>
        <p:spPr>
          <a:xfrm>
            <a:off x="10014857" y="6157686"/>
            <a:ext cx="457200" cy="457200"/>
          </a:xfrm>
          <a:prstGeom prst="actionButtonHo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9669681"/>
      </p:ext>
    </p:extLst>
  </p:cSld>
  <p:clrMapOvr>
    <a:masterClrMapping/>
  </p:clrMapOvr>
  <p:transition spd="slow">
    <p:wedge/>
    <p:sndAc>
      <p:stSnd>
        <p:snd r:embed="rId2" name="breeze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2397</TotalTime>
  <Words>836</Words>
  <Application>Microsoft Office PowerPoint</Application>
  <PresentationFormat>Custom</PresentationFormat>
  <Paragraphs>281</Paragraphs>
  <Slides>20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Organic</vt:lpstr>
      <vt:lpstr>Microsoft Equation 3.0</vt:lpstr>
      <vt:lpstr>Equation</vt:lpstr>
      <vt:lpstr>Slide 1</vt:lpstr>
      <vt:lpstr>Slide 2</vt:lpstr>
      <vt:lpstr>Perhatikan Tabel : jumlah mahasiswa tahun 2015</vt:lpstr>
      <vt:lpstr>Jika judul baris dan kolom di hilangkan</vt:lpstr>
      <vt:lpstr>Maka terbentuk susunan bilangan sebagai berikut :</vt:lpstr>
      <vt:lpstr>           Matriks adalah Susunan bilangan berbentuk persegi panjang yang diatur dalam baris dan kolom, ditulis diantara kurung biasa (  ) atau  siku [ ].   </vt:lpstr>
      <vt:lpstr>Contoh :  Matriks A =  </vt:lpstr>
      <vt:lpstr> Jenis- Jenis Matriks </vt:lpstr>
      <vt:lpstr>Slide 9</vt:lpstr>
      <vt:lpstr>Slide 10</vt:lpstr>
      <vt:lpstr>Slide 11</vt:lpstr>
      <vt:lpstr>Slide 12</vt:lpstr>
      <vt:lpstr>Sifat-sifat penjumlahan matriks</vt:lpstr>
      <vt:lpstr>Perkalian matriks</vt:lpstr>
      <vt:lpstr>Slide 15</vt:lpstr>
      <vt:lpstr>Slide 16</vt:lpstr>
      <vt:lpstr>Slide 17</vt:lpstr>
      <vt:lpstr>Slide 18</vt:lpstr>
      <vt:lpstr>Invers matriks berordo 2x2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MATRIKS</dc:title>
  <dc:creator>Windows 7</dc:creator>
  <cp:lastModifiedBy>Pratama</cp:lastModifiedBy>
  <cp:revision>237</cp:revision>
  <dcterms:created xsi:type="dcterms:W3CDTF">2013-11-28T23:25:49Z</dcterms:created>
  <dcterms:modified xsi:type="dcterms:W3CDTF">2019-12-05T22:20:22Z</dcterms:modified>
</cp:coreProperties>
</file>