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1"/>
  </p:normalViewPr>
  <p:slideViewPr>
    <p:cSldViewPr snapToGrid="0" snapToObjects="1">
      <p:cViewPr varScale="1">
        <p:scale>
          <a:sx n="68" d="100"/>
          <a:sy n="68" d="100"/>
        </p:scale>
        <p:origin x="144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C62E78-F200-4C4C-BC42-C27AC9E77916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6B0FEB-E303-4A4A-A013-42557A45C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7202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B0FEB-E303-4A4A-A013-42557A45CDD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3072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B0FEB-E303-4A4A-A013-42557A45CDD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3072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B0FEB-E303-4A4A-A013-42557A45CDD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3072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LAB 11</a:t>
            </a:r>
            <a:endParaRPr lang="en-US" sz="1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CSC 2209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3389673"/>
              </p:ext>
            </p:extLst>
          </p:nvPr>
        </p:nvGraphicFramePr>
        <p:xfrm>
          <a:off x="476205" y="5186042"/>
          <a:ext cx="8335798" cy="1018816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Summer 22-23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Taslimur Rahman; Taslimur.Rahman@aiub.edu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Operating Systems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Checking file existence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1929008"/>
            <a:ext cx="8574087" cy="4197155"/>
          </a:xfrm>
        </p:spPr>
        <p:txBody>
          <a:bodyPr>
            <a:normAutofit/>
          </a:bodyPr>
          <a:lstStyle/>
          <a:p>
            <a:pPr marL="0" indent="0">
              <a:spcBef>
                <a:spcPts val="1000"/>
              </a:spcBef>
              <a:buNone/>
            </a:pPr>
            <a:r>
              <a:rPr lang="en-US" dirty="0"/>
              <a:t>filename=info.txt</a:t>
            </a:r>
          </a:p>
          <a:p>
            <a:pPr marL="0" indent="0">
              <a:spcBef>
                <a:spcPts val="1000"/>
              </a:spcBef>
              <a:buNone/>
            </a:pPr>
            <a:r>
              <a:rPr lang="en-US" dirty="0"/>
              <a:t>if [ -f $filename ]</a:t>
            </a:r>
          </a:p>
          <a:p>
            <a:pPr marL="0" indent="0">
              <a:spcBef>
                <a:spcPts val="1000"/>
              </a:spcBef>
              <a:buNone/>
            </a:pPr>
            <a:r>
              <a:rPr lang="en-US" dirty="0"/>
              <a:t>then</a:t>
            </a:r>
          </a:p>
          <a:p>
            <a:pPr marL="0" indent="0">
              <a:spcBef>
                <a:spcPts val="1000"/>
              </a:spcBef>
              <a:buNone/>
            </a:pPr>
            <a:r>
              <a:rPr lang="en-US" dirty="0"/>
              <a:t>	#do operation</a:t>
            </a:r>
          </a:p>
          <a:p>
            <a:pPr marL="0" indent="0">
              <a:spcBef>
                <a:spcPts val="1000"/>
              </a:spcBef>
              <a:buNone/>
            </a:pPr>
            <a:r>
              <a:rPr lang="en-US" dirty="0"/>
              <a:t>else</a:t>
            </a:r>
          </a:p>
          <a:p>
            <a:pPr marL="0" indent="0">
              <a:spcBef>
                <a:spcPts val="1000"/>
              </a:spcBef>
              <a:buNone/>
            </a:pPr>
            <a:r>
              <a:rPr lang="en-US" dirty="0"/>
              <a:t>	echo “File not exists”</a:t>
            </a:r>
          </a:p>
          <a:p>
            <a:pPr marL="0" indent="0">
              <a:spcBef>
                <a:spcPts val="1000"/>
              </a:spcBef>
              <a:buNone/>
            </a:pPr>
            <a:r>
              <a:rPr lang="en-US" b="1" dirty="0"/>
              <a:t>Here the –f flag checks for the existence of the file.</a:t>
            </a:r>
          </a:p>
        </p:txBody>
      </p:sp>
    </p:spTree>
    <p:extLst>
      <p:ext uri="{BB962C8B-B14F-4D97-AF65-F5344CB8AC3E}">
        <p14:creationId xmlns:p14="http://schemas.microsoft.com/office/powerpoint/2010/main" val="12591794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7F4BAFD-2E76-4ABD-8010-F76016C90307}"/>
              </a:ext>
            </a:extLst>
          </p:cNvPr>
          <p:cNvSpPr txBox="1">
            <a:spLocks/>
          </p:cNvSpPr>
          <p:nvPr/>
        </p:nvSpPr>
        <p:spPr>
          <a:xfrm>
            <a:off x="335494" y="1203272"/>
            <a:ext cx="8229600" cy="3775604"/>
          </a:xfrm>
          <a:prstGeom prst="rect">
            <a:avLst/>
          </a:prstGeom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q"/>
            </a:pPr>
            <a:r>
              <a:rPr lang="en-US" dirty="0"/>
              <a:t>Unix Shell Programming</a:t>
            </a:r>
          </a:p>
          <a:p>
            <a:pPr lvl="1">
              <a:buFont typeface="Wingdings" pitchFamily="2" charset="2"/>
              <a:buChar char="q"/>
            </a:pPr>
            <a:r>
              <a:rPr lang="en-US" dirty="0"/>
              <a:t>Written by </a:t>
            </a:r>
            <a:r>
              <a:rPr lang="en-US" dirty="0" err="1"/>
              <a:t>Yashavant</a:t>
            </a:r>
            <a:r>
              <a:rPr lang="en-US" dirty="0"/>
              <a:t> P. </a:t>
            </a:r>
            <a:r>
              <a:rPr lang="en-US" dirty="0" err="1"/>
              <a:t>Kanetkar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848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886560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sz="2800" dirty="0">
                <a:solidFill>
                  <a:schemeClr val="tx1"/>
                </a:solidFill>
              </a:rPr>
              <a:t>Array</a:t>
            </a:r>
          </a:p>
          <a:p>
            <a:pPr marL="457200" indent="-457200">
              <a:buAutoNum type="arabicPeriod"/>
            </a:pPr>
            <a:r>
              <a:rPr lang="en-US" sz="2800" dirty="0">
                <a:solidFill>
                  <a:schemeClr val="tx1"/>
                </a:solidFill>
              </a:rPr>
              <a:t>File Parsing from Shell Script </a:t>
            </a:r>
          </a:p>
          <a:p>
            <a:pPr marL="457200" indent="-457200">
              <a:buAutoNum type="arabicPeriod"/>
            </a:pPr>
            <a:r>
              <a:rPr lang="en-US" sz="2800" dirty="0">
                <a:solidFill>
                  <a:schemeClr val="tx1"/>
                </a:solidFill>
              </a:rPr>
              <a:t>File Parsing With Separator </a:t>
            </a:r>
          </a:p>
          <a:p>
            <a:pPr marL="457200" indent="-457200">
              <a:buAutoNum type="arabicPeriod"/>
            </a:pPr>
            <a:r>
              <a:rPr lang="en-US" sz="2800" dirty="0">
                <a:solidFill>
                  <a:schemeClr val="tx1"/>
                </a:solidFill>
              </a:rPr>
              <a:t>Checking file existence </a:t>
            </a:r>
          </a:p>
          <a:p>
            <a:pPr marL="342900" indent="-342900">
              <a:buAutoNum type="arabicPeriod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1929008"/>
            <a:ext cx="8574087" cy="4197155"/>
          </a:xfrm>
        </p:spPr>
        <p:txBody>
          <a:bodyPr>
            <a:normAutofit fontScale="92500" lnSpcReduction="10000"/>
          </a:bodyPr>
          <a:lstStyle/>
          <a:p>
            <a:pPr>
              <a:spcBef>
                <a:spcPts val="1000"/>
              </a:spcBef>
              <a:buFont typeface="Wingdings" pitchFamily="2" charset="2"/>
              <a:buChar char="q"/>
            </a:pPr>
            <a:r>
              <a:rPr lang="en-US" dirty="0"/>
              <a:t>Bash Supports simple single dimension array</a:t>
            </a:r>
          </a:p>
          <a:p>
            <a:pPr>
              <a:spcBef>
                <a:spcPts val="1000"/>
              </a:spcBef>
              <a:buFont typeface="Wingdings" pitchFamily="2" charset="2"/>
              <a:buChar char="q"/>
            </a:pPr>
            <a:r>
              <a:rPr lang="en-US" dirty="0"/>
              <a:t>In bash you can add value in any array position</a:t>
            </a:r>
          </a:p>
          <a:p>
            <a:pPr>
              <a:spcBef>
                <a:spcPts val="1000"/>
              </a:spcBef>
              <a:buFont typeface="Wingdings" pitchFamily="2" charset="2"/>
              <a:buChar char="q"/>
            </a:pPr>
            <a:r>
              <a:rPr lang="en-US" dirty="0"/>
              <a:t>Gaps in indices are okay in bash</a:t>
            </a:r>
          </a:p>
          <a:p>
            <a:pPr>
              <a:spcBef>
                <a:spcPts val="1000"/>
              </a:spcBef>
              <a:buFont typeface="Wingdings" pitchFamily="2" charset="2"/>
              <a:buChar char="q"/>
            </a:pPr>
            <a:r>
              <a:rPr lang="en-US" dirty="0"/>
              <a:t>You can treat any variable as an array but the value will be assigned into the 0th index</a:t>
            </a:r>
          </a:p>
          <a:p>
            <a:pPr>
              <a:spcBef>
                <a:spcPts val="1000"/>
              </a:spcBef>
              <a:buFont typeface="Wingdings" pitchFamily="2" charset="2"/>
              <a:buChar char="q"/>
            </a:pPr>
            <a:r>
              <a:rPr lang="en-US" dirty="0"/>
              <a:t>Syntax</a:t>
            </a:r>
          </a:p>
          <a:p>
            <a:pPr marL="460375" lvl="1" indent="0">
              <a:spcBef>
                <a:spcPts val="1000"/>
              </a:spcBef>
              <a:buNone/>
            </a:pPr>
            <a:r>
              <a:rPr lang="en-US" dirty="0" err="1"/>
              <a:t>os</a:t>
            </a:r>
            <a:r>
              <a:rPr lang="en-US" dirty="0"/>
              <a:t>=(‘</a:t>
            </a:r>
            <a:r>
              <a:rPr lang="en-US" dirty="0" err="1"/>
              <a:t>ubuntu</a:t>
            </a:r>
            <a:r>
              <a:rPr lang="en-US" dirty="0"/>
              <a:t>’, ‘windows’, ‘</a:t>
            </a:r>
            <a:r>
              <a:rPr lang="en-US" dirty="0" err="1"/>
              <a:t>linux</a:t>
            </a:r>
            <a:r>
              <a:rPr lang="en-US" dirty="0"/>
              <a:t>’)</a:t>
            </a:r>
          </a:p>
          <a:p>
            <a:pPr marL="460375" lvl="1" indent="0">
              <a:spcBef>
                <a:spcPts val="1000"/>
              </a:spcBef>
              <a:buNone/>
            </a:pPr>
            <a:r>
              <a:rPr lang="en-US" dirty="0"/>
              <a:t>echo “${</a:t>
            </a:r>
            <a:r>
              <a:rPr lang="en-US" dirty="0" err="1"/>
              <a:t>os</a:t>
            </a:r>
            <a:r>
              <a:rPr lang="en-US" dirty="0"/>
              <a:t>[0]}”</a:t>
            </a:r>
          </a:p>
          <a:p>
            <a:pPr marL="460375" lvl="1" indent="0">
              <a:spcBef>
                <a:spcPts val="1000"/>
              </a:spcBef>
              <a:buNone/>
            </a:pPr>
            <a:r>
              <a:rPr lang="en-US" dirty="0"/>
              <a:t>echo “${</a:t>
            </a:r>
            <a:r>
              <a:rPr lang="en-US" dirty="0" err="1"/>
              <a:t>os</a:t>
            </a:r>
            <a:r>
              <a:rPr lang="en-US" dirty="0"/>
              <a:t>[1]}”</a:t>
            </a:r>
          </a:p>
          <a:p>
            <a:pPr marL="460375" lvl="1" indent="0">
              <a:spcBef>
                <a:spcPts val="1000"/>
              </a:spcBef>
              <a:buNone/>
            </a:pPr>
            <a:r>
              <a:rPr lang="en-US" dirty="0"/>
              <a:t>echo “${</a:t>
            </a:r>
            <a:r>
              <a:rPr lang="en-US" dirty="0" err="1"/>
              <a:t>os</a:t>
            </a:r>
            <a:r>
              <a:rPr lang="en-US" dirty="0"/>
              <a:t>[2]}”</a:t>
            </a:r>
          </a:p>
        </p:txBody>
      </p:sp>
    </p:spTree>
    <p:extLst>
      <p:ext uri="{BB962C8B-B14F-4D97-AF65-F5344CB8AC3E}">
        <p14:creationId xmlns:p14="http://schemas.microsoft.com/office/powerpoint/2010/main" val="2428494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Array </a:t>
            </a:r>
            <a:r>
              <a:rPr lang="en-US" altLang="en-US" sz="1600" dirty="0">
                <a:solidFill>
                  <a:prstClr val="white"/>
                </a:solidFill>
              </a:rPr>
              <a:t>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1929008"/>
            <a:ext cx="8574087" cy="4197155"/>
          </a:xfrm>
        </p:spPr>
        <p:txBody>
          <a:bodyPr>
            <a:normAutofit/>
          </a:bodyPr>
          <a:lstStyle/>
          <a:p>
            <a:pPr>
              <a:spcBef>
                <a:spcPts val="1000"/>
              </a:spcBef>
              <a:buFont typeface="Wingdings" pitchFamily="2" charset="2"/>
              <a:buChar char="q"/>
            </a:pPr>
            <a:r>
              <a:rPr lang="en-US" dirty="0"/>
              <a:t>Get the length of the array</a:t>
            </a:r>
          </a:p>
          <a:p>
            <a:pPr marL="0" indent="0">
              <a:spcBef>
                <a:spcPts val="1000"/>
              </a:spcBef>
              <a:buNone/>
            </a:pPr>
            <a:r>
              <a:rPr lang="en-US" dirty="0"/>
              <a:t>	echo “${#</a:t>
            </a:r>
            <a:r>
              <a:rPr lang="en-US" dirty="0" err="1"/>
              <a:t>os</a:t>
            </a:r>
            <a:r>
              <a:rPr lang="en-US" dirty="0"/>
              <a:t>[@]}”</a:t>
            </a:r>
          </a:p>
          <a:p>
            <a:pPr>
              <a:spcBef>
                <a:spcPts val="1000"/>
              </a:spcBef>
              <a:buFont typeface="Wingdings" pitchFamily="2" charset="2"/>
              <a:buChar char="q"/>
            </a:pPr>
            <a:r>
              <a:rPr lang="en-US" dirty="0"/>
              <a:t>Removing value from array</a:t>
            </a:r>
          </a:p>
          <a:p>
            <a:pPr marL="0" indent="0">
              <a:spcBef>
                <a:spcPts val="1000"/>
              </a:spcBef>
              <a:buNone/>
            </a:pPr>
            <a:r>
              <a:rPr lang="en-US" dirty="0"/>
              <a:t>	unset </a:t>
            </a:r>
            <a:r>
              <a:rPr lang="en-US" dirty="0" err="1"/>
              <a:t>os</a:t>
            </a:r>
            <a:r>
              <a:rPr lang="en-US" dirty="0"/>
              <a:t>[2]</a:t>
            </a:r>
          </a:p>
          <a:p>
            <a:pPr>
              <a:spcBef>
                <a:spcPts val="1000"/>
              </a:spcBef>
              <a:buFont typeface="Wingdings" pitchFamily="2" charset="2"/>
              <a:buChar char="q"/>
            </a:pPr>
            <a:r>
              <a:rPr lang="en-US" dirty="0"/>
              <a:t>Taking array as an input</a:t>
            </a:r>
          </a:p>
          <a:p>
            <a:pPr marL="0" indent="0">
              <a:spcBef>
                <a:spcPts val="1000"/>
              </a:spcBef>
              <a:buNone/>
            </a:pPr>
            <a:r>
              <a:rPr lang="en-US" dirty="0"/>
              <a:t>	Read –a </a:t>
            </a:r>
            <a:r>
              <a:rPr lang="en-US" dirty="0" err="1"/>
              <a:t>variablename</a:t>
            </a:r>
            <a:r>
              <a:rPr lang="en-US" dirty="0"/>
              <a:t> [separate input with space and then press enter]</a:t>
            </a:r>
          </a:p>
        </p:txBody>
      </p:sp>
    </p:spTree>
    <p:extLst>
      <p:ext uri="{BB962C8B-B14F-4D97-AF65-F5344CB8AC3E}">
        <p14:creationId xmlns:p14="http://schemas.microsoft.com/office/powerpoint/2010/main" val="1281381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File Parsing from Shell Script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1929008"/>
            <a:ext cx="8574087" cy="4197155"/>
          </a:xfrm>
        </p:spPr>
        <p:txBody>
          <a:bodyPr>
            <a:normAutofit/>
          </a:bodyPr>
          <a:lstStyle/>
          <a:p>
            <a:pPr>
              <a:spcBef>
                <a:spcPts val="1000"/>
              </a:spcBef>
              <a:buFont typeface="Wingdings" pitchFamily="2" charset="2"/>
              <a:buChar char="q"/>
            </a:pPr>
            <a:r>
              <a:rPr lang="en-US" dirty="0"/>
              <a:t>File can be viewed with cat command easily.</a:t>
            </a:r>
          </a:p>
          <a:p>
            <a:pPr>
              <a:spcBef>
                <a:spcPts val="1000"/>
              </a:spcBef>
              <a:buFont typeface="Wingdings" pitchFamily="2" charset="2"/>
              <a:buChar char="q"/>
            </a:pPr>
            <a:r>
              <a:rPr lang="en-US" dirty="0"/>
              <a:t>We can also parse file from shell script.</a:t>
            </a:r>
          </a:p>
          <a:p>
            <a:pPr>
              <a:spcBef>
                <a:spcPts val="1000"/>
              </a:spcBef>
              <a:buFont typeface="Wingdings" pitchFamily="2" charset="2"/>
              <a:buChar char="q"/>
            </a:pPr>
            <a:r>
              <a:rPr lang="en-US" dirty="0"/>
              <a:t>For parsing file we need input redirection of file.</a:t>
            </a:r>
          </a:p>
          <a:p>
            <a:pPr>
              <a:spcBef>
                <a:spcPts val="1000"/>
              </a:spcBef>
              <a:buFont typeface="Wingdings" pitchFamily="2" charset="2"/>
              <a:buChar char="q"/>
            </a:pPr>
            <a:r>
              <a:rPr lang="en-US" dirty="0"/>
              <a:t>Input redirection means the read command will read from file rather taking input from terminal.</a:t>
            </a:r>
          </a:p>
          <a:p>
            <a:pPr>
              <a:spcBef>
                <a:spcPts val="1000"/>
              </a:spcBef>
              <a:buFont typeface="Wingdings" pitchFamily="2" charset="2"/>
              <a:buChar char="q"/>
            </a:pPr>
            <a:r>
              <a:rPr lang="en-US" dirty="0"/>
              <a:t>Input redirection is done by &lt; operator.</a:t>
            </a:r>
          </a:p>
          <a:p>
            <a:pPr>
              <a:spcBef>
                <a:spcPts val="1000"/>
              </a:spcBef>
              <a:buFont typeface="Wingdings" pitchFamily="2" charset="2"/>
              <a:buChar char="q"/>
            </a:pPr>
            <a:r>
              <a:rPr lang="en-US" dirty="0"/>
              <a:t>File is read by while loop.</a:t>
            </a:r>
          </a:p>
        </p:txBody>
      </p:sp>
    </p:spTree>
    <p:extLst>
      <p:ext uri="{BB962C8B-B14F-4D97-AF65-F5344CB8AC3E}">
        <p14:creationId xmlns:p14="http://schemas.microsoft.com/office/powerpoint/2010/main" val="2755675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1929008"/>
            <a:ext cx="8574087" cy="4197155"/>
          </a:xfrm>
        </p:spPr>
        <p:txBody>
          <a:bodyPr>
            <a:normAutofit/>
          </a:bodyPr>
          <a:lstStyle/>
          <a:p>
            <a:pPr marL="0" indent="0">
              <a:spcBef>
                <a:spcPts val="1000"/>
              </a:spcBef>
              <a:buNone/>
            </a:pPr>
            <a:r>
              <a:rPr lang="en-US" dirty="0"/>
              <a:t>!# /bin/bash</a:t>
            </a:r>
          </a:p>
          <a:p>
            <a:pPr marL="0" indent="0">
              <a:spcBef>
                <a:spcPts val="1000"/>
              </a:spcBef>
              <a:buNone/>
            </a:pPr>
            <a:r>
              <a:rPr lang="en-US" dirty="0"/>
              <a:t>while read </a:t>
            </a:r>
            <a:r>
              <a:rPr lang="en-US" dirty="0" err="1"/>
              <a:t>filecontent</a:t>
            </a:r>
            <a:endParaRPr lang="en-US" dirty="0"/>
          </a:p>
          <a:p>
            <a:pPr marL="0" indent="0">
              <a:spcBef>
                <a:spcPts val="1000"/>
              </a:spcBef>
              <a:buNone/>
            </a:pPr>
            <a:r>
              <a:rPr lang="en-US" dirty="0"/>
              <a:t>do</a:t>
            </a:r>
          </a:p>
          <a:p>
            <a:pPr marL="0" indent="0">
              <a:spcBef>
                <a:spcPts val="1000"/>
              </a:spcBef>
              <a:buNone/>
            </a:pPr>
            <a:r>
              <a:rPr lang="en-US" dirty="0"/>
              <a:t>	echo $</a:t>
            </a:r>
            <a:r>
              <a:rPr lang="en-US" dirty="0" err="1"/>
              <a:t>filecontent</a:t>
            </a:r>
            <a:endParaRPr lang="en-US" dirty="0"/>
          </a:p>
          <a:p>
            <a:pPr marL="0" indent="0">
              <a:spcBef>
                <a:spcPts val="1000"/>
              </a:spcBef>
              <a:buNone/>
            </a:pPr>
            <a:r>
              <a:rPr lang="en-US" dirty="0"/>
              <a:t>done &lt; filename</a:t>
            </a:r>
          </a:p>
          <a:p>
            <a:pPr marL="0" indent="0">
              <a:spcBef>
                <a:spcPts val="1000"/>
              </a:spcBef>
              <a:buNone/>
            </a:pPr>
            <a:r>
              <a:rPr lang="en-US" dirty="0"/>
              <a:t>This will read the whole content of the file and give output in terminal.</a:t>
            </a:r>
          </a:p>
        </p:txBody>
      </p:sp>
    </p:spTree>
    <p:extLst>
      <p:ext uri="{BB962C8B-B14F-4D97-AF65-F5344CB8AC3E}">
        <p14:creationId xmlns:p14="http://schemas.microsoft.com/office/powerpoint/2010/main" val="22106933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File Parsing With Separator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1929008"/>
            <a:ext cx="8574087" cy="4197155"/>
          </a:xfrm>
        </p:spPr>
        <p:txBody>
          <a:bodyPr>
            <a:normAutofit/>
          </a:bodyPr>
          <a:lstStyle/>
          <a:p>
            <a:pPr marL="0" indent="0">
              <a:spcBef>
                <a:spcPts val="1000"/>
              </a:spcBef>
              <a:buNone/>
            </a:pPr>
            <a:r>
              <a:rPr lang="en-US" dirty="0"/>
              <a:t>Suppose we want to parse the file and its contents</a:t>
            </a:r>
          </a:p>
          <a:p>
            <a:pPr marL="0" indent="0">
              <a:spcBef>
                <a:spcPts val="1000"/>
              </a:spcBef>
              <a:buNone/>
            </a:pPr>
            <a:r>
              <a:rPr lang="en-US" dirty="0"/>
              <a:t>For example the below is a content of a file</a:t>
            </a:r>
          </a:p>
          <a:p>
            <a:pPr marL="460375" lvl="1" indent="0">
              <a:spcBef>
                <a:spcPts val="1000"/>
              </a:spcBef>
              <a:buNone/>
            </a:pPr>
            <a:r>
              <a:rPr lang="en-US" dirty="0"/>
              <a:t>Name-ID</a:t>
            </a:r>
          </a:p>
          <a:p>
            <a:pPr marL="460375" lvl="1" indent="0">
              <a:spcBef>
                <a:spcPts val="1000"/>
              </a:spcBef>
              <a:buNone/>
            </a:pPr>
            <a:r>
              <a:rPr lang="en-US" dirty="0" err="1"/>
              <a:t>Tanvir</a:t>
            </a:r>
            <a:r>
              <a:rPr lang="en-US" dirty="0"/>
              <a:t> Ahmed-123466</a:t>
            </a:r>
          </a:p>
          <a:p>
            <a:pPr marL="460375" lvl="1" indent="0">
              <a:spcBef>
                <a:spcPts val="1000"/>
              </a:spcBef>
              <a:buNone/>
            </a:pPr>
            <a:r>
              <a:rPr lang="en-US" dirty="0" err="1"/>
              <a:t>Sabbir</a:t>
            </a:r>
            <a:r>
              <a:rPr lang="en-US" dirty="0"/>
              <a:t> Ahmed-456792</a:t>
            </a:r>
          </a:p>
          <a:p>
            <a:pPr marL="460375" lvl="1" indent="0">
              <a:spcBef>
                <a:spcPts val="1000"/>
              </a:spcBef>
              <a:buNone/>
            </a:pPr>
            <a:r>
              <a:rPr lang="en-US" dirty="0" err="1"/>
              <a:t>Masum</a:t>
            </a:r>
            <a:r>
              <a:rPr lang="en-US" dirty="0"/>
              <a:t> Ahmed-454679</a:t>
            </a:r>
          </a:p>
          <a:p>
            <a:pPr marL="0" indent="0">
              <a:spcBef>
                <a:spcPts val="1000"/>
              </a:spcBef>
              <a:buNone/>
            </a:pPr>
            <a:r>
              <a:rPr lang="en-US" dirty="0"/>
              <a:t>Here you can see the name and id are separated by -.</a:t>
            </a:r>
          </a:p>
          <a:p>
            <a:pPr marL="0" indent="0">
              <a:spcBef>
                <a:spcPts val="1000"/>
              </a:spcBef>
              <a:buNone/>
            </a:pPr>
            <a:r>
              <a:rPr lang="en-US" dirty="0"/>
              <a:t>This is a separator. In many files </a:t>
            </a:r>
            <a:r>
              <a:rPr lang="en-US" dirty="0" err="1"/>
              <a:t>linux</a:t>
            </a:r>
            <a:r>
              <a:rPr lang="en-US" dirty="0"/>
              <a:t> uses separator to separate file contents.</a:t>
            </a:r>
          </a:p>
        </p:txBody>
      </p:sp>
    </p:spTree>
    <p:extLst>
      <p:ext uri="{BB962C8B-B14F-4D97-AF65-F5344CB8AC3E}">
        <p14:creationId xmlns:p14="http://schemas.microsoft.com/office/powerpoint/2010/main" val="4993599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1929008"/>
            <a:ext cx="8574087" cy="4197155"/>
          </a:xfrm>
        </p:spPr>
        <p:txBody>
          <a:bodyPr>
            <a:normAutofit fontScale="85000" lnSpcReduction="20000"/>
          </a:bodyPr>
          <a:lstStyle/>
          <a:p>
            <a:pPr>
              <a:spcBef>
                <a:spcPts val="1000"/>
              </a:spcBef>
              <a:buFont typeface="Wingdings" pitchFamily="2" charset="2"/>
              <a:buChar char="q"/>
            </a:pPr>
            <a:r>
              <a:rPr lang="en-US" dirty="0"/>
              <a:t>Run cat /</a:t>
            </a:r>
            <a:r>
              <a:rPr lang="en-US" dirty="0" err="1"/>
              <a:t>etc</a:t>
            </a:r>
            <a:r>
              <a:rPr lang="en-US" dirty="0"/>
              <a:t>/</a:t>
            </a:r>
            <a:r>
              <a:rPr lang="en-US" dirty="0" err="1"/>
              <a:t>passwd</a:t>
            </a:r>
            <a:endParaRPr lang="en-US" dirty="0"/>
          </a:p>
          <a:p>
            <a:pPr lvl="1">
              <a:spcBef>
                <a:spcPts val="1000"/>
              </a:spcBef>
              <a:buFont typeface="Wingdings" pitchFamily="2" charset="2"/>
              <a:buChar char="q"/>
            </a:pPr>
            <a:r>
              <a:rPr lang="en-US" dirty="0"/>
              <a:t>This file contains the user information like username, password, user home directory etc.</a:t>
            </a:r>
          </a:p>
          <a:p>
            <a:pPr marL="0" indent="0">
              <a:spcBef>
                <a:spcPts val="1000"/>
              </a:spcBef>
              <a:buNone/>
            </a:pPr>
            <a:r>
              <a:rPr lang="en-US" dirty="0"/>
              <a:t>	See the below content. This contains username and user’s home directory.</a:t>
            </a:r>
          </a:p>
          <a:p>
            <a:pPr marL="1146175" lvl="3" indent="0">
              <a:spcBef>
                <a:spcPts val="1000"/>
              </a:spcBef>
              <a:buNone/>
            </a:pPr>
            <a:r>
              <a:rPr lang="en-US" dirty="0" err="1">
                <a:solidFill>
                  <a:srgbClr val="FF0000"/>
                </a:solidFill>
              </a:rPr>
              <a:t>uuidd</a:t>
            </a:r>
            <a:r>
              <a:rPr lang="en-US" dirty="0">
                <a:solidFill>
                  <a:srgbClr val="FF0000"/>
                </a:solidFill>
              </a:rPr>
              <a:t>:/</a:t>
            </a:r>
            <a:r>
              <a:rPr lang="en-US" dirty="0" err="1">
                <a:solidFill>
                  <a:srgbClr val="FF0000"/>
                </a:solidFill>
              </a:rPr>
              <a:t>usr</a:t>
            </a:r>
            <a:r>
              <a:rPr lang="en-US" dirty="0">
                <a:solidFill>
                  <a:srgbClr val="FF0000"/>
                </a:solidFill>
              </a:rPr>
              <a:t>/</a:t>
            </a:r>
            <a:r>
              <a:rPr lang="en-US" dirty="0" err="1">
                <a:solidFill>
                  <a:srgbClr val="FF0000"/>
                </a:solidFill>
              </a:rPr>
              <a:t>sbin</a:t>
            </a:r>
            <a:r>
              <a:rPr lang="en-US" dirty="0">
                <a:solidFill>
                  <a:srgbClr val="FF0000"/>
                </a:solidFill>
              </a:rPr>
              <a:t>/</a:t>
            </a:r>
            <a:r>
              <a:rPr lang="en-US" dirty="0" err="1">
                <a:solidFill>
                  <a:srgbClr val="FF0000"/>
                </a:solidFill>
              </a:rPr>
              <a:t>nologin</a:t>
            </a:r>
            <a:endParaRPr lang="en-US" dirty="0">
              <a:solidFill>
                <a:srgbClr val="FF0000"/>
              </a:solidFill>
            </a:endParaRPr>
          </a:p>
          <a:p>
            <a:pPr marL="1146175" lvl="3" indent="0">
              <a:spcBef>
                <a:spcPts val="1000"/>
              </a:spcBef>
              <a:buNone/>
            </a:pPr>
            <a:r>
              <a:rPr lang="en-US" dirty="0" err="1">
                <a:solidFill>
                  <a:srgbClr val="FF0000"/>
                </a:solidFill>
              </a:rPr>
              <a:t>dnsmasq</a:t>
            </a:r>
            <a:r>
              <a:rPr lang="en-US" dirty="0">
                <a:solidFill>
                  <a:srgbClr val="FF0000"/>
                </a:solidFill>
              </a:rPr>
              <a:t>:/</a:t>
            </a:r>
            <a:r>
              <a:rPr lang="en-US" dirty="0" err="1">
                <a:solidFill>
                  <a:srgbClr val="FF0000"/>
                </a:solidFill>
              </a:rPr>
              <a:t>usr</a:t>
            </a:r>
            <a:r>
              <a:rPr lang="en-US" dirty="0">
                <a:solidFill>
                  <a:srgbClr val="FF0000"/>
                </a:solidFill>
              </a:rPr>
              <a:t>/</a:t>
            </a:r>
            <a:r>
              <a:rPr lang="en-US" dirty="0" err="1">
                <a:solidFill>
                  <a:srgbClr val="FF0000"/>
                </a:solidFill>
              </a:rPr>
              <a:t>sbin</a:t>
            </a:r>
            <a:r>
              <a:rPr lang="en-US" dirty="0">
                <a:solidFill>
                  <a:srgbClr val="FF0000"/>
                </a:solidFill>
              </a:rPr>
              <a:t>/</a:t>
            </a:r>
            <a:r>
              <a:rPr lang="en-US" dirty="0" err="1">
                <a:solidFill>
                  <a:srgbClr val="FF0000"/>
                </a:solidFill>
              </a:rPr>
              <a:t>nologin</a:t>
            </a:r>
            <a:endParaRPr lang="en-US" dirty="0">
              <a:solidFill>
                <a:srgbClr val="FF0000"/>
              </a:solidFill>
            </a:endParaRPr>
          </a:p>
          <a:p>
            <a:pPr marL="1146175" lvl="3" indent="0">
              <a:spcBef>
                <a:spcPts val="1000"/>
              </a:spcBef>
              <a:buNone/>
            </a:pPr>
            <a:r>
              <a:rPr lang="en-US" dirty="0">
                <a:solidFill>
                  <a:srgbClr val="FF0000"/>
                </a:solidFill>
              </a:rPr>
              <a:t>landscape:/</a:t>
            </a:r>
            <a:r>
              <a:rPr lang="en-US" dirty="0" err="1">
                <a:solidFill>
                  <a:srgbClr val="FF0000"/>
                </a:solidFill>
              </a:rPr>
              <a:t>usr</a:t>
            </a:r>
            <a:r>
              <a:rPr lang="en-US" dirty="0">
                <a:solidFill>
                  <a:srgbClr val="FF0000"/>
                </a:solidFill>
              </a:rPr>
              <a:t>/</a:t>
            </a:r>
            <a:r>
              <a:rPr lang="en-US" dirty="0" err="1">
                <a:solidFill>
                  <a:srgbClr val="FF0000"/>
                </a:solidFill>
              </a:rPr>
              <a:t>sbin</a:t>
            </a:r>
            <a:r>
              <a:rPr lang="en-US" dirty="0">
                <a:solidFill>
                  <a:srgbClr val="FF0000"/>
                </a:solidFill>
              </a:rPr>
              <a:t>/</a:t>
            </a:r>
            <a:r>
              <a:rPr lang="en-US" dirty="0" err="1">
                <a:solidFill>
                  <a:srgbClr val="FF0000"/>
                </a:solidFill>
              </a:rPr>
              <a:t>nologin</a:t>
            </a:r>
            <a:endParaRPr lang="en-US" dirty="0">
              <a:solidFill>
                <a:srgbClr val="FF0000"/>
              </a:solidFill>
            </a:endParaRPr>
          </a:p>
          <a:p>
            <a:pPr marL="1146175" lvl="3" indent="0">
              <a:spcBef>
                <a:spcPts val="1000"/>
              </a:spcBef>
              <a:buNone/>
            </a:pPr>
            <a:r>
              <a:rPr lang="en-US" dirty="0" err="1">
                <a:solidFill>
                  <a:srgbClr val="FF0000"/>
                </a:solidFill>
              </a:rPr>
              <a:t>sshd</a:t>
            </a:r>
            <a:r>
              <a:rPr lang="en-US" dirty="0">
                <a:solidFill>
                  <a:srgbClr val="FF0000"/>
                </a:solidFill>
              </a:rPr>
              <a:t>:/</a:t>
            </a:r>
            <a:r>
              <a:rPr lang="en-US" dirty="0" err="1">
                <a:solidFill>
                  <a:srgbClr val="FF0000"/>
                </a:solidFill>
              </a:rPr>
              <a:t>usr</a:t>
            </a:r>
            <a:r>
              <a:rPr lang="en-US" dirty="0">
                <a:solidFill>
                  <a:srgbClr val="FF0000"/>
                </a:solidFill>
              </a:rPr>
              <a:t>/</a:t>
            </a:r>
            <a:r>
              <a:rPr lang="en-US" dirty="0" err="1">
                <a:solidFill>
                  <a:srgbClr val="FF0000"/>
                </a:solidFill>
              </a:rPr>
              <a:t>sbin</a:t>
            </a:r>
            <a:r>
              <a:rPr lang="en-US" dirty="0">
                <a:solidFill>
                  <a:srgbClr val="FF0000"/>
                </a:solidFill>
              </a:rPr>
              <a:t>/</a:t>
            </a:r>
            <a:r>
              <a:rPr lang="en-US" dirty="0" err="1">
                <a:solidFill>
                  <a:srgbClr val="FF0000"/>
                </a:solidFill>
              </a:rPr>
              <a:t>nologin</a:t>
            </a:r>
            <a:endParaRPr lang="en-US" dirty="0">
              <a:solidFill>
                <a:srgbClr val="FF0000"/>
              </a:solidFill>
            </a:endParaRPr>
          </a:p>
          <a:p>
            <a:pPr>
              <a:spcBef>
                <a:spcPts val="1000"/>
              </a:spcBef>
              <a:buFont typeface="Wingdings" pitchFamily="2" charset="2"/>
              <a:buChar char="q"/>
            </a:pPr>
            <a:r>
              <a:rPr lang="en-US" dirty="0"/>
              <a:t>Here the contents are separated with : (colon). So, to read the attribute like user and user’s home directory independently we have to use File Separator.</a:t>
            </a:r>
          </a:p>
          <a:p>
            <a:pPr>
              <a:spcBef>
                <a:spcPts val="1000"/>
              </a:spcBef>
              <a:buFont typeface="Wingdings" pitchFamily="2" charset="2"/>
              <a:buChar char="q"/>
            </a:pPr>
            <a:r>
              <a:rPr lang="en-US" dirty="0"/>
              <a:t>To do so we need to use IFS = Internal Field Separator. It basically separates word with a separator.</a:t>
            </a:r>
          </a:p>
        </p:txBody>
      </p:sp>
    </p:spTree>
    <p:extLst>
      <p:ext uri="{BB962C8B-B14F-4D97-AF65-F5344CB8AC3E}">
        <p14:creationId xmlns:p14="http://schemas.microsoft.com/office/powerpoint/2010/main" val="23802029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1929008"/>
            <a:ext cx="8574087" cy="4197155"/>
          </a:xfrm>
        </p:spPr>
        <p:txBody>
          <a:bodyPr>
            <a:normAutofit fontScale="92500" lnSpcReduction="10000"/>
          </a:bodyPr>
          <a:lstStyle/>
          <a:p>
            <a:pPr marL="0" indent="0">
              <a:spcBef>
                <a:spcPts val="1000"/>
              </a:spcBef>
              <a:buNone/>
            </a:pPr>
            <a:r>
              <a:rPr lang="en-US" dirty="0"/>
              <a:t>while IFS=‘:’ read username </a:t>
            </a:r>
            <a:r>
              <a:rPr lang="en-US" dirty="0" err="1"/>
              <a:t>userhomedirectory</a:t>
            </a:r>
            <a:endParaRPr lang="en-US" dirty="0"/>
          </a:p>
          <a:p>
            <a:pPr marL="0" indent="0">
              <a:spcBef>
                <a:spcPts val="1000"/>
              </a:spcBef>
              <a:buNone/>
            </a:pPr>
            <a:r>
              <a:rPr lang="en-US" dirty="0"/>
              <a:t>do</a:t>
            </a:r>
          </a:p>
          <a:p>
            <a:pPr marL="0" indent="0">
              <a:spcBef>
                <a:spcPts val="1000"/>
              </a:spcBef>
              <a:buNone/>
            </a:pPr>
            <a:r>
              <a:rPr lang="en-US" dirty="0"/>
              <a:t>	echo $username $</a:t>
            </a:r>
            <a:r>
              <a:rPr lang="en-US" dirty="0" err="1"/>
              <a:t>userhomedirectory</a:t>
            </a:r>
            <a:endParaRPr lang="en-US" dirty="0"/>
          </a:p>
          <a:p>
            <a:pPr marL="0" indent="0">
              <a:spcBef>
                <a:spcPts val="1000"/>
              </a:spcBef>
              <a:buNone/>
            </a:pPr>
            <a:r>
              <a:rPr lang="en-US" dirty="0"/>
              <a:t>done &lt; filename</a:t>
            </a:r>
          </a:p>
          <a:p>
            <a:pPr marL="0" indent="0">
              <a:spcBef>
                <a:spcPts val="1000"/>
              </a:spcBef>
              <a:buNone/>
            </a:pPr>
            <a:endParaRPr lang="en-US" dirty="0"/>
          </a:p>
          <a:p>
            <a:pPr marL="0" indent="0">
              <a:spcBef>
                <a:spcPts val="1000"/>
              </a:spcBef>
              <a:buNone/>
            </a:pPr>
            <a:endParaRPr lang="en-US" dirty="0"/>
          </a:p>
          <a:p>
            <a:pPr marL="0" indent="0">
              <a:spcBef>
                <a:spcPts val="1000"/>
              </a:spcBef>
              <a:buNone/>
            </a:pPr>
            <a:endParaRPr lang="en-US" sz="1900" dirty="0"/>
          </a:p>
          <a:p>
            <a:pPr marL="0" indent="0">
              <a:spcBef>
                <a:spcPts val="1000"/>
              </a:spcBef>
              <a:buNone/>
            </a:pPr>
            <a:r>
              <a:rPr lang="en-US" sz="1900" dirty="0"/>
              <a:t>        Output of the above code.</a:t>
            </a:r>
          </a:p>
          <a:p>
            <a:pPr marL="0" indent="0">
              <a:spcBef>
                <a:spcPts val="1000"/>
              </a:spcBef>
              <a:buNone/>
            </a:pPr>
            <a:r>
              <a:rPr lang="en-US" dirty="0"/>
              <a:t>For reading n attribute we need to use n variables. As we are reading 2 attributes we are using 2 variables.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198" y="3895530"/>
            <a:ext cx="2630466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18122629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307</TotalTime>
  <Words>549</Words>
  <Application>Microsoft Office PowerPoint</Application>
  <PresentationFormat>On-screen Show (4:3)</PresentationFormat>
  <Paragraphs>92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Corbel</vt:lpstr>
      <vt:lpstr>Wingdings</vt:lpstr>
      <vt:lpstr>Spectrum</vt:lpstr>
      <vt:lpstr>LAB 11</vt:lpstr>
      <vt:lpstr>Lecture Outline</vt:lpstr>
      <vt:lpstr>Array</vt:lpstr>
      <vt:lpstr>Array (cont’d)</vt:lpstr>
      <vt:lpstr>File Parsing from Shell Script </vt:lpstr>
      <vt:lpstr>Syntax</vt:lpstr>
      <vt:lpstr>File Parsing With Separator </vt:lpstr>
      <vt:lpstr>Example</vt:lpstr>
      <vt:lpstr>Syntax</vt:lpstr>
      <vt:lpstr>Checking file existence 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Taslimur Rahman</cp:lastModifiedBy>
  <cp:revision>29</cp:revision>
  <dcterms:created xsi:type="dcterms:W3CDTF">2018-12-10T17:20:29Z</dcterms:created>
  <dcterms:modified xsi:type="dcterms:W3CDTF">2023-08-02T03:26:04Z</dcterms:modified>
</cp:coreProperties>
</file>