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7772400" cy="100584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68" d="100"/>
          <a:sy n="68" d="100"/>
        </p:scale>
        <p:origin x="14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1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3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284040" y="444600"/>
            <a:ext cx="8573040" cy="1467360"/>
          </a:xfrm>
          <a:prstGeom prst="rect">
            <a:avLst/>
          </a:prstGeom>
          <a:solidFill>
            <a:schemeClr val="tx1">
              <a:lumMod val="85000"/>
              <a:lumOff val="15000"/>
              <a:alpha val="85000"/>
            </a:schemeClr>
          </a:solidFill>
          <a:ln>
            <a:noFill/>
          </a:ln>
        </p:spPr>
        <p:style>
          <a:lnRef idx="0">
            <a:scrgbClr r="0" g="0" b="0"/>
          </a:lnRef>
          <a:fillRef idx="0">
            <a:scrgbClr r="0" g="0" b="0"/>
          </a:fillRef>
          <a:effectRef idx="0">
            <a:scrgbClr r="0" g="0" b="0"/>
          </a:effectRef>
          <a:fontRef idx="minor"/>
        </p:style>
      </p:sp>
      <p:grpSp>
        <p:nvGrpSpPr>
          <p:cNvPr id="10" name="Group 2"/>
          <p:cNvGrpSpPr/>
          <p:nvPr/>
        </p:nvGrpSpPr>
        <p:grpSpPr>
          <a:xfrm>
            <a:off x="284040" y="1906560"/>
            <a:ext cx="8575200" cy="136440"/>
            <a:chOff x="284040" y="1906560"/>
            <a:chExt cx="8575200" cy="136440"/>
          </a:xfrm>
        </p:grpSpPr>
        <p:sp>
          <p:nvSpPr>
            <p:cNvPr id="2" name="CustomShape 3"/>
            <p:cNvSpPr/>
            <p:nvPr/>
          </p:nvSpPr>
          <p:spPr>
            <a:xfrm>
              <a:off x="284040" y="1906560"/>
              <a:ext cx="2742120" cy="136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3026520" y="1906560"/>
              <a:ext cx="1599120" cy="136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4626720" y="1906560"/>
              <a:ext cx="4232520" cy="136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5" name="CustomShape 6"/>
          <p:cNvSpPr/>
          <p:nvPr/>
        </p:nvSpPr>
        <p:spPr>
          <a:xfrm>
            <a:off x="284040" y="6226920"/>
            <a:ext cx="8573040" cy="172800"/>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p:style>
      </p:sp>
      <p:pic>
        <p:nvPicPr>
          <p:cNvPr id="6" name="Picture 2" descr="Image result for AIUB logo"/>
          <p:cNvPicPr/>
          <p:nvPr/>
        </p:nvPicPr>
        <p:blipFill>
          <a:blip r:embed="rId14"/>
          <a:stretch/>
        </p:blipFill>
        <p:spPr>
          <a:xfrm>
            <a:off x="7438680" y="459720"/>
            <a:ext cx="1418400" cy="1427400"/>
          </a:xfrm>
          <a:prstGeom prst="rect">
            <a:avLst/>
          </a:prstGeom>
          <a:ln>
            <a:noFill/>
          </a:ln>
        </p:spPr>
      </p:pic>
      <p:sp>
        <p:nvSpPr>
          <p:cNvPr id="7" name="PlaceHolder 7"/>
          <p:cNvSpPr>
            <a:spLocks noGrp="1"/>
          </p:cNvSpPr>
          <p:nvPr>
            <p:ph type="title"/>
          </p:nvPr>
        </p:nvSpPr>
        <p:spPr>
          <a:xfrm>
            <a:off x="457200" y="273600"/>
            <a:ext cx="8228880" cy="114444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8" name="PlaceHolder 8"/>
          <p:cNvSpPr>
            <a:spLocks noGrp="1"/>
          </p:cNvSpPr>
          <p:nvPr>
            <p:ph type="body"/>
          </p:nvPr>
        </p:nvSpPr>
        <p:spPr>
          <a:xfrm>
            <a:off x="457200" y="1604520"/>
            <a:ext cx="822888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284040" y="455760"/>
            <a:ext cx="8573040" cy="1132920"/>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p:style>
      </p:sp>
      <p:grpSp>
        <p:nvGrpSpPr>
          <p:cNvPr id="46" name="Group 2"/>
          <p:cNvGrpSpPr/>
          <p:nvPr/>
        </p:nvGrpSpPr>
        <p:grpSpPr>
          <a:xfrm>
            <a:off x="284040" y="1577880"/>
            <a:ext cx="8575200" cy="136440"/>
            <a:chOff x="284040" y="1577880"/>
            <a:chExt cx="8575200" cy="136440"/>
          </a:xfrm>
        </p:grpSpPr>
        <p:sp>
          <p:nvSpPr>
            <p:cNvPr id="47" name="CustomShape 3"/>
            <p:cNvSpPr/>
            <p:nvPr/>
          </p:nvSpPr>
          <p:spPr>
            <a:xfrm>
              <a:off x="284040" y="1577880"/>
              <a:ext cx="1599120" cy="136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8" name="CustomShape 4"/>
            <p:cNvSpPr/>
            <p:nvPr/>
          </p:nvSpPr>
          <p:spPr>
            <a:xfrm>
              <a:off x="1885320" y="1577880"/>
              <a:ext cx="2742120" cy="136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9" name="CustomShape 5"/>
            <p:cNvSpPr/>
            <p:nvPr/>
          </p:nvSpPr>
          <p:spPr>
            <a:xfrm>
              <a:off x="4626720" y="1577880"/>
              <a:ext cx="4232520" cy="136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50" name="PlaceHolder 6"/>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51"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8" name="Group 1"/>
          <p:cNvGrpSpPr/>
          <p:nvPr/>
        </p:nvGrpSpPr>
        <p:grpSpPr>
          <a:xfrm>
            <a:off x="284040" y="452880"/>
            <a:ext cx="7364160" cy="136440"/>
            <a:chOff x="284040" y="452880"/>
            <a:chExt cx="7364160" cy="136440"/>
          </a:xfrm>
        </p:grpSpPr>
        <p:sp>
          <p:nvSpPr>
            <p:cNvPr id="89" name="CustomShape 2"/>
            <p:cNvSpPr/>
            <p:nvPr/>
          </p:nvSpPr>
          <p:spPr>
            <a:xfrm>
              <a:off x="284040" y="452880"/>
              <a:ext cx="1373040" cy="136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CustomShape 3"/>
            <p:cNvSpPr/>
            <p:nvPr/>
          </p:nvSpPr>
          <p:spPr>
            <a:xfrm>
              <a:off x="1659240" y="452880"/>
              <a:ext cx="2354760" cy="136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1" name="CustomShape 4"/>
            <p:cNvSpPr/>
            <p:nvPr/>
          </p:nvSpPr>
          <p:spPr>
            <a:xfrm>
              <a:off x="4013640" y="452880"/>
              <a:ext cx="3634560" cy="136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pic>
        <p:nvPicPr>
          <p:cNvPr id="92" name="Picture 2" descr="Image result for AIUB logo"/>
          <p:cNvPicPr/>
          <p:nvPr/>
        </p:nvPicPr>
        <p:blipFill>
          <a:blip r:embed="rId14"/>
          <a:stretch/>
        </p:blipFill>
        <p:spPr>
          <a:xfrm>
            <a:off x="7649280" y="55800"/>
            <a:ext cx="1278000" cy="1285920"/>
          </a:xfrm>
          <a:prstGeom prst="rect">
            <a:avLst/>
          </a:prstGeom>
          <a:ln>
            <a:noFill/>
          </a:ln>
        </p:spPr>
      </p:pic>
      <p:sp>
        <p:nvSpPr>
          <p:cNvPr id="93" name="PlaceHolder 5"/>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94"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21200" y="448920"/>
            <a:ext cx="7808040" cy="10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ts val="4601"/>
              </a:lnSpc>
            </a:pPr>
            <a:r>
              <a:rPr lang="en-US" sz="4200" b="0" strike="noStrike" spc="-1">
                <a:solidFill>
                  <a:srgbClr val="FFFFFF"/>
                </a:solidFill>
                <a:latin typeface="Corbel"/>
                <a:ea typeface="DejaVu Sans"/>
              </a:rPr>
              <a:t>LAB 1</a:t>
            </a:r>
            <a:endParaRPr lang="en-US" sz="4200" b="0" strike="noStrike" spc="-1">
              <a:latin typeface="Arial"/>
            </a:endParaRPr>
          </a:p>
        </p:txBody>
      </p:sp>
      <p:sp>
        <p:nvSpPr>
          <p:cNvPr id="132" name="CustomShape 2"/>
          <p:cNvSpPr/>
          <p:nvPr/>
        </p:nvSpPr>
        <p:spPr>
          <a:xfrm>
            <a:off x="476280" y="1532520"/>
            <a:ext cx="2788560" cy="48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FFFFFF"/>
                </a:solidFill>
                <a:latin typeface="Calibri"/>
                <a:ea typeface="DejaVu Sans"/>
              </a:rPr>
              <a:t>Course Code: CSC 2209</a:t>
            </a:r>
            <a:endParaRPr lang="en-US" sz="1800" b="0" strike="noStrike" spc="-1">
              <a:latin typeface="Arial"/>
            </a:endParaRPr>
          </a:p>
        </p:txBody>
      </p:sp>
      <p:sp>
        <p:nvSpPr>
          <p:cNvPr id="133" name="CustomShape 3"/>
          <p:cNvSpPr/>
          <p:nvPr/>
        </p:nvSpPr>
        <p:spPr>
          <a:xfrm>
            <a:off x="77040" y="2446920"/>
            <a:ext cx="90234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1" strike="noStrike" spc="-1">
                <a:solidFill>
                  <a:srgbClr val="0070C0"/>
                </a:solidFill>
                <a:latin typeface="Arial"/>
                <a:ea typeface="DejaVu Sans"/>
              </a:rPr>
              <a:t>Dept. of Computer Science</a:t>
            </a:r>
            <a:endParaRPr lang="en-US" sz="2000" b="0" strike="noStrike" spc="-1">
              <a:latin typeface="Arial"/>
            </a:endParaRPr>
          </a:p>
          <a:p>
            <a:pPr algn="ctr">
              <a:lnSpc>
                <a:spcPct val="100000"/>
              </a:lnSpc>
            </a:pPr>
            <a:r>
              <a:rPr lang="en-US" sz="2000" b="1" strike="noStrike" spc="-1">
                <a:solidFill>
                  <a:srgbClr val="0070C0"/>
                </a:solidFill>
                <a:latin typeface="Arial"/>
                <a:ea typeface="DejaVu Sans"/>
              </a:rPr>
              <a:t>Faculty of Science and Technology</a:t>
            </a:r>
            <a:endParaRPr lang="en-US" sz="2000" b="0" strike="noStrike" spc="-1">
              <a:latin typeface="Arial"/>
            </a:endParaRPr>
          </a:p>
        </p:txBody>
      </p:sp>
      <p:graphicFrame>
        <p:nvGraphicFramePr>
          <p:cNvPr id="134" name="Table 4"/>
          <p:cNvGraphicFramePr/>
          <p:nvPr>
            <p:extLst>
              <p:ext uri="{D42A27DB-BD31-4B8C-83A1-F6EECF244321}">
                <p14:modId xmlns:p14="http://schemas.microsoft.com/office/powerpoint/2010/main" val="910198925"/>
              </p:ext>
            </p:extLst>
          </p:nvPr>
        </p:nvGraphicFramePr>
        <p:xfrm>
          <a:off x="476280" y="5186160"/>
          <a:ext cx="8335440" cy="1018800"/>
        </p:xfrm>
        <a:graphic>
          <a:graphicData uri="http://schemas.openxmlformats.org/drawingml/2006/table">
            <a:tbl>
              <a:tblPr/>
              <a:tblGrid>
                <a:gridCol w="1483200">
                  <a:extLst>
                    <a:ext uri="{9D8B030D-6E8A-4147-A177-3AD203B41FA5}">
                      <a16:colId xmlns:a16="http://schemas.microsoft.com/office/drawing/2014/main" val="20000"/>
                    </a:ext>
                  </a:extLst>
                </a:gridCol>
                <a:gridCol w="1397520">
                  <a:extLst>
                    <a:ext uri="{9D8B030D-6E8A-4147-A177-3AD203B41FA5}">
                      <a16:colId xmlns:a16="http://schemas.microsoft.com/office/drawing/2014/main" val="20001"/>
                    </a:ext>
                  </a:extLst>
                </a:gridCol>
                <a:gridCol w="1227600">
                  <a:extLst>
                    <a:ext uri="{9D8B030D-6E8A-4147-A177-3AD203B41FA5}">
                      <a16:colId xmlns:a16="http://schemas.microsoft.com/office/drawing/2014/main" val="20002"/>
                    </a:ext>
                  </a:extLst>
                </a:gridCol>
                <a:gridCol w="1541160">
                  <a:extLst>
                    <a:ext uri="{9D8B030D-6E8A-4147-A177-3AD203B41FA5}">
                      <a16:colId xmlns:a16="http://schemas.microsoft.com/office/drawing/2014/main" val="20003"/>
                    </a:ext>
                  </a:extLst>
                </a:gridCol>
                <a:gridCol w="1240920">
                  <a:extLst>
                    <a:ext uri="{9D8B030D-6E8A-4147-A177-3AD203B41FA5}">
                      <a16:colId xmlns:a16="http://schemas.microsoft.com/office/drawing/2014/main" val="20004"/>
                    </a:ext>
                  </a:extLst>
                </a:gridCol>
                <a:gridCol w="1445040">
                  <a:extLst>
                    <a:ext uri="{9D8B030D-6E8A-4147-A177-3AD203B41FA5}">
                      <a16:colId xmlns:a16="http://schemas.microsoft.com/office/drawing/2014/main" val="20005"/>
                    </a:ext>
                  </a:extLst>
                </a:gridCol>
              </a:tblGrid>
              <a:tr h="378720">
                <a:tc>
                  <a:txBody>
                    <a:bodyPr/>
                    <a:lstStyle/>
                    <a:p>
                      <a:pPr>
                        <a:lnSpc>
                          <a:spcPct val="100000"/>
                        </a:lnSpc>
                      </a:pPr>
                      <a:r>
                        <a:rPr lang="en-US" sz="1800" b="1" strike="noStrike" spc="-1">
                          <a:solidFill>
                            <a:srgbClr val="000000"/>
                          </a:solidFill>
                          <a:latin typeface="Calibri"/>
                        </a:rPr>
                        <a:t>Lecturer No:</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pPr>
                      <a:r>
                        <a:rPr lang="en-US" sz="1800" b="1" strike="noStrike" spc="-1">
                          <a:solidFill>
                            <a:srgbClr val="000000"/>
                          </a:solidFill>
                          <a:latin typeface="Calibri"/>
                        </a:rPr>
                        <a:t>01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pPr>
                      <a:r>
                        <a:rPr lang="en-US" sz="1800" b="1" strike="noStrike" spc="-1">
                          <a:solidFill>
                            <a:srgbClr val="000000"/>
                          </a:solidFill>
                          <a:latin typeface="Calibri"/>
                        </a:rPr>
                        <a:t>Week No:</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pPr>
                      <a:r>
                        <a:rPr lang="en-US" sz="1800" b="1" strike="noStrike" spc="-1">
                          <a:solidFill>
                            <a:srgbClr val="000000"/>
                          </a:solidFill>
                          <a:latin typeface="Calibri"/>
                        </a:rPr>
                        <a:t>01</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pPr>
                      <a:r>
                        <a:rPr lang="en-US" sz="1800" b="1" strike="noStrike" spc="-1">
                          <a:solidFill>
                            <a:srgbClr val="000000"/>
                          </a:solidFill>
                          <a:latin typeface="Calibri"/>
                        </a:rPr>
                        <a:t>Semester:</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r>
                        <a:rPr lang="en-GB" dirty="0"/>
                        <a:t>Summer 22-23</a:t>
                      </a:r>
                      <a:endParaRPr lang="en-BD"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78720">
                <a:tc>
                  <a:txBody>
                    <a:bodyPr/>
                    <a:lstStyle/>
                    <a:p>
                      <a:pPr>
                        <a:lnSpc>
                          <a:spcPct val="100000"/>
                        </a:lnSpc>
                      </a:pPr>
                      <a:r>
                        <a:rPr lang="en-US" sz="1800" b="1" strike="noStrike" spc="-1">
                          <a:solidFill>
                            <a:srgbClr val="000000"/>
                          </a:solidFill>
                          <a:latin typeface="Calibri"/>
                        </a:rPr>
                        <a:t>Lecturer:</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gridSpan="5">
                  <a:txBody>
                    <a:bodyPr/>
                    <a:lstStyle/>
                    <a:p>
                      <a:pPr>
                        <a:lnSpc>
                          <a:spcPct val="100000"/>
                        </a:lnSpc>
                      </a:pPr>
                      <a:r>
                        <a:rPr lang="en-US" sz="1800" b="0" i="1" strike="noStrike" spc="-1" dirty="0">
                          <a:solidFill>
                            <a:srgbClr val="000000"/>
                          </a:solidFill>
                          <a:latin typeface="Calibri"/>
                        </a:rPr>
                        <a:t>Taslimur Rahman, Taslimur.Rahman@aiub.edu</a:t>
                      </a:r>
                      <a:endParaRPr lang="en-US"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hMerge="1">
                  <a:txBody>
                    <a:bodyPr/>
                    <a:lstStyle/>
                    <a:p>
                      <a:endParaRPr lang="en-BD"/>
                    </a:p>
                  </a:txBody>
                  <a:tcPr marL="90000" marR="90000">
                    <a:solidFill>
                      <a:srgbClr val="729FCF"/>
                    </a:solidFill>
                  </a:tcPr>
                </a:tc>
                <a:tc hMerge="1">
                  <a:txBody>
                    <a:bodyPr/>
                    <a:lstStyle/>
                    <a:p>
                      <a:endParaRPr lang="en-BD"/>
                    </a:p>
                  </a:txBody>
                  <a:tcPr marL="90000" marR="90000">
                    <a:solidFill>
                      <a:srgbClr val="729FCF"/>
                    </a:solidFill>
                  </a:tcPr>
                </a:tc>
                <a:tc hMerge="1">
                  <a:txBody>
                    <a:bodyPr/>
                    <a:lstStyle/>
                    <a:p>
                      <a:endParaRPr lang="en-BD"/>
                    </a:p>
                  </a:txBody>
                  <a:tcPr marL="90000" marR="90000">
                    <a:solidFill>
                      <a:srgbClr val="729FCF"/>
                    </a:solidFill>
                  </a:tcPr>
                </a:tc>
                <a:tc hMerge="1">
                  <a:txBody>
                    <a:bodyPr/>
                    <a:lstStyle/>
                    <a:p>
                      <a:endParaRPr lang="en-BD"/>
                    </a:p>
                  </a:txBody>
                  <a:tcPr marL="90000" marR="90000">
                    <a:solidFill>
                      <a:srgbClr val="729FCF"/>
                    </a:solidFill>
                  </a:tcPr>
                </a:tc>
                <a:extLst>
                  <a:ext uri="{0D108BD9-81ED-4DB2-BD59-A6C34878D82A}">
                    <a16:rowId xmlns:a16="http://schemas.microsoft.com/office/drawing/2014/main" val="10001"/>
                  </a:ext>
                </a:extLst>
              </a:tr>
            </a:tbl>
          </a:graphicData>
        </a:graphic>
      </p:graphicFrame>
      <p:sp>
        <p:nvSpPr>
          <p:cNvPr id="135" name="CustomShape 5"/>
          <p:cNvSpPr/>
          <p:nvPr/>
        </p:nvSpPr>
        <p:spPr>
          <a:xfrm>
            <a:off x="3320640" y="1538280"/>
            <a:ext cx="4163400" cy="48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1800" b="0" strike="noStrike" spc="-1">
                <a:solidFill>
                  <a:srgbClr val="FFFFFF"/>
                </a:solidFill>
                <a:latin typeface="Calibri"/>
                <a:ea typeface="DejaVu Sans"/>
              </a:rPr>
              <a:t>Course Title: Operating Systems</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200" b="0" strike="noStrike" spc="-1">
                <a:solidFill>
                  <a:srgbClr val="FFFFFF"/>
                </a:solidFill>
                <a:latin typeface="Corbel"/>
                <a:ea typeface="DejaVu Sans"/>
              </a:rPr>
              <a:t>Change directory</a:t>
            </a:r>
            <a:endParaRPr lang="en-US" sz="4200" b="0" strike="noStrike" spc="-1">
              <a:latin typeface="Arial"/>
            </a:endParaRPr>
          </a:p>
        </p:txBody>
      </p:sp>
      <p:sp>
        <p:nvSpPr>
          <p:cNvPr id="153" name="CustomShape 2"/>
          <p:cNvSpPr/>
          <p:nvPr/>
        </p:nvSpPr>
        <p:spPr>
          <a:xfrm>
            <a:off x="284040" y="1845360"/>
            <a:ext cx="8670960" cy="399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1000"/>
          </a:bodyPr>
          <a:lstStyle/>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 Change the current directory with cd:</a:t>
            </a:r>
            <a:endParaRPr lang="en-US" sz="2400" b="0" strike="noStrike" spc="-1" dirty="0">
              <a:latin typeface="Arial"/>
            </a:endParaRPr>
          </a:p>
          <a:p>
            <a:pPr marL="803160" lvl="1" indent="-342000">
              <a:lnSpc>
                <a:spcPct val="100000"/>
              </a:lnSpc>
              <a:spcBef>
                <a:spcPts val="601"/>
              </a:spcBef>
              <a:buClr>
                <a:srgbClr val="404040"/>
              </a:buClr>
              <a:buSzPct val="90000"/>
              <a:buFont typeface="Wingdings" charset="2"/>
              <a:buChar char=""/>
            </a:pPr>
            <a:r>
              <a:rPr lang="en-US" sz="2400" b="0" strike="noStrike" spc="-1" dirty="0">
                <a:solidFill>
                  <a:srgbClr val="262626"/>
                </a:solidFill>
                <a:latin typeface="Calibri"/>
                <a:ea typeface="DejaVu Sans"/>
              </a:rPr>
              <a:t>Syntax: $ </a:t>
            </a:r>
            <a:r>
              <a:rPr lang="en-US" sz="2400" b="1" strike="noStrike" spc="-1" dirty="0">
                <a:solidFill>
                  <a:srgbClr val="262626"/>
                </a:solidFill>
                <a:latin typeface="Calibri"/>
                <a:ea typeface="DejaVu Sans"/>
              </a:rPr>
              <a:t>cd /folder/subfolder</a:t>
            </a:r>
            <a:endParaRPr lang="en-US" sz="2400" b="0" strike="noStrike" spc="-1" dirty="0">
              <a:latin typeface="Arial"/>
            </a:endParaRPr>
          </a:p>
          <a:p>
            <a:pPr marL="803160" lvl="1" indent="-342000">
              <a:lnSpc>
                <a:spcPct val="100000"/>
              </a:lnSpc>
              <a:spcBef>
                <a:spcPts val="601"/>
              </a:spcBef>
              <a:buClr>
                <a:srgbClr val="404040"/>
              </a:buClr>
              <a:buSzPct val="90000"/>
              <a:buFont typeface="Wingdings" charset="2"/>
              <a:buChar char=""/>
            </a:pPr>
            <a:r>
              <a:rPr lang="en-US" sz="2400" b="1" strike="noStrike" spc="-1" dirty="0">
                <a:solidFill>
                  <a:srgbClr val="262626"/>
                </a:solidFill>
                <a:latin typeface="Calibri"/>
                <a:ea typeface="DejaVu Sans"/>
              </a:rPr>
              <a:t>Syntax $ cd </a:t>
            </a:r>
            <a:r>
              <a:rPr lang="en-US" sz="2400" b="1" strike="noStrike" spc="-1" dirty="0" err="1">
                <a:solidFill>
                  <a:srgbClr val="262626"/>
                </a:solidFill>
                <a:latin typeface="Calibri"/>
                <a:ea typeface="DejaVu Sans"/>
              </a:rPr>
              <a:t>dir_name</a:t>
            </a:r>
            <a:r>
              <a:rPr lang="en-US" sz="2400" b="1" strike="noStrike" spc="-1" dirty="0">
                <a:solidFill>
                  <a:srgbClr val="262626"/>
                </a:solidFill>
                <a:latin typeface="Calibri"/>
                <a:ea typeface="DejaVu Sans"/>
              </a:rPr>
              <a:t>/ </a:t>
            </a:r>
            <a:r>
              <a:rPr lang="en-US" sz="2400" b="1" strike="noStrike" spc="-1" dirty="0" err="1">
                <a:solidFill>
                  <a:srgbClr val="262626"/>
                </a:solidFill>
                <a:latin typeface="Calibri"/>
                <a:ea typeface="DejaVu Sans"/>
              </a:rPr>
              <a:t>path_name</a:t>
            </a:r>
            <a:endParaRPr lang="en-US" sz="2400" b="0" strike="noStrike" spc="-1" dirty="0">
              <a:latin typeface="Arial"/>
            </a:endParaRPr>
          </a:p>
          <a:p>
            <a:pPr marL="803160" lvl="1" indent="-342000">
              <a:lnSpc>
                <a:spcPct val="100000"/>
              </a:lnSpc>
              <a:spcBef>
                <a:spcPts val="601"/>
              </a:spcBef>
              <a:buClr>
                <a:srgbClr val="404040"/>
              </a:buClr>
              <a:buSzPct val="90000"/>
              <a:buFont typeface="Wingdings" charset="2"/>
              <a:buChar char=""/>
            </a:pPr>
            <a:r>
              <a:rPr lang="en-US" sz="2400" b="0" strike="noStrike" spc="-1" dirty="0">
                <a:solidFill>
                  <a:srgbClr val="262626"/>
                </a:solidFill>
                <a:latin typeface="Calibri"/>
                <a:ea typeface="DejaVu Sans"/>
              </a:rPr>
              <a:t>Example: $ </a:t>
            </a:r>
            <a:r>
              <a:rPr lang="en-US" sz="2400" b="1" strike="noStrike" spc="-1" dirty="0">
                <a:solidFill>
                  <a:srgbClr val="262626"/>
                </a:solidFill>
                <a:latin typeface="Calibri"/>
                <a:ea typeface="DejaVu Sans"/>
              </a:rPr>
              <a:t>cd /desktop/</a:t>
            </a:r>
            <a:r>
              <a:rPr lang="en-US" sz="2400" b="1" strike="noStrike" spc="-1" dirty="0" err="1">
                <a:solidFill>
                  <a:srgbClr val="262626"/>
                </a:solidFill>
                <a:latin typeface="Calibri"/>
                <a:ea typeface="DejaVu Sans"/>
              </a:rPr>
              <a:t>os</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You can check changed directory using </a:t>
            </a:r>
            <a:r>
              <a:rPr lang="en-US" sz="2400" b="1" strike="noStrike" spc="-1" dirty="0" err="1">
                <a:solidFill>
                  <a:srgbClr val="262626"/>
                </a:solidFill>
                <a:latin typeface="Calibri"/>
                <a:ea typeface="DejaVu Sans"/>
              </a:rPr>
              <a:t>pwd</a:t>
            </a:r>
            <a:r>
              <a:rPr lang="en-US" sz="2400" b="1" strike="noStrike" spc="-1" dirty="0">
                <a:solidFill>
                  <a:srgbClr val="262626"/>
                </a:solidFill>
                <a:latin typeface="Calibri"/>
                <a:ea typeface="DejaVu Sans"/>
              </a:rPr>
              <a:t> </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 </a:t>
            </a:r>
            <a:r>
              <a:rPr lang="en-US" sz="2400" b="1" strike="noStrike" spc="-1" dirty="0" err="1">
                <a:solidFill>
                  <a:srgbClr val="262626"/>
                </a:solidFill>
                <a:latin typeface="Calibri"/>
                <a:ea typeface="DejaVu Sans"/>
              </a:rPr>
              <a:t>pwd</a:t>
            </a:r>
            <a:r>
              <a:rPr lang="en-US" sz="2400" b="1" strike="noStrike" spc="-1" dirty="0">
                <a:solidFill>
                  <a:srgbClr val="262626"/>
                </a:solidFill>
                <a:latin typeface="Calibri"/>
                <a:ea typeface="DejaVu Sans"/>
              </a:rPr>
              <a:t> </a:t>
            </a:r>
            <a:endParaRPr lang="en-US" sz="2400" b="0" strike="noStrike" spc="-1" dirty="0">
              <a:latin typeface="Arial"/>
            </a:endParaRPr>
          </a:p>
          <a:p>
            <a:pPr marL="803160" lvl="1" indent="-342000">
              <a:lnSpc>
                <a:spcPct val="100000"/>
              </a:lnSpc>
              <a:spcBef>
                <a:spcPts val="601"/>
              </a:spcBef>
              <a:buClr>
                <a:srgbClr val="404040"/>
              </a:buClr>
              <a:buSzPct val="90000"/>
              <a:buFont typeface="Wingdings" charset="2"/>
              <a:buChar char=""/>
            </a:pPr>
            <a:r>
              <a:rPr lang="en-US" sz="2200" b="1" strike="noStrike" spc="-1" dirty="0">
                <a:solidFill>
                  <a:srgbClr val="262626"/>
                </a:solidFill>
                <a:latin typeface="Calibri"/>
                <a:ea typeface="DejaVu Sans"/>
              </a:rPr>
              <a:t>/desktop/</a:t>
            </a:r>
            <a:r>
              <a:rPr lang="en-US" sz="2200" b="1" strike="noStrike" spc="-1" dirty="0" err="1">
                <a:solidFill>
                  <a:srgbClr val="262626"/>
                </a:solidFill>
                <a:latin typeface="Calibri"/>
                <a:ea typeface="DejaVu Sans"/>
              </a:rPr>
              <a:t>os</a:t>
            </a:r>
            <a:endParaRPr lang="en-US" sz="22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Use cd without specifying a path to get back to your home directory</a:t>
            </a:r>
            <a:br>
              <a:rPr dirty="0"/>
            </a:br>
            <a:r>
              <a:rPr lang="en-US" sz="2400" b="0" strike="noStrike" spc="-1" dirty="0">
                <a:solidFill>
                  <a:srgbClr val="262626"/>
                </a:solidFill>
                <a:latin typeface="Calibri"/>
                <a:ea typeface="DejaVu Sans"/>
              </a:rPr>
              <a:t> </a:t>
            </a:r>
            <a:endParaRPr lang="en-US" sz="24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rmAutofit fontScale="26000"/>
          </a:bodyPr>
          <a:lstStyle/>
          <a:p>
            <a:pPr>
              <a:lnSpc>
                <a:spcPct val="100000"/>
              </a:lnSpc>
            </a:pPr>
            <a:br/>
            <a:r>
              <a:rPr lang="en-US" sz="4200" b="0" strike="noStrike" spc="-1">
                <a:solidFill>
                  <a:srgbClr val="FFFFFF"/>
                </a:solidFill>
                <a:latin typeface="Corbel"/>
                <a:ea typeface="DejaVu Sans"/>
              </a:rPr>
              <a:t>Current , Parent, and Hidden Directories</a:t>
            </a:r>
            <a:br/>
            <a:endParaRPr lang="en-US" sz="4200" b="0" strike="noStrike" spc="-1">
              <a:latin typeface="Arial"/>
            </a:endParaRPr>
          </a:p>
        </p:txBody>
      </p:sp>
      <p:sp>
        <p:nvSpPr>
          <p:cNvPr id="155" name="CustomShape 2"/>
          <p:cNvSpPr/>
          <p:nvPr/>
        </p:nvSpPr>
        <p:spPr>
          <a:xfrm>
            <a:off x="284040" y="1908000"/>
            <a:ext cx="8573040" cy="48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601"/>
              </a:spcBef>
              <a:buClr>
                <a:srgbClr val="A6A6A6"/>
              </a:buClr>
              <a:buSzPct val="90000"/>
              <a:buFont typeface="Wingdings" charset="2"/>
              <a:buChar char=""/>
            </a:pPr>
            <a:r>
              <a:rPr lang="en-US" sz="2400" b="0" strike="noStrike" spc="-1">
                <a:solidFill>
                  <a:srgbClr val="262626"/>
                </a:solidFill>
                <a:latin typeface="Calibri"/>
                <a:ea typeface="DejaVu Sans"/>
              </a:rPr>
              <a:t>The special </a:t>
            </a:r>
            <a:r>
              <a:rPr lang="en-US" sz="2400" b="1" strike="noStrike" spc="-1">
                <a:solidFill>
                  <a:srgbClr val="262626"/>
                </a:solidFill>
                <a:latin typeface="Calibri"/>
                <a:ea typeface="DejaVu Sans"/>
              </a:rPr>
              <a:t>. </a:t>
            </a:r>
            <a:r>
              <a:rPr lang="en-US" sz="2400" b="0" strike="noStrike" spc="-1">
                <a:solidFill>
                  <a:srgbClr val="262626"/>
                </a:solidFill>
                <a:latin typeface="Calibri"/>
                <a:ea typeface="DejaVu Sans"/>
              </a:rPr>
              <a:t>and </a:t>
            </a:r>
            <a:r>
              <a:rPr lang="en-US" sz="2400" b="1" strike="noStrike" spc="-1">
                <a:solidFill>
                  <a:srgbClr val="262626"/>
                </a:solidFill>
                <a:latin typeface="Calibri"/>
                <a:ea typeface="DejaVu Sans"/>
              </a:rPr>
              <a:t>..</a:t>
            </a:r>
            <a:r>
              <a:rPr lang="en-US" sz="2400" b="0" strike="noStrike" spc="-1">
                <a:solidFill>
                  <a:srgbClr val="262626"/>
                </a:solidFill>
                <a:latin typeface="Calibri"/>
                <a:ea typeface="DejaVu Sans"/>
              </a:rPr>
              <a:t> directories don’t show up when you do ls They are </a:t>
            </a:r>
            <a:r>
              <a:rPr lang="en-US" sz="2400" b="1" strike="noStrike" spc="-1">
                <a:solidFill>
                  <a:srgbClr val="262626"/>
                </a:solidFill>
                <a:latin typeface="Calibri"/>
                <a:ea typeface="DejaVu Sans"/>
              </a:rPr>
              <a:t>hidden directories</a:t>
            </a:r>
            <a:r>
              <a:rPr lang="en-US" sz="2400" b="0" strike="noStrike" spc="-1">
                <a:solidFill>
                  <a:srgbClr val="262626"/>
                </a:solidFill>
                <a:latin typeface="Calibri"/>
                <a:ea typeface="DejaVu Sans"/>
              </a:rPr>
              <a:t>,</a:t>
            </a:r>
            <a:endParaRPr lang="en-US" sz="2400" b="0" strike="noStrike" spc="-1">
              <a:latin typeface="Arial"/>
            </a:endParaRPr>
          </a:p>
          <a:p>
            <a:pPr marL="460440">
              <a:lnSpc>
                <a:spcPct val="100000"/>
              </a:lnSpc>
              <a:spcBef>
                <a:spcPts val="601"/>
              </a:spcBef>
            </a:pPr>
            <a:r>
              <a:rPr lang="en-US" sz="2400" b="1" strike="noStrike" spc="-1">
                <a:solidFill>
                  <a:srgbClr val="262626"/>
                </a:solidFill>
                <a:latin typeface="Calibri"/>
                <a:ea typeface="DejaVu Sans"/>
              </a:rPr>
              <a:t>.</a:t>
            </a:r>
            <a:r>
              <a:rPr lang="en-US" sz="2400" b="0" strike="noStrike" spc="-1">
                <a:solidFill>
                  <a:srgbClr val="262626"/>
                </a:solidFill>
                <a:latin typeface="Calibri"/>
                <a:ea typeface="DejaVu Sans"/>
              </a:rPr>
              <a:t> means current directory</a:t>
            </a:r>
            <a:endParaRPr lang="en-US" sz="2400" b="0" strike="noStrike" spc="-1">
              <a:latin typeface="Arial"/>
            </a:endParaRPr>
          </a:p>
          <a:p>
            <a:pPr marL="460440">
              <a:lnSpc>
                <a:spcPct val="100000"/>
              </a:lnSpc>
              <a:spcBef>
                <a:spcPts val="601"/>
              </a:spcBef>
            </a:pPr>
            <a:r>
              <a:rPr lang="en-US" sz="2400" b="1" strike="noStrike" spc="-1">
                <a:solidFill>
                  <a:srgbClr val="262626"/>
                </a:solidFill>
                <a:latin typeface="Calibri"/>
                <a:ea typeface="DejaVu Sans"/>
              </a:rPr>
              <a:t>..</a:t>
            </a:r>
            <a:r>
              <a:rPr lang="en-US" sz="2400" b="0" strike="noStrike" spc="-1">
                <a:solidFill>
                  <a:srgbClr val="262626"/>
                </a:solidFill>
                <a:latin typeface="Calibri"/>
                <a:ea typeface="DejaVu Sans"/>
              </a:rPr>
              <a:t> means parent directory</a:t>
            </a:r>
            <a:endParaRPr lang="en-US" sz="2400" b="0" strike="noStrike" spc="-1">
              <a:latin typeface="Arial"/>
            </a:endParaRPr>
          </a:p>
          <a:p>
            <a:pPr marL="453960" indent="-452880">
              <a:lnSpc>
                <a:spcPct val="100000"/>
              </a:lnSpc>
              <a:spcBef>
                <a:spcPts val="601"/>
              </a:spcBef>
              <a:buClr>
                <a:srgbClr val="A6A6A6"/>
              </a:buClr>
              <a:buSzPct val="90000"/>
              <a:buFont typeface="Wingdings" charset="2"/>
              <a:buChar char=""/>
            </a:pPr>
            <a:r>
              <a:rPr lang="en-US" sz="2400" b="0" strike="noStrike" spc="-1">
                <a:solidFill>
                  <a:srgbClr val="262626"/>
                </a:solidFill>
                <a:latin typeface="Calibri"/>
                <a:ea typeface="DejaVu Sans"/>
              </a:rPr>
              <a:t>Directories name starting with . are considered ‘hidden’</a:t>
            </a:r>
            <a:endParaRPr lang="en-US" sz="2400" b="0" strike="noStrike" spc="-1">
              <a:latin typeface="Arial"/>
            </a:endParaRPr>
          </a:p>
          <a:p>
            <a:pPr marL="453960" indent="-452880">
              <a:lnSpc>
                <a:spcPct val="100000"/>
              </a:lnSpc>
              <a:spcBef>
                <a:spcPts val="601"/>
              </a:spcBef>
              <a:buClr>
                <a:srgbClr val="A6A6A6"/>
              </a:buClr>
              <a:buSzPct val="90000"/>
              <a:buFont typeface="Wingdings" charset="2"/>
              <a:buChar char=""/>
            </a:pPr>
            <a:r>
              <a:rPr lang="en-US" sz="2400" b="0" strike="noStrike" spc="-1">
                <a:solidFill>
                  <a:srgbClr val="262626"/>
                </a:solidFill>
                <a:latin typeface="Calibri"/>
                <a:ea typeface="DejaVu Sans"/>
              </a:rPr>
              <a:t>Make ls display all files and directories, even the hidden ones, by giving it the -a (all) option:</a:t>
            </a:r>
            <a:br/>
            <a:r>
              <a:rPr lang="en-US" sz="2400" b="0" strike="noStrike" spc="-1">
                <a:solidFill>
                  <a:srgbClr val="262626"/>
                </a:solidFill>
                <a:latin typeface="Calibri"/>
                <a:ea typeface="DejaVu Sans"/>
              </a:rPr>
              <a:t>$ </a:t>
            </a:r>
            <a:r>
              <a:rPr lang="en-US" sz="2400" b="1" strike="noStrike" spc="-1">
                <a:solidFill>
                  <a:srgbClr val="262626"/>
                </a:solidFill>
                <a:latin typeface="Calibri"/>
                <a:ea typeface="DejaVu Sans"/>
              </a:rPr>
              <a:t>ls –a</a:t>
            </a:r>
            <a:endParaRPr lang="en-US" sz="2400" b="0" strike="noStrike" spc="-1">
              <a:latin typeface="Arial"/>
            </a:endParaRPr>
          </a:p>
          <a:p>
            <a:pPr marL="460440">
              <a:lnSpc>
                <a:spcPct val="100000"/>
              </a:lnSpc>
              <a:spcBef>
                <a:spcPts val="601"/>
              </a:spcBef>
            </a:pPr>
            <a:r>
              <a:rPr lang="en-US" sz="2200" b="1" strike="noStrike" spc="-1">
                <a:solidFill>
                  <a:srgbClr val="262626"/>
                </a:solidFill>
                <a:latin typeface="Calibri"/>
                <a:ea typeface="DejaVu Sans"/>
              </a:rPr>
              <a:t>. </a:t>
            </a:r>
            <a:endParaRPr lang="en-US" sz="2200" b="0" strike="noStrike" spc="-1">
              <a:latin typeface="Arial"/>
            </a:endParaRPr>
          </a:p>
          <a:p>
            <a:pPr marL="460440">
              <a:lnSpc>
                <a:spcPct val="100000"/>
              </a:lnSpc>
              <a:spcBef>
                <a:spcPts val="601"/>
              </a:spcBef>
            </a:pPr>
            <a:r>
              <a:rPr lang="en-US" sz="2200" b="1" strike="noStrike" spc="-1">
                <a:solidFill>
                  <a:srgbClr val="262626"/>
                </a:solidFill>
                <a:latin typeface="Calibri"/>
                <a:ea typeface="DejaVu Sans"/>
              </a:rPr>
              <a:t>..</a:t>
            </a:r>
            <a:endParaRPr lang="en-US" sz="2200" b="0" strike="noStrike" spc="-1">
              <a:latin typeface="Arial"/>
            </a:endParaRPr>
          </a:p>
          <a:p>
            <a:pPr marL="453960" indent="-452880">
              <a:lnSpc>
                <a:spcPct val="100000"/>
              </a:lnSpc>
              <a:spcBef>
                <a:spcPts val="601"/>
              </a:spcBef>
              <a:buClr>
                <a:srgbClr val="A6A6A6"/>
              </a:buClr>
              <a:buSzPct val="90000"/>
              <a:buFont typeface="Wingdings" charset="2"/>
              <a:buChar char=""/>
            </a:pPr>
            <a:r>
              <a:rPr lang="en-US" sz="2400" b="0" strike="noStrike" spc="-1">
                <a:solidFill>
                  <a:srgbClr val="262626"/>
                </a:solidFill>
                <a:latin typeface="Calibri"/>
                <a:ea typeface="DejaVu Sans"/>
              </a:rPr>
              <a:t>To go to parent directory we can use $ </a:t>
            </a:r>
            <a:r>
              <a:rPr lang="en-US" sz="2400" b="1" strike="noStrike" spc="-1">
                <a:solidFill>
                  <a:srgbClr val="262626"/>
                </a:solidFill>
                <a:latin typeface="Calibri"/>
                <a:ea typeface="DejaVu Sans"/>
              </a:rPr>
              <a:t>cd ..</a:t>
            </a:r>
            <a:endParaRPr lang="en-US" sz="2400" b="0" strike="noStrike" spc="-1">
              <a:latin typeface="Arial"/>
            </a:endParaRPr>
          </a:p>
          <a:p>
            <a:pPr>
              <a:lnSpc>
                <a:spcPct val="100000"/>
              </a:lnSpc>
              <a:spcBef>
                <a:spcPts val="601"/>
              </a:spcBef>
            </a:pPr>
            <a:endParaRPr lang="en-US" sz="2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br/>
            <a:r>
              <a:rPr lang="en-US" sz="4200" b="0" strike="noStrike" spc="-1">
                <a:solidFill>
                  <a:srgbClr val="FFFFFF"/>
                </a:solidFill>
                <a:latin typeface="Corbel"/>
                <a:ea typeface="DejaVu Sans"/>
              </a:rPr>
              <a:t>How to Create an Empty File</a:t>
            </a:r>
            <a:br/>
            <a:endParaRPr lang="en-US" sz="4200" b="0" strike="noStrike" spc="-1">
              <a:latin typeface="Arial"/>
            </a:endParaRPr>
          </a:p>
        </p:txBody>
      </p:sp>
      <p:sp>
        <p:nvSpPr>
          <p:cNvPr id="157" name="CustomShape 2"/>
          <p:cNvSpPr/>
          <p:nvPr/>
        </p:nvSpPr>
        <p:spPr>
          <a:xfrm>
            <a:off x="309240" y="1904040"/>
            <a:ext cx="8573040" cy="422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The following touch command creates an empty (zero byte) new file called test.</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 </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Syntax: touch file_name</a:t>
            </a:r>
            <a:endParaRPr lang="en-US" sz="2400" b="0" strike="noStrike" spc="-1">
              <a:latin typeface="Arial"/>
            </a:endParaRPr>
          </a:p>
          <a:p>
            <a:pPr>
              <a:lnSpc>
                <a:spcPct val="100000"/>
              </a:lnSpc>
              <a:spcBef>
                <a:spcPts val="2001"/>
              </a:spcBef>
            </a:pP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&gt;&gt; touch test.txt</a:t>
            </a:r>
            <a:endParaRPr lang="en-US" sz="2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35520" y="595080"/>
            <a:ext cx="3231720" cy="49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2001"/>
              </a:spcBef>
            </a:pPr>
            <a:r>
              <a:rPr lang="en-US" sz="2600" b="1" strike="noStrike" spc="-1">
                <a:solidFill>
                  <a:srgbClr val="000000"/>
                </a:solidFill>
                <a:latin typeface="Calibri"/>
                <a:ea typeface="DejaVu Sans"/>
              </a:rPr>
              <a:t>Books</a:t>
            </a:r>
            <a:endParaRPr lang="en-US" sz="2600" b="0" strike="noStrike" spc="-1">
              <a:latin typeface="Arial"/>
            </a:endParaRPr>
          </a:p>
        </p:txBody>
      </p:sp>
      <p:sp>
        <p:nvSpPr>
          <p:cNvPr id="159" name="CustomShape 2"/>
          <p:cNvSpPr/>
          <p:nvPr/>
        </p:nvSpPr>
        <p:spPr>
          <a:xfrm>
            <a:off x="335520" y="1203120"/>
            <a:ext cx="8228520" cy="377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Unix Shell Programming</a:t>
            </a:r>
            <a:endParaRPr lang="en-US" sz="24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Written by Yashavant P. Kanetkar</a:t>
            </a:r>
            <a:endParaRPr lang="en-US" sz="2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21200" y="448920"/>
            <a:ext cx="7808040" cy="10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ts val="4601"/>
              </a:lnSpc>
            </a:pPr>
            <a:r>
              <a:rPr lang="en-US" sz="4200" b="0" strike="noStrike" spc="-1">
                <a:solidFill>
                  <a:srgbClr val="FFFFFF"/>
                </a:solidFill>
                <a:latin typeface="Corbel"/>
                <a:ea typeface="DejaVu Sans"/>
              </a:rPr>
              <a:t>Lecture Outline</a:t>
            </a:r>
            <a:endParaRPr lang="en-US" sz="4200" b="0" strike="noStrike" spc="-1">
              <a:latin typeface="Arial"/>
            </a:endParaRPr>
          </a:p>
        </p:txBody>
      </p:sp>
      <p:sp>
        <p:nvSpPr>
          <p:cNvPr id="137" name="CustomShape 2"/>
          <p:cNvSpPr/>
          <p:nvPr/>
        </p:nvSpPr>
        <p:spPr>
          <a:xfrm>
            <a:off x="486720" y="2363760"/>
            <a:ext cx="7752960" cy="388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What is Shell and it’s types</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kernel Version</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Current Directory</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ls Command</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Directory Creation</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Directory Change</a:t>
            </a:r>
            <a:endParaRPr lang="en-US" sz="2400" b="0" strike="noStrike" spc="-1">
              <a:latin typeface="Arial"/>
            </a:endParaRPr>
          </a:p>
          <a:p>
            <a:pPr marL="457200" indent="-456120">
              <a:lnSpc>
                <a:spcPct val="100000"/>
              </a:lnSpc>
              <a:buClr>
                <a:srgbClr val="A6A6A6"/>
              </a:buClr>
              <a:buSzPct val="90000"/>
              <a:buFont typeface="Wingdings" charset="2"/>
              <a:buAutoNum type="arabicPeriod"/>
            </a:pPr>
            <a:r>
              <a:rPr lang="en-US" sz="2400" b="0" strike="noStrike" spc="-1">
                <a:solidFill>
                  <a:srgbClr val="000000"/>
                </a:solidFill>
                <a:latin typeface="Calibri"/>
                <a:ea typeface="DejaVu Sans"/>
              </a:rPr>
              <a:t>Empty File Creation</a:t>
            </a:r>
            <a:br/>
            <a:r>
              <a:rPr lang="en-US" sz="2400" b="0" strike="noStrike" spc="-1">
                <a:solidFill>
                  <a:srgbClr val="FFFFFF"/>
                </a:solidFill>
                <a:latin typeface="Calibri"/>
                <a:ea typeface="DejaVu Sans"/>
              </a:rPr>
              <a:t>Kernel Version</a:t>
            </a:r>
            <a:br/>
            <a:r>
              <a:rPr lang="en-US" sz="2400" b="0" strike="noStrike" spc="-1">
                <a:solidFill>
                  <a:srgbClr val="000000"/>
                </a:solidFill>
                <a:latin typeface="Calibri"/>
                <a:ea typeface="DejaVu Sans"/>
              </a:rPr>
              <a:t> </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br/>
            <a:r>
              <a:rPr lang="en-US" sz="4200" b="0" strike="noStrike" spc="-1">
                <a:solidFill>
                  <a:srgbClr val="FFFFFF"/>
                </a:solidFill>
                <a:latin typeface="Corbel"/>
                <a:ea typeface="DejaVu Sans"/>
              </a:rPr>
              <a:t>What Is a Shell?</a:t>
            </a:r>
            <a:br/>
            <a:endParaRPr lang="en-US" sz="4200" b="0" strike="noStrike" spc="-1">
              <a:latin typeface="Arial"/>
            </a:endParaRPr>
          </a:p>
        </p:txBody>
      </p:sp>
      <p:sp>
        <p:nvSpPr>
          <p:cNvPr id="139" name="CustomShape 2"/>
          <p:cNvSpPr/>
          <p:nvPr/>
        </p:nvSpPr>
        <p:spPr>
          <a:xfrm>
            <a:off x="284040" y="1945800"/>
            <a:ext cx="8573040" cy="399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A shell is a program that provides an interface between a user and an operating system (OS) kernel. An OS starts a shell for each user when the user logs in or opens a terminal or console window.</a:t>
            </a:r>
            <a:endParaRPr lang="en-US" sz="2400" b="0" strike="noStrike" spc="-1" dirty="0">
              <a:latin typeface="Arial"/>
            </a:endParaRPr>
          </a:p>
          <a:p>
            <a:pPr>
              <a:lnSpc>
                <a:spcPct val="100000"/>
              </a:lnSpc>
              <a:spcBef>
                <a:spcPts val="2001"/>
              </a:spcBef>
            </a:pPr>
            <a:endParaRPr lang="en-US" sz="2400" b="0" strike="noStrike" spc="-1" dirty="0">
              <a:latin typeface="Arial"/>
            </a:endParaRPr>
          </a:p>
          <a:p>
            <a:pPr>
              <a:lnSpc>
                <a:spcPct val="100000"/>
              </a:lnSpc>
              <a:spcBef>
                <a:spcPts val="2001"/>
              </a:spcBef>
            </a:pPr>
            <a:endParaRPr lang="en-US" sz="2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200" b="0" strike="noStrike" spc="-1">
                <a:solidFill>
                  <a:srgbClr val="FFFFFF"/>
                </a:solidFill>
                <a:latin typeface="Corbel"/>
                <a:ea typeface="DejaVu Sans"/>
              </a:rPr>
              <a:t>Types of shells</a:t>
            </a:r>
            <a:endParaRPr lang="en-US" sz="4200" b="0" strike="noStrike" spc="-1">
              <a:latin typeface="Arial"/>
            </a:endParaRPr>
          </a:p>
        </p:txBody>
      </p:sp>
      <p:sp>
        <p:nvSpPr>
          <p:cNvPr id="141" name="CustomShape 2"/>
          <p:cNvSpPr/>
          <p:nvPr/>
        </p:nvSpPr>
        <p:spPr>
          <a:xfrm>
            <a:off x="284040" y="1954080"/>
            <a:ext cx="8573040" cy="41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1000"/>
          </a:bodyPr>
          <a:lstStyle/>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In UNIX/Linux there are two major types of shells:</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The Bourne shell. If you are using a Bourne-type shell, the default prompt is the $ character.</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The C shell. If you are using a C-type shell, the default prompt is the % character.</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There are again various subcategories for Bourne Shell which are listed as follows:</a:t>
            </a:r>
            <a:endParaRPr lang="en-US" sz="24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Bourne shell ( sh)</a:t>
            </a:r>
            <a:endParaRPr lang="en-US" sz="22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Korn shell ( ksh)</a:t>
            </a:r>
            <a:endParaRPr lang="en-US" sz="22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Bourne Again shell ( bash)</a:t>
            </a:r>
            <a:endParaRPr lang="en-US" sz="22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POSIX shell ( sh)</a:t>
            </a:r>
            <a:endParaRPr lang="en-US" sz="22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The different C-type shells follow:</a:t>
            </a:r>
            <a:endParaRPr lang="en-US" sz="24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C shell ( csh)</a:t>
            </a:r>
            <a:endParaRPr lang="en-US" sz="2200" b="0" strike="noStrike" spc="-1">
              <a:latin typeface="Arial"/>
            </a:endParaRPr>
          </a:p>
          <a:p>
            <a:pPr marL="914400" lvl="1" indent="-456120">
              <a:lnSpc>
                <a:spcPct val="100000"/>
              </a:lnSpc>
              <a:spcBef>
                <a:spcPts val="601"/>
              </a:spcBef>
              <a:buClr>
                <a:srgbClr val="404040"/>
              </a:buClr>
              <a:buSzPct val="90000"/>
              <a:buFont typeface="Wingdings" charset="2"/>
              <a:buChar char=""/>
            </a:pPr>
            <a:r>
              <a:rPr lang="en-US" sz="2200" b="0" strike="noStrike" spc="-1">
                <a:solidFill>
                  <a:srgbClr val="262626"/>
                </a:solidFill>
                <a:latin typeface="Calibri"/>
                <a:ea typeface="DejaVu Sans"/>
              </a:rPr>
              <a:t>TENEX/TOPS C shell ( tcsh)</a:t>
            </a:r>
            <a:endParaRPr lang="en-US" sz="2200" b="0" strike="noStrike" spc="-1">
              <a:latin typeface="Arial"/>
            </a:endParaRPr>
          </a:p>
          <a:p>
            <a:pPr>
              <a:lnSpc>
                <a:spcPct val="100000"/>
              </a:lnSpc>
              <a:spcBef>
                <a:spcPts val="2001"/>
              </a:spcBef>
            </a:pPr>
            <a:endParaRPr lang="en-US" sz="2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br/>
            <a:r>
              <a:rPr lang="en-US" sz="4200" b="0" strike="noStrike" spc="-1">
                <a:solidFill>
                  <a:srgbClr val="FFFFFF"/>
                </a:solidFill>
                <a:latin typeface="Corbel"/>
                <a:ea typeface="DejaVu Sans"/>
              </a:rPr>
              <a:t>Kernel Version</a:t>
            </a:r>
            <a:br/>
            <a:endParaRPr lang="en-US" sz="4200" b="0" strike="noStrike" spc="-1">
              <a:latin typeface="Arial"/>
            </a:endParaRPr>
          </a:p>
        </p:txBody>
      </p:sp>
      <p:sp>
        <p:nvSpPr>
          <p:cNvPr id="143" name="CustomShape 2"/>
          <p:cNvSpPr/>
          <p:nvPr/>
        </p:nvSpPr>
        <p:spPr>
          <a:xfrm>
            <a:off x="204480" y="1920240"/>
            <a:ext cx="8573040" cy="47583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Open the </a:t>
            </a:r>
            <a:r>
              <a:rPr lang="en-US" sz="2400" b="1" strike="noStrike" spc="-1" dirty="0">
                <a:solidFill>
                  <a:srgbClr val="262626"/>
                </a:solidFill>
                <a:latin typeface="Calibri"/>
                <a:ea typeface="DejaVu Sans"/>
              </a:rPr>
              <a:t>Terminal</a:t>
            </a:r>
            <a:r>
              <a:rPr lang="en-US" sz="2400" b="0" strike="noStrike" spc="-1" dirty="0">
                <a:solidFill>
                  <a:srgbClr val="262626"/>
                </a:solidFill>
                <a:latin typeface="Calibri"/>
                <a:ea typeface="DejaVu Sans"/>
              </a:rPr>
              <a:t>.</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Enter </a:t>
            </a:r>
            <a:r>
              <a:rPr lang="en-US" sz="2400" b="1" strike="noStrike" spc="-1" dirty="0" err="1">
                <a:solidFill>
                  <a:srgbClr val="262626"/>
                </a:solidFill>
                <a:latin typeface="Calibri"/>
                <a:ea typeface="DejaVu Sans"/>
              </a:rPr>
              <a:t>uname</a:t>
            </a:r>
            <a:r>
              <a:rPr lang="en-US" sz="2400" b="1" strike="noStrike" spc="-1" dirty="0">
                <a:solidFill>
                  <a:srgbClr val="262626"/>
                </a:solidFill>
                <a:latin typeface="Calibri"/>
                <a:ea typeface="DejaVu Sans"/>
              </a:rPr>
              <a:t> -r</a:t>
            </a:r>
            <a:r>
              <a:rPr lang="en-US" sz="2400" b="0" strike="noStrike" spc="-1" dirty="0">
                <a:solidFill>
                  <a:srgbClr val="262626"/>
                </a:solidFill>
                <a:latin typeface="Calibri"/>
                <a:ea typeface="DejaVu Sans"/>
              </a:rPr>
              <a:t> this will show you what </a:t>
            </a:r>
            <a:r>
              <a:rPr lang="en-US" sz="2400" b="1" strike="noStrike" spc="-1" dirty="0">
                <a:solidFill>
                  <a:srgbClr val="262626"/>
                </a:solidFill>
                <a:latin typeface="Calibri"/>
                <a:ea typeface="DejaVu Sans"/>
              </a:rPr>
              <a:t>kernel version you have</a:t>
            </a:r>
            <a:r>
              <a:rPr lang="en-US" sz="2400" b="0" strike="noStrike" spc="-1" dirty="0">
                <a:solidFill>
                  <a:srgbClr val="262626"/>
                </a:solidFill>
                <a:latin typeface="Calibri"/>
                <a:ea typeface="DejaVu Sans"/>
              </a:rPr>
              <a:t>.</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1" strike="noStrike" spc="-1" dirty="0">
                <a:solidFill>
                  <a:srgbClr val="262626"/>
                </a:solidFill>
                <a:latin typeface="Calibri"/>
                <a:ea typeface="DejaVu Sans"/>
              </a:rPr>
              <a:t>Architecture (32bit or 64bit)</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This is useful if you want to determine which architecture are you running, 86, 64 or 32 bit.</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Open the </a:t>
            </a:r>
            <a:r>
              <a:rPr lang="en-US" sz="2400" b="1" strike="noStrike" spc="-1" dirty="0">
                <a:solidFill>
                  <a:srgbClr val="262626"/>
                </a:solidFill>
                <a:latin typeface="Calibri"/>
                <a:ea typeface="DejaVu Sans"/>
              </a:rPr>
              <a:t>Terminal</a:t>
            </a:r>
            <a:r>
              <a:rPr lang="en-US" sz="2400" b="0" strike="noStrike" spc="-1" dirty="0">
                <a:solidFill>
                  <a:srgbClr val="262626"/>
                </a:solidFill>
                <a:latin typeface="Calibri"/>
                <a:ea typeface="DejaVu Sans"/>
              </a:rPr>
              <a:t>.</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Enter </a:t>
            </a:r>
            <a:r>
              <a:rPr lang="en-US" sz="2400" b="1" strike="noStrike" spc="-1" dirty="0" err="1">
                <a:solidFill>
                  <a:srgbClr val="262626"/>
                </a:solidFill>
                <a:latin typeface="Calibri"/>
                <a:ea typeface="DejaVu Sans"/>
              </a:rPr>
              <a:t>uname</a:t>
            </a:r>
            <a:r>
              <a:rPr lang="en-US" sz="2400" b="1" strike="noStrike" spc="-1" dirty="0">
                <a:solidFill>
                  <a:srgbClr val="262626"/>
                </a:solidFill>
                <a:latin typeface="Calibri"/>
                <a:ea typeface="DejaVu Sans"/>
              </a:rPr>
              <a:t> -m</a:t>
            </a:r>
            <a:r>
              <a:rPr lang="en-US" sz="2400" b="0" strike="noStrike" spc="-1" dirty="0">
                <a:solidFill>
                  <a:srgbClr val="262626"/>
                </a:solidFill>
                <a:latin typeface="Calibri"/>
                <a:ea typeface="DejaVu Sans"/>
              </a:rPr>
              <a:t> this will show you what </a:t>
            </a:r>
            <a:r>
              <a:rPr lang="en-US" sz="2400" b="1" strike="noStrike" spc="-1" dirty="0">
                <a:solidFill>
                  <a:srgbClr val="262626"/>
                </a:solidFill>
                <a:latin typeface="Calibri"/>
                <a:ea typeface="DejaVu Sans"/>
              </a:rPr>
              <a:t>architecture you are running</a:t>
            </a:r>
            <a:r>
              <a:rPr lang="en-US" sz="2400" b="0" strike="noStrike" spc="-1" dirty="0">
                <a:solidFill>
                  <a:srgbClr val="262626"/>
                </a:solidFill>
                <a:latin typeface="Calibri"/>
                <a:ea typeface="DejaVu Sans"/>
              </a:rPr>
              <a:t>.</a:t>
            </a:r>
            <a:endParaRPr lang="en-US" sz="2400" b="0" strike="noStrike" spc="-1" dirty="0">
              <a:latin typeface="Arial"/>
            </a:endParaRPr>
          </a:p>
          <a:p>
            <a:pPr>
              <a:lnSpc>
                <a:spcPct val="100000"/>
              </a:lnSpc>
              <a:spcBef>
                <a:spcPts val="2001"/>
              </a:spcBef>
            </a:pPr>
            <a:endParaRPr lang="en-US" sz="24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br/>
            <a:br/>
            <a:r>
              <a:rPr lang="en-US" sz="4200" b="0" strike="noStrike" spc="-1">
                <a:solidFill>
                  <a:srgbClr val="FFFFFF"/>
                </a:solidFill>
                <a:latin typeface="Corbel"/>
                <a:ea typeface="DejaVu Sans"/>
              </a:rPr>
              <a:t>Current Directory </a:t>
            </a:r>
            <a:br/>
            <a:br/>
            <a:endParaRPr lang="en-US" sz="4200" b="0" strike="noStrike" spc="-1">
              <a:latin typeface="Arial"/>
            </a:endParaRPr>
          </a:p>
        </p:txBody>
      </p:sp>
      <p:sp>
        <p:nvSpPr>
          <p:cNvPr id="145" name="CustomShape 2"/>
          <p:cNvSpPr/>
          <p:nvPr/>
        </p:nvSpPr>
        <p:spPr>
          <a:xfrm>
            <a:off x="284040" y="1820520"/>
            <a:ext cx="8573040" cy="399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Your shell has a </a:t>
            </a:r>
            <a:r>
              <a:rPr lang="en-US" sz="2400" b="1" strike="noStrike" spc="-1">
                <a:solidFill>
                  <a:srgbClr val="262626"/>
                </a:solidFill>
                <a:latin typeface="Calibri"/>
                <a:ea typeface="DejaVu Sans"/>
              </a:rPr>
              <a:t>current directory </a:t>
            </a:r>
            <a:r>
              <a:rPr lang="en-US" sz="2400" b="0" strike="noStrike" spc="-1">
                <a:solidFill>
                  <a:srgbClr val="262626"/>
                </a:solidFill>
                <a:latin typeface="Calibri"/>
                <a:ea typeface="DejaVu Sans"/>
              </a:rPr>
              <a:t>— the directory in which you are currently working</a:t>
            </a:r>
            <a:br/>
            <a:r>
              <a:rPr lang="en-US" sz="2400" b="0" strike="noStrike" spc="-1">
                <a:solidFill>
                  <a:srgbClr val="262626"/>
                </a:solidFill>
                <a:latin typeface="Calibri"/>
                <a:ea typeface="DejaVu Sans"/>
              </a:rPr>
              <a:t>■ Commands like ‘ls’ use the current directory if none is specified</a:t>
            </a:r>
            <a:br/>
            <a:r>
              <a:rPr lang="en-US" sz="2400" b="0" strike="noStrike" spc="-1">
                <a:solidFill>
                  <a:srgbClr val="262626"/>
                </a:solidFill>
                <a:latin typeface="Calibri"/>
                <a:ea typeface="DejaVu Sans"/>
              </a:rPr>
              <a:t>■ Use the pwd (print working directory) command to see what your current directory is:</a:t>
            </a:r>
            <a:br/>
            <a:r>
              <a:rPr lang="en-US" sz="2400" b="0" strike="noStrike" spc="-1">
                <a:solidFill>
                  <a:srgbClr val="262626"/>
                </a:solidFill>
                <a:latin typeface="Calibri"/>
                <a:ea typeface="DejaVu Sans"/>
              </a:rPr>
              <a:t>$ </a:t>
            </a:r>
            <a:r>
              <a:rPr lang="en-US" sz="2400" b="1" strike="noStrike" spc="-1">
                <a:solidFill>
                  <a:srgbClr val="262626"/>
                </a:solidFill>
                <a:latin typeface="Calibri"/>
                <a:ea typeface="DejaVu Sans"/>
              </a:rPr>
              <a:t>pwd</a:t>
            </a:r>
            <a:br/>
            <a:r>
              <a:rPr lang="en-US" sz="2400" b="0" strike="noStrike" spc="-1">
                <a:solidFill>
                  <a:srgbClr val="262626"/>
                </a:solidFill>
                <a:latin typeface="Calibri"/>
                <a:ea typeface="DejaVu Sans"/>
              </a:rPr>
              <a:t>/home/fred</a:t>
            </a:r>
            <a:br/>
            <a:r>
              <a:rPr lang="en-US" sz="2400" b="0" strike="noStrike" spc="-1">
                <a:solidFill>
                  <a:srgbClr val="262626"/>
                </a:solidFill>
                <a:latin typeface="Calibri"/>
                <a:ea typeface="DejaVu Sans"/>
              </a:rPr>
              <a:t> </a:t>
            </a: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200" b="0" strike="noStrike" spc="-1">
                <a:solidFill>
                  <a:srgbClr val="FFFFFF"/>
                </a:solidFill>
                <a:latin typeface="Corbel"/>
                <a:ea typeface="DejaVu Sans"/>
              </a:rPr>
              <a:t>ls command</a:t>
            </a:r>
            <a:endParaRPr lang="en-US" sz="4200" b="0" strike="noStrike" spc="-1">
              <a:latin typeface="Arial"/>
            </a:endParaRPr>
          </a:p>
        </p:txBody>
      </p:sp>
      <p:sp>
        <p:nvSpPr>
          <p:cNvPr id="147" name="CustomShape 2"/>
          <p:cNvSpPr/>
          <p:nvPr/>
        </p:nvSpPr>
        <p:spPr>
          <a:xfrm>
            <a:off x="284040" y="1908000"/>
            <a:ext cx="8573040" cy="399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3960" indent="-452880">
              <a:lnSpc>
                <a:spcPct val="100000"/>
              </a:lnSpc>
              <a:spcBef>
                <a:spcPts val="2001"/>
              </a:spcBef>
              <a:buClr>
                <a:srgbClr val="A6A6A6"/>
              </a:buClr>
              <a:buSzPct val="90000"/>
              <a:buFont typeface="Wingdings" charset="2"/>
              <a:buChar char=""/>
            </a:pPr>
            <a:r>
              <a:rPr lang="en-US" sz="2400" b="1" strike="noStrike" spc="-1">
                <a:solidFill>
                  <a:srgbClr val="262626"/>
                </a:solidFill>
                <a:latin typeface="Calibri"/>
                <a:ea typeface="DejaVu Sans"/>
              </a:rPr>
              <a:t>ls</a:t>
            </a:r>
            <a:r>
              <a:rPr lang="en-US" sz="2400" b="0" strike="noStrike" spc="-1">
                <a:solidFill>
                  <a:srgbClr val="262626"/>
                </a:solidFill>
                <a:latin typeface="Calibri"/>
                <a:ea typeface="DejaVu Sans"/>
              </a:rPr>
              <a:t> is one of the  most used basic linux commands, used to </a:t>
            </a:r>
            <a:r>
              <a:rPr lang="en-US" sz="2400" b="1" strike="noStrike" spc="-1">
                <a:solidFill>
                  <a:srgbClr val="262626"/>
                </a:solidFill>
                <a:latin typeface="Calibri"/>
                <a:ea typeface="DejaVu Sans"/>
              </a:rPr>
              <a:t>print</a:t>
            </a:r>
            <a:r>
              <a:rPr lang="en-US" sz="2400" b="0" strike="noStrike" spc="-1">
                <a:solidFill>
                  <a:srgbClr val="262626"/>
                </a:solidFill>
                <a:latin typeface="Calibri"/>
                <a:ea typeface="DejaVu Sans"/>
              </a:rPr>
              <a:t> contents of a directory, by default it lists contents of current working directory(</a:t>
            </a:r>
            <a:r>
              <a:rPr lang="en-US" sz="2400" b="1" strike="noStrike" spc="-1">
                <a:solidFill>
                  <a:srgbClr val="262626"/>
                </a:solidFill>
                <a:latin typeface="Calibri"/>
                <a:ea typeface="DejaVu Sans"/>
              </a:rPr>
              <a:t>pwd</a:t>
            </a:r>
            <a:r>
              <a:rPr lang="en-US" sz="2400" b="0" strike="noStrike" spc="-1">
                <a:solidFill>
                  <a:srgbClr val="262626"/>
                </a:solidFill>
                <a:latin typeface="Calibri"/>
                <a:ea typeface="DejaVu Sans"/>
              </a:rPr>
              <a:t>).</a:t>
            </a:r>
            <a:endParaRPr lang="en-US" sz="2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200" b="0" strike="noStrike" spc="-1">
                <a:solidFill>
                  <a:srgbClr val="FFFFFF"/>
                </a:solidFill>
                <a:latin typeface="Corbel"/>
                <a:ea typeface="DejaVu Sans"/>
              </a:rPr>
              <a:t>How to create a directory</a:t>
            </a:r>
            <a:endParaRPr lang="en-US" sz="4200" b="0" strike="noStrike" spc="-1">
              <a:latin typeface="Arial"/>
            </a:endParaRPr>
          </a:p>
        </p:txBody>
      </p:sp>
      <p:sp>
        <p:nvSpPr>
          <p:cNvPr id="149" name="CustomShape 2"/>
          <p:cNvSpPr/>
          <p:nvPr/>
        </p:nvSpPr>
        <p:spPr>
          <a:xfrm>
            <a:off x="284040" y="1820520"/>
            <a:ext cx="8573040" cy="399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To create a directory in UNIX or Linux using the </a:t>
            </a:r>
            <a:r>
              <a:rPr lang="en-US" sz="2400" b="0" strike="noStrike" spc="-1" dirty="0" err="1">
                <a:solidFill>
                  <a:srgbClr val="262626"/>
                </a:solidFill>
                <a:latin typeface="Calibri"/>
                <a:ea typeface="DejaVu Sans"/>
              </a:rPr>
              <a:t>mkdir</a:t>
            </a:r>
            <a:r>
              <a:rPr lang="en-US" sz="2400" b="0" strike="noStrike" spc="-1" dirty="0">
                <a:solidFill>
                  <a:srgbClr val="262626"/>
                </a:solidFill>
                <a:latin typeface="Calibri"/>
                <a:ea typeface="DejaVu Sans"/>
              </a:rPr>
              <a:t> command pass the name of directory to the </a:t>
            </a:r>
            <a:r>
              <a:rPr lang="en-US" sz="2400" b="0" strike="noStrike" spc="-1" dirty="0" err="1">
                <a:solidFill>
                  <a:srgbClr val="262626"/>
                </a:solidFill>
                <a:latin typeface="Calibri"/>
                <a:ea typeface="DejaVu Sans"/>
              </a:rPr>
              <a:t>mkdir</a:t>
            </a:r>
            <a:r>
              <a:rPr lang="en-US" sz="2400" b="0" strike="noStrike" spc="-1" dirty="0">
                <a:solidFill>
                  <a:srgbClr val="262626"/>
                </a:solidFill>
                <a:latin typeface="Calibri"/>
                <a:ea typeface="DejaVu Sans"/>
              </a:rPr>
              <a:t> command.</a:t>
            </a:r>
            <a:endParaRPr lang="en-US" sz="2400" b="0" strike="noStrike" spc="-1" dirty="0">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dirty="0">
                <a:solidFill>
                  <a:srgbClr val="262626"/>
                </a:solidFill>
                <a:latin typeface="Calibri"/>
                <a:ea typeface="DejaVu Sans"/>
              </a:rPr>
              <a:t>The </a:t>
            </a:r>
            <a:r>
              <a:rPr lang="en-US" sz="2400" b="0" strike="noStrike" spc="-1" dirty="0" err="1">
                <a:solidFill>
                  <a:srgbClr val="262626"/>
                </a:solidFill>
                <a:latin typeface="Calibri"/>
                <a:ea typeface="DejaVu Sans"/>
              </a:rPr>
              <a:t>mkdir</a:t>
            </a:r>
            <a:r>
              <a:rPr lang="en-US" sz="2400" b="0" strike="noStrike" spc="-1" dirty="0">
                <a:solidFill>
                  <a:srgbClr val="262626"/>
                </a:solidFill>
                <a:latin typeface="Calibri"/>
                <a:ea typeface="DejaVu Sans"/>
              </a:rPr>
              <a:t> command makes new, empty, directories</a:t>
            </a:r>
            <a:br>
              <a:rPr dirty="0"/>
            </a:br>
            <a:r>
              <a:rPr lang="en-US" sz="2400" b="0" strike="noStrike" spc="-1" dirty="0">
                <a:solidFill>
                  <a:srgbClr val="262626"/>
                </a:solidFill>
                <a:latin typeface="Calibri"/>
                <a:ea typeface="DejaVu Sans"/>
              </a:rPr>
              <a:t>Syntax: $ </a:t>
            </a:r>
            <a:r>
              <a:rPr lang="en-US" sz="2400" b="1" strike="noStrike" spc="-1" dirty="0" err="1">
                <a:solidFill>
                  <a:srgbClr val="262626"/>
                </a:solidFill>
                <a:latin typeface="Calibri"/>
                <a:ea typeface="DejaVu Sans"/>
              </a:rPr>
              <a:t>mkdir</a:t>
            </a:r>
            <a:r>
              <a:rPr lang="en-US" sz="2400" b="1" strike="noStrike" spc="-1" dirty="0">
                <a:solidFill>
                  <a:srgbClr val="262626"/>
                </a:solidFill>
                <a:latin typeface="Calibri"/>
                <a:ea typeface="DejaVu Sans"/>
              </a:rPr>
              <a:t> </a:t>
            </a:r>
            <a:r>
              <a:rPr lang="en-US" sz="2400" b="1" strike="noStrike" spc="-1" dirty="0" err="1">
                <a:solidFill>
                  <a:srgbClr val="262626"/>
                </a:solidFill>
                <a:latin typeface="Calibri"/>
                <a:ea typeface="DejaVu Sans"/>
              </a:rPr>
              <a:t>directory_name</a:t>
            </a:r>
            <a:br>
              <a:rPr dirty="0"/>
            </a:br>
            <a:r>
              <a:rPr lang="en-US" sz="2400" b="0" strike="noStrike" spc="-1" dirty="0">
                <a:solidFill>
                  <a:srgbClr val="262626"/>
                </a:solidFill>
                <a:latin typeface="Calibri"/>
                <a:ea typeface="DejaVu Sans"/>
              </a:rPr>
              <a:t>Example: $ </a:t>
            </a:r>
            <a:r>
              <a:rPr lang="en-US" sz="2400" b="1" strike="noStrike" spc="-1" dirty="0" err="1">
                <a:solidFill>
                  <a:srgbClr val="262626"/>
                </a:solidFill>
                <a:latin typeface="Calibri"/>
                <a:ea typeface="DejaVu Sans"/>
              </a:rPr>
              <a:t>mkdir</a:t>
            </a:r>
            <a:r>
              <a:rPr lang="en-US" sz="2400" b="1" strike="noStrike" spc="-1" dirty="0">
                <a:solidFill>
                  <a:srgbClr val="262626"/>
                </a:solidFill>
                <a:latin typeface="Calibri"/>
                <a:ea typeface="DejaVu Sans"/>
              </a:rPr>
              <a:t> OS1</a:t>
            </a:r>
            <a:endParaRPr lang="en-US" sz="24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284040" y="630360"/>
            <a:ext cx="8573040" cy="966600"/>
          </a:xfrm>
          <a:prstGeom prst="rect">
            <a:avLst/>
          </a:prstGeom>
          <a:solidFill>
            <a:srgbClr val="262626">
              <a:alpha val="70000"/>
            </a:srgbClr>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br/>
            <a:r>
              <a:rPr lang="en-US" sz="4200" b="0" strike="noStrike" spc="-1">
                <a:solidFill>
                  <a:srgbClr val="FFFFFF"/>
                </a:solidFill>
                <a:latin typeface="Corbel"/>
                <a:ea typeface="DejaVu Sans"/>
              </a:rPr>
              <a:t>How to create multiple directories</a:t>
            </a:r>
            <a:br/>
            <a:endParaRPr lang="en-US" sz="4200" b="0" strike="noStrike" spc="-1">
              <a:latin typeface="Arial"/>
            </a:endParaRPr>
          </a:p>
        </p:txBody>
      </p:sp>
      <p:sp>
        <p:nvSpPr>
          <p:cNvPr id="151" name="CustomShape 2"/>
          <p:cNvSpPr/>
          <p:nvPr/>
        </p:nvSpPr>
        <p:spPr>
          <a:xfrm>
            <a:off x="284040" y="1904040"/>
            <a:ext cx="8573040" cy="422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To create multiple directories in UNIX or Linux using the mkdir command pass the names of directories to be created to the mkdir command. The names of directories should be separated by spaces.</a:t>
            </a:r>
            <a:endParaRPr lang="en-US" sz="2400" b="0" strike="noStrike" spc="-1">
              <a:latin typeface="Arial"/>
            </a:endParaRPr>
          </a:p>
          <a:p>
            <a:pPr>
              <a:lnSpc>
                <a:spcPct val="100000"/>
              </a:lnSpc>
              <a:spcBef>
                <a:spcPts val="2001"/>
              </a:spcBef>
            </a:pP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1" strike="noStrike" spc="-1">
                <a:solidFill>
                  <a:srgbClr val="262626"/>
                </a:solidFill>
                <a:latin typeface="Calibri"/>
                <a:ea typeface="DejaVu Sans"/>
              </a:rPr>
              <a:t>mkdir</a:t>
            </a:r>
            <a:r>
              <a:rPr lang="en-US" sz="2400" b="0" strike="noStrike" spc="-1">
                <a:solidFill>
                  <a:srgbClr val="262626"/>
                </a:solidFill>
                <a:latin typeface="Calibri"/>
                <a:ea typeface="DejaVu Sans"/>
              </a:rPr>
              <a:t> foo bar baz</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ls</a:t>
            </a:r>
            <a:endParaRPr lang="en-US" sz="2400" b="0" strike="noStrike" spc="-1">
              <a:latin typeface="Arial"/>
            </a:endParaRPr>
          </a:p>
          <a:p>
            <a:pPr marL="453960" indent="-452880">
              <a:lnSpc>
                <a:spcPct val="100000"/>
              </a:lnSpc>
              <a:spcBef>
                <a:spcPts val="2001"/>
              </a:spcBef>
              <a:buClr>
                <a:srgbClr val="A6A6A6"/>
              </a:buClr>
              <a:buSzPct val="90000"/>
              <a:buFont typeface="Wingdings" charset="2"/>
              <a:buChar char=""/>
            </a:pPr>
            <a:r>
              <a:rPr lang="en-US" sz="2400" b="0" strike="noStrike" spc="-1">
                <a:solidFill>
                  <a:srgbClr val="262626"/>
                </a:solidFill>
                <a:latin typeface="Calibri"/>
                <a:ea typeface="DejaVu Sans"/>
              </a:rPr>
              <a:t>foo bar baz</a:t>
            </a:r>
            <a:endParaRPr lang="en-US" sz="2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384</TotalTime>
  <Words>692</Words>
  <Application>Microsoft Office PowerPoint</Application>
  <PresentationFormat>On-screen Show (4:3)</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Calibri</vt:lpstr>
      <vt:lpstr>Corbel</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subject/>
  <dc:creator>Mahbubul Syeed</dc:creator>
  <dc:description/>
  <cp:lastModifiedBy>Taslimur Rahman</cp:lastModifiedBy>
  <cp:revision>36</cp:revision>
  <dcterms:created xsi:type="dcterms:W3CDTF">2018-12-10T17:20:29Z</dcterms:created>
  <dcterms:modified xsi:type="dcterms:W3CDTF">2023-06-06T08:56:04Z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home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