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97" r:id="rId4"/>
    <p:sldId id="266" r:id="rId5"/>
    <p:sldId id="285" r:id="rId6"/>
    <p:sldId id="286" r:id="rId7"/>
    <p:sldId id="287" r:id="rId8"/>
    <p:sldId id="298" r:id="rId9"/>
    <p:sldId id="268" r:id="rId10"/>
    <p:sldId id="269" r:id="rId11"/>
    <p:sldId id="289" r:id="rId12"/>
    <p:sldId id="29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588"/>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C62E78-F200-4C4C-BC42-C27AC9E77916}" type="datetimeFigureOut">
              <a:rPr lang="en-US" smtClean="0"/>
              <a:t>6/6/2023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B0FEB-E303-4A4A-A013-42557A45CDD4}" type="slidenum">
              <a:rPr lang="en-US" smtClean="0"/>
              <a:t>‹#›</a:t>
            </a:fld>
            <a:endParaRPr lang="en-US"/>
          </a:p>
        </p:txBody>
      </p:sp>
    </p:spTree>
    <p:extLst>
      <p:ext uri="{BB962C8B-B14F-4D97-AF65-F5344CB8AC3E}">
        <p14:creationId xmlns:p14="http://schemas.microsoft.com/office/powerpoint/2010/main" val="354672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6/6/2023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6/6/2023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LAB 3</a:t>
            </a:r>
            <a:endParaRPr lang="en-US" sz="1800" dirty="0"/>
          </a:p>
        </p:txBody>
      </p:sp>
      <p:sp>
        <p:nvSpPr>
          <p:cNvPr id="3" name="Subtitle 2"/>
          <p:cNvSpPr>
            <a:spLocks noGrp="1"/>
          </p:cNvSpPr>
          <p:nvPr>
            <p:ph type="subTitle" idx="1"/>
          </p:nvPr>
        </p:nvSpPr>
        <p:spPr>
          <a:xfrm>
            <a:off x="476205" y="1532427"/>
            <a:ext cx="2789509" cy="484632"/>
          </a:xfrm>
        </p:spPr>
        <p:txBody>
          <a:bodyPr/>
          <a:lstStyle/>
          <a:p>
            <a:r>
              <a:rPr lang="en-US" dirty="0"/>
              <a:t>Course Code: CSC 2209</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070076212"/>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03</a:t>
                      </a:r>
                    </a:p>
                  </a:txBody>
                  <a:tcPr/>
                </a:tc>
                <a:tc>
                  <a:txBody>
                    <a:bodyPr/>
                    <a:lstStyle/>
                    <a:p>
                      <a:r>
                        <a:rPr lang="en-US" dirty="0"/>
                        <a:t>Week No:</a:t>
                      </a:r>
                    </a:p>
                  </a:txBody>
                  <a:tcPr/>
                </a:tc>
                <a:tc>
                  <a:txBody>
                    <a:bodyPr/>
                    <a:lstStyle/>
                    <a:p>
                      <a:r>
                        <a:rPr lang="en-US" dirty="0"/>
                        <a:t>03</a:t>
                      </a:r>
                    </a:p>
                  </a:txBody>
                  <a:tcPr/>
                </a:tc>
                <a:tc>
                  <a:txBody>
                    <a:bodyPr/>
                    <a:lstStyle/>
                    <a:p>
                      <a:r>
                        <a:rPr lang="en-US" dirty="0"/>
                        <a:t>Semester:</a:t>
                      </a:r>
                    </a:p>
                  </a:txBody>
                  <a:tcPr/>
                </a:tc>
                <a:tc>
                  <a:txBody>
                    <a:bodyPr/>
                    <a:lstStyle/>
                    <a:p>
                      <a:r>
                        <a:rPr lang="en-US" dirty="0"/>
                        <a:t>Summer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a:lnSpc>
                          <a:spcPct val="100000"/>
                        </a:lnSpc>
                      </a:pPr>
                      <a:r>
                        <a:rPr lang="en-US" sz="1800" b="0" i="1" strike="noStrike" spc="-1" dirty="0">
                          <a:solidFill>
                            <a:srgbClr val="000000"/>
                          </a:solidFill>
                          <a:latin typeface="+mn-lt"/>
                        </a:rPr>
                        <a:t>Taslimur Rahman, Taslimur.Rahman@aiub.edu</a:t>
                      </a:r>
                      <a:endParaRPr lang="en-US" sz="1800" b="0" strike="noStrike" spc="-1" dirty="0">
                        <a:latin typeface="+mn-lt"/>
                      </a:endParaRP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Operating Systems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B29-17E2-444B-A7A7-FE67011C3A3B}"/>
              </a:ext>
            </a:extLst>
          </p:cNvPr>
          <p:cNvSpPr>
            <a:spLocks noGrp="1"/>
          </p:cNvSpPr>
          <p:nvPr>
            <p:ph type="title"/>
          </p:nvPr>
        </p:nvSpPr>
        <p:spPr/>
        <p:txBody>
          <a:bodyPr/>
          <a:lstStyle/>
          <a:p>
            <a:pPr algn="l"/>
            <a:r>
              <a:rPr lang="en-US" dirty="0"/>
              <a:t>clear command</a:t>
            </a:r>
          </a:p>
        </p:txBody>
      </p:sp>
      <p:sp>
        <p:nvSpPr>
          <p:cNvPr id="3" name="Content Placeholder 2">
            <a:extLst>
              <a:ext uri="{FF2B5EF4-FFF2-40B4-BE49-F238E27FC236}">
                <a16:creationId xmlns:a16="http://schemas.microsoft.com/office/drawing/2014/main" id="{C685CA73-DACB-4DF9-969D-7A1546147C91}"/>
              </a:ext>
            </a:extLst>
          </p:cNvPr>
          <p:cNvSpPr>
            <a:spLocks noGrp="1"/>
          </p:cNvSpPr>
          <p:nvPr>
            <p:ph idx="1"/>
          </p:nvPr>
        </p:nvSpPr>
        <p:spPr>
          <a:xfrm>
            <a:off x="284163" y="1891430"/>
            <a:ext cx="8574087" cy="4234733"/>
          </a:xfrm>
        </p:spPr>
        <p:txBody>
          <a:bodyPr/>
          <a:lstStyle/>
          <a:p>
            <a:pPr>
              <a:buFont typeface="Wingdings" pitchFamily="2" charset="2"/>
              <a:buChar char="q"/>
            </a:pPr>
            <a:r>
              <a:rPr lang="en-US" b="1" dirty="0"/>
              <a:t>clear</a:t>
            </a:r>
            <a:br>
              <a:rPr lang="en-US" dirty="0"/>
            </a:br>
            <a:r>
              <a:rPr lang="en-US" dirty="0"/>
              <a:t>The clear command does exactly what it says. When your Linux CLI gets all mucked up with various readouts and information, the clear command clears the screen and wipes the board clean.</a:t>
            </a:r>
          </a:p>
          <a:p>
            <a:pPr>
              <a:buFont typeface="Wingdings" pitchFamily="2" charset="2"/>
              <a:buChar char="q"/>
            </a:pPr>
            <a:endParaRPr lang="en-US" dirty="0"/>
          </a:p>
        </p:txBody>
      </p:sp>
    </p:spTree>
    <p:extLst>
      <p:ext uri="{BB962C8B-B14F-4D97-AF65-F5344CB8AC3E}">
        <p14:creationId xmlns:p14="http://schemas.microsoft.com/office/powerpoint/2010/main" val="2387325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B29-17E2-444B-A7A7-FE67011C3A3B}"/>
              </a:ext>
            </a:extLst>
          </p:cNvPr>
          <p:cNvSpPr>
            <a:spLocks noGrp="1"/>
          </p:cNvSpPr>
          <p:nvPr>
            <p:ph type="title"/>
          </p:nvPr>
        </p:nvSpPr>
        <p:spPr/>
        <p:txBody>
          <a:bodyPr/>
          <a:lstStyle/>
          <a:p>
            <a:pPr algn="l"/>
            <a:r>
              <a:rPr lang="en-US" dirty="0" err="1"/>
              <a:t>bc</a:t>
            </a:r>
            <a:r>
              <a:rPr lang="en-US" dirty="0"/>
              <a:t> command</a:t>
            </a:r>
          </a:p>
        </p:txBody>
      </p:sp>
      <p:sp>
        <p:nvSpPr>
          <p:cNvPr id="3" name="Content Placeholder 2">
            <a:extLst>
              <a:ext uri="{FF2B5EF4-FFF2-40B4-BE49-F238E27FC236}">
                <a16:creationId xmlns:a16="http://schemas.microsoft.com/office/drawing/2014/main" id="{C685CA73-DACB-4DF9-969D-7A1546147C91}"/>
              </a:ext>
            </a:extLst>
          </p:cNvPr>
          <p:cNvSpPr>
            <a:spLocks noGrp="1"/>
          </p:cNvSpPr>
          <p:nvPr>
            <p:ph idx="1"/>
          </p:nvPr>
        </p:nvSpPr>
        <p:spPr>
          <a:xfrm>
            <a:off x="284163" y="1891430"/>
            <a:ext cx="8574087" cy="4234733"/>
          </a:xfrm>
        </p:spPr>
        <p:txBody>
          <a:bodyPr/>
          <a:lstStyle/>
          <a:p>
            <a:pPr>
              <a:buFont typeface="Wingdings" pitchFamily="2" charset="2"/>
              <a:buChar char="q"/>
            </a:pPr>
            <a:r>
              <a:rPr lang="en-US" dirty="0"/>
              <a:t>To calculate the values</a:t>
            </a:r>
          </a:p>
          <a:p>
            <a:pPr marL="0" indent="0">
              <a:buNone/>
            </a:pPr>
            <a:r>
              <a:rPr lang="en-US" dirty="0"/>
              <a:t>	Syntax: $ </a:t>
            </a:r>
            <a:r>
              <a:rPr lang="en-US" dirty="0" err="1"/>
              <a:t>bc</a:t>
            </a:r>
            <a:endParaRPr lang="en-US" dirty="0"/>
          </a:p>
          <a:p>
            <a:pPr marL="0" indent="0">
              <a:buNone/>
            </a:pPr>
            <a:r>
              <a:rPr lang="en-US" dirty="0"/>
              <a:t>	1+2</a:t>
            </a:r>
          </a:p>
          <a:p>
            <a:pPr marL="0" indent="0">
              <a:buNone/>
            </a:pPr>
            <a:r>
              <a:rPr lang="en-US" dirty="0"/>
              <a:t>	Output: 3</a:t>
            </a:r>
          </a:p>
        </p:txBody>
      </p:sp>
    </p:spTree>
    <p:extLst>
      <p:ext uri="{BB962C8B-B14F-4D97-AF65-F5344CB8AC3E}">
        <p14:creationId xmlns:p14="http://schemas.microsoft.com/office/powerpoint/2010/main" val="5592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a16="http://schemas.microsoft.com/office/drawing/2014/main" id="{87F4BAFD-2E76-4ABD-8010-F76016C90307}"/>
              </a:ext>
            </a:extLst>
          </p:cNvPr>
          <p:cNvSpPr txBox="1">
            <a:spLocks/>
          </p:cNvSpPr>
          <p:nvPr/>
        </p:nvSpPr>
        <p:spPr>
          <a:xfrm>
            <a:off x="335494" y="1203272"/>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a:t>Unix Shell Programming</a:t>
            </a:r>
          </a:p>
          <a:p>
            <a:pPr lvl="1">
              <a:buFont typeface="Wingdings" pitchFamily="2" charset="2"/>
              <a:buChar char="q"/>
            </a:pPr>
            <a:r>
              <a:rPr lang="en-US" dirty="0"/>
              <a:t>Written by </a:t>
            </a:r>
            <a:r>
              <a:rPr lang="en-US" dirty="0" err="1"/>
              <a:t>Yashavant</a:t>
            </a:r>
            <a:r>
              <a:rPr lang="en-US" dirty="0"/>
              <a:t> P. </a:t>
            </a:r>
            <a:r>
              <a:rPr lang="en-US" dirty="0" err="1"/>
              <a:t>Kanetkar</a:t>
            </a:r>
            <a:endParaRPr lang="en-US" dirty="0"/>
          </a:p>
        </p:txBody>
      </p:sp>
    </p:spTree>
    <p:extLst>
      <p:ext uri="{BB962C8B-B14F-4D97-AF65-F5344CB8AC3E}">
        <p14:creationId xmlns:p14="http://schemas.microsoft.com/office/powerpoint/2010/main" val="147284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86560"/>
          </a:xfrm>
        </p:spPr>
        <p:txBody>
          <a:bodyPr>
            <a:normAutofit/>
          </a:bodyPr>
          <a:lstStyle/>
          <a:p>
            <a:pPr marL="457200" indent="-457200">
              <a:buAutoNum type="arabicPeriod"/>
            </a:pPr>
            <a:r>
              <a:rPr lang="en-US" sz="2400" dirty="0" err="1">
                <a:solidFill>
                  <a:schemeClr val="tx1"/>
                </a:solidFill>
              </a:rPr>
              <a:t>uname</a:t>
            </a:r>
            <a:r>
              <a:rPr lang="en-US" sz="2400" dirty="0">
                <a:solidFill>
                  <a:schemeClr val="tx1"/>
                </a:solidFill>
              </a:rPr>
              <a:t> Command</a:t>
            </a:r>
          </a:p>
          <a:p>
            <a:pPr marL="457200" indent="-457200">
              <a:buAutoNum type="arabicPeriod"/>
            </a:pPr>
            <a:r>
              <a:rPr lang="en-US" sz="2400" dirty="0">
                <a:solidFill>
                  <a:schemeClr val="tx1"/>
                </a:solidFill>
              </a:rPr>
              <a:t>System Information</a:t>
            </a:r>
          </a:p>
          <a:p>
            <a:pPr marL="914400" lvl="1" indent="-457200" algn="l">
              <a:buFont typeface="Arial" pitchFamily="34" charset="0"/>
              <a:buChar char="•"/>
            </a:pPr>
            <a:r>
              <a:rPr lang="en-US" sz="2400" dirty="0">
                <a:solidFill>
                  <a:schemeClr val="tx1"/>
                </a:solidFill>
              </a:rPr>
              <a:t>Calendar</a:t>
            </a:r>
          </a:p>
          <a:p>
            <a:pPr marL="914400" lvl="1" indent="-457200" algn="l">
              <a:buFont typeface="Arial" pitchFamily="34" charset="0"/>
              <a:buChar char="•"/>
            </a:pPr>
            <a:r>
              <a:rPr lang="en-US" sz="2400" dirty="0">
                <a:solidFill>
                  <a:schemeClr val="tx1"/>
                </a:solidFill>
              </a:rPr>
              <a:t>Date</a:t>
            </a:r>
          </a:p>
          <a:p>
            <a:pPr marL="914400" lvl="1" indent="-457200" algn="l">
              <a:buFont typeface="Arial" pitchFamily="34" charset="0"/>
              <a:buChar char="•"/>
            </a:pPr>
            <a:r>
              <a:rPr lang="en-US" sz="2400" dirty="0">
                <a:solidFill>
                  <a:schemeClr val="tx1"/>
                </a:solidFill>
              </a:rPr>
              <a:t>WHO</a:t>
            </a:r>
          </a:p>
          <a:p>
            <a:pPr marL="457200" indent="-457200">
              <a:buAutoNum type="arabicPeriod"/>
            </a:pPr>
            <a:r>
              <a:rPr lang="en-US" sz="2400" dirty="0">
                <a:solidFill>
                  <a:schemeClr val="tx1"/>
                </a:solidFill>
              </a:rPr>
              <a:t>History Command</a:t>
            </a:r>
          </a:p>
          <a:p>
            <a:pPr marL="457200" indent="-457200">
              <a:buAutoNum type="arabicPeriod"/>
            </a:pPr>
            <a:r>
              <a:rPr lang="en-US" sz="2400" dirty="0">
                <a:solidFill>
                  <a:schemeClr val="tx1"/>
                </a:solidFill>
              </a:rPr>
              <a:t>clear Command</a:t>
            </a:r>
          </a:p>
          <a:p>
            <a:pPr marL="457200" indent="-457200">
              <a:buAutoNum type="arabicPeriod"/>
            </a:pPr>
            <a:r>
              <a:rPr lang="en-US" sz="2400" dirty="0" err="1">
                <a:solidFill>
                  <a:schemeClr val="tx1"/>
                </a:solidFill>
              </a:rPr>
              <a:t>bc</a:t>
            </a:r>
            <a:r>
              <a:rPr lang="en-US" sz="2400" dirty="0">
                <a:solidFill>
                  <a:schemeClr val="tx1"/>
                </a:solidFill>
              </a:rPr>
              <a:t> Command</a:t>
            </a:r>
            <a:endParaRPr lang="en-US" sz="20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EB29-17E2-444B-A7A7-FE67011C3A3B}"/>
              </a:ext>
            </a:extLst>
          </p:cNvPr>
          <p:cNvSpPr>
            <a:spLocks noGrp="1"/>
          </p:cNvSpPr>
          <p:nvPr>
            <p:ph type="title"/>
          </p:nvPr>
        </p:nvSpPr>
        <p:spPr/>
        <p:txBody>
          <a:bodyPr/>
          <a:lstStyle/>
          <a:p>
            <a:pPr algn="l"/>
            <a:r>
              <a:rPr lang="en-US" dirty="0" err="1"/>
              <a:t>uname</a:t>
            </a:r>
            <a:r>
              <a:rPr lang="en-US" dirty="0"/>
              <a:t> command</a:t>
            </a:r>
          </a:p>
        </p:txBody>
      </p:sp>
      <p:sp>
        <p:nvSpPr>
          <p:cNvPr id="3" name="Content Placeholder 2">
            <a:extLst>
              <a:ext uri="{FF2B5EF4-FFF2-40B4-BE49-F238E27FC236}">
                <a16:creationId xmlns:a16="http://schemas.microsoft.com/office/drawing/2014/main" id="{C685CA73-DACB-4DF9-969D-7A1546147C91}"/>
              </a:ext>
            </a:extLst>
          </p:cNvPr>
          <p:cNvSpPr>
            <a:spLocks noGrp="1"/>
          </p:cNvSpPr>
          <p:nvPr>
            <p:ph idx="1"/>
          </p:nvPr>
        </p:nvSpPr>
        <p:spPr>
          <a:xfrm>
            <a:off x="284163" y="1891430"/>
            <a:ext cx="8574087" cy="4234733"/>
          </a:xfrm>
        </p:spPr>
        <p:txBody>
          <a:bodyPr/>
          <a:lstStyle/>
          <a:p>
            <a:pPr>
              <a:buFont typeface="Wingdings" pitchFamily="2" charset="2"/>
              <a:buChar char="q"/>
            </a:pPr>
            <a:r>
              <a:rPr lang="en-US" dirty="0"/>
              <a:t>To know your machine name </a:t>
            </a:r>
          </a:p>
          <a:p>
            <a:pPr marL="0" indent="0">
              <a:buNone/>
            </a:pPr>
            <a:r>
              <a:rPr lang="en-US" dirty="0"/>
              <a:t>      -n: Tells machine name in network </a:t>
            </a:r>
          </a:p>
          <a:p>
            <a:pPr marL="0" indent="0">
              <a:buNone/>
            </a:pPr>
            <a:r>
              <a:rPr lang="en-US" dirty="0"/>
              <a:t>	Syntax: $ </a:t>
            </a:r>
            <a:r>
              <a:rPr lang="en-US" dirty="0" err="1"/>
              <a:t>uname</a:t>
            </a:r>
            <a:r>
              <a:rPr lang="en-US" dirty="0"/>
              <a:t> –n</a:t>
            </a:r>
          </a:p>
          <a:p>
            <a:pPr>
              <a:buFont typeface="Wingdings" pitchFamily="2" charset="2"/>
              <a:buChar char="q"/>
            </a:pPr>
            <a:r>
              <a:rPr lang="en-US" dirty="0"/>
              <a:t>To display the version number of the OS</a:t>
            </a:r>
          </a:p>
          <a:p>
            <a:pPr marL="0" indent="0">
              <a:buNone/>
            </a:pPr>
            <a:r>
              <a:rPr lang="en-US" dirty="0"/>
              <a:t>	Syntax: $ </a:t>
            </a:r>
            <a:r>
              <a:rPr lang="en-US" dirty="0" err="1"/>
              <a:t>uname</a:t>
            </a:r>
            <a:r>
              <a:rPr lang="en-US" dirty="0"/>
              <a:t> –r</a:t>
            </a:r>
          </a:p>
        </p:txBody>
      </p:sp>
    </p:spTree>
    <p:extLst>
      <p:ext uri="{BB962C8B-B14F-4D97-AF65-F5344CB8AC3E}">
        <p14:creationId xmlns:p14="http://schemas.microsoft.com/office/powerpoint/2010/main" val="214749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DF2A-8563-4B79-B9C8-E0E8D1285311}"/>
              </a:ext>
            </a:extLst>
          </p:cNvPr>
          <p:cNvSpPr>
            <a:spLocks noGrp="1"/>
          </p:cNvSpPr>
          <p:nvPr>
            <p:ph type="title"/>
          </p:nvPr>
        </p:nvSpPr>
        <p:spPr/>
        <p:txBody>
          <a:bodyPr/>
          <a:lstStyle/>
          <a:p>
            <a:pPr algn="l"/>
            <a:r>
              <a:rPr lang="en-US" dirty="0"/>
              <a:t>System information</a:t>
            </a:r>
          </a:p>
        </p:txBody>
      </p:sp>
      <p:sp>
        <p:nvSpPr>
          <p:cNvPr id="3" name="Content Placeholder 2">
            <a:extLst>
              <a:ext uri="{FF2B5EF4-FFF2-40B4-BE49-F238E27FC236}">
                <a16:creationId xmlns:a16="http://schemas.microsoft.com/office/drawing/2014/main" id="{C7F663B0-403C-4C11-90D8-81F4CCDA95F7}"/>
              </a:ext>
            </a:extLst>
          </p:cNvPr>
          <p:cNvSpPr>
            <a:spLocks noGrp="1"/>
          </p:cNvSpPr>
          <p:nvPr>
            <p:ph idx="1"/>
          </p:nvPr>
        </p:nvSpPr>
        <p:spPr>
          <a:xfrm>
            <a:off x="284163" y="1866378"/>
            <a:ext cx="8574087" cy="4259785"/>
          </a:xfrm>
        </p:spPr>
        <p:txBody>
          <a:bodyPr/>
          <a:lstStyle/>
          <a:p>
            <a:pPr>
              <a:buFont typeface="Wingdings" pitchFamily="2" charset="2"/>
              <a:buChar char="q"/>
            </a:pPr>
            <a:r>
              <a:rPr lang="en-US" b="1" dirty="0"/>
              <a:t>date</a:t>
            </a:r>
            <a:r>
              <a:rPr lang="en-US" dirty="0"/>
              <a:t> Show the current date </a:t>
            </a:r>
          </a:p>
          <a:p>
            <a:pPr>
              <a:buFont typeface="Wingdings" pitchFamily="2" charset="2"/>
              <a:buChar char="q"/>
            </a:pPr>
            <a:r>
              <a:rPr lang="en-US" b="1" dirty="0" err="1"/>
              <a:t>cal</a:t>
            </a:r>
            <a:r>
              <a:rPr lang="en-US" dirty="0"/>
              <a:t> Show this month's calendar</a:t>
            </a:r>
          </a:p>
          <a:p>
            <a:pPr>
              <a:buFont typeface="Wingdings" pitchFamily="2" charset="2"/>
              <a:buChar char="q"/>
            </a:pPr>
            <a:r>
              <a:rPr lang="en-US" b="1" dirty="0"/>
              <a:t>uptime</a:t>
            </a:r>
            <a:r>
              <a:rPr lang="en-US" dirty="0"/>
              <a:t> Show current uptime </a:t>
            </a:r>
          </a:p>
          <a:p>
            <a:pPr>
              <a:buFont typeface="Wingdings" pitchFamily="2" charset="2"/>
              <a:buChar char="q"/>
            </a:pPr>
            <a:r>
              <a:rPr lang="en-US" b="1" dirty="0" err="1"/>
              <a:t>whoami</a:t>
            </a:r>
            <a:r>
              <a:rPr lang="en-US" dirty="0"/>
              <a:t> Who you are logged in as</a:t>
            </a:r>
          </a:p>
        </p:txBody>
      </p:sp>
    </p:spTree>
    <p:extLst>
      <p:ext uri="{BB962C8B-B14F-4D97-AF65-F5344CB8AC3E}">
        <p14:creationId xmlns:p14="http://schemas.microsoft.com/office/powerpoint/2010/main" val="545067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DF2A-8563-4B79-B9C8-E0E8D1285311}"/>
              </a:ext>
            </a:extLst>
          </p:cNvPr>
          <p:cNvSpPr>
            <a:spLocks noGrp="1"/>
          </p:cNvSpPr>
          <p:nvPr>
            <p:ph type="title"/>
          </p:nvPr>
        </p:nvSpPr>
        <p:spPr/>
        <p:txBody>
          <a:bodyPr/>
          <a:lstStyle/>
          <a:p>
            <a:pPr algn="l"/>
            <a:r>
              <a:rPr lang="en-US" dirty="0"/>
              <a:t>Calendar</a:t>
            </a:r>
          </a:p>
        </p:txBody>
      </p:sp>
      <p:sp>
        <p:nvSpPr>
          <p:cNvPr id="3" name="Content Placeholder 2">
            <a:extLst>
              <a:ext uri="{FF2B5EF4-FFF2-40B4-BE49-F238E27FC236}">
                <a16:creationId xmlns:a16="http://schemas.microsoft.com/office/drawing/2014/main" id="{C7F663B0-403C-4C11-90D8-81F4CCDA95F7}"/>
              </a:ext>
            </a:extLst>
          </p:cNvPr>
          <p:cNvSpPr>
            <a:spLocks noGrp="1"/>
          </p:cNvSpPr>
          <p:nvPr>
            <p:ph idx="1"/>
          </p:nvPr>
        </p:nvSpPr>
        <p:spPr>
          <a:xfrm>
            <a:off x="388307" y="1853852"/>
            <a:ext cx="8469943" cy="4272311"/>
          </a:xfrm>
        </p:spPr>
        <p:txBody>
          <a:bodyPr>
            <a:normAutofit fontScale="92500" lnSpcReduction="20000"/>
          </a:bodyPr>
          <a:lstStyle/>
          <a:p>
            <a:pPr marL="0" indent="0">
              <a:buNone/>
            </a:pPr>
            <a:r>
              <a:rPr lang="en-US" dirty="0"/>
              <a:t>i. To display the calendar. </a:t>
            </a:r>
          </a:p>
          <a:p>
            <a:pPr marL="0" indent="0">
              <a:buNone/>
            </a:pPr>
            <a:r>
              <a:rPr lang="en-US" dirty="0"/>
              <a:t>	Syntax: $ </a:t>
            </a:r>
            <a:r>
              <a:rPr lang="en-US" dirty="0" err="1"/>
              <a:t>cal</a:t>
            </a:r>
            <a:endParaRPr lang="en-US" dirty="0"/>
          </a:p>
          <a:p>
            <a:pPr marL="0" indent="0">
              <a:buNone/>
            </a:pPr>
            <a:r>
              <a:rPr lang="en-US" dirty="0"/>
              <a:t>ii. To display the previous, current and next month. </a:t>
            </a:r>
          </a:p>
          <a:p>
            <a:pPr marL="0" indent="0">
              <a:buNone/>
            </a:pPr>
            <a:r>
              <a:rPr lang="en-US" dirty="0"/>
              <a:t>	Syntax: $ </a:t>
            </a:r>
            <a:r>
              <a:rPr lang="en-US" dirty="0" err="1"/>
              <a:t>cal</a:t>
            </a:r>
            <a:r>
              <a:rPr lang="en-US" dirty="0"/>
              <a:t> -3 </a:t>
            </a:r>
          </a:p>
          <a:p>
            <a:pPr marL="0" indent="0">
              <a:buNone/>
            </a:pPr>
            <a:r>
              <a:rPr lang="en-US" dirty="0">
                <a:solidFill>
                  <a:srgbClr val="FF0000"/>
                </a:solidFill>
              </a:rPr>
              <a:t>iii. To display the current month starting from Sunday. </a:t>
            </a:r>
          </a:p>
          <a:p>
            <a:pPr marL="0" indent="0">
              <a:buNone/>
            </a:pPr>
            <a:r>
              <a:rPr lang="en-US" dirty="0">
                <a:solidFill>
                  <a:srgbClr val="FF0000"/>
                </a:solidFill>
              </a:rPr>
              <a:t>	Syntax: $ </a:t>
            </a:r>
            <a:r>
              <a:rPr lang="en-US" dirty="0" err="1">
                <a:solidFill>
                  <a:srgbClr val="FF0000"/>
                </a:solidFill>
              </a:rPr>
              <a:t>cal</a:t>
            </a:r>
            <a:r>
              <a:rPr lang="en-US" dirty="0">
                <a:solidFill>
                  <a:srgbClr val="FF0000"/>
                </a:solidFill>
              </a:rPr>
              <a:t> –s </a:t>
            </a:r>
          </a:p>
          <a:p>
            <a:pPr marL="0" indent="0">
              <a:buNone/>
            </a:pPr>
            <a:r>
              <a:rPr lang="en-US" dirty="0"/>
              <a:t>iv. To display the specific month starting from Monday. </a:t>
            </a:r>
          </a:p>
          <a:p>
            <a:pPr marL="0" indent="0">
              <a:buNone/>
            </a:pPr>
            <a:r>
              <a:rPr lang="en-US" dirty="0"/>
              <a:t>	Syntax: $ </a:t>
            </a:r>
            <a:r>
              <a:rPr lang="en-US" dirty="0" err="1"/>
              <a:t>cal</a:t>
            </a:r>
            <a:r>
              <a:rPr lang="en-US" dirty="0"/>
              <a:t> –m 2    // for February</a:t>
            </a:r>
          </a:p>
        </p:txBody>
      </p:sp>
    </p:spTree>
    <p:extLst>
      <p:ext uri="{BB962C8B-B14F-4D97-AF65-F5344CB8AC3E}">
        <p14:creationId xmlns:p14="http://schemas.microsoft.com/office/powerpoint/2010/main" val="21145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DF2A-8563-4B79-B9C8-E0E8D1285311}"/>
              </a:ext>
            </a:extLst>
          </p:cNvPr>
          <p:cNvSpPr>
            <a:spLocks noGrp="1"/>
          </p:cNvSpPr>
          <p:nvPr>
            <p:ph type="title"/>
          </p:nvPr>
        </p:nvSpPr>
        <p:spPr/>
        <p:txBody>
          <a:bodyPr/>
          <a:lstStyle/>
          <a:p>
            <a:pPr algn="l"/>
            <a:r>
              <a:rPr lang="en-US" dirty="0"/>
              <a:t>Date</a:t>
            </a:r>
          </a:p>
        </p:txBody>
      </p:sp>
      <p:sp>
        <p:nvSpPr>
          <p:cNvPr id="3" name="Content Placeholder 2">
            <a:extLst>
              <a:ext uri="{FF2B5EF4-FFF2-40B4-BE49-F238E27FC236}">
                <a16:creationId xmlns:a16="http://schemas.microsoft.com/office/drawing/2014/main" id="{C7F663B0-403C-4C11-90D8-81F4CCDA95F7}"/>
              </a:ext>
            </a:extLst>
          </p:cNvPr>
          <p:cNvSpPr>
            <a:spLocks noGrp="1"/>
          </p:cNvSpPr>
          <p:nvPr>
            <p:ph idx="1"/>
          </p:nvPr>
        </p:nvSpPr>
        <p:spPr>
          <a:xfrm>
            <a:off x="388307" y="1853851"/>
            <a:ext cx="8469943" cy="4809995"/>
          </a:xfrm>
        </p:spPr>
        <p:txBody>
          <a:bodyPr>
            <a:normAutofit fontScale="92500" lnSpcReduction="20000"/>
          </a:bodyPr>
          <a:lstStyle/>
          <a:p>
            <a:pPr marL="0" indent="0">
              <a:spcBef>
                <a:spcPts val="1000"/>
              </a:spcBef>
              <a:buNone/>
            </a:pPr>
            <a:r>
              <a:rPr lang="en-US" dirty="0"/>
              <a:t>i. To display system date.</a:t>
            </a:r>
          </a:p>
          <a:p>
            <a:pPr marL="0" indent="0">
              <a:spcBef>
                <a:spcPts val="1000"/>
              </a:spcBef>
              <a:buNone/>
            </a:pPr>
            <a:r>
              <a:rPr lang="en-US" dirty="0"/>
              <a:t>	Syntax: $ date</a:t>
            </a:r>
          </a:p>
          <a:p>
            <a:pPr marL="0" indent="0">
              <a:spcBef>
                <a:spcPts val="1000"/>
              </a:spcBef>
              <a:buNone/>
            </a:pPr>
            <a:r>
              <a:rPr lang="en-US" dirty="0"/>
              <a:t>	Output: Tue Jan 20 10:54:25 IST 2009</a:t>
            </a:r>
          </a:p>
          <a:p>
            <a:pPr marL="0" indent="0">
              <a:spcBef>
                <a:spcPts val="1000"/>
              </a:spcBef>
              <a:buNone/>
            </a:pPr>
            <a:r>
              <a:rPr lang="en-US" dirty="0"/>
              <a:t>ii. To display month only.</a:t>
            </a:r>
          </a:p>
          <a:p>
            <a:pPr marL="0" indent="0">
              <a:spcBef>
                <a:spcPts val="1000"/>
              </a:spcBef>
              <a:buNone/>
            </a:pPr>
            <a:r>
              <a:rPr lang="en-US" dirty="0"/>
              <a:t>	Syntax: $ date +%m</a:t>
            </a:r>
          </a:p>
          <a:p>
            <a:pPr marL="0" indent="0">
              <a:spcBef>
                <a:spcPts val="1000"/>
              </a:spcBef>
              <a:buNone/>
            </a:pPr>
            <a:r>
              <a:rPr lang="en-US" dirty="0"/>
              <a:t>	Output: 01</a:t>
            </a:r>
          </a:p>
          <a:p>
            <a:pPr marL="0" indent="0">
              <a:spcBef>
                <a:spcPts val="1000"/>
              </a:spcBef>
              <a:buNone/>
            </a:pPr>
            <a:r>
              <a:rPr lang="en-US" dirty="0"/>
              <a:t>iii. To display month name and month</a:t>
            </a:r>
          </a:p>
          <a:p>
            <a:pPr marL="0" indent="0">
              <a:spcBef>
                <a:spcPts val="1000"/>
              </a:spcBef>
              <a:buNone/>
            </a:pPr>
            <a:r>
              <a:rPr lang="en-US" dirty="0"/>
              <a:t>	Syntax: $date +%</a:t>
            </a:r>
            <a:r>
              <a:rPr lang="en-US" dirty="0" err="1"/>
              <a:t>h%m</a:t>
            </a:r>
            <a:endParaRPr lang="en-US" dirty="0"/>
          </a:p>
          <a:p>
            <a:pPr marL="0" indent="0">
              <a:spcBef>
                <a:spcPts val="1000"/>
              </a:spcBef>
              <a:buNone/>
            </a:pPr>
            <a:r>
              <a:rPr lang="en-US" dirty="0"/>
              <a:t>	Output: Jan01</a:t>
            </a:r>
          </a:p>
          <a:p>
            <a:pPr marL="0" indent="0">
              <a:spcBef>
                <a:spcPts val="1000"/>
              </a:spcBef>
              <a:buNone/>
            </a:pPr>
            <a:r>
              <a:rPr lang="en-US" dirty="0"/>
              <a:t>iv. To display month name</a:t>
            </a:r>
          </a:p>
          <a:p>
            <a:pPr marL="0" indent="0">
              <a:spcBef>
                <a:spcPts val="1000"/>
              </a:spcBef>
              <a:buNone/>
            </a:pPr>
            <a:r>
              <a:rPr lang="en-US" dirty="0"/>
              <a:t>	Syntax: $ date +%h</a:t>
            </a:r>
          </a:p>
          <a:p>
            <a:pPr marL="0" indent="0">
              <a:spcBef>
                <a:spcPts val="1000"/>
              </a:spcBef>
              <a:buNone/>
            </a:pPr>
            <a:r>
              <a:rPr lang="en-US" dirty="0"/>
              <a:t>	Output: Jan</a:t>
            </a:r>
          </a:p>
        </p:txBody>
      </p:sp>
    </p:spTree>
    <p:extLst>
      <p:ext uri="{BB962C8B-B14F-4D97-AF65-F5344CB8AC3E}">
        <p14:creationId xmlns:p14="http://schemas.microsoft.com/office/powerpoint/2010/main" val="361693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DF2A-8563-4B79-B9C8-E0E8D1285311}"/>
              </a:ext>
            </a:extLst>
          </p:cNvPr>
          <p:cNvSpPr>
            <a:spLocks noGrp="1"/>
          </p:cNvSpPr>
          <p:nvPr>
            <p:ph type="title"/>
          </p:nvPr>
        </p:nvSpPr>
        <p:spPr/>
        <p:txBody>
          <a:bodyPr/>
          <a:lstStyle/>
          <a:p>
            <a:pPr algn="l"/>
            <a:r>
              <a:rPr lang="en-US" dirty="0"/>
              <a:t>Date</a:t>
            </a:r>
          </a:p>
        </p:txBody>
      </p:sp>
      <p:sp>
        <p:nvSpPr>
          <p:cNvPr id="3" name="Content Placeholder 2">
            <a:extLst>
              <a:ext uri="{FF2B5EF4-FFF2-40B4-BE49-F238E27FC236}">
                <a16:creationId xmlns:a16="http://schemas.microsoft.com/office/drawing/2014/main" id="{C7F663B0-403C-4C11-90D8-81F4CCDA95F7}"/>
              </a:ext>
            </a:extLst>
          </p:cNvPr>
          <p:cNvSpPr>
            <a:spLocks noGrp="1"/>
          </p:cNvSpPr>
          <p:nvPr>
            <p:ph idx="1"/>
          </p:nvPr>
        </p:nvSpPr>
        <p:spPr>
          <a:xfrm>
            <a:off x="388307" y="1853851"/>
            <a:ext cx="8469943" cy="4809995"/>
          </a:xfrm>
        </p:spPr>
        <p:txBody>
          <a:bodyPr>
            <a:normAutofit fontScale="92500" lnSpcReduction="20000"/>
          </a:bodyPr>
          <a:lstStyle/>
          <a:p>
            <a:pPr marL="0" indent="0">
              <a:spcBef>
                <a:spcPts val="1000"/>
              </a:spcBef>
              <a:buNone/>
            </a:pPr>
            <a:r>
              <a:rPr lang="en-US" dirty="0"/>
              <a:t>v. To display the time in hours</a:t>
            </a:r>
          </a:p>
          <a:p>
            <a:pPr marL="0" indent="0">
              <a:spcBef>
                <a:spcPts val="1000"/>
              </a:spcBef>
              <a:buNone/>
            </a:pPr>
            <a:r>
              <a:rPr lang="en-US" dirty="0"/>
              <a:t>	Syntax: $ date+%H	</a:t>
            </a:r>
          </a:p>
          <a:p>
            <a:pPr marL="0" indent="0">
              <a:spcBef>
                <a:spcPts val="1000"/>
              </a:spcBef>
              <a:buNone/>
            </a:pPr>
            <a:r>
              <a:rPr lang="en-US" dirty="0"/>
              <a:t>	Output: 10 </a:t>
            </a:r>
          </a:p>
          <a:p>
            <a:pPr marL="0" indent="0">
              <a:spcBef>
                <a:spcPts val="1000"/>
              </a:spcBef>
              <a:buNone/>
            </a:pPr>
            <a:r>
              <a:rPr lang="en-US" dirty="0"/>
              <a:t>vi. To display the time in minutes</a:t>
            </a:r>
          </a:p>
          <a:p>
            <a:pPr marL="0" indent="0">
              <a:spcBef>
                <a:spcPts val="1000"/>
              </a:spcBef>
              <a:buNone/>
            </a:pPr>
            <a:r>
              <a:rPr lang="en-US" dirty="0"/>
              <a:t>	Syntax: $ date+%M</a:t>
            </a:r>
          </a:p>
          <a:p>
            <a:pPr marL="0" indent="0">
              <a:spcBef>
                <a:spcPts val="1000"/>
              </a:spcBef>
              <a:buNone/>
            </a:pPr>
            <a:r>
              <a:rPr lang="en-US" dirty="0"/>
              <a:t>	Output: 53</a:t>
            </a:r>
          </a:p>
          <a:p>
            <a:pPr marL="0" indent="0">
              <a:spcBef>
                <a:spcPts val="1000"/>
              </a:spcBef>
              <a:buNone/>
            </a:pPr>
            <a:r>
              <a:rPr lang="en-US" dirty="0"/>
              <a:t>vii. To display the time in AM or PM</a:t>
            </a:r>
          </a:p>
          <a:p>
            <a:pPr marL="0" indent="0">
              <a:spcBef>
                <a:spcPts val="1000"/>
              </a:spcBef>
              <a:buNone/>
            </a:pPr>
            <a:r>
              <a:rPr lang="en-US" dirty="0"/>
              <a:t>	Syntax: $ date+%r</a:t>
            </a:r>
          </a:p>
          <a:p>
            <a:pPr marL="0" indent="0">
              <a:spcBef>
                <a:spcPts val="1000"/>
              </a:spcBef>
              <a:buNone/>
            </a:pPr>
            <a:r>
              <a:rPr lang="en-US" dirty="0"/>
              <a:t>	Output: 10: 53:24 AM</a:t>
            </a:r>
          </a:p>
          <a:p>
            <a:pPr marL="0" indent="0">
              <a:spcBef>
                <a:spcPts val="1000"/>
              </a:spcBef>
              <a:buNone/>
            </a:pPr>
            <a:r>
              <a:rPr lang="en-US" dirty="0"/>
              <a:t>viii. To display date of month</a:t>
            </a:r>
          </a:p>
          <a:p>
            <a:pPr marL="0" indent="0">
              <a:spcBef>
                <a:spcPts val="1000"/>
              </a:spcBef>
              <a:buNone/>
            </a:pPr>
            <a:r>
              <a:rPr lang="en-US" dirty="0"/>
              <a:t>	Syntax: $ date+%d</a:t>
            </a:r>
          </a:p>
          <a:p>
            <a:pPr marL="0" indent="0">
              <a:spcBef>
                <a:spcPts val="1000"/>
              </a:spcBef>
              <a:buNone/>
            </a:pPr>
            <a:r>
              <a:rPr lang="en-US" dirty="0"/>
              <a:t>	Output: 20</a:t>
            </a:r>
          </a:p>
        </p:txBody>
      </p:sp>
    </p:spTree>
    <p:extLst>
      <p:ext uri="{BB962C8B-B14F-4D97-AF65-F5344CB8AC3E}">
        <p14:creationId xmlns:p14="http://schemas.microsoft.com/office/powerpoint/2010/main" val="231603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DF2A-8563-4B79-B9C8-E0E8D1285311}"/>
              </a:ext>
            </a:extLst>
          </p:cNvPr>
          <p:cNvSpPr>
            <a:spLocks noGrp="1"/>
          </p:cNvSpPr>
          <p:nvPr>
            <p:ph type="title"/>
          </p:nvPr>
        </p:nvSpPr>
        <p:spPr/>
        <p:txBody>
          <a:bodyPr/>
          <a:lstStyle/>
          <a:p>
            <a:pPr algn="l"/>
            <a:r>
              <a:rPr lang="en-US" dirty="0"/>
              <a:t>WHO</a:t>
            </a:r>
          </a:p>
        </p:txBody>
      </p:sp>
      <p:sp>
        <p:nvSpPr>
          <p:cNvPr id="3" name="Content Placeholder 2">
            <a:extLst>
              <a:ext uri="{FF2B5EF4-FFF2-40B4-BE49-F238E27FC236}">
                <a16:creationId xmlns:a16="http://schemas.microsoft.com/office/drawing/2014/main" id="{C7F663B0-403C-4C11-90D8-81F4CCDA95F7}"/>
              </a:ext>
            </a:extLst>
          </p:cNvPr>
          <p:cNvSpPr>
            <a:spLocks noGrp="1"/>
          </p:cNvSpPr>
          <p:nvPr>
            <p:ph idx="1"/>
          </p:nvPr>
        </p:nvSpPr>
        <p:spPr>
          <a:xfrm>
            <a:off x="388307" y="1853851"/>
            <a:ext cx="8469943" cy="4809995"/>
          </a:xfrm>
        </p:spPr>
        <p:txBody>
          <a:bodyPr>
            <a:normAutofit fontScale="92500" lnSpcReduction="20000"/>
          </a:bodyPr>
          <a:lstStyle/>
          <a:p>
            <a:pPr marL="0" indent="0">
              <a:spcBef>
                <a:spcPts val="1500"/>
              </a:spcBef>
              <a:buNone/>
            </a:pPr>
            <a:r>
              <a:rPr lang="en-US" dirty="0"/>
              <a:t>i. To display the login details</a:t>
            </a:r>
          </a:p>
          <a:p>
            <a:pPr marL="0" indent="0">
              <a:spcBef>
                <a:spcPts val="1500"/>
              </a:spcBef>
              <a:buNone/>
            </a:pPr>
            <a:r>
              <a:rPr lang="en-US" dirty="0"/>
              <a:t>	Syntax: $ who</a:t>
            </a:r>
          </a:p>
          <a:p>
            <a:pPr marL="0" indent="0">
              <a:spcBef>
                <a:spcPts val="1500"/>
              </a:spcBef>
              <a:buNone/>
            </a:pPr>
            <a:r>
              <a:rPr lang="en-US" dirty="0"/>
              <a:t>	Output: root 	:0 	Jan 20 10:51</a:t>
            </a:r>
          </a:p>
          <a:p>
            <a:pPr marL="0" indent="0">
              <a:spcBef>
                <a:spcPts val="1500"/>
              </a:spcBef>
              <a:buNone/>
            </a:pPr>
            <a:r>
              <a:rPr lang="en-US" dirty="0"/>
              <a:t> 	       cs1010    </a:t>
            </a:r>
            <a:r>
              <a:rPr lang="en-US" dirty="0" err="1"/>
              <a:t>pts</a:t>
            </a:r>
            <a:r>
              <a:rPr lang="en-US" dirty="0"/>
              <a:t>/0    Jan 20 10:51 (172.16.1.72)</a:t>
            </a:r>
          </a:p>
          <a:p>
            <a:pPr marL="0" indent="0">
              <a:spcBef>
                <a:spcPts val="1500"/>
              </a:spcBef>
              <a:buNone/>
            </a:pPr>
            <a:r>
              <a:rPr lang="en-US" dirty="0"/>
              <a:t>ii. To display the login user details</a:t>
            </a:r>
          </a:p>
          <a:p>
            <a:pPr marL="0" indent="0">
              <a:spcBef>
                <a:spcPts val="1500"/>
              </a:spcBef>
              <a:buNone/>
            </a:pPr>
            <a:r>
              <a:rPr lang="en-US" dirty="0"/>
              <a:t>	Syntax: $ who am i</a:t>
            </a:r>
          </a:p>
          <a:p>
            <a:pPr marL="0" indent="0">
              <a:spcBef>
                <a:spcPts val="1500"/>
              </a:spcBef>
              <a:buNone/>
            </a:pPr>
            <a:r>
              <a:rPr lang="en-US" dirty="0"/>
              <a:t>	Output: cs1010</a:t>
            </a:r>
          </a:p>
          <a:p>
            <a:pPr marL="0" indent="0">
              <a:spcBef>
                <a:spcPts val="1500"/>
              </a:spcBef>
              <a:buNone/>
            </a:pPr>
            <a:r>
              <a:rPr lang="en-US" dirty="0"/>
              <a:t>iii. To display my login id</a:t>
            </a:r>
          </a:p>
          <a:p>
            <a:pPr marL="0" indent="0">
              <a:spcBef>
                <a:spcPts val="1500"/>
              </a:spcBef>
              <a:buNone/>
            </a:pPr>
            <a:r>
              <a:rPr lang="en-US" dirty="0"/>
              <a:t>	Syntax: $ </a:t>
            </a:r>
            <a:r>
              <a:rPr lang="en-US" dirty="0" err="1"/>
              <a:t>logname</a:t>
            </a:r>
            <a:endParaRPr lang="en-US" dirty="0"/>
          </a:p>
          <a:p>
            <a:pPr marL="0" indent="0">
              <a:spcBef>
                <a:spcPts val="1500"/>
              </a:spcBef>
              <a:buNone/>
            </a:pPr>
            <a:r>
              <a:rPr lang="en-US" dirty="0"/>
              <a:t>	Output: cs1010</a:t>
            </a:r>
          </a:p>
        </p:txBody>
      </p:sp>
    </p:spTree>
    <p:extLst>
      <p:ext uri="{BB962C8B-B14F-4D97-AF65-F5344CB8AC3E}">
        <p14:creationId xmlns:p14="http://schemas.microsoft.com/office/powerpoint/2010/main" val="99456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98A1-7725-49ED-A1A2-70E969CD8A1E}"/>
              </a:ext>
            </a:extLst>
          </p:cNvPr>
          <p:cNvSpPr>
            <a:spLocks noGrp="1"/>
          </p:cNvSpPr>
          <p:nvPr>
            <p:ph type="title"/>
          </p:nvPr>
        </p:nvSpPr>
        <p:spPr/>
        <p:txBody>
          <a:bodyPr>
            <a:noAutofit/>
          </a:bodyPr>
          <a:lstStyle/>
          <a:p>
            <a:pPr algn="l"/>
            <a:br>
              <a:rPr lang="en-US" dirty="0"/>
            </a:br>
            <a:r>
              <a:rPr lang="en-US" dirty="0"/>
              <a:t>The History Command</a:t>
            </a:r>
            <a:br>
              <a:rPr lang="en-US" dirty="0"/>
            </a:br>
            <a:endParaRPr lang="en-US" dirty="0"/>
          </a:p>
        </p:txBody>
      </p:sp>
      <p:sp>
        <p:nvSpPr>
          <p:cNvPr id="3" name="Content Placeholder 2">
            <a:extLst>
              <a:ext uri="{FF2B5EF4-FFF2-40B4-BE49-F238E27FC236}">
                <a16:creationId xmlns:a16="http://schemas.microsoft.com/office/drawing/2014/main" id="{0BAA0184-AFAE-4AB8-AEFC-DF1D5CCAF093}"/>
              </a:ext>
            </a:extLst>
          </p:cNvPr>
          <p:cNvSpPr>
            <a:spLocks noGrp="1"/>
          </p:cNvSpPr>
          <p:nvPr>
            <p:ph idx="1"/>
          </p:nvPr>
        </p:nvSpPr>
        <p:spPr>
          <a:xfrm>
            <a:off x="284163" y="1866378"/>
            <a:ext cx="8574087" cy="4259785"/>
          </a:xfrm>
        </p:spPr>
        <p:txBody>
          <a:bodyPr/>
          <a:lstStyle/>
          <a:p>
            <a:pPr>
              <a:buFont typeface="Wingdings" pitchFamily="2" charset="2"/>
              <a:buChar char="q"/>
            </a:pPr>
            <a:r>
              <a:rPr lang="en-US" dirty="0"/>
              <a:t>History command shows all the commands that you have used in the past for the current terminal session. This can help you refer to the old commands you have entered and re-used them in your operations again</a:t>
            </a:r>
          </a:p>
          <a:p>
            <a:pPr marL="0" indent="0">
              <a:buNone/>
            </a:pPr>
            <a:r>
              <a:rPr lang="en-US" b="1" dirty="0"/>
              <a:t>$ history</a:t>
            </a:r>
          </a:p>
          <a:p>
            <a:endParaRPr lang="en-US" dirty="0"/>
          </a:p>
        </p:txBody>
      </p:sp>
    </p:spTree>
    <p:extLst>
      <p:ext uri="{BB962C8B-B14F-4D97-AF65-F5344CB8AC3E}">
        <p14:creationId xmlns:p14="http://schemas.microsoft.com/office/powerpoint/2010/main" val="242698600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726</TotalTime>
  <Words>537</Words>
  <Application>Microsoft Office PowerPoint</Application>
  <PresentationFormat>On-screen Show (4:3)</PresentationFormat>
  <Paragraphs>92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Wingdings</vt:lpstr>
      <vt:lpstr>Spectrum</vt:lpstr>
      <vt:lpstr>LAB 3</vt:lpstr>
      <vt:lpstr>Lecture Outline</vt:lpstr>
      <vt:lpstr>uname command</vt:lpstr>
      <vt:lpstr>System information</vt:lpstr>
      <vt:lpstr>Calendar</vt:lpstr>
      <vt:lpstr>Date</vt:lpstr>
      <vt:lpstr>Date</vt:lpstr>
      <vt:lpstr>WHO</vt:lpstr>
      <vt:lpstr> The History Command </vt:lpstr>
      <vt:lpstr>clear command</vt:lpstr>
      <vt:lpstr>bc command</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Taslimur Rahman</cp:lastModifiedBy>
  <cp:revision>51</cp:revision>
  <dcterms:created xsi:type="dcterms:W3CDTF">2018-12-10T17:20:29Z</dcterms:created>
  <dcterms:modified xsi:type="dcterms:W3CDTF">2023-06-06T08:56:43Z</dcterms:modified>
</cp:coreProperties>
</file>