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69975" autoAdjust="0"/>
  </p:normalViewPr>
  <p:slideViewPr>
    <p:cSldViewPr snapToGrid="0" snapToObjects="1">
      <p:cViewPr varScale="1">
        <p:scale>
          <a:sx n="50" d="100"/>
          <a:sy n="50" d="100"/>
        </p:scale>
        <p:origin x="2196" y="54"/>
      </p:cViewPr>
      <p:guideLst/>
    </p:cSldViewPr>
  </p:slideViewPr>
  <p:notesTextViewPr>
    <p:cViewPr>
      <p:scale>
        <a:sx n="160" d="100"/>
        <a:sy n="1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E1EA-36E9-614B-B5F2-F1E1B715EB8E}" type="datetimeFigureOut">
              <a:rPr lang="en-BD" smtClean="0"/>
              <a:t>06/06/2023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B2E6-5A54-974D-B887-65E297430D6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96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5697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3299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23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 </a:t>
            </a:r>
            <a:endParaRPr lang="en-BD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0070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5257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3923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4665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087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36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Direct Memory Access (DMA)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1279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786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M</a:t>
            </a:r>
            <a:r>
              <a:rPr lang="en-BD" sz="1600" dirty="0"/>
              <a:t>aster slave/ leader follower---</a:t>
            </a:r>
          </a:p>
          <a:p>
            <a:endParaRPr lang="en-BD" sz="1600" dirty="0"/>
          </a:p>
          <a:p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difference between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 and 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the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 single CPU with multiple execution units while the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 system that has two or more CPUs. Multicores have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cores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processing units in a single CPU. A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multiple CPUs.</a:t>
            </a:r>
            <a:endParaRPr lang="en-BD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8050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type of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memory used to quickly accept, store, and transfer data and instructions that are being used immediately by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often termed as Processor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small amount of memory which is a part of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closer to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 RAM . It is used to temporarily hold instructions and data that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likely to reuse.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9076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 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primary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extremely fast but relatively small, and is usually embedded in the processor chip as CPU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 Level 3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specialized memory developed to improve the performance of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significantly faster than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usually double the speed of DRAM.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1258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distributed lock manager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software component provided by your platform vendor.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maintains a list of system resources and provides locking mechanisms to control allocation and modification of Oracle resources.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resources are logical concepts, structures of data.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33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E8DA18-1B01-4DBD-A9F0-D8AAF6EF2477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519560-C82E-4FEA-9C5E-6E4E8BB42EF1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84040" y="444600"/>
            <a:ext cx="8573760" cy="146808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84040" y="1906560"/>
            <a:ext cx="8575920" cy="137160"/>
            <a:chOff x="284040" y="1906560"/>
            <a:chExt cx="8575920" cy="137160"/>
          </a:xfrm>
        </p:grpSpPr>
        <p:sp>
          <p:nvSpPr>
            <p:cNvPr id="5" name="CustomShape 6"/>
            <p:cNvSpPr/>
            <p:nvPr/>
          </p:nvSpPr>
          <p:spPr>
            <a:xfrm>
              <a:off x="284040" y="1906560"/>
              <a:ext cx="2742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3026520" y="1906560"/>
              <a:ext cx="1599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4626720" y="190656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21200" y="448920"/>
            <a:ext cx="7808760" cy="1087920"/>
          </a:xfrm>
          <a:prstGeom prst="rect">
            <a:avLst/>
          </a:prstGeom>
        </p:spPr>
        <p:txBody>
          <a:bodyPr anchor="b">
            <a:normAutofit fontScale="77000"/>
          </a:bodyPr>
          <a:lstStyle/>
          <a:p>
            <a:pPr>
              <a:lnSpc>
                <a:spcPts val="4601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284040" y="6226920"/>
            <a:ext cx="8573760" cy="1735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438680" y="459720"/>
            <a:ext cx="1419120" cy="1428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4040" y="455760"/>
            <a:ext cx="8573760" cy="11336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284040" y="1577880"/>
            <a:ext cx="8575920" cy="137160"/>
            <a:chOff x="284040" y="1577880"/>
            <a:chExt cx="8575920" cy="137160"/>
          </a:xfrm>
        </p:grpSpPr>
        <p:sp>
          <p:nvSpPr>
            <p:cNvPr id="50" name="CustomShape 3"/>
            <p:cNvSpPr/>
            <p:nvPr/>
          </p:nvSpPr>
          <p:spPr>
            <a:xfrm>
              <a:off x="284040" y="1577880"/>
              <a:ext cx="1599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885320" y="1577880"/>
              <a:ext cx="2742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26720" y="157788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400" b="0" strike="noStrike" spc="-1">
                <a:solidFill>
                  <a:srgbClr val="262626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2200" b="0" strike="noStrike" spc="-1">
                <a:solidFill>
                  <a:srgbClr val="262626"/>
                </a:solidFill>
                <a:latin typeface="Calibri"/>
              </a:rPr>
              <a:t>Second level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000" b="0" strike="noStrike" spc="-1">
                <a:solidFill>
                  <a:srgbClr val="262626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1600200" lvl="3" indent="-33948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  <a:p>
            <a:pPr marL="1940040" lvl="4" indent="-33156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AC02BA0-7891-4EC3-A817-2DC95AD198C7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B496A92-31DB-4875-8942-72EDF1E8CCDD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C592A34-79F3-4A6A-AD70-A15ABA638389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6/6/2023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284040" y="452880"/>
            <a:ext cx="7364880" cy="137160"/>
            <a:chOff x="284040" y="452880"/>
            <a:chExt cx="7364880" cy="137160"/>
          </a:xfrm>
        </p:grpSpPr>
        <p:sp>
          <p:nvSpPr>
            <p:cNvPr id="97" name="CustomShape 4"/>
            <p:cNvSpPr/>
            <p:nvPr/>
          </p:nvSpPr>
          <p:spPr>
            <a:xfrm>
              <a:off x="284040" y="452880"/>
              <a:ext cx="13737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1659240" y="452880"/>
              <a:ext cx="235548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"/>
            <p:cNvSpPr/>
            <p:nvPr/>
          </p:nvSpPr>
          <p:spPr>
            <a:xfrm>
              <a:off x="4013640" y="452880"/>
              <a:ext cx="3635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649280" y="55800"/>
            <a:ext cx="1278720" cy="1286640"/>
          </a:xfrm>
          <a:prstGeom prst="rect">
            <a:avLst/>
          </a:prstGeom>
          <a:ln>
            <a:noFill/>
          </a:ln>
        </p:spPr>
      </p:pic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slimur.Rah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Operating System Concepts </a:t>
            </a: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(cont’d)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6280" y="1532520"/>
            <a:ext cx="2789280" cy="48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Code: CSC 2209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040" y="2446920"/>
            <a:ext cx="902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Dept.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Faculty of Science and Technology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42" name="Table 4"/>
          <p:cNvGraphicFramePr/>
          <p:nvPr>
            <p:extLst>
              <p:ext uri="{D42A27DB-BD31-4B8C-83A1-F6EECF244321}">
                <p14:modId xmlns:p14="http://schemas.microsoft.com/office/powerpoint/2010/main" val="2934126032"/>
              </p:ext>
            </p:extLst>
          </p:nvPr>
        </p:nvGraphicFramePr>
        <p:xfrm>
          <a:off x="476280" y="5186160"/>
          <a:ext cx="8335440" cy="1018800"/>
        </p:xfrm>
        <a:graphic>
          <a:graphicData uri="http://schemas.openxmlformats.org/drawingml/2006/table">
            <a:tbl>
              <a:tblPr/>
              <a:tblGrid>
                <a:gridCol w="14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Week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Semester: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Summer 2022-23</a:t>
                      </a:r>
                      <a:endParaRPr lang="en-BD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Taslimur.Rahman@aiub.edu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Taslimur Rahman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CustomShape 5"/>
          <p:cNvSpPr/>
          <p:nvPr/>
        </p:nvSpPr>
        <p:spPr>
          <a:xfrm>
            <a:off x="3320640" y="1538280"/>
            <a:ext cx="41641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Title: Operating Systems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orbel"/>
              </a:rPr>
              <a:t>Symmetric Multiprocessing Architecture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1545120" y="1841400"/>
            <a:ext cx="6189480" cy="46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A Dual-Core Design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84040" y="189576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Multi-chip and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multicore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Systems containing all  chips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Chassis containing multiple separate systems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2242080" y="3254040"/>
            <a:ext cx="4326840" cy="32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Clustered Systems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84040" y="1908000"/>
            <a:ext cx="8759160" cy="465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Like multiprocessor systems, but multiple systems working together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Usually sharing storage via a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storage-area network (SAN)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Provides a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high-availability</a:t>
            </a:r>
            <a:r>
              <a:rPr lang="en-US" sz="22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service which survives failures</a:t>
            </a: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Asymmetric clustering</a:t>
            </a:r>
            <a:r>
              <a:rPr lang="en-US" sz="20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has one machine in hot-standby mode</a:t>
            </a: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Symmetric clustering</a:t>
            </a:r>
            <a:r>
              <a:rPr lang="en-US" sz="20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has multiple nodes running applications, monitoring each other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Some clusters are for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high-performance computing (HPC)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Applications must be written to use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parallelization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Some have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200" b="1" strike="noStrike" spc="-1" dirty="0">
                <a:solidFill>
                  <a:srgbClr val="FF0000"/>
                </a:solidFill>
                <a:latin typeface="Calibri"/>
              </a:rPr>
              <a:t>distributed lock manager </a:t>
            </a:r>
            <a:r>
              <a:rPr lang="en-US" sz="2200" b="0" strike="noStrike" spc="-1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2200" b="1" strike="noStrike" spc="-1" dirty="0">
                <a:solidFill>
                  <a:srgbClr val="FF0000"/>
                </a:solidFill>
                <a:latin typeface="Calibri"/>
              </a:rPr>
              <a:t>DLM</a:t>
            </a:r>
            <a:r>
              <a:rPr lang="en-US" sz="2200" b="0" strike="noStrike" spc="-1" dirty="0">
                <a:solidFill>
                  <a:srgbClr val="FF0000"/>
                </a:solidFill>
                <a:latin typeface="Calibri"/>
              </a:rPr>
              <a:t>)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to avoid conflicting 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Clustered Systems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3"/>
          <a:stretch/>
        </p:blipFill>
        <p:spPr>
          <a:xfrm>
            <a:off x="1370160" y="2004840"/>
            <a:ext cx="6693480" cy="412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Operating-System Operations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84039" y="1995840"/>
            <a:ext cx="8477995" cy="454385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5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Bootstrap program – simple code to initialize the system, load the kernel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Kernel loads / OS 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Starts </a:t>
            </a: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system daemons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(services provided outside of the kernel)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Kernel</a:t>
            </a: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 interrupt driven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(hardware and software)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Hardware interrupt by one of the devices 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Software interrupt (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exception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or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trap):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Software error (e.g., division by zero)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Request for operating system service –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system call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Other process problems include infinite loop, processes modifying each other or the operating system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Multiprogramming and Multitasking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59200" y="1870560"/>
            <a:ext cx="8884440" cy="4617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Multiprogramming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(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Batch system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 needed for efficiency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Single user cannot keep CPU and I/O devices busy at all times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Multiprogramming organizes jobs (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code and data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 so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CPU always has one to execute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 subset of total jobs in system is kept in memory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One job selected and run via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job scheduling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When it has to wait (for I/O for example), OS switches to another job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Timesharing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multitasking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is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logical extension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in which CPU switches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jobs so frequently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that users can interact with each job while it is running, creating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interactive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computing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Response time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should be &lt; 1 second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Each user has at least one program executing in memory </a:t>
            </a:r>
            <a:r>
              <a:rPr lang="en-US" sz="2000" b="0" strike="noStrike" spc="-1" dirty="0">
                <a:solidFill>
                  <a:srgbClr val="262626"/>
                </a:solidFill>
                <a:latin typeface="Wingdings 3"/>
              </a:rPr>
              <a:t>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process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If several jobs ready to run at the same time </a:t>
            </a:r>
            <a:r>
              <a:rPr lang="en-US" sz="2000" b="0" strike="noStrike" spc="-1" dirty="0">
                <a:solidFill>
                  <a:srgbClr val="262626"/>
                </a:solidFill>
                <a:latin typeface="Wingdings 3"/>
              </a:rPr>
              <a:t>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CPU scheduling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If processes doesn't fit in memory,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swapping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moves them in and out to run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Virtual memory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rbel"/>
              </a:rPr>
              <a:t>Memory Layout for Multiprogrammed System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3"/>
          <a:stretch/>
        </p:blipFill>
        <p:spPr>
          <a:xfrm>
            <a:off x="3066480" y="1878840"/>
            <a:ext cx="2720520" cy="44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Dual-mode and Multimode Operation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84040" y="1933200"/>
            <a:ext cx="8573760" cy="445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Dual-mode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operation allows OS to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protect itself and other system components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User mode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and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kernel mode 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Mode bit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provided by hardware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Provides ability to distinguish when system is running user code or kernel code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Some instructions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designated as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privileged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, only executable in kernel mode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System call changes mode to kernel, return from call resets it to user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Increasingly CPUs support multi-mode operations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i.e.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virtual machine manager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VMM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) mode for guest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VMs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Transition from User to Kernel Mode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4040" y="1787400"/>
            <a:ext cx="8573760" cy="480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Timer to prevent infinite loop / process hogging resources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Timer is set to interrupt the computer after some time period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Keep a counter that is decremented by the physical clock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Operating system set the counter (privileged instruction)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When counter zero generate an interrupt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Transition from User to Kernel Mode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/>
          <p:cNvPicPr/>
          <p:nvPr/>
        </p:nvPicPr>
        <p:blipFill>
          <a:blip r:embed="rId3"/>
          <a:stretch/>
        </p:blipFill>
        <p:spPr>
          <a:xfrm>
            <a:off x="1189800" y="2647800"/>
            <a:ext cx="6939000" cy="251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Lecture Outline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6720" y="2088360"/>
            <a:ext cx="7753680" cy="388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500" lnSpcReduction="10000"/>
          </a:bodyPr>
          <a:lstStyle/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I/O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Storage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How a Modern Computer Works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Direct Memory Access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Computer-System Architecture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 Dual-Core Design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Clustered Systems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Operating-System Operations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Multiprogramming and Multitasking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Dual-mode and Multimode Operation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Process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Memory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File-system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Caching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Process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4040" y="1870200"/>
            <a:ext cx="8573760" cy="468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500" lnSpcReduction="10000"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 process is a program in execution. It is a unit of work within the system. Program is a </a:t>
            </a:r>
            <a:r>
              <a:rPr lang="en-US" sz="2400" b="1" i="1" strike="noStrike" spc="-1">
                <a:solidFill>
                  <a:srgbClr val="262626"/>
                </a:solidFill>
                <a:latin typeface="Calibri"/>
              </a:rPr>
              <a:t>passive entity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, process is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 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active entity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.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Process needs resources to accomplish its task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CPU, memory, I/O, files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Initialization data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Process termination requires reclaim of any reusable resources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Single-threaded process has one </a:t>
            </a:r>
            <a:r>
              <a:rPr lang="en-US" sz="2400" b="1" strike="noStrike" spc="-1">
                <a:solidFill>
                  <a:srgbClr val="3366FF"/>
                </a:solidFill>
                <a:latin typeface="Calibri"/>
              </a:rPr>
              <a:t>program counter</a:t>
            </a:r>
            <a:r>
              <a:rPr lang="en-US" sz="1670" b="1" strike="noStrike" spc="-1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specifying location of next instruction to execute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Process executes instructions sequentially, one at a time, until completion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Multi-threaded process has one program counter per thread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Typically system has many processes, some user, some operating system running concurrently on one or more CPUs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Concurrency by multiplexing the CPUs among the processes / threads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Process Management Activities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84040" y="2008800"/>
            <a:ext cx="8573760" cy="433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operating system is responsible for the following activities in connection with process management: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Creating and deleting both user and system processes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Suspending and resuming processes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process synchronization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process communication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deadlock handling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Memory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4040" y="1911960"/>
            <a:ext cx="857376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To execute a program all (or part) of the instructions must be in memory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All  (or part) of the data that is needed by the program must be in memory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Memory management determines what is in memory and when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Optimizing CPU utilization and computer response to users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Memory management activities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Keeping track of which parts of memory are currently being used and by whom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Deciding which processes (or parts thereof) and data to move into and out of memory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Allocating and deallocating memory space as needed</a:t>
            </a:r>
          </a:p>
          <a:p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File-system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284040" y="1828800"/>
            <a:ext cx="8573760" cy="475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OS provides uniform, logical view of information storage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Abstracts physical properties to logical storage unit  - </a:t>
            </a:r>
            <a:r>
              <a:rPr lang="en-US" sz="2200" b="1" strike="noStrike" spc="-1">
                <a:solidFill>
                  <a:srgbClr val="3366FF"/>
                </a:solidFill>
                <a:latin typeface="Calibri"/>
              </a:rPr>
              <a:t>file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Each medium is controlled by device (i.e., disk drive, tape drive)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Varying properties include access speed, capacity, data-transfer rate, access method (sequential or random)</a:t>
            </a:r>
          </a:p>
          <a:p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File-System management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Files usually organized into directories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Access control on most systems to determine who can access what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OS activities include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Creating and deleting files and directories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Primitives to manipulate files and directories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Mapping files onto secondary storage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Caching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84040" y="1911960"/>
            <a:ext cx="8573760" cy="465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Important principle, performed at many levels in a computer (in hardware, operating system, software)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Information in use copied from slower to faster storage temporarily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Faster storage (cache) checked first to determine if information is there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If it is, information used directly from the cache (fast)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If not, data copied to cache and used there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Cache smaller than storage being cached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Cache management important design problem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Cache size and replacement policy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Books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35520" y="120312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Operating Systems Concept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Galvin and Silberschatz</a:t>
            </a:r>
            <a:endParaRPr lang="en-US" sz="2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Edition: 9</a:t>
            </a:r>
            <a:r>
              <a:rPr lang="en-US" sz="2200" b="0" strike="noStrike" spc="-1" baseline="30000">
                <a:solidFill>
                  <a:srgbClr val="262626"/>
                </a:solidFill>
                <a:latin typeface="Calibri"/>
              </a:rPr>
              <a:t>th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References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0560" y="111420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Operating Systems Concept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Galvin and Silberschatz</a:t>
            </a:r>
            <a:endParaRPr lang="en-US" sz="2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Edition: 9</a:t>
            </a:r>
            <a:r>
              <a:rPr lang="en-US" sz="2200" b="0" strike="noStrike" spc="-1" baseline="30000">
                <a:solidFill>
                  <a:srgbClr val="262626"/>
                </a:solidFill>
                <a:latin typeface="Calibri"/>
              </a:rPr>
              <a:t>th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I/O Structure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84040" y="1920600"/>
            <a:ext cx="8385398" cy="451492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 lnSpcReduction="100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After I/O starts, control returns to user program only upon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Wait instruction idles the CPU until the next interrupt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Wait loop (contention for memory access)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At most one I/O request is outstanding at a time, no simultaneous I/O processing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After I/O starts, control returns to user program without waiting for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System call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– request to the OS to allow user to wait for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Device-status table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contains entry for each I/O device indicating its type, address, and state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OS indexes into I/O device table to determine device status and to modify table entry to include interrupt</a:t>
            </a:r>
          </a:p>
          <a:p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 Structure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84040" y="1757880"/>
            <a:ext cx="8573760" cy="4817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Main memory – only large storage media that the CPU can access directly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Random</a:t>
            </a:r>
            <a:r>
              <a:rPr lang="en-US" sz="19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access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Typically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volatile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Typically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 random-access memory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in the form of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Dynamic Random-access Memory (DRAM)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Secondary storage – extension of main memory that provides large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nonvolatile</a:t>
            </a:r>
            <a:r>
              <a:rPr lang="en-US" sz="19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storage capacity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Hard Disk Drives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HDD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) – rigid metal or glass platters covered with magnetic recording material 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Disk surface is logically divided into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tracks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, which are subdivided into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sectors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The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disk controller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determines the logical interaction between the device and the computer 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Non-volatile memory (NVM)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devices– faster than hard disks, nonvolatile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Various technologies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Becoming more popular as capacity and performance increases, price drops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 Hierarchy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84040" y="202104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Storage systems organized in hierarchy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Speed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Cost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Volatility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Caching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–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copying information into faster storage system; main memory can be viewed as a cache for secondary storage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Device Driver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for each device controller to manage I/O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Provides uniform </a:t>
            </a:r>
            <a:r>
              <a:rPr lang="en-US" sz="2200" b="1" strike="noStrike" spc="-1" dirty="0">
                <a:solidFill>
                  <a:srgbClr val="262626"/>
                </a:solidFill>
                <a:latin typeface="Calibri"/>
              </a:rPr>
              <a:t>interface between controller and kernel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Storage-Device Hierarchy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2"/>
          <p:cNvPicPr/>
          <p:nvPr/>
        </p:nvPicPr>
        <p:blipFill>
          <a:blip r:embed="rId2"/>
          <a:stretch/>
        </p:blipFill>
        <p:spPr>
          <a:xfrm>
            <a:off x="1206360" y="1979280"/>
            <a:ext cx="7419960" cy="47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How a Modern Computer Works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13960" y="6239520"/>
            <a:ext cx="239544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70" b="0" i="1" strike="noStrike" spc="-1">
                <a:solidFill>
                  <a:srgbClr val="000000"/>
                </a:solidFill>
                <a:latin typeface="Verdana"/>
                <a:ea typeface="MS PGothic"/>
              </a:rPr>
              <a:t>A von Neumann architecture</a:t>
            </a:r>
            <a:endParaRPr lang="en-US" sz="1170" b="0" strike="noStrike" spc="-1">
              <a:latin typeface="Arial"/>
            </a:endParaRPr>
          </a:p>
        </p:txBody>
      </p:sp>
      <p:pic>
        <p:nvPicPr>
          <p:cNvPr id="156" name="Picture 2"/>
          <p:cNvPicPr/>
          <p:nvPr/>
        </p:nvPicPr>
        <p:blipFill>
          <a:blip r:embed="rId3"/>
          <a:stretch/>
        </p:blipFill>
        <p:spPr>
          <a:xfrm>
            <a:off x="1655640" y="1925107"/>
            <a:ext cx="6112440" cy="47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Direct Memory Access (DMA) Structure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84040" y="188316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Used for high-speed I/O devices able to transmit information at close to memory speeds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Device controller transfers blocks of data from local buffer storage directly to main memory (RAM) without CPU intervention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Only one interrupt is generated per block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, rather than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one interrupt per byte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Computer-System Architecture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84040" y="1760399"/>
            <a:ext cx="8489570" cy="473299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Most systems use a single general-purpose processor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Most systems have special-purpose processors as well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Multiprocessors</a:t>
            </a:r>
            <a:r>
              <a:rPr lang="en-US" sz="24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systems growing in use and importance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Also known as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parallel systems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,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tightly-coupled systems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Advantages include: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Increased throughput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Economy of scale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Increased reliability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graceful degradation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or fault tolerance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Two types: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Asymmetric Multiprocessing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each processor is assigned a specie task.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Symmetric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 Multiprocessing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each processor performs all tasks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2642</TotalTime>
  <Words>1764</Words>
  <Application>Microsoft Office PowerPoint</Application>
  <PresentationFormat>On-screen Show (4:3)</PresentationFormat>
  <Paragraphs>215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Corbel</vt:lpstr>
      <vt:lpstr>Symbol</vt:lpstr>
      <vt:lpstr>Times New Roman</vt:lpstr>
      <vt:lpstr>Verdana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subject/>
  <dc:creator>Mahbubul Syeed</dc:creator>
  <dc:description/>
  <cp:lastModifiedBy>Taslimur Rahman</cp:lastModifiedBy>
  <cp:revision>78</cp:revision>
  <dcterms:created xsi:type="dcterms:W3CDTF">2018-12-10T17:20:29Z</dcterms:created>
  <dcterms:modified xsi:type="dcterms:W3CDTF">2023-06-06T07:32:04Z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26</vt:i4>
  </property>
</Properties>
</file>