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85076"/>
  </p:normalViewPr>
  <p:slideViewPr>
    <p:cSldViewPr snapToGrid="0" snapToObjects="1">
      <p:cViewPr varScale="1">
        <p:scale>
          <a:sx n="61" d="100"/>
          <a:sy n="61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5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7409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590807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Taslimur Rahman; Taslimur.Rahman@aiub.edu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grep</a:t>
            </a:r>
            <a:r>
              <a:rPr lang="en-US" sz="2400" dirty="0">
                <a:solidFill>
                  <a:schemeClr val="tx1"/>
                </a:solidFill>
              </a:rPr>
              <a:t>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Case in-sensitive search using </a:t>
            </a:r>
            <a:r>
              <a:rPr lang="en-US" sz="2400" dirty="0" err="1">
                <a:solidFill>
                  <a:schemeClr val="tx1"/>
                </a:solidFill>
              </a:rPr>
              <a:t>grep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File Permissions in Linux/Unix with Example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Ownership of Linux files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Change permissions of a file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6C42-C393-4FE3-AF48-BDD53FA2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/>
              <a:t>grep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56C1-DCEA-405C-A3FD-6464241B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6274"/>
            <a:ext cx="8574087" cy="43098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/>
              <a:t>grep</a:t>
            </a:r>
            <a:r>
              <a:rPr lang="en-US" b="1" dirty="0"/>
              <a:t>:  </a:t>
            </a:r>
            <a:r>
              <a:rPr lang="en-US" dirty="0"/>
              <a:t>The -</a:t>
            </a:r>
            <a:r>
              <a:rPr lang="en-US" dirty="0" err="1"/>
              <a:t>i</a:t>
            </a:r>
            <a:r>
              <a:rPr lang="en-US" dirty="0"/>
              <a:t> option enables to search for a string case insensitively in the give file. It matches the words like “UNIX”, “Unix”, “</a:t>
            </a:r>
            <a:r>
              <a:rPr lang="en-US" dirty="0" err="1"/>
              <a:t>unix</a:t>
            </a:r>
            <a:r>
              <a:rPr lang="en-US" dirty="0"/>
              <a:t>”.</a:t>
            </a:r>
            <a:endParaRPr lang="en-US" b="1" dirty="0"/>
          </a:p>
          <a:p>
            <a:pPr marL="803275" lvl="1" indent="-342900">
              <a:buFont typeface="Wingdings" pitchFamily="2" charset="2"/>
              <a:buChar char="q"/>
            </a:pPr>
            <a:r>
              <a:rPr lang="en-US" sz="2400" dirty="0"/>
              <a:t>$ grep -i “</a:t>
            </a:r>
            <a:r>
              <a:rPr lang="en-US" sz="2400" dirty="0" err="1"/>
              <a:t>UNix</a:t>
            </a:r>
            <a:r>
              <a:rPr lang="en-US" sz="2400" dirty="0"/>
              <a:t>" sample.txt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5D404-E34A-4824-AD62-9D71EA2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2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6C42-C393-4FE3-AF48-BDD53FA2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Search for a given string in a file (case in-sensitive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56C1-DCEA-405C-A3FD-6464241B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6274"/>
            <a:ext cx="8574087" cy="43098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Case insensitive search : </a:t>
            </a:r>
            <a:r>
              <a:rPr lang="en-US" dirty="0"/>
              <a:t>The grep filter searches a file for a particular pattern of characters, and displays all lines that contain that pattern.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Displaying the count of number of matches :</a:t>
            </a:r>
            <a:r>
              <a:rPr lang="en-US" dirty="0"/>
              <a:t> We can find the number of lines that matches the given string/pattern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latin typeface="Consolas" panose="020B0609020204030204" pitchFamily="49" charset="0"/>
              </a:rPr>
              <a:t>$grep -c "</a:t>
            </a:r>
            <a:r>
              <a:rPr lang="en-US" altLang="en-US" b="1" dirty="0" err="1">
                <a:latin typeface="Consolas" panose="020B0609020204030204" pitchFamily="49" charset="0"/>
              </a:rPr>
              <a:t>unix</a:t>
            </a:r>
            <a:r>
              <a:rPr lang="en-US" altLang="en-US" b="1" dirty="0">
                <a:latin typeface="Consolas" panose="020B0609020204030204" pitchFamily="49" charset="0"/>
              </a:rPr>
              <a:t>" </a:t>
            </a:r>
            <a:r>
              <a:rPr lang="en-US" altLang="en-US" b="1" dirty="0" err="1">
                <a:latin typeface="Consolas" panose="020B0609020204030204" pitchFamily="49" charset="0"/>
              </a:rPr>
              <a:t>sample.txt</a:t>
            </a:r>
            <a:r>
              <a:rPr lang="en-US" altLang="en-US" dirty="0"/>
              <a:t> 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5D404-E34A-4824-AD62-9D71EA2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D70B-4EF1-41D7-8B90-3D9B92FE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47B-F32E-410F-9C7F-851D1CC4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10688"/>
            <a:ext cx="8574087" cy="4215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Displaying only the matched pattern :</a:t>
            </a:r>
            <a:r>
              <a:rPr lang="en-US" dirty="0"/>
              <a:t> By default, grep displays the entire line which has the matched string. We can make the grep to display only the matched string by using the -o option.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$ grep -o "</a:t>
            </a:r>
            <a:r>
              <a:rPr lang="en-US" b="1" dirty="0" err="1"/>
              <a:t>unix</a:t>
            </a:r>
            <a:r>
              <a:rPr lang="en-US" b="1" dirty="0"/>
              <a:t>" sample.txt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Inverting the pattern match : </a:t>
            </a:r>
            <a:r>
              <a:rPr lang="en-US" dirty="0"/>
              <a:t>You can display the lines that are not matched with the specified search sting pattern using the -v option.</a:t>
            </a:r>
          </a:p>
          <a:p>
            <a:pPr marL="460375" lvl="1" indent="0">
              <a:buNone/>
            </a:pPr>
            <a:r>
              <a:rPr lang="en-US" sz="2400" b="1" dirty="0"/>
              <a:t>$ grep -v "</a:t>
            </a:r>
            <a:r>
              <a:rPr lang="en-US" sz="2400" b="1" dirty="0" err="1"/>
              <a:t>unix</a:t>
            </a:r>
            <a:r>
              <a:rPr lang="en-US" sz="2400" b="1" dirty="0"/>
              <a:t>" sample.txt</a:t>
            </a:r>
          </a:p>
        </p:txBody>
      </p:sp>
    </p:spTree>
    <p:extLst>
      <p:ext uri="{BB962C8B-B14F-4D97-AF65-F5344CB8AC3E}">
        <p14:creationId xmlns:p14="http://schemas.microsoft.com/office/powerpoint/2010/main" val="279469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CACE-6F5A-4ECB-8C59-C3558BCC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b="1" dirty="0"/>
            </a:br>
            <a:r>
              <a:rPr lang="en-US" sz="3200" b="1" dirty="0"/>
              <a:t>File Permissions in Linux/Unix with Example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EBF2-54DC-4227-97FF-13110D00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3392"/>
            <a:ext cx="8574087" cy="42427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Linux is a clone of UNIX, the </a:t>
            </a:r>
            <a:r>
              <a:rPr lang="en-US" b="1" dirty="0"/>
              <a:t>multi-user operating system </a:t>
            </a:r>
            <a:r>
              <a:rPr lang="en-US" dirty="0"/>
              <a:t>which can be accessed by many users simultaneously. Linux can also be used in mainframes and servers without any modifications. But this raises security concerns as an unsolicited or </a:t>
            </a:r>
            <a:r>
              <a:rPr lang="en-US" b="1" dirty="0"/>
              <a:t>malign user</a:t>
            </a:r>
            <a:r>
              <a:rPr lang="en-US" dirty="0"/>
              <a:t> can </a:t>
            </a:r>
            <a:r>
              <a:rPr lang="en-US" b="1" dirty="0"/>
              <a:t>corrupt, change or remove crucial data</a:t>
            </a:r>
            <a:r>
              <a:rPr lang="en-US" dirty="0"/>
              <a:t>. For effective security, Linux divides authorization into 2 levels.</a:t>
            </a:r>
          </a:p>
          <a:p>
            <a:pPr marL="0" indent="0">
              <a:buNone/>
            </a:pPr>
            <a:r>
              <a:rPr lang="en-US" dirty="0"/>
              <a:t>          - Ownership</a:t>
            </a:r>
          </a:p>
          <a:p>
            <a:pPr marL="0" indent="0">
              <a:buNone/>
            </a:pPr>
            <a:r>
              <a:rPr lang="en-US" dirty="0"/>
              <a:t>          -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493-2368-415B-AAB0-39F4ACF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Ownership of Linux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51C5-2987-4E81-864D-AEE38590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8" y="1763609"/>
            <a:ext cx="8707437" cy="439003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000" dirty="0"/>
              <a:t>Every file and directory on your Unix/Linux system is assigned 3 types of owner, given below.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User: </a:t>
            </a:r>
            <a:r>
              <a:rPr lang="en-US" sz="2000" dirty="0"/>
              <a:t>A user is the owner of the file. By default, the person who created a file becomes its owner. Hence, a user is also sometimes called an owner.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Group: </a:t>
            </a:r>
            <a:r>
              <a:rPr lang="en-US" sz="2000" dirty="0"/>
              <a:t>A user- group can contain multiple users. All users belonging to a group will have the same access permissions to the file. Suppose you have a project where a number of people require access to a file. Instead of manually assigning permissions to each user, you could add all users to a group, and assign group permission to file such that only this group members and no one else can read or modify the files.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Other: </a:t>
            </a:r>
            <a:r>
              <a:rPr lang="en-US" sz="2000" dirty="0"/>
              <a:t>Any other user who has access to a file. This person has neither created the file, nor he belongs to a </a:t>
            </a:r>
            <a:r>
              <a:rPr lang="en-US" sz="2000" dirty="0" err="1"/>
              <a:t>usergroup</a:t>
            </a:r>
            <a:r>
              <a:rPr lang="en-US" sz="2000" dirty="0"/>
              <a:t> who could own the file. Practically, it means everybody else. Hence, when you set the permission for others, it is also referred as set permissions for the world.</a:t>
            </a:r>
          </a:p>
        </p:txBody>
      </p:sp>
    </p:spTree>
    <p:extLst>
      <p:ext uri="{BB962C8B-B14F-4D97-AF65-F5344CB8AC3E}">
        <p14:creationId xmlns:p14="http://schemas.microsoft.com/office/powerpoint/2010/main" val="15947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3579-EE62-4C42-BDD5-15A9D6A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Change permissions of a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C5559-73BC-4A99-8F16-B679AB69C8D5}"/>
              </a:ext>
            </a:extLst>
          </p:cNvPr>
          <p:cNvSpPr/>
          <p:nvPr/>
        </p:nvSpPr>
        <p:spPr>
          <a:xfrm>
            <a:off x="453234" y="309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Other: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4 + 2 + 0 = 6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C546B-AF7A-42A1-B11A-42733750C885}"/>
              </a:ext>
            </a:extLst>
          </p:cNvPr>
          <p:cNvSpPr/>
          <p:nvPr/>
        </p:nvSpPr>
        <p:spPr>
          <a:xfrm>
            <a:off x="503588" y="3975442"/>
            <a:ext cx="6019800" cy="82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permissions of guest directory is</a:t>
            </a:r>
            <a:r>
              <a:rPr lang="en-US" sz="2000" spc="-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marR="78105">
              <a:lnSpc>
                <a:spcPct val="107000"/>
              </a:lnSpc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permissions of guest directory to</a:t>
            </a:r>
            <a:r>
              <a:rPr lang="en-US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3588" y="1790083"/>
            <a:ext cx="2514600" cy="1468796"/>
            <a:chOff x="636206" y="1790083"/>
            <a:chExt cx="2514600" cy="1468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7BE57F-863F-4503-A222-149F239C0AD3}"/>
                </a:ext>
              </a:extLst>
            </p:cNvPr>
            <p:cNvSpPr/>
            <p:nvPr/>
          </p:nvSpPr>
          <p:spPr>
            <a:xfrm>
              <a:off x="636206" y="2058550"/>
              <a:ext cx="2514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endParaRPr 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  <a:p>
              <a:r>
                <a:rPr lang="en-US" sz="2400" b="1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421  421  421</a:t>
              </a:r>
            </a:p>
            <a:p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 7      7     7 </a:t>
              </a:r>
              <a:endParaRPr lang="en-US" sz="24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6206" y="1790083"/>
              <a:ext cx="1944361" cy="373157"/>
              <a:chOff x="636206" y="1907268"/>
              <a:chExt cx="1944361" cy="37315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F818-AAFF-44EB-9171-E1E817C041BC}"/>
                  </a:ext>
                </a:extLst>
              </p:cNvPr>
              <p:cNvSpPr/>
              <p:nvPr/>
            </p:nvSpPr>
            <p:spPr>
              <a:xfrm>
                <a:off x="636206" y="1911093"/>
                <a:ext cx="5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73B2CC-F831-4AB7-9933-A1BBBD6E2CA4}"/>
                  </a:ext>
                </a:extLst>
              </p:cNvPr>
              <p:cNvSpPr/>
              <p:nvPr/>
            </p:nvSpPr>
            <p:spPr>
              <a:xfrm>
                <a:off x="1200463" y="190726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8725EE-528D-4F7A-8ABF-A28893F54537}"/>
                  </a:ext>
                </a:extLst>
              </p:cNvPr>
              <p:cNvSpPr/>
              <p:nvPr/>
            </p:nvSpPr>
            <p:spPr>
              <a:xfrm>
                <a:off x="1839338" y="1911093"/>
                <a:ext cx="741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439DC15-BC51-4BA1-92B6-41E890E3D2C1}"/>
              </a:ext>
            </a:extLst>
          </p:cNvPr>
          <p:cNvSpPr/>
          <p:nvPr/>
        </p:nvSpPr>
        <p:spPr>
          <a:xfrm>
            <a:off x="3698576" y="5173230"/>
            <a:ext cx="2824812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644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6F265-B146-4C0C-AD90-4C2A8ECB04F1}"/>
              </a:ext>
            </a:extLst>
          </p:cNvPr>
          <p:cNvSpPr/>
          <p:nvPr/>
        </p:nvSpPr>
        <p:spPr>
          <a:xfrm>
            <a:off x="533400" y="49456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0+4+ 2 = 6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-r-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0 + 4 + 0 = 4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everyone: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-r- = 0+4+0 = 4</a:t>
            </a:r>
          </a:p>
        </p:txBody>
      </p:sp>
    </p:spTree>
    <p:extLst>
      <p:ext uri="{BB962C8B-B14F-4D97-AF65-F5344CB8AC3E}">
        <p14:creationId xmlns:p14="http://schemas.microsoft.com/office/powerpoint/2010/main" val="353177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Change permissions of a file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40755-2DD7-43E8-8CCE-04BC510FFB1F}"/>
              </a:ext>
            </a:extLst>
          </p:cNvPr>
          <p:cNvSpPr/>
          <p:nvPr/>
        </p:nvSpPr>
        <p:spPr>
          <a:xfrm>
            <a:off x="484391" y="4088289"/>
            <a:ext cx="8306210" cy="303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105">
              <a:lnSpc>
                <a:spcPct val="107000"/>
              </a:lnSpc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dirty="0"/>
              <a:t>1. create AIUB and assign </a:t>
            </a:r>
            <a:r>
              <a:rPr lang="en-US" sz="2400" dirty="0" err="1"/>
              <a:t>rw</a:t>
            </a:r>
            <a:r>
              <a:rPr lang="en-US" sz="2400" dirty="0"/>
              <a:t>- </a:t>
            </a:r>
            <a:r>
              <a:rPr lang="en-US" sz="2400" dirty="0" err="1"/>
              <a:t>rw</a:t>
            </a:r>
            <a:r>
              <a:rPr lang="en-US" sz="2400" dirty="0"/>
              <a:t>- --- permission to AIUB directory</a:t>
            </a:r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Create a file os1.txt in dir2sub. Give the read, write and executable permission for the</a:t>
            </a:r>
            <a:r>
              <a:rPr lang="en-US" sz="2400" spc="2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user, read and executable permission for the group and give others read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permission.</a:t>
            </a:r>
          </a:p>
          <a:p>
            <a:pPr marR="78105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tabLst>
                <a:tab pos="508635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Random text file ..write 2 lines containing “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aiub</a:t>
            </a:r>
            <a:r>
              <a:rPr lang="en-US" sz="240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string.. Now search “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aiub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and show all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aiub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(both case)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14AB0-5D44-44F2-8C53-094348D349B1}"/>
              </a:ext>
            </a:extLst>
          </p:cNvPr>
          <p:cNvSpPr/>
          <p:nvPr/>
        </p:nvSpPr>
        <p:spPr>
          <a:xfrm>
            <a:off x="484391" y="31256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User: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group: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rwx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  = 4 + 2 + 1 = 7</a:t>
            </a:r>
          </a:p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Other: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rw</a:t>
            </a:r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- = 4 + 2 + 0 = 6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7408" y="1790083"/>
            <a:ext cx="2514600" cy="1468796"/>
            <a:chOff x="636206" y="1790083"/>
            <a:chExt cx="2514600" cy="1468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BE57F-863F-4503-A222-149F239C0AD3}"/>
                </a:ext>
              </a:extLst>
            </p:cNvPr>
            <p:cNvSpPr/>
            <p:nvPr/>
          </p:nvSpPr>
          <p:spPr>
            <a:xfrm>
              <a:off x="636206" y="2058550"/>
              <a:ext cx="2514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rwx</a:t>
              </a:r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sz="2400" b="1" u="sng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rw</a:t>
              </a:r>
              <a:r>
                <a:rPr lang="en-US" sz="2400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-</a:t>
              </a:r>
            </a:p>
            <a:p>
              <a:r>
                <a:rPr lang="en-US" sz="2400" b="1" u="sng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421  421  420</a:t>
              </a:r>
            </a:p>
            <a:p>
              <a:r>
                <a:rPr 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  7      7     6 </a:t>
              </a:r>
              <a:endParaRPr lang="en-US" sz="2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36206" y="1790083"/>
              <a:ext cx="1944361" cy="373157"/>
              <a:chOff x="636206" y="1907268"/>
              <a:chExt cx="1944361" cy="3731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DBF818-AAFF-44EB-9171-E1E817C041BC}"/>
                  </a:ext>
                </a:extLst>
              </p:cNvPr>
              <p:cNvSpPr/>
              <p:nvPr/>
            </p:nvSpPr>
            <p:spPr>
              <a:xfrm>
                <a:off x="636206" y="1911093"/>
                <a:ext cx="56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73B2CC-F831-4AB7-9933-A1BBBD6E2CA4}"/>
                  </a:ext>
                </a:extLst>
              </p:cNvPr>
              <p:cNvSpPr/>
              <p:nvPr/>
            </p:nvSpPr>
            <p:spPr>
              <a:xfrm>
                <a:off x="1200463" y="190726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8725EE-528D-4F7A-8ABF-A28893F54537}"/>
                  </a:ext>
                </a:extLst>
              </p:cNvPr>
              <p:cNvSpPr/>
              <p:nvPr/>
            </p:nvSpPr>
            <p:spPr>
              <a:xfrm>
                <a:off x="1839338" y="1911093"/>
                <a:ext cx="741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229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352</TotalTime>
  <Words>804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LAB 5</vt:lpstr>
      <vt:lpstr>Lecture Outline</vt:lpstr>
      <vt:lpstr>grep Command</vt:lpstr>
      <vt:lpstr>Search for a given string in a file (case in-sensitive search)</vt:lpstr>
      <vt:lpstr>Cont’d</vt:lpstr>
      <vt:lpstr> File Permissions in Linux/Unix with Example </vt:lpstr>
      <vt:lpstr>Ownership of Linux files</vt:lpstr>
      <vt:lpstr>Change permissions of a file</vt:lpstr>
      <vt:lpstr>Change permissions of a file (cont’d)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35</cp:revision>
  <dcterms:created xsi:type="dcterms:W3CDTF">2018-12-10T17:20:29Z</dcterms:created>
  <dcterms:modified xsi:type="dcterms:W3CDTF">2023-06-18T09:55:12Z</dcterms:modified>
</cp:coreProperties>
</file>