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8" r:id="rId42"/>
    <p:sldId id="319" r:id="rId43"/>
    <p:sldId id="320" r:id="rId44"/>
    <p:sldId id="322" r:id="rId45"/>
    <p:sldId id="323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264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829"/>
  </p:normalViewPr>
  <p:slideViewPr>
    <p:cSldViewPr snapToGrid="0" snapToObjects="1">
      <p:cViewPr varScale="1">
        <p:scale>
          <a:sx n="62" d="100"/>
          <a:sy n="62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A7329F-DF2E-458E-974B-7D8277C482A7}" type="slidenum">
              <a:rPr lang="en-US" altLang="en-US">
                <a:latin typeface="Helvetica" pitchFamily="-84" charset="0"/>
              </a:rPr>
              <a:pPr/>
              <a:t>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DDCB16-42AF-4D29-973F-FA1A1A80E026}" type="slidenum">
              <a:rPr lang="en-US" altLang="en-US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Start from here section D summer 202-1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67B4B58-798E-47C9-8799-5973E5549E0E}" type="slidenum">
              <a:rPr lang="en-US" altLang="en-US">
                <a:latin typeface="Helvetica" pitchFamily="-84" charset="0"/>
              </a:rPr>
              <a:pPr/>
              <a:t>14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351B37-4320-4ABB-976F-84CC61919E05}" type="slidenum">
              <a:rPr lang="en-US" altLang="en-US">
                <a:latin typeface="Helvetica" pitchFamily="-84" charset="0"/>
              </a:rPr>
              <a:pPr/>
              <a:t>15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6597C1-0235-4CC0-95AC-8E13226A5713}" type="slidenum">
              <a:rPr lang="en-US" altLang="en-US">
                <a:latin typeface="Helvetica" pitchFamily="-84" charset="0"/>
              </a:rPr>
              <a:pPr/>
              <a:t>16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7FA80F-E9D9-4B74-ACF5-36ABE07D7C4E}" type="slidenum">
              <a:rPr lang="en-US" altLang="en-US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176661-F0AF-437B-8978-AF8B9239C3AA}" type="slidenum">
              <a:rPr lang="en-US" altLang="en-US">
                <a:latin typeface="Helvetica" pitchFamily="-84" charset="0"/>
              </a:rPr>
              <a:pPr/>
              <a:t>18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UP to this </a:t>
            </a:r>
            <a:r>
              <a:rPr lang="en-US" altLang="en-US">
                <a:latin typeface="Times New Roman" pitchFamily="18" charset="0"/>
              </a:rPr>
              <a:t>E summer 2021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54F6A7-9079-4EA2-A22B-D57F35EA0748}" type="slidenum">
              <a:rPr lang="en-US" altLang="en-US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EF521F2-E228-44B1-B4CE-5A93850D88C6}" type="slidenum">
              <a:rPr lang="en-US" altLang="en-US">
                <a:latin typeface="Helvetica" pitchFamily="-84" charset="0"/>
              </a:rPr>
              <a:pPr/>
              <a:t>26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CEB42-957D-45CB-A85D-6718346B7DE4}" type="slidenum">
              <a:rPr lang="en-US" altLang="en-US">
                <a:latin typeface="Helvetica" pitchFamily="-84" charset="0"/>
              </a:rPr>
              <a:pPr/>
              <a:t>31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92C173-82CD-4693-B5C1-84E8ECDE376F}" type="slidenum">
              <a:rPr lang="en-US" altLang="en-US">
                <a:latin typeface="Helvetica" pitchFamily="-84" charset="0"/>
              </a:rPr>
              <a:pPr/>
              <a:t>32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800D44-8D5D-493B-B133-48C5B1607C91}" type="slidenum">
              <a:rPr lang="en-US" altLang="en-US">
                <a:latin typeface="Helvetica" pitchFamily="-84" charset="0"/>
              </a:rPr>
              <a:pPr/>
              <a:t>41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0EEE95-CC97-45DF-B147-E9E896813510}" type="slidenum">
              <a:rPr lang="en-US" altLang="en-US">
                <a:latin typeface="Helvetica" pitchFamily="-84" charset="0"/>
              </a:rPr>
              <a:pPr/>
              <a:t>42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FB903F-BA0E-47E6-AF4D-98C889FB4229}" type="slidenum">
              <a:rPr lang="en-US" altLang="en-US">
                <a:latin typeface="Helvetica" pitchFamily="-84" charset="0"/>
              </a:rPr>
              <a:pPr/>
              <a:t>44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4D0A42-019D-42E0-9AAC-54F4125A4337}" type="slidenum">
              <a:rPr lang="en-US" altLang="en-US">
                <a:latin typeface="Helvetica" pitchFamily="-84" charset="0"/>
              </a:rPr>
              <a:pPr/>
              <a:t>45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DF2122-793A-4783-8224-13E626A90C08}" type="slidenum">
              <a:rPr lang="en-US" altLang="en-US">
                <a:latin typeface="Helvetica" pitchFamily="-84" charset="0"/>
              </a:rPr>
              <a:pPr/>
              <a:t>46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C8C582-8922-4934-BAC2-DDE0D39A2C58}" type="slidenum">
              <a:rPr lang="en-US" altLang="en-US">
                <a:latin typeface="Helvetica" pitchFamily="-84" charset="0"/>
              </a:rPr>
              <a:pPr/>
              <a:t>47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2DC38-278B-41FD-AE95-7428F855B373}" type="slidenum">
              <a:rPr lang="en-US" altLang="en-US">
                <a:latin typeface="Helvetica" pitchFamily="-84" charset="0"/>
              </a:rPr>
              <a:pPr/>
              <a:t>48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19C731-A829-4271-8C5D-9A2D07158C3F}" type="slidenum">
              <a:rPr lang="en-US" altLang="en-US">
                <a:latin typeface="Helvetica" pitchFamily="-84" charset="0"/>
              </a:rPr>
              <a:pPr/>
              <a:t>49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302D34-E3B9-416B-82C1-1763FF513CB4}" type="slidenum">
              <a:rPr lang="en-US" altLang="en-US">
                <a:latin typeface="Helvetica" pitchFamily="-84" charset="0"/>
              </a:rPr>
              <a:pPr/>
              <a:t>5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5F1CCF-A442-418B-8CC0-D80571E1808A}" type="slidenum">
              <a:rPr lang="en-US" altLang="en-US">
                <a:latin typeface="Helvetica" pitchFamily="-84" charset="0"/>
              </a:rPr>
              <a:pPr/>
              <a:t>50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1C7E9A-FC0D-434F-A18F-6DD72C0FE5A5}" type="slidenum">
              <a:rPr lang="en-US" altLang="en-US">
                <a:latin typeface="Helvetica" pitchFamily="-84" charset="0"/>
              </a:rPr>
              <a:pPr/>
              <a:t>51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7133" y="8708349"/>
            <a:ext cx="2989504" cy="4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1" tIns="44945" rIns="89891" bIns="44945" anchor="b"/>
          <a:lstStyle>
            <a:lvl1pPr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r"/>
            <a:fld id="{EF518DE5-1817-4259-BF95-FFAEF43E9DDF}" type="slidenum">
              <a:rPr lang="en-US" altLang="en-US" sz="1200">
                <a:latin typeface="Helvetica" pitchFamily="-84" charset="0"/>
              </a:rPr>
              <a:pPr algn="r"/>
              <a:t>52</a:t>
            </a:fld>
            <a:endParaRPr lang="en-US" altLang="en-US" sz="1200">
              <a:latin typeface="Helvetica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B13A31-3EE2-469F-B5A2-42D92DEF6767}" type="slidenum">
              <a:rPr lang="en-US" altLang="en-US">
                <a:latin typeface="Helvetica" pitchFamily="-84" charset="0"/>
              </a:rPr>
              <a:pPr/>
              <a:t>53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6A38F3-B015-4F0D-95D8-63133CCFDD3C}" type="slidenum">
              <a:rPr lang="en-US" altLang="en-US">
                <a:latin typeface="Helvetica" pitchFamily="-84" charset="0"/>
              </a:rPr>
              <a:pPr/>
              <a:t>54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37FC01-D50D-429D-AE09-8D337BAAC32F}" type="slidenum">
              <a:rPr lang="en-US" altLang="en-US">
                <a:latin typeface="Helvetica" pitchFamily="-84" charset="0"/>
              </a:rPr>
              <a:pPr/>
              <a:t>56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Will start from next class E section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</a:rPr>
              <a:t>Data parallelism </a:t>
            </a:r>
            <a:r>
              <a:rPr lang="en-US" altLang="en-US" dirty="0">
                <a:latin typeface="Times New Roman" pitchFamily="18" charset="0"/>
              </a:rPr>
              <a:t>focuses on distributing subsets of the same data across multiple computing cores and performing the same operation on each core. </a:t>
            </a:r>
          </a:p>
          <a:p>
            <a:r>
              <a:rPr lang="en-US" altLang="en-US" b="1" dirty="0">
                <a:latin typeface="Times New Roman" pitchFamily="18" charset="0"/>
              </a:rPr>
              <a:t>Task parallelism </a:t>
            </a:r>
            <a:r>
              <a:rPr lang="en-US" altLang="en-US" dirty="0">
                <a:latin typeface="Times New Roman" pitchFamily="18" charset="0"/>
              </a:rPr>
              <a:t>involves distributing not data but tasks (threads) across multiple computing co </a:t>
            </a:r>
            <a:br>
              <a:rPr lang="en-US" altLang="en-US" dirty="0">
                <a:latin typeface="Times New Roman" pitchFamily="18" charset="0"/>
              </a:rPr>
            </a:b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6F6301-A2FE-48E2-93E6-96B6D11F8DD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133DE-C515-4751-ACB1-C793C6798E90}" type="slidenum">
              <a:rPr lang="en-US" altLang="en-US">
                <a:latin typeface="Helvetica" pitchFamily="-84" charset="0"/>
              </a:rPr>
              <a:pPr/>
              <a:t>10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U</a:t>
            </a:r>
            <a:r>
              <a:rPr lang="en-GB" dirty="0"/>
              <a:t>p</a:t>
            </a:r>
            <a:r>
              <a:rPr lang="en-BD" dirty="0"/>
              <a:t>to this F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slimur.Rahman@aiu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Threads &amp; Concurrency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8544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Taslimur Rahman;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hlinkClick r:id="rId2"/>
                        </a:rPr>
                        <a:t>Taslimur.Rahman@aiub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.edu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461792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Identifies performance gains from adding additional cores to an application that has both serial and parallel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solidFill>
                  <a:srgbClr val="FF0000"/>
                </a:solidFill>
                <a:cs typeface="ＭＳ Ｐゴシック" charset="-128"/>
              </a:rPr>
              <a:t>S</a:t>
            </a: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 is serial portion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  <a:cs typeface="ＭＳ Ｐゴシック" charset="-128"/>
              </a:rPr>
              <a:t>1-S parallel  portion 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cs typeface="ＭＳ Ｐゴシック" charset="-128"/>
              </a:rPr>
              <a:t>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ＭＳ Ｐゴシック" charset="-128"/>
              </a:rPr>
              <a:t> processing cores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That is, if application is 75% parallel / 25% serial, moving from 1 to 2 cores results in speedup of 1.6 times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As </a:t>
            </a: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approaches infinity, speedup approaches 1 / </a:t>
            </a:r>
            <a:r>
              <a:rPr lang="en-US" altLang="en-US" i="1" dirty="0">
                <a:cs typeface="ＭＳ Ｐゴシック" charset="-128"/>
              </a:rPr>
              <a:t>S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br>
              <a:rPr lang="en-US" altLang="en-US" b="1" dirty="0">
                <a:cs typeface="ＭＳ Ｐゴシック" charset="-128"/>
              </a:rPr>
            </a:br>
            <a:r>
              <a:rPr lang="en-US" altLang="en-US" b="1" dirty="0">
                <a:cs typeface="ＭＳ Ｐゴシック" charset="-128"/>
              </a:rPr>
              <a:t>Serial portion of an application has disproportionate effect on performance gained by adding additional cores</a:t>
            </a:r>
            <a:endParaRPr lang="en-US" altLang="en-US" sz="800" b="1" dirty="0">
              <a:cs typeface="ＭＳ Ｐゴシック" charset="-128"/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But does the law take into account contemporary multicore systems?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13" y="3252722"/>
            <a:ext cx="2661706" cy="99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Amdahl’s Law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93" y="1683495"/>
            <a:ext cx="4462835" cy="31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FB3-E355-524C-9BB3-E48786E2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1" y="5174505"/>
            <a:ext cx="6998679" cy="15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User threads</a:t>
            </a:r>
            <a:r>
              <a:rPr lang="en-US" altLang="en-US" dirty="0"/>
              <a:t> - management done by user-level threads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Three primary thread libraries: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3366FF"/>
                </a:solidFill>
              </a:rPr>
              <a:t>Pthreads</a:t>
            </a:r>
            <a:endParaRPr lang="en-US" altLang="en-US" b="1" i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Windows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Java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 – virtually all general purpose operating systems, including: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Mac OS 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iOS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Android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34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User and Kernel Threads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74" y="2766121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Multithreading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Many-to-Many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9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Many-to-One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995813"/>
            <a:ext cx="4698802" cy="455909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 user-level threads mapped to single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thread blocking causes all to block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</a:t>
            </a:r>
            <a:r>
              <a:rPr lang="en-US" altLang="en-US" dirty="0">
                <a:solidFill>
                  <a:srgbClr val="FF0000"/>
                </a:solidFill>
              </a:rPr>
              <a:t>may not run in parallel on multicore </a:t>
            </a:r>
            <a:r>
              <a:rPr lang="en-US" altLang="en-US" dirty="0"/>
              <a:t>system because only one may be in kernel at a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Few systems currently use this model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Solaris Green Threads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08" y="2906244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3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One-to-One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707674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Each user-level thread maps to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Creating a user-level thread creates a kernel thread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More concurrency than many-to-one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Number of threads per process sometimes restricted due to overhead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2640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Allows many user level threads to be mapped to many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Allows the  operating system to create a sufficient number of kernel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Otherwise not very common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66" y="4455439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2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Two-level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Similar to M:M, except that it allows a user thread (special root user)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86" y="342265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8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Two primary ways of implementing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Library entirely in user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Kernel-level library supported by the OS</a:t>
            </a:r>
          </a:p>
        </p:txBody>
      </p:sp>
    </p:spTree>
    <p:extLst>
      <p:ext uri="{BB962C8B-B14F-4D97-AF65-F5344CB8AC3E}">
        <p14:creationId xmlns:p14="http://schemas.microsoft.com/office/powerpoint/2010/main" val="34010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Multicore Programming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Multithreading Models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 Libraries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Threading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Threading Issues *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Operating System Examples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44049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err="1"/>
              <a:t>Pthreads</a:t>
            </a:r>
            <a:r>
              <a:rPr lang="en-US" altLang="en-US" b="1" dirty="0"/>
              <a:t> </a:t>
            </a:r>
            <a:r>
              <a:rPr lang="en-US" altLang="en-US" dirty="0"/>
              <a:t>refers to the POSIX standard (IEEE 1003.1c) defining an API for thread creation and synchronization </a:t>
            </a:r>
            <a:br>
              <a:rPr lang="en-US" altLang="en-US" dirty="0"/>
            </a:br>
            <a:r>
              <a:rPr lang="en-US" altLang="en-US" dirty="0"/>
              <a:t>May be provided either as user-level or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POSIX standard (IEEE 1003.1c) API for thread creation and synchronization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API specifies behavior of the thread library, implementation is up to development of the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Common in UNIX operating systems (Linux &amp; Mac OS X)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5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/>
              <a:t>Pthreads Example</a:t>
            </a: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893738"/>
            <a:ext cx="7137400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6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Pthreads</a:t>
            </a:r>
            <a:r>
              <a:rPr lang="en-US" altLang="en-US" dirty="0"/>
              <a:t> 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7" y="2057400"/>
            <a:ext cx="563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1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4000"/>
              <a:t>Pthreads Code for Joining 10 Threads</a:t>
            </a:r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049049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7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Windows  Multithreaded C Program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9" y="1905000"/>
            <a:ext cx="6184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9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Windows  Multithreaded C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8" y="1787212"/>
            <a:ext cx="5922614" cy="48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2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Java Threads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207248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Java threads are managed by the JVM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Typically implemented using the threads model provided by underlying OS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Java threads may be created by: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Extending Thread class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Implementing the Runnable interface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Standard practice is to implement Runnable interface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23" y="4141723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81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Threads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419994" y="1926334"/>
            <a:ext cx="465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latin typeface="Verdana" pitchFamily="34" charset="0"/>
              </a:rPr>
              <a:t>Implementing Runnable interface:</a:t>
            </a: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7" y="2399213"/>
            <a:ext cx="4826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35857" y="3789863"/>
            <a:ext cx="254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Creating a thread:</a:t>
            </a:r>
          </a:p>
        </p:txBody>
      </p:sp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127870"/>
            <a:ext cx="4800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35857" y="4890196"/>
            <a:ext cx="284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Waiting on a thread:</a:t>
            </a:r>
          </a:p>
        </p:txBody>
      </p:sp>
      <p:pic>
        <p:nvPicPr>
          <p:cNvPr id="54280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4" y="5260084"/>
            <a:ext cx="4114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6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Executor Framework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8307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Rather than explicitly creating threads, Java also allows thread creation around the Executor interface: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Executor is used as follows: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8" y="2784454"/>
            <a:ext cx="4267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46" y="4598878"/>
            <a:ext cx="3695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93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Java Executor Framework</a:t>
            </a:r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8" y="2064143"/>
            <a:ext cx="6019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5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971631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1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Executor Framework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28311"/>
            <a:ext cx="75819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6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Creation and management of threads done by compilers and run-time libraries rather than programmers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Five methods explored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Thread Pools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Fork-Join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/>
              <a:t>OpenMP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Grand Central Dispatch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Intel Threading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272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Pools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803737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Create a number of threads in a pool where they await work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Advantages: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Usually slightly faster to service a request with an existing thread than create a new thread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Allows the number of threads in the application(s) to be bound to the size of the pool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i.e.Tasks</a:t>
            </a:r>
            <a:r>
              <a:rPr lang="en-US" altLang="en-US" dirty="0"/>
              <a:t> could be scheduled to run periodically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Windows API supports thread pools: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9" y="5374601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 Pools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Three factory methods for creating thread pools in Executors class:</a:t>
            </a:r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131485"/>
            <a:ext cx="6680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Java Thread Pools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pic>
        <p:nvPicPr>
          <p:cNvPr id="6349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0" y="2008339"/>
            <a:ext cx="6573884" cy="3992563"/>
          </a:xfrm>
        </p:spPr>
      </p:pic>
    </p:spTree>
    <p:extLst>
      <p:ext uri="{BB962C8B-B14F-4D97-AF65-F5344CB8AC3E}">
        <p14:creationId xmlns:p14="http://schemas.microsoft.com/office/powerpoint/2010/main" val="278161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685212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Multiple threads (tasks) are </a:t>
            </a:r>
            <a:r>
              <a:rPr lang="en-US" altLang="en-US" b="1" dirty="0"/>
              <a:t>forked</a:t>
            </a:r>
            <a:r>
              <a:rPr lang="en-US" altLang="en-US" dirty="0"/>
              <a:t>, and then </a:t>
            </a:r>
            <a:r>
              <a:rPr lang="en-US" altLang="en-US" b="1" dirty="0"/>
              <a:t>joined</a:t>
            </a:r>
            <a:r>
              <a:rPr lang="en-US" altLang="en-US" dirty="0"/>
              <a:t>.</a:t>
            </a:r>
          </a:p>
        </p:txBody>
      </p:sp>
      <p:pic>
        <p:nvPicPr>
          <p:cNvPr id="6451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" y="302634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48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40143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General algorithm for fork-join strategy:</a:t>
            </a:r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4" y="2671175"/>
            <a:ext cx="5778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96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71449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25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Fork-Join Parallelism in Java</a:t>
            </a:r>
          </a:p>
        </p:txBody>
      </p:sp>
      <p:pic>
        <p:nvPicPr>
          <p:cNvPr id="6758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6" y="1984180"/>
            <a:ext cx="5537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97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 in Java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975664"/>
            <a:ext cx="4331700" cy="477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1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495114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0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Fork-Join Parallelism in Java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34737"/>
            <a:ext cx="8229600" cy="18573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ForkJoinTask</a:t>
            </a:r>
            <a:r>
              <a:rPr lang="en-US" altLang="en-US" dirty="0"/>
              <a:t> is an abstract base class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RecursiveTask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itchFamily="49" charset="0"/>
              </a:rPr>
              <a:t>RecursiveAction</a:t>
            </a:r>
            <a:r>
              <a:rPr lang="en-US" altLang="en-US" dirty="0"/>
              <a:t> classes extend </a:t>
            </a:r>
            <a:r>
              <a:rPr lang="en-US" altLang="en-US" b="1" dirty="0" err="1">
                <a:latin typeface="Courier New" pitchFamily="49" charset="0"/>
              </a:rPr>
              <a:t>ForkJoinTask</a:t>
            </a:r>
            <a:endParaRPr lang="en-US" alt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RecursiveTask</a:t>
            </a:r>
            <a:r>
              <a:rPr lang="en-US" altLang="en-US" dirty="0"/>
              <a:t> returns a result (via the return value from the </a:t>
            </a:r>
            <a:r>
              <a:rPr lang="en-US" altLang="en-US" b="1" dirty="0">
                <a:latin typeface="Courier New" pitchFamily="49" charset="0"/>
              </a:rPr>
              <a:t>compute() </a:t>
            </a:r>
            <a:r>
              <a:rPr lang="en-US" altLang="en-US" dirty="0"/>
              <a:t>method) 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err="1">
                <a:latin typeface="Courier New" pitchFamily="49" charset="0"/>
              </a:rPr>
              <a:t>RecursiveAction</a:t>
            </a:r>
            <a:r>
              <a:rPr lang="en-US" altLang="en-US" dirty="0"/>
              <a:t> does not return a result</a:t>
            </a:r>
            <a:endParaRPr lang="en-US" alt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b="1" dirty="0">
              <a:latin typeface="Courier New" pitchFamily="49" charset="0"/>
            </a:endParaRP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71" y="3692111"/>
            <a:ext cx="4959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42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4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Apple technology for </a:t>
            </a:r>
            <a:r>
              <a:rPr lang="en-US" altLang="en-US" dirty="0" err="1"/>
              <a:t>macOS</a:t>
            </a:r>
            <a:r>
              <a:rPr lang="en-US" altLang="en-US" dirty="0"/>
              <a:t> and </a:t>
            </a:r>
            <a:r>
              <a:rPr lang="en-US" altLang="en-US" dirty="0" err="1"/>
              <a:t>iOS</a:t>
            </a:r>
            <a:r>
              <a:rPr lang="en-US" altLang="en-US" dirty="0"/>
              <a:t> operating systems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Extensions to C, C++ and Objective-C languages, API, and run-time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Allows identification of parallel sections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Manages most of the details of threading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Block is in “^{ }” 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itchFamily="49" charset="0"/>
              </a:rPr>
              <a:t>ˆ{ printf("I am a block"); } </a:t>
            </a:r>
            <a:br>
              <a:rPr lang="ro-RO" altLang="en-US" b="1" dirty="0">
                <a:latin typeface="Courier New" pitchFamily="49" charset="0"/>
              </a:rPr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Blocks placed in dispatch queue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Assigned to available thread in thread pool when removed from queue</a:t>
            </a:r>
          </a:p>
        </p:txBody>
      </p:sp>
    </p:spTree>
    <p:extLst>
      <p:ext uri="{BB962C8B-B14F-4D97-AF65-F5344CB8AC3E}">
        <p14:creationId xmlns:p14="http://schemas.microsoft.com/office/powerpoint/2010/main" val="4065616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Grand Central Dispatch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Two types of dispatch queues: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3366FF"/>
                </a:solidFill>
              </a:rPr>
              <a:t>main queue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Programmers can create additional serial queues within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time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Four system wide queues divided by quality of service: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QOS_CLASS_USER_INTERACTIVE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QOS_CLASS_USER_INITIATED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QOS_CLASS_USER_UTILITY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>
                <a:latin typeface="Courier New" pitchFamily="49" charset="0"/>
              </a:rPr>
              <a:t>QOS_CLASS_USER_BACKGROUND</a:t>
            </a:r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 lvl="2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533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Grand Central Dispatch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1653" y="1970761"/>
            <a:ext cx="841659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the Swift language a task is defined as a closure – similar to a block, minus the caret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Closures are submitted to the queue using the </a:t>
            </a:r>
            <a:r>
              <a:rPr lang="en-US" altLang="en-US" dirty="0" err="1">
                <a:latin typeface="Courier New" pitchFamily="49" charset="0"/>
              </a:rPr>
              <a:t>dispatch_async</a:t>
            </a:r>
            <a:r>
              <a:rPr lang="en-US" altLang="en-US" dirty="0">
                <a:latin typeface="Courier New" pitchFamily="49" charset="0"/>
              </a:rPr>
              <a:t>() </a:t>
            </a:r>
            <a:r>
              <a:rPr lang="en-US" altLang="en-US" dirty="0"/>
              <a:t>function: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66" y="3885069"/>
            <a:ext cx="5892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5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Signal handling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Synchronous and asynchronous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cancellation of target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Asynchronous or deferred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Thread-local storage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 lvl="1">
              <a:buFont typeface="Wingdings" pitchFamily="2" charset="2"/>
              <a:buChar char="q"/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72599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Does </a:t>
            </a:r>
            <a:r>
              <a:rPr lang="en-US" altLang="en-US" b="1" dirty="0">
                <a:latin typeface="Courier New" pitchFamily="49" charset="0"/>
              </a:rPr>
              <a:t>fork()</a:t>
            </a:r>
            <a:r>
              <a:rPr lang="en-US" altLang="en-US" dirty="0"/>
              <a:t>duplicate only the calling thread or all threads?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 </a:t>
            </a:r>
            <a:r>
              <a:rPr lang="en-US" altLang="en-US" dirty="0" err="1"/>
              <a:t>UNIXes</a:t>
            </a:r>
            <a:r>
              <a:rPr lang="en-US" altLang="en-US" dirty="0"/>
              <a:t> have two versions of fork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Why and when to use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Exec() immediately after Fork(), then duplication of all process is not needed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No Exec() after Fork(), then duplication of all process is needed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latin typeface="Courier New" pitchFamily="49" charset="0"/>
              </a:rPr>
              <a:t>exec() </a:t>
            </a:r>
            <a:r>
              <a:rPr lang="en-US" altLang="en-US" dirty="0"/>
              <a:t>usually works as normal – replace the running process including all threads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54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45928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3001" lvl="2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  <p:extLst>
      <p:ext uri="{BB962C8B-B14F-4D97-AF65-F5344CB8AC3E}">
        <p14:creationId xmlns:p14="http://schemas.microsoft.com/office/powerpoint/2010/main" val="3340574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Signal Handling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9624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639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8553"/>
            <a:ext cx="8574087" cy="3992563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Terminating a thread before it has finished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3366FF"/>
                </a:solidFill>
              </a:rPr>
              <a:t>target thread</a:t>
            </a: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Two general approaches: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880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5" y="5045108"/>
            <a:ext cx="2931896" cy="157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43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Thread Cancellation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63738"/>
            <a:ext cx="8574087" cy="449969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I.e.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3366FF"/>
                </a:solidFill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901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55" y="2777930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Benefits MT (Multi Thread)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Economy – </a:t>
            </a:r>
            <a:r>
              <a:rPr lang="en-US" altLang="en-US" dirty="0"/>
              <a:t>cheaper than process creation, </a:t>
            </a:r>
            <a:r>
              <a:rPr lang="en-US" altLang="en-US" dirty="0">
                <a:solidFill>
                  <a:srgbClr val="FF0000"/>
                </a:solidFill>
              </a:rPr>
              <a:t>thread switching lower overhead than context switching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 (utilization of Multiple Processor)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43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Thread-local storage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Useful when you do not have control over the thread creation process (i.e., when using a thread pool)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Different from local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Local variables visible only during single function invocation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visible across function invocations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Similar to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2250626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6830621" cy="44676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3366FF"/>
                </a:solidFill>
              </a:rPr>
              <a:t>lightweight process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LWP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Appears to be a virtual processor on which process can schedule user thread to run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LWP attached to kernel thread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How many LWPs to create?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Scheduler activations provide </a:t>
            </a:r>
            <a:r>
              <a:rPr lang="en-US" altLang="en-US" b="1" dirty="0" err="1">
                <a:solidFill>
                  <a:srgbClr val="3366FF"/>
                </a:solidFill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 err="1">
                <a:solidFill>
                  <a:srgbClr val="3366FF"/>
                </a:solidFill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handler </a:t>
            </a:r>
            <a:r>
              <a:rPr lang="en-US" altLang="en-US" dirty="0"/>
              <a:t>in the thread library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52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80263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95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Operating System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Linux Threads</a:t>
            </a:r>
          </a:p>
        </p:txBody>
      </p:sp>
    </p:spTree>
    <p:extLst>
      <p:ext uri="{BB962C8B-B14F-4D97-AF65-F5344CB8AC3E}">
        <p14:creationId xmlns:p14="http://schemas.microsoft.com/office/powerpoint/2010/main" val="2465219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Windows API – primary API for Windows applications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Implements the one-to-one mapping, kernel-level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thread contains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 thread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Register set representing state of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Separate user and kernel stacks for when thread runs in user mode or kernel mode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Private data storage area used by run-time libraries and dynamic link libraries (DLLs)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register set, stacks, and private storage area are known as the </a:t>
            </a:r>
            <a:r>
              <a:rPr lang="en-US" altLang="en-US" b="1" dirty="0">
                <a:solidFill>
                  <a:srgbClr val="3366FF"/>
                </a:solidFill>
              </a:rPr>
              <a:t>context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thread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019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Windows Threads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primary data structures of a thread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ETHREAD (executive thread block) – includes pointer to process to which thread belongs and to KTHREAD,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KTHREAD (kernel thread block) – scheduling and synchronization info, kernel-mode stack, pointer to TEB, in kernel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TEB (thread environment block) – thread id, user-mode stack, thread-local storage, in user space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29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Windows Threads Data Structures</a:t>
            </a:r>
          </a:p>
        </p:txBody>
      </p:sp>
      <p:pic>
        <p:nvPicPr>
          <p:cNvPr id="10342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3" y="2087323"/>
            <a:ext cx="4306888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54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6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Flags control behavior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547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58" y="3785470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118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Dividing activities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Balance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splitting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Data dependency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Testing and debugging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Single processor / core, scheduler providing concurrency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457200" y="194025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kumimoji="1" lang="en-US" altLang="en-US" b="1" dirty="0">
                <a:latin typeface="Helvetica" pitchFamily="-84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endParaRPr kumimoji="1" lang="en-US" altLang="en-US" b="1" dirty="0">
              <a:latin typeface="Helvetica" pitchFamily="-84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569423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4366430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Types of parallelism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Data parallelism</a:t>
            </a:r>
            <a:r>
              <a:rPr lang="en-US" altLang="en-US" dirty="0"/>
              <a:t> – </a:t>
            </a:r>
            <a:r>
              <a:rPr lang="en-US" b="1" dirty="0"/>
              <a:t>Data parallelism </a:t>
            </a:r>
            <a:r>
              <a:rPr lang="en-US" dirty="0"/>
              <a:t>focuses on </a:t>
            </a:r>
            <a:r>
              <a:rPr lang="en-US" b="1" dirty="0"/>
              <a:t>distributing subsets of the same data </a:t>
            </a:r>
            <a:r>
              <a:rPr lang="en-US" dirty="0"/>
              <a:t>across multiple computing cores and performing the same operation on each core. </a:t>
            </a:r>
            <a:br>
              <a:rPr lang="en-US" dirty="0"/>
            </a:br>
            <a:endParaRPr lang="en-US" altLang="en-US" b="1" dirty="0">
              <a:solidFill>
                <a:srgbClr val="3366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Task parallelism </a:t>
            </a:r>
            <a:r>
              <a:rPr lang="en-US" altLang="en-US" dirty="0"/>
              <a:t>– </a:t>
            </a:r>
            <a:r>
              <a:rPr lang="en-US" b="1" dirty="0"/>
              <a:t>Task parallelism </a:t>
            </a:r>
            <a:r>
              <a:rPr lang="en-US" dirty="0"/>
              <a:t>involves distributing not data but </a:t>
            </a:r>
            <a:r>
              <a:rPr lang="en-US" b="1" dirty="0"/>
              <a:t>tasks (threads) </a:t>
            </a:r>
            <a:r>
              <a:rPr lang="en-US" dirty="0"/>
              <a:t>across multiple computing cores. 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Example: lot of pixels of image or payroll cheques to update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DP: taking the data and dividing among multiple processors (add only bonus to all.. Divide 50-50 two processor)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TP: divide the tasks on 2 processor (avg, max, min salary), can use the same or different data</a:t>
            </a:r>
            <a:br>
              <a:rPr 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Data and Task Parallelism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87184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1217</TotalTime>
  <Words>2120</Words>
  <Application>Microsoft Office PowerPoint</Application>
  <PresentationFormat>On-screen Show (4:3)</PresentationFormat>
  <Paragraphs>334</Paragraphs>
  <Slides>58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Corbel</vt:lpstr>
      <vt:lpstr>Courier New</vt:lpstr>
      <vt:lpstr>Helvetica</vt:lpstr>
      <vt:lpstr>Times New Roman</vt:lpstr>
      <vt:lpstr>Verdana</vt:lpstr>
      <vt:lpstr>Wingdings</vt:lpstr>
      <vt:lpstr>Spectrum</vt:lpstr>
      <vt:lpstr>Threads &amp; Concurrency</vt:lpstr>
      <vt:lpstr>Lecture Outline</vt:lpstr>
      <vt:lpstr>Single and Multithreaded Processes</vt:lpstr>
      <vt:lpstr>Multithreaded Server Architecture</vt:lpstr>
      <vt:lpstr>Benefits MT (Multi Thread)</vt:lpstr>
      <vt:lpstr>Multicore Programming</vt:lpstr>
      <vt:lpstr>Concurrency vs. Parallelism</vt:lpstr>
      <vt:lpstr>Multicore Programming</vt:lpstr>
      <vt:lpstr>Data and Task Parallelism</vt:lpstr>
      <vt:lpstr>Amdahl’s Law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(cont’d)</vt:lpstr>
      <vt:lpstr>Pthreads Code for Joining 10 Threads</vt:lpstr>
      <vt:lpstr>Windows  Multithreaded C Program</vt:lpstr>
      <vt:lpstr>Windows  Multithreaded C Program (cont’d)</vt:lpstr>
      <vt:lpstr>Java Threads</vt:lpstr>
      <vt:lpstr>Java Threads</vt:lpstr>
      <vt:lpstr>Java Executor Framework</vt:lpstr>
      <vt:lpstr>Java Executor Framework</vt:lpstr>
      <vt:lpstr>Java Executor Framework (cont’d)</vt:lpstr>
      <vt:lpstr>Implicit Threading</vt:lpstr>
      <vt:lpstr>Thread Pools</vt:lpstr>
      <vt:lpstr>Java Thread Pools</vt:lpstr>
      <vt:lpstr>Java Thread Pools (cont’d)</vt:lpstr>
      <vt:lpstr>Fork-Join Parallelism</vt:lpstr>
      <vt:lpstr>Fork-Join Parallelism</vt:lpstr>
      <vt:lpstr>Fork-Join Parallelism</vt:lpstr>
      <vt:lpstr>Fork-Join Parallelism in Java</vt:lpstr>
      <vt:lpstr>Fork-Join Parallelism in Java</vt:lpstr>
      <vt:lpstr>Fork-Join Parallelism in Java</vt:lpstr>
      <vt:lpstr>Grand Central Dispatch</vt:lpstr>
      <vt:lpstr>Grand Central Dispatch</vt:lpstr>
      <vt:lpstr>Grand Central Dispatch</vt:lpstr>
      <vt:lpstr>Threading Issues</vt:lpstr>
      <vt:lpstr>Semantics of fork() and exec()</vt:lpstr>
      <vt:lpstr>Signal Handling</vt:lpstr>
      <vt:lpstr>Signal Handling (cont’d)</vt:lpstr>
      <vt:lpstr>Thread Cancellation</vt:lpstr>
      <vt:lpstr>Thread Cancellation (cont’d)</vt:lpstr>
      <vt:lpstr>Thread-Local Storage</vt:lpstr>
      <vt:lpstr>Scheduler Activations</vt:lpstr>
      <vt:lpstr>Operating System Examples</vt:lpstr>
      <vt:lpstr>Windows Threads</vt:lpstr>
      <vt:lpstr>Windows Threads (cont’d)</vt:lpstr>
      <vt:lpstr>Windows Threads Data Structures</vt:lpstr>
      <vt:lpstr>Linux Threads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53</cp:revision>
  <dcterms:created xsi:type="dcterms:W3CDTF">2018-12-10T17:20:29Z</dcterms:created>
  <dcterms:modified xsi:type="dcterms:W3CDTF">2023-06-18T09:53:29Z</dcterms:modified>
</cp:coreProperties>
</file>