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5"/>
    <p:restoredTop sz="83028"/>
  </p:normalViewPr>
  <p:slideViewPr>
    <p:cSldViewPr snapToGrid="0" snapToObjects="1">
      <p:cViewPr varScale="1">
        <p:scale>
          <a:sx n="60" d="100"/>
          <a:sy n="60" d="100"/>
        </p:scale>
        <p:origin x="2016" y="60"/>
      </p:cViewPr>
      <p:guideLst>
        <p:guide orient="horz" pos="2160"/>
        <p:guide pos="2880"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D9A475-44EA-4441-AAA1-0487C94B0670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62B0CB-D559-4F76-BF52-B03C8413B55F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D22E61-82A9-4DD6-9502-3FAF692B98B5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C9A83A-5FB2-4975-AA8C-E568E280FE96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4F18C6-2B38-4F87-9FFF-0299D7747CAE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D sum 2021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 p1-----8-- p1</a:t>
            </a:r>
          </a:p>
          <a:p>
            <a:r>
              <a:rPr lang="en-US" altLang="en-US" dirty="0">
                <a:latin typeface="Times New Roman" pitchFamily="18" charset="0"/>
              </a:rPr>
              <a:t>..</a:t>
            </a:r>
          </a:p>
          <a:p>
            <a:r>
              <a:rPr lang="en-US" altLang="en-US" dirty="0">
                <a:latin typeface="Times New Roman" pitchFamily="18" charset="0"/>
              </a:rPr>
              <a:t>1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 p1/p2-------7/4------p2</a:t>
            </a:r>
          </a:p>
          <a:p>
            <a:r>
              <a:rPr lang="en-US" altLang="en-US" dirty="0">
                <a:latin typeface="Times New Roman" pitchFamily="18" charset="0"/>
              </a:rPr>
              <a:t>…</a:t>
            </a:r>
          </a:p>
          <a:p>
            <a:r>
              <a:rPr lang="en-US" altLang="en-US" dirty="0">
                <a:latin typeface="Times New Roman" pitchFamily="18" charset="0"/>
              </a:rPr>
              <a:t>2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-------P1/P2/P3-----7/3/9-------P2</a:t>
            </a:r>
          </a:p>
          <a:p>
            <a:r>
              <a:rPr lang="en-US" altLang="en-US" dirty="0">
                <a:latin typeface="Times New Roman" pitchFamily="18" charset="0"/>
              </a:rPr>
              <a:t>…..</a:t>
            </a:r>
          </a:p>
          <a:p>
            <a:r>
              <a:rPr lang="en-US" altLang="en-US" dirty="0">
                <a:latin typeface="Times New Roman" pitchFamily="18" charset="0"/>
              </a:rPr>
              <a:t>3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--------P1/P2/P3/P4-------7/2/9/5 -------P2</a:t>
            </a:r>
          </a:p>
          <a:p>
            <a:r>
              <a:rPr lang="en-US" altLang="en-US" dirty="0">
                <a:latin typeface="Times New Roman" pitchFamily="18" charset="0"/>
              </a:rPr>
              <a:t>……</a:t>
            </a:r>
          </a:p>
          <a:p>
            <a:r>
              <a:rPr lang="en-US" altLang="en-US" dirty="0">
                <a:latin typeface="Times New Roman" pitchFamily="18" charset="0"/>
              </a:rPr>
              <a:t>4ms………. P1/P2/P3/P4---------7/1/9/5---------P2</a:t>
            </a:r>
          </a:p>
          <a:p>
            <a:r>
              <a:rPr lang="en-US" altLang="en-US" dirty="0">
                <a:latin typeface="Times New Roman" pitchFamily="18" charset="0"/>
              </a:rPr>
              <a:t>…….</a:t>
            </a:r>
          </a:p>
          <a:p>
            <a:r>
              <a:rPr lang="en-US" altLang="en-US" dirty="0">
                <a:latin typeface="Times New Roman" pitchFamily="18" charset="0"/>
              </a:rPr>
              <a:t>5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---------- P1/P3/P4---------7/9/5-------P4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= 10 –1– 0 = 9ms </a:t>
            </a:r>
          </a:p>
          <a:p>
            <a:r>
              <a:rPr lang="en-US" altLang="en-US" dirty="0">
                <a:latin typeface="Times New Roman" pitchFamily="18" charset="0"/>
              </a:rPr>
              <a:t>P2 = 1 – 0 – 1 = 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</a:t>
            </a:r>
          </a:p>
          <a:p>
            <a:r>
              <a:rPr lang="en-US" altLang="en-US" dirty="0">
                <a:latin typeface="Times New Roman" pitchFamily="18" charset="0"/>
              </a:rPr>
              <a:t>P3 = 17 – 0 – 2 =  15ms</a:t>
            </a:r>
          </a:p>
          <a:p>
            <a:r>
              <a:rPr lang="en-US" altLang="en-US" dirty="0">
                <a:latin typeface="Times New Roman" pitchFamily="18" charset="0"/>
              </a:rPr>
              <a:t>P4 = 5 – 0 – 3 = 2ms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= 1 – 0 – 1 = 0ms</a:t>
            </a:r>
          </a:p>
          <a:p>
            <a:r>
              <a:rPr lang="en-US" altLang="en-US" dirty="0">
                <a:latin typeface="Times New Roman" pitchFamily="18" charset="0"/>
              </a:rPr>
              <a:t>P3 = 17 – 0 – 2 = 15ms</a:t>
            </a:r>
          </a:p>
          <a:p>
            <a:r>
              <a:rPr lang="en-US" altLang="en-US" dirty="0">
                <a:latin typeface="Times New Roman" pitchFamily="18" charset="0"/>
              </a:rPr>
              <a:t>P4 = 5 – 0 – 3 = 2ms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F0827A-D7D6-46B4-A378-B795C7CAB1A8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EA47AA-38D3-447C-8C19-72E027AEB5AA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04526D-4BF5-4012-9A0A-191AFB226365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58E55A-3B72-4809-9359-3F00A60987BA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540EEC-93CE-44AB-A57C-CC970A8D6B63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286EF6-8F10-41B9-8833-DD61F2B8C5C2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0CC773-C317-49AE-923F-D11706D4F319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850618-ABCC-4B80-90F4-73497C16370D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1B9FF16-3E4D-46FB-A183-C7385F1CB08A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Will start from here E section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CPU is allocated to the processes for a specific time period, 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CPU is allocated to the process until it terminates. In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tasks are switched based on priority while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Schedulign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switching takes place.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0B7B81-6003-4724-8969-ADE303B7CE9B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60DF40D-2884-46B0-8B4F-3556764DC764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A6F1A8C-83BE-4066-BD6A-1D42C821E108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Waiting time of p1 = 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Waiting time of p2 = 24-0 = 24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Waiting time of p3 = 27-0 = 27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… 24+3 = 27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DFF68-C980-4467-8BD4-513950C19742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P1 waiting time = 6ms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waiting time = 0ms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P3 waiting time = 3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47C7F8-6880-4505-94E9-18FA2B33E176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7BD8A0-515D-490B-AAAD-398F2BC7039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P4 =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= 3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P3 = 9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= 16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CPU Scheduling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9444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Taslimur Rahman; Taslimur.Rahman@aiub.edu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Associate with each process the length of its next CPU burst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Use these lengths to schedule the process with the shortest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difficulty is knowing the length of the next CPU request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173582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41957"/>
            <a:ext cx="8574087" cy="9678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 of SJF (</a:t>
            </a:r>
            <a:r>
              <a:rPr lang="en-US" altLang="en-US" dirty="0">
                <a:solidFill>
                  <a:srgbClr val="FF0000"/>
                </a:solidFill>
              </a:rPr>
              <a:t>Non preemptive</a:t>
            </a:r>
            <a:r>
              <a:rPr lang="en-US" altLang="en-US" dirty="0"/>
              <a:t>)</a:t>
            </a:r>
          </a:p>
        </p:txBody>
      </p:sp>
      <p:sp>
        <p:nvSpPr>
          <p:cNvPr id="2765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      	                </a:t>
            </a:r>
            <a:r>
              <a:rPr lang="en-US" altLang="en-US" sz="1800" u="sng" dirty="0" err="1"/>
              <a:t>Process</a:t>
            </a:r>
            <a:r>
              <a:rPr lang="en-US" altLang="en-US" sz="1800" u="sng" dirty="0" err="1">
                <a:solidFill>
                  <a:schemeClr val="bg1"/>
                </a:solidFill>
              </a:rPr>
              <a:t>Arriva</a:t>
            </a:r>
            <a:r>
              <a:rPr lang="en-US" altLang="en-US" sz="1800" u="sng" dirty="0">
                <a:solidFill>
                  <a:schemeClr val="bg1"/>
                </a:solidFill>
              </a:rPr>
              <a:t>	l Time</a:t>
            </a:r>
            <a:r>
              <a:rPr lang="en-US" altLang="en-US" sz="1800" dirty="0"/>
              <a:t>	</a:t>
            </a:r>
            <a:r>
              <a:rPr lang="en-US" altLang="en-US" sz="1800" u="sng" dirty="0"/>
              <a:t>Burst Time</a:t>
            </a:r>
            <a:endParaRPr lang="en-US" altLang="en-US" sz="1800" dirty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0.0</a:t>
            </a:r>
            <a:r>
              <a:rPr lang="en-US" altLang="en-US" sz="1800" dirty="0"/>
              <a:t>	6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 	</a:t>
            </a:r>
            <a:r>
              <a:rPr lang="en-US" altLang="en-US" sz="1800" dirty="0">
                <a:solidFill>
                  <a:schemeClr val="bg1"/>
                </a:solidFill>
              </a:rPr>
              <a:t>2.0</a:t>
            </a:r>
            <a:r>
              <a:rPr lang="en-US" altLang="en-US" sz="1800" dirty="0"/>
              <a:t>	8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4.0</a:t>
            </a:r>
            <a:r>
              <a:rPr lang="en-US" altLang="en-US" sz="1800" dirty="0"/>
              <a:t>	7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5.0</a:t>
            </a:r>
            <a:r>
              <a:rPr lang="en-US" altLang="en-US" sz="1800" dirty="0"/>
              <a:t>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SJF scheduling chart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Average waiting time = (3 + 16 + 9 + 0) / 4 = 7</a:t>
            </a:r>
            <a:endParaRPr lang="en-US" altLang="en-US" sz="1800" i="1" baseline="-25000" dirty="0"/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8" y="4176908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only estimate the length – should be similar to the previous one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Then pick process with shortest predicted next CPU burst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be done by using the length of previous CPU bursts, using exponential averaging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Commonly, </a:t>
            </a:r>
            <a:r>
              <a:rPr lang="en-US" altLang="en-US" dirty="0">
                <a:latin typeface="Lucida Grande" pitchFamily="-84" charset="0"/>
                <a:cs typeface="ＭＳ Ｐゴシック" charset="-128"/>
              </a:rPr>
              <a:t>α </a:t>
            </a:r>
            <a:r>
              <a:rPr lang="en-US" altLang="en-US" dirty="0">
                <a:cs typeface="ＭＳ Ｐゴシック" charset="-128"/>
              </a:rPr>
              <a:t>set to ½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shortest-remaining-time-first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16772"/>
              </p:ext>
            </p:extLst>
          </p:nvPr>
        </p:nvGraphicFramePr>
        <p:xfrm>
          <a:off x="1741619" y="3303980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619" y="3303980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1536" imgH="317362" progId="Equation.3">
                  <p:embed/>
                </p:oleObj>
              </mc:Choice>
              <mc:Fallback>
                <p:oleObj name="Equation" r:id="rId5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4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Prediction of the Length of the Next CPU Burst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4" y="1974393"/>
            <a:ext cx="54705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16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</a:t>
            </a:r>
            <a:r>
              <a:rPr lang="en-US" altLang="en-US" baseline="-25000" dirty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 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n</a:t>
            </a:r>
            <a:endParaRPr lang="en-US" altLang="en-US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we expand the formula, we get: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+(1</a:t>
            </a:r>
            <a:r>
              <a:rPr lang="en-US" altLang="en-US" i="1" dirty="0">
                <a:sym typeface="Symbol" pitchFamily="18" charset="2"/>
              </a:rPr>
              <a:t> - 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-1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j</a:t>
            </a:r>
            <a:r>
              <a:rPr lang="en-US" altLang="en-US" baseline="30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</a:t>
            </a:r>
            <a:r>
              <a:rPr lang="en-US" altLang="en-US" i="1" baseline="-25000" dirty="0">
                <a:sym typeface="Symbol" pitchFamily="18" charset="2"/>
              </a:rPr>
              <a:t>j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 +1 </a:t>
            </a: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0</a:t>
            </a:r>
            <a:br>
              <a:rPr lang="en-US" altLang="en-US" baseline="-25000" dirty="0">
                <a:sym typeface="Symbol" pitchFamily="18" charset="2"/>
              </a:rPr>
            </a:br>
            <a:endParaRPr lang="en-US" altLang="en-US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58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Example of </a:t>
            </a:r>
            <a:r>
              <a:rPr lang="en-US" altLang="en-US" sz="3600" dirty="0">
                <a:solidFill>
                  <a:srgbClr val="FF0000"/>
                </a:solidFill>
              </a:rPr>
              <a:t>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480613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varying arrival times </a:t>
            </a:r>
            <a:r>
              <a:rPr lang="en-US" altLang="en-US" dirty="0">
                <a:cs typeface="ＭＳ Ｐゴシック" charset="-128"/>
              </a:rPr>
              <a:t>and preemption to the analysis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</a:t>
            </a:r>
            <a:r>
              <a:rPr lang="en-US" altLang="en-US" u="sng" dirty="0" err="1">
                <a:cs typeface="ＭＳ Ｐゴシック" charset="-128"/>
              </a:rPr>
              <a:t>Process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solidFill>
                  <a:srgbClr val="FF0000"/>
                </a:solidFill>
                <a:cs typeface="ＭＳ Ｐゴシック" charset="-128"/>
              </a:rPr>
              <a:t>Preemptive 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SJF </a:t>
            </a:r>
            <a:r>
              <a:rPr lang="en-US" altLang="en-US" dirty="0">
                <a:cs typeface="ＭＳ Ｐゴシック" charset="-128"/>
              </a:rPr>
              <a:t>Gantt Chart</a:t>
            </a: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 = [(10-1-0)+(1-0-1)+(17-0-2)+(5-0-3)]/4 = 26/4 = 6.5 </a:t>
            </a:r>
            <a:r>
              <a:rPr lang="en-US" altLang="en-US" dirty="0" err="1">
                <a:cs typeface="ＭＳ Ｐゴシック" charset="-128"/>
              </a:rPr>
              <a:t>msec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Waiting time = Total/Actual WT/Max/Last – previous total exec time – AT (Formula)</a:t>
            </a: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1" y="4560235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2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Round Robin (RR)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Timer interrupts every quantum to schedule next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Performance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itchFamily="18" charset="2"/>
              </a:rPr>
              <a:t> FIFO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>
                <a:sym typeface="Symbol" pitchFamily="18" charset="2"/>
              </a:rPr>
              <a:t>q </a:t>
            </a:r>
            <a:r>
              <a:rPr lang="en-US" altLang="en-US" dirty="0">
                <a:sym typeface="Symbol" pitchFamily="18" charset="2"/>
              </a:rPr>
              <a:t>small  </a:t>
            </a:r>
            <a:r>
              <a:rPr lang="en-US" altLang="en-US" i="1" dirty="0">
                <a:sym typeface="Symbol" pitchFamily="18" charset="2"/>
              </a:rPr>
              <a:t>q </a:t>
            </a:r>
            <a:r>
              <a:rPr lang="en-US" altLang="en-US" dirty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05574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/>
              <a:t>Example of RR with </a:t>
            </a:r>
            <a:r>
              <a:rPr lang="en-US" altLang="en-US" sz="4000" dirty="0">
                <a:solidFill>
                  <a:srgbClr val="FF0000"/>
                </a:solidFill>
              </a:rPr>
              <a:t>Time Quantum =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5802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q usually 10ms to 100ms, context switch &lt; 10 </a:t>
            </a:r>
            <a:r>
              <a:rPr lang="en-US" altLang="en-US" dirty="0" err="1"/>
              <a:t>usec</a:t>
            </a:r>
            <a:endParaRPr lang="en-US" altLang="en-US" dirty="0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20" y="3673844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9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Time Quantum and Context Switch Time</a:t>
            </a: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99" y="2429332"/>
            <a:ext cx="6630988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/>
              <a:t>Turnaround Time Varies With The Time Quantum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167438" y="3354388"/>
            <a:ext cx="2312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300" dirty="0">
                <a:latin typeface="Verdana" pitchFamily="34" charset="0"/>
              </a:rPr>
              <a:t>80% of CPU bursts should be shorter than q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133600"/>
            <a:ext cx="468471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Basic Concepts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Criteria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Algorithms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Priority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422962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 priority number (integer) is associated with each process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CPU is allocated to the process with the highest priority (</a:t>
            </a:r>
            <a:r>
              <a:rPr lang="en-US" altLang="en-US" dirty="0">
                <a:solidFill>
                  <a:srgbClr val="FF0000"/>
                </a:solidFill>
              </a:rPr>
              <a:t>smallest integer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 highest priority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Preemptive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Nonpreemptive</a:t>
            </a:r>
          </a:p>
          <a:p>
            <a:pPr lvl="1"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Problem </a:t>
            </a:r>
            <a:r>
              <a:rPr lang="en-US" altLang="en-US" dirty="0">
                <a:sym typeface="Symbol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low priority processes may never execute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361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4813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  <a:noFill/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5" y="4500758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83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Priority Scheduling w/ Round-Robin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795397"/>
            <a:ext cx="8574087" cy="4942860"/>
          </a:xfrm>
          <a:noFill/>
        </p:spPr>
        <p:txBody>
          <a:bodyPr>
            <a:normAutofit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4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5</a:t>
            </a:r>
            <a:r>
              <a:rPr lang="en-US" altLang="en-US" dirty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8</a:t>
            </a:r>
            <a:r>
              <a:rPr lang="en-US" altLang="en-US" dirty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7</a:t>
            </a:r>
            <a:r>
              <a:rPr lang="en-US" altLang="en-US" dirty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3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Run the process with the highest priority. </a:t>
            </a:r>
            <a:r>
              <a:rPr lang="en-US" altLang="en-US" dirty="0">
                <a:solidFill>
                  <a:srgbClr val="FF0000"/>
                </a:solidFill>
              </a:rPr>
              <a:t>Processes with the same priority run round-robin</a:t>
            </a:r>
            <a:endParaRPr lang="en-US" altLang="en-US" baseline="-250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Gantt </a:t>
            </a:r>
            <a:r>
              <a:rPr lang="en-US" altLang="en-US"/>
              <a:t>Chart with </a:t>
            </a:r>
            <a:r>
              <a:rPr lang="en-US" altLang="en-US" dirty="0">
                <a:solidFill>
                  <a:srgbClr val="FF0000"/>
                </a:solidFill>
              </a:rPr>
              <a:t>2ms time quantum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7" y="5625122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5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Basic Concepts`1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2024062"/>
            <a:ext cx="6223455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Maximum CPU utilization obtained with multiprogramming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 burst distribution is of main concern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9" y="1886321"/>
            <a:ext cx="2350631" cy="43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7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Histogram of CPU-burst Times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84163" y="1912698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dirty="0">
                <a:latin typeface="Verdana" pitchFamily="34" charset="0"/>
              </a:rPr>
              <a:t>Large number of short bursts</a:t>
            </a:r>
          </a:p>
          <a:p>
            <a:endParaRPr kumimoji="0" lang="en-US" altLang="en-US" dirty="0">
              <a:latin typeface="Verdana" pitchFamily="34" charset="0"/>
            </a:endParaRPr>
          </a:p>
          <a:p>
            <a:r>
              <a:rPr kumimoji="0" lang="en-US" altLang="en-US" dirty="0">
                <a:latin typeface="Verdana" pitchFamily="34" charset="0"/>
              </a:rPr>
              <a:t>Small number of longer bursts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76" y="3018294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2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CPU scheduler </a:t>
            </a:r>
            <a:r>
              <a:rPr lang="en-US" dirty="0">
                <a:ea typeface="ＭＳ Ｐゴシック" charset="-128"/>
                <a:cs typeface="ＭＳ Ｐゴシック" charset="-128"/>
              </a:rPr>
              <a:t>selects from among the processes in ready queue, and allocates the a CPU core to one of them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CPU scheduling decisions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may take place when a process: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4. 	Terminates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BAD38C8-AFDA-604C-A1DE-3E42FE541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61" y="3810000"/>
            <a:ext cx="4485914" cy="17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9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Scheduling Criteria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Completion time-Arrival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287315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Scheduling Algorithm Optimization 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Max CPU 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Max throughput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turnaround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waiting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5557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dirty="0"/>
              <a:t>First- Come, First-Served (FCFS)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84362"/>
            <a:ext cx="8574087" cy="39925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100" dirty="0"/>
              <a:t>		</a:t>
            </a:r>
            <a:r>
              <a:rPr lang="en-US" altLang="en-US" sz="1600" u="sng" dirty="0"/>
              <a:t>Process</a:t>
            </a:r>
            <a:r>
              <a:rPr lang="en-US" altLang="en-US" sz="1600" dirty="0"/>
              <a:t>	</a:t>
            </a:r>
            <a:r>
              <a:rPr lang="en-US" altLang="en-US" sz="1600" u="sng" dirty="0"/>
              <a:t>Burst Time	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	24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	3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3	 </a:t>
            </a:r>
            <a:r>
              <a:rPr lang="en-US" altLang="en-US" sz="1600" dirty="0"/>
              <a:t>3</a:t>
            </a:r>
            <a:r>
              <a:rPr lang="en-US" altLang="en-US" sz="1600" i="1" baseline="-25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Suppose that the processes arrive in the order: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1</a:t>
            </a:r>
            <a:r>
              <a:rPr lang="en-US" altLang="en-US" sz="1600" dirty="0">
                <a:solidFill>
                  <a:srgbClr val="FF0000"/>
                </a:solidFill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600" dirty="0">
                <a:solidFill>
                  <a:srgbClr val="FF0000"/>
                </a:solidFill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3  </a:t>
            </a:r>
            <a:br>
              <a:rPr lang="en-US" altLang="en-US" sz="1600" i="1" baseline="-25000" dirty="0"/>
            </a:br>
            <a:r>
              <a:rPr lang="en-US" altLang="en-US" sz="1600" dirty="0"/>
              <a:t>The Gantt Chart for the schedule is:</a:t>
            </a:r>
            <a:br>
              <a:rPr lang="en-US" altLang="en-US" sz="1600" dirty="0"/>
            </a:br>
            <a:br>
              <a:rPr lang="en-US" altLang="en-US" sz="1100" dirty="0"/>
            </a:br>
            <a:br>
              <a:rPr lang="en-US" altLang="en-US" sz="1100" dirty="0"/>
            </a:br>
            <a:br>
              <a:rPr lang="en-US" altLang="en-US" sz="1100" dirty="0"/>
            </a:br>
            <a:endParaRPr lang="en-US" altLang="en-US" sz="11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Waiting time for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 = 0;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 = 24;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3 </a:t>
            </a:r>
            <a:r>
              <a:rPr lang="en-US" altLang="en-US" sz="1600" dirty="0"/>
              <a:t>= 27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Average waiting time:  (0 + 24 + 27)/3 = 17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26894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43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FCFS Scheduling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45581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	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2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3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1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The Gantt chart for the schedule is:</a:t>
            </a:r>
            <a:br>
              <a:rPr lang="en-US" altLang="en-US" sz="1600" dirty="0">
                <a:cs typeface="ＭＳ Ｐゴシック" charset="-128"/>
              </a:rPr>
            </a:b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Waiting time for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1 </a:t>
            </a:r>
            <a:r>
              <a:rPr lang="en-US" altLang="en-US" sz="1600" i="1" dirty="0">
                <a:cs typeface="ＭＳ Ｐゴシック" charset="-128"/>
              </a:rPr>
              <a:t>=</a:t>
            </a:r>
            <a:r>
              <a:rPr lang="en-US" altLang="en-US" sz="1600" dirty="0">
                <a:cs typeface="ＭＳ Ｐゴシック" charset="-128"/>
              </a:rPr>
              <a:t> 6</a:t>
            </a:r>
            <a:r>
              <a:rPr lang="en-US" altLang="en-US" sz="1600" i="1" dirty="0">
                <a:cs typeface="ＭＳ Ｐゴシック" charset="-128"/>
              </a:rPr>
              <a:t>;</a:t>
            </a:r>
            <a:r>
              <a:rPr lang="en-US" altLang="en-US" sz="1600" i="1" baseline="-25000" dirty="0">
                <a:cs typeface="ＭＳ Ｐゴシック" charset="-128"/>
              </a:rPr>
              <a:t>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2</a:t>
            </a:r>
            <a:r>
              <a:rPr lang="en-US" altLang="en-US" sz="1600" dirty="0">
                <a:cs typeface="ＭＳ Ｐゴシック" charset="-128"/>
              </a:rPr>
              <a:t> = 0</a:t>
            </a:r>
            <a:r>
              <a:rPr lang="en-US" altLang="en-US" sz="1600" i="1" baseline="-25000" dirty="0">
                <a:cs typeface="ＭＳ Ｐゴシック" charset="-128"/>
              </a:rPr>
              <a:t>;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3 </a:t>
            </a:r>
            <a:r>
              <a:rPr lang="en-US" altLang="en-US" sz="1600" i="1" dirty="0">
                <a:cs typeface="ＭＳ Ｐゴシック" charset="-128"/>
              </a:rPr>
              <a:t>= </a:t>
            </a:r>
            <a:r>
              <a:rPr lang="en-US" altLang="en-US" sz="1600" dirty="0">
                <a:cs typeface="ＭＳ Ｐゴシック" charset="-128"/>
              </a:rPr>
              <a:t>3</a:t>
            </a:r>
            <a:endParaRPr lang="en-US" altLang="en-US" sz="1600" i="1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Average waiting time:   (6 + 0 + 3)/3 = 3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Much better than previous case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b="1" dirty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sz="1600" dirty="0">
                <a:cs typeface="ＭＳ Ｐゴシック" charset="-128"/>
              </a:rPr>
              <a:t>- short process before long process</a:t>
            </a:r>
          </a:p>
          <a:p>
            <a:pPr lvl="1"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200" dirty="0"/>
              <a:t>Consider one CPU-bound and many I/O-bound processes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79" y="3436937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5111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1370</TotalTime>
  <Words>1621</Words>
  <Application>Microsoft Office PowerPoint</Application>
  <PresentationFormat>On-screen Show (4:3)</PresentationFormat>
  <Paragraphs>282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Lucida Grande</vt:lpstr>
      <vt:lpstr>Monotype Sorts</vt:lpstr>
      <vt:lpstr>Times New Roman</vt:lpstr>
      <vt:lpstr>Verdana</vt:lpstr>
      <vt:lpstr>Wingdings</vt:lpstr>
      <vt:lpstr>Spectrum</vt:lpstr>
      <vt:lpstr>Equation</vt:lpstr>
      <vt:lpstr>CPU Scheduling</vt:lpstr>
      <vt:lpstr>Lecture Outline</vt:lpstr>
      <vt:lpstr>Basic Concepts`1  </vt:lpstr>
      <vt:lpstr>Histogram of CPU-burst Times</vt:lpstr>
      <vt:lpstr>CPU Scheduler</vt:lpstr>
      <vt:lpstr>Scheduling Criteria</vt:lpstr>
      <vt:lpstr>Scheduling Algorithm Optimization Criteria</vt:lpstr>
      <vt:lpstr>First- Come, First-Served (FCFS) Scheduling</vt:lpstr>
      <vt:lpstr>FCFS Scheduling (cont’d)</vt:lpstr>
      <vt:lpstr>Shortest-Job-First (SJF) Scheduling</vt:lpstr>
      <vt:lpstr>Example of SJF (Non preemptive)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Priority Scheduling</vt:lpstr>
      <vt:lpstr>Example of Priority Scheduling</vt:lpstr>
      <vt:lpstr>Priority Scheduling w/ Round-Robin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75</cp:revision>
  <dcterms:created xsi:type="dcterms:W3CDTF">2018-12-10T17:20:29Z</dcterms:created>
  <dcterms:modified xsi:type="dcterms:W3CDTF">2023-06-18T09:54:16Z</dcterms:modified>
</cp:coreProperties>
</file>