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9"/>
    <p:restoredTop sz="90850"/>
  </p:normalViewPr>
  <p:slideViewPr>
    <p:cSldViewPr snapToGrid="0" snapToObjects="1">
      <p:cViewPr varScale="1">
        <p:scale>
          <a:sx n="65" d="100"/>
          <a:sy n="65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5D842F-34CD-4209-A4C7-B49BA303FAED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D88E78-45BA-4EE3-AECC-6E06BE8CC37E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was proposed by Dijkstra in 1965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semaphore –infinity to + infinity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s=3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() and Signal()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P() and V()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78B369-91B6-4C30-9C13-9D372EFFED37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EE3F07-CBBC-4168-842E-079239D460C5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F298B6-1150-4856-A97E-A391206EA649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06062A-2D30-4B0D-B453-D5DA346FAD59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8A8F99-BD1E-436B-89D5-83CFB739D48A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AED0C4-0285-44B4-AC94-A560F65D68D0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21DE826-BB2F-4D35-9BF3-013AE2380956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P1 While ( 0){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}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while (1)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3AF870-D68F-45E2-8FCA-C72F738CC30D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B8C26A-065A-4845-B4DF-26FFD476009D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5948D-ADD2-40BE-BA03-41B479AA726B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fundamental difference between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keeps checking the lock (busy waiting), while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puts threads waiting for the lock into sleep (blocked). A busy-waiting thread wastes CPU cycles, while a blocked thread does not.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Atomically: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which a processor can simultaneously read a location and write it in the same bus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prevents any other processor or I/O device from writing or reading memory until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complete.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en-US" dirty="0">
                <a:latin typeface="Times New Roman" pitchFamily="18" charset="0"/>
              </a:rPr>
              <a:t>Group of 3 address instruction.</a:t>
            </a:r>
          </a:p>
          <a:p>
            <a:r>
              <a:rPr lang="en-US" altLang="en-US" dirty="0">
                <a:latin typeface="Times New Roman" pitchFamily="18" charset="0"/>
              </a:rPr>
              <a:t>Read Modify and Write together </a:t>
            </a:r>
          </a:p>
          <a:p>
            <a:r>
              <a:rPr lang="en-US" altLang="en-US" dirty="0">
                <a:latin typeface="Times New Roman" pitchFamily="18" charset="0"/>
              </a:rPr>
              <a:t>Test-set</a:t>
            </a:r>
          </a:p>
          <a:p>
            <a:r>
              <a:rPr lang="en-US" altLang="en-US" dirty="0">
                <a:latin typeface="Times New Roman" pitchFamily="18" charset="0"/>
              </a:rPr>
              <a:t>Fetch-increment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Synchronization Tools </a:t>
            </a:r>
            <a:r>
              <a:rPr lang="en-US" altLang="en-US" sz="1800" dirty="0"/>
              <a:t>(cont’d)</a:t>
            </a:r>
            <a:r>
              <a:rPr lang="en-US" sz="1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2572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Solution using compare_and_swap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Shared integer  </a:t>
            </a:r>
            <a:r>
              <a:rPr lang="en-US" altLang="ja-JP" b="1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altLang="ja-JP" dirty="0"/>
              <a:t>  initialized to 0;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>
                <a:latin typeface="Courier New" pitchFamily="49" charset="0"/>
              </a:rPr>
              <a:t>      </a:t>
            </a:r>
            <a:r>
              <a:rPr lang="en-US" altLang="en-US" sz="1600" b="1" dirty="0">
                <a:latin typeface="Courier New" pitchFamily="49" charset="0"/>
              </a:rPr>
              <a:t>while (true){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    		while (</a:t>
            </a:r>
            <a:r>
              <a:rPr lang="en-US" altLang="en-US" sz="1600" b="1" dirty="0" err="1">
                <a:latin typeface="Courier New" pitchFamily="49" charset="0"/>
              </a:rPr>
              <a:t>compare_and_swap</a:t>
            </a:r>
            <a:r>
              <a:rPr lang="en-US" altLang="en-US" sz="1600" b="1" dirty="0">
                <a:latin typeface="Courier New" pitchFamily="49" charset="0"/>
              </a:rPr>
              <a:t>(&amp;lock, 0, 1) != 0)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     	; /* do nothing */ </a:t>
            </a:r>
            <a:br>
              <a:rPr lang="en-US" altLang="en-US" sz="1600" b="1" dirty="0">
                <a:latin typeface="Courier New" pitchFamily="49" charset="0"/>
              </a:rPr>
            </a:b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		/* critical section */ </a:t>
            </a:r>
            <a:br>
              <a:rPr lang="en-US" altLang="en-US" sz="1600" b="1" dirty="0">
                <a:latin typeface="Courier New" pitchFamily="49" charset="0"/>
              </a:rPr>
            </a:b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		lock = 0; </a:t>
            </a:r>
            <a:br>
              <a:rPr lang="en-US" altLang="en-US" sz="1600" b="1" dirty="0">
                <a:latin typeface="Courier New" pitchFamily="49" charset="0"/>
              </a:rPr>
            </a:b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   /* remainder section */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} 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9330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2400" dirty="0"/>
              <a:t>Bounded-waiting Mutual Exclusion with compare-and-swap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while (true) {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   waiting[i] = true;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   key = 1;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   while (waiting[i] &amp;&amp; key == 1)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key = </a:t>
            </a:r>
            <a:r>
              <a:rPr lang="en-US" altLang="en-US" sz="1400" b="1" dirty="0" err="1">
                <a:latin typeface="Courier New" pitchFamily="49" charset="0"/>
              </a:rPr>
              <a:t>compare_and_swap</a:t>
            </a:r>
            <a:r>
              <a:rPr lang="en-US" altLang="en-US" sz="1400" b="1" dirty="0">
                <a:latin typeface="Courier New" pitchFamily="49" charset="0"/>
              </a:rPr>
              <a:t>(&amp;lock,0,1);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waiting[i] = false;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/* critical section */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j = (i + 1) % n;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while ((j != i) &amp;&amp; !waiting[j])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j = (j + 1) % n;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if (j == i)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lock = 0;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else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waiting[j] = false;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/* remainder section */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5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Atomic Variables</a:t>
            </a:r>
          </a:p>
        </p:txBody>
      </p:sp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Typically, instructions such as compare-and-swap are used as building blocks for other synchronization tools.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 tool is an </a:t>
            </a:r>
            <a:r>
              <a:rPr lang="en-US" altLang="en-US" b="1" dirty="0"/>
              <a:t>atomic variable </a:t>
            </a:r>
            <a:r>
              <a:rPr lang="en-US" altLang="en-US" dirty="0"/>
              <a:t>that provides </a:t>
            </a:r>
            <a:r>
              <a:rPr lang="en-US" altLang="en-US" i="1" dirty="0"/>
              <a:t>atomic</a:t>
            </a:r>
            <a:r>
              <a:rPr lang="en-US" altLang="en-US" dirty="0"/>
              <a:t> (uninterruptible) updates on basic data types such as integers and </a:t>
            </a:r>
            <a:r>
              <a:rPr lang="en-US" altLang="en-US" dirty="0" err="1"/>
              <a:t>booleans</a:t>
            </a:r>
            <a:r>
              <a:rPr lang="en-US" alt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For example,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increment()</a:t>
            </a:r>
            <a:r>
              <a:rPr lang="en-US" altLang="en-US" dirty="0"/>
              <a:t> operation on the atomic variable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altLang="en-US" dirty="0"/>
              <a:t> ensures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altLang="en-US" dirty="0"/>
              <a:t> is incremented without interruption: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increment(&amp;sequence);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28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Atomic Variables</a:t>
            </a:r>
          </a:p>
        </p:txBody>
      </p:sp>
      <p:sp>
        <p:nvSpPr>
          <p:cNvPr id="5120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increment()</a:t>
            </a:r>
            <a:r>
              <a:rPr lang="en-US" altLang="en-US" dirty="0"/>
              <a:t> function can be implemented as follows: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void increment(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atomic_int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*v)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temp;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do {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	temp = *v;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while (temp !=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compare_and_swap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(v,temp,temp+1));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907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Mutex Locks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Previous solutions are complicated and generally inaccessible to application programmers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b="1" dirty="0"/>
              <a:t>OS designers build software tools to solve critical section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Simplest is </a:t>
            </a:r>
            <a:r>
              <a:rPr lang="en-US" altLang="en-US" sz="2000" dirty="0" err="1"/>
              <a:t>mutex</a:t>
            </a:r>
            <a:r>
              <a:rPr lang="en-US" altLang="en-US" dirty="0"/>
              <a:t> lock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Protect a critical section  by first </a:t>
            </a:r>
            <a:r>
              <a:rPr lang="en-US" altLang="en-US" sz="20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altLang="en-US" sz="2000" dirty="0">
                <a:highlight>
                  <a:srgbClr val="FFFF00"/>
                </a:highlight>
              </a:rPr>
              <a:t> </a:t>
            </a:r>
            <a:r>
              <a:rPr lang="en-US" altLang="en-US" dirty="0"/>
              <a:t>a lock then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itchFamily="49" charset="0"/>
              </a:rPr>
              <a:t>release()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en-US" dirty="0"/>
              <a:t>the lock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Boolean variable indicating if lock is available or not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Calls to </a:t>
            </a:r>
            <a:r>
              <a:rPr lang="en-US" altLang="en-US" sz="2000" b="1" dirty="0">
                <a:latin typeface="Courier New" pitchFamily="49" charset="0"/>
              </a:rPr>
              <a:t>acquire()</a:t>
            </a:r>
            <a:r>
              <a:rPr lang="en-US" altLang="en-US" sz="2000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itchFamily="49" charset="0"/>
              </a:rPr>
              <a:t>release()</a:t>
            </a:r>
            <a:r>
              <a:rPr lang="en-US" altLang="en-US" sz="2000" dirty="0"/>
              <a:t> </a:t>
            </a:r>
            <a:r>
              <a:rPr lang="en-US" altLang="en-US" dirty="0"/>
              <a:t>must be atomic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Usually implemented via hardware atomic instructions such as compare-and-swap.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But this solution requires </a:t>
            </a:r>
            <a:r>
              <a:rPr lang="en-US" altLang="en-US" b="1" dirty="0">
                <a:solidFill>
                  <a:srgbClr val="3366FF"/>
                </a:solidFill>
              </a:rPr>
              <a:t>busy waiting- waste CPU cycle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This lock therefore called a </a:t>
            </a:r>
            <a:r>
              <a:rPr lang="en-US" altLang="en-US" b="1" dirty="0">
                <a:solidFill>
                  <a:srgbClr val="3366FF"/>
                </a:solidFill>
              </a:rPr>
              <a:t>spinlock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297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72D3C8-57B0-DA47-A698-D44B3ABAD6A5}"/>
              </a:ext>
            </a:extLst>
          </p:cNvPr>
          <p:cNvSpPr/>
          <p:nvPr/>
        </p:nvSpPr>
        <p:spPr bwMode="auto">
          <a:xfrm>
            <a:off x="3178175" y="2609850"/>
            <a:ext cx="2024063" cy="376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36883-E3AE-034C-85E4-7D519953BB92}"/>
              </a:ext>
            </a:extLst>
          </p:cNvPr>
          <p:cNvSpPr/>
          <p:nvPr/>
        </p:nvSpPr>
        <p:spPr bwMode="auto">
          <a:xfrm>
            <a:off x="3178175" y="3686175"/>
            <a:ext cx="2024063" cy="346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5427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/>
              <a:t>Solution to Critical-section Problem Using Locks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2286000" y="2274888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critical section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6093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Mutex Lock Definitions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3091" y="1859789"/>
            <a:ext cx="8229600" cy="33496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40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acquire() {</a:t>
            </a:r>
            <a:b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       while (!available){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400" b="1" dirty="0">
                <a:solidFill>
                  <a:srgbClr val="00B050"/>
                </a:solidFill>
                <a:latin typeface="Courier New" pitchFamily="49" charset="0"/>
              </a:rPr>
              <a:t>         }; /* busy wait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       available = false;;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    } </a:t>
            </a:r>
          </a:p>
          <a:p>
            <a:pPr marL="0" indent="0">
              <a:buFont typeface="Monotype Sorts" pitchFamily="-84" charset="2"/>
              <a:buNone/>
            </a:pP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solidFill>
                  <a:srgbClr val="7030A0"/>
                </a:solidFill>
                <a:latin typeface="Courier New" pitchFamily="49" charset="0"/>
              </a:rPr>
              <a:t>critical section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release()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available = true;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} </a:t>
            </a:r>
            <a:endParaRPr lang="en-US" altLang="en-US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710048" y="5209481"/>
            <a:ext cx="5429074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dirty="0"/>
              <a:t>These two functions must be implemented atomically.</a:t>
            </a:r>
          </a:p>
          <a:p>
            <a:pPr algn="just"/>
            <a:r>
              <a:rPr lang="en-US" altLang="en-US" dirty="0"/>
              <a:t>Both test-and-set and compare-and-swap can be </a:t>
            </a:r>
            <a:br>
              <a:rPr lang="en-US" altLang="en-US" dirty="0"/>
            </a:br>
            <a:r>
              <a:rPr lang="en-US" altLang="en-US" dirty="0"/>
              <a:t>used to implement these functions.</a:t>
            </a:r>
          </a:p>
        </p:txBody>
      </p:sp>
    </p:spTree>
    <p:extLst>
      <p:ext uri="{BB962C8B-B14F-4D97-AF65-F5344CB8AC3E}">
        <p14:creationId xmlns:p14="http://schemas.microsoft.com/office/powerpoint/2010/main" val="106262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Semaphore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59004" cy="42421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Synchronization tool that provides more sophisticated ways (than </a:t>
            </a:r>
            <a:r>
              <a:rPr lang="en-US" altLang="en-US" sz="1600" dirty="0" err="1"/>
              <a:t>Mutex</a:t>
            </a:r>
            <a:r>
              <a:rPr lang="en-US" altLang="en-US" sz="1600" dirty="0"/>
              <a:t> locks)  for process to synchronize their activities.</a:t>
            </a:r>
            <a:endParaRPr lang="en-US" altLang="en-US" sz="16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</a:rPr>
              <a:t>S -integer variable -semaphore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Can only be accessed via two indivisible (atomic) operations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wait()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signal()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(Originally called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P()</a:t>
            </a:r>
            <a:r>
              <a:rPr lang="en-US" altLang="en-US" dirty="0"/>
              <a:t> </a:t>
            </a:r>
            <a:r>
              <a:rPr lang="en-US" altLang="en-US" sz="1600" dirty="0"/>
              <a:t>and</a:t>
            </a:r>
            <a:r>
              <a:rPr lang="en-US" altLang="en-US" sz="1600" dirty="0">
                <a:solidFill>
                  <a:srgbClr val="00B050"/>
                </a:solidFill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V()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wait() operation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wait(S)</a:t>
            </a: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   while (S &lt;= 0){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      }; // busy wait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   S--;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}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// critical section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0070C0"/>
                </a:solidFill>
              </a:rPr>
              <a:t>Definition of  the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signal() operation</a:t>
            </a:r>
            <a:endParaRPr lang="en-US" altLang="en-US" sz="1600" b="1" dirty="0">
              <a:solidFill>
                <a:srgbClr val="0070C0"/>
              </a:solidFill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signal(S)</a:t>
            </a:r>
            <a:r>
              <a:rPr lang="en-US" altLang="en-US" sz="1600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    S++;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0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Semaphore Usage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3366FF"/>
                </a:solidFill>
              </a:rPr>
              <a:t>Counting semaphore </a:t>
            </a:r>
            <a:r>
              <a:rPr lang="en-US" altLang="en-US" sz="1600" dirty="0"/>
              <a:t>– integer value can range over an unrestricted domain (+ infinity to - infinity)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3366FF"/>
                </a:solidFill>
              </a:rPr>
              <a:t>Binary semaphore </a:t>
            </a:r>
            <a:r>
              <a:rPr lang="en-US" altLang="en-US" sz="1600" dirty="0"/>
              <a:t>– integer value can range only between 0 and 1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Same as a </a:t>
            </a:r>
            <a:r>
              <a:rPr lang="en-US" altLang="en-US" sz="1600" b="1" dirty="0" err="1">
                <a:solidFill>
                  <a:srgbClr val="3366FF"/>
                </a:solidFill>
                <a:sym typeface="MT Extra" pitchFamily="18" charset="2"/>
              </a:rPr>
              <a:t>mutex</a:t>
            </a:r>
            <a:r>
              <a:rPr lang="en-US" altLang="en-US" sz="1600" b="1" dirty="0">
                <a:solidFill>
                  <a:srgbClr val="3366FF"/>
                </a:solidFill>
                <a:sym typeface="MT Extra" pitchFamily="18" charset="2"/>
              </a:rPr>
              <a:t> lock</a:t>
            </a:r>
            <a:endParaRPr lang="en-US" altLang="en-US" sz="1600" b="1" dirty="0">
              <a:solidFill>
                <a:srgbClr val="3366FF"/>
              </a:solidFill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Can solve various synchronization problems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Consider </a:t>
            </a:r>
            <a:r>
              <a:rPr lang="en-US" altLang="en-US" sz="1600" b="1" i="1" dirty="0">
                <a:sym typeface="MT Extra" pitchFamily="18" charset="2"/>
              </a:rPr>
              <a:t>P</a:t>
            </a:r>
            <a:r>
              <a:rPr lang="en-US" altLang="en-US" sz="1600" b="1" i="1" baseline="-25000" dirty="0">
                <a:sym typeface="MT Extra" pitchFamily="18" charset="2"/>
              </a:rPr>
              <a:t>1</a:t>
            </a:r>
            <a:r>
              <a:rPr lang="en-US" altLang="en-US" sz="1600" b="1" i="1" dirty="0">
                <a:sym typeface="MT Extra" pitchFamily="18" charset="2"/>
              </a:rPr>
              <a:t> </a:t>
            </a:r>
            <a:r>
              <a:rPr lang="en-US" altLang="en-US" sz="1600" dirty="0">
                <a:sym typeface="MT Extra" pitchFamily="18" charset="2"/>
              </a:rPr>
              <a:t> and </a:t>
            </a:r>
            <a:r>
              <a:rPr lang="en-US" altLang="en-US" sz="1600" b="1" i="1" dirty="0">
                <a:sym typeface="MT Extra" pitchFamily="18" charset="2"/>
              </a:rPr>
              <a:t>P</a:t>
            </a:r>
            <a:r>
              <a:rPr lang="en-US" altLang="en-US" sz="1600" b="1" i="1" baseline="-25000" dirty="0">
                <a:sym typeface="MT Extra" pitchFamily="18" charset="2"/>
              </a:rPr>
              <a:t>2</a:t>
            </a:r>
            <a:r>
              <a:rPr lang="en-US" altLang="en-US" sz="1600" dirty="0">
                <a:sym typeface="MT Extra" pitchFamily="18" charset="2"/>
              </a:rPr>
              <a:t> that require</a:t>
            </a:r>
            <a:r>
              <a:rPr lang="en-US" altLang="en-US" sz="1600" b="1" i="1" dirty="0">
                <a:sym typeface="MT Extra" pitchFamily="18" charset="2"/>
              </a:rPr>
              <a:t> S</a:t>
            </a:r>
            <a:r>
              <a:rPr lang="en-US" altLang="en-US" sz="1600" b="1" i="1" baseline="-25000" dirty="0">
                <a:sym typeface="MT Extra" pitchFamily="18" charset="2"/>
              </a:rPr>
              <a:t>1</a:t>
            </a:r>
            <a:r>
              <a:rPr lang="en-US" altLang="en-US" sz="1600" b="1" i="1" dirty="0">
                <a:sym typeface="MT Extra" pitchFamily="18" charset="2"/>
              </a:rPr>
              <a:t> </a:t>
            </a:r>
            <a:r>
              <a:rPr lang="en-US" altLang="en-US" sz="1600" dirty="0">
                <a:sym typeface="MT Extra" pitchFamily="18" charset="2"/>
              </a:rPr>
              <a:t>to happen before </a:t>
            </a:r>
            <a:r>
              <a:rPr lang="en-US" altLang="en-US" sz="1600" b="1" i="1" dirty="0">
                <a:sym typeface="MT Extra" pitchFamily="18" charset="2"/>
              </a:rPr>
              <a:t>S</a:t>
            </a:r>
            <a:r>
              <a:rPr lang="en-US" altLang="en-US" sz="1600" b="1" i="1" baseline="-25000" dirty="0">
                <a:sym typeface="MT Extra" pitchFamily="18" charset="2"/>
              </a:rPr>
              <a:t>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       Create a semaphore “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synch</a:t>
            </a:r>
            <a:r>
              <a:rPr lang="en-US" altLang="en-US" sz="1600" dirty="0">
                <a:sym typeface="MT Extra" pitchFamily="18" charset="2"/>
              </a:rPr>
              <a:t>”</a:t>
            </a:r>
            <a:r>
              <a:rPr lang="en-US" altLang="ja-JP" sz="1600" dirty="0">
                <a:sym typeface="MT Extra" pitchFamily="18" charset="2"/>
              </a:rPr>
              <a:t> initialized to 0 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P1: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1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;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signal(synch);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P2: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wait(synch)</a:t>
            </a:r>
            <a:r>
              <a:rPr lang="en-US" altLang="en-US" sz="1400" dirty="0">
                <a:solidFill>
                  <a:srgbClr val="0000FF"/>
                </a:solidFill>
                <a:sym typeface="MT Extra" pitchFamily="18" charset="2"/>
              </a:rPr>
              <a:t>;</a:t>
            </a:r>
            <a:endParaRPr lang="en-US" altLang="en-US" sz="1600" b="1" dirty="0">
              <a:solidFill>
                <a:srgbClr val="000000"/>
              </a:solidFill>
              <a:latin typeface="Courier New" pitchFamily="49" charset="0"/>
              <a:sym typeface="MT Extra" pitchFamily="18" charset="2"/>
            </a:endParaRP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2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;</a:t>
            </a:r>
            <a:endParaRPr lang="en-US" altLang="en-US" sz="1600" dirty="0">
              <a:sym typeface="MT Extra" pitchFamily="18" charset="2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/>
              <a:t>Can implement a counting semaphore </a:t>
            </a:r>
            <a:r>
              <a:rPr lang="en-US" altLang="en-US" sz="1600" b="1" i="1" dirty="0">
                <a:solidFill>
                  <a:srgbClr val="000000"/>
                </a:solidFill>
              </a:rPr>
              <a:t>S</a:t>
            </a:r>
            <a:r>
              <a:rPr lang="en-US" altLang="en-US" sz="1600" dirty="0"/>
              <a:t> as a binary semaphore</a:t>
            </a:r>
          </a:p>
          <a:p>
            <a:pPr>
              <a:spcBef>
                <a:spcPts val="500"/>
              </a:spcBef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53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Semaphore Implementation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Must guarantee that no two processes can execute  the </a:t>
            </a:r>
            <a:r>
              <a:rPr lang="en-US" altLang="en-US" sz="2000" b="1" dirty="0">
                <a:latin typeface="Courier New" pitchFamily="49" charset="0"/>
              </a:rPr>
              <a:t>wait()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itchFamily="49" charset="0"/>
              </a:rPr>
              <a:t>signal() </a:t>
            </a:r>
            <a:r>
              <a:rPr lang="en-US" altLang="en-US" dirty="0"/>
              <a:t>on the same semaphore at the same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Thus, the implementation becomes the critical section problem where the </a:t>
            </a:r>
            <a:r>
              <a:rPr lang="en-US" altLang="en-US" sz="2000" b="1" dirty="0">
                <a:latin typeface="Courier New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sz="2000" b="1" dirty="0">
                <a:latin typeface="Courier New" pitchFamily="49" charset="0"/>
              </a:rPr>
              <a:t>signal</a:t>
            </a:r>
            <a:r>
              <a:rPr lang="en-US" altLang="en-US" dirty="0"/>
              <a:t> code are placed in the critical section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Could now have </a:t>
            </a:r>
            <a:r>
              <a:rPr lang="en-US" altLang="en-US" b="1" dirty="0">
                <a:solidFill>
                  <a:srgbClr val="3366FF"/>
                </a:solidFill>
              </a:rPr>
              <a:t>busy waiting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critical section implementation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But implementation code is short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Little busy waiting if critical section rarely occupied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Note that applications may spend lots of time in critical sections and therefore this is not a good solution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81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Hardware Support for Synchronization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Mutex</a:t>
            </a:r>
            <a:r>
              <a:rPr lang="en-US" sz="2400" dirty="0">
                <a:solidFill>
                  <a:schemeClr val="tx1"/>
                </a:solidFill>
              </a:rPr>
              <a:t> Locks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Semaphores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200"/>
              <a:t>Semaphore Implementation with no Busy waiting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With each semaphore there is an associated waiting queue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Each entry in a waiting queue has two data items: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 value (of type integer)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 pointer to next record in the list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Two operations: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place the process invoking the operation on the appropriate waiting queue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wakeup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remove one of processes in the waiting queue and place it in the ready queue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b="1" dirty="0" err="1">
                <a:latin typeface="Courier New" pitchFamily="49" charset="0"/>
              </a:rPr>
              <a:t>typedef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{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	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value;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	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process *list;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} semaphore; </a:t>
            </a:r>
          </a:p>
          <a:p>
            <a:pPr>
              <a:spcBef>
                <a:spcPts val="500"/>
              </a:spcBef>
            </a:pPr>
            <a:endParaRPr lang="en-US" altLang="en-US" dirty="0"/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7252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200" dirty="0"/>
              <a:t>Implementation with no Busy waiting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2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4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wait(semaphore *S) {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S-&gt;value--;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if (S-&gt;value &lt; 0) {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      add this process to S-&gt;list;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block();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}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signal(semaphore *S) {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S-&gt;value++;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if (S-&gt;value &lt;= 0) {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      remove a process P from S-&gt;list;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wakeup(P);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}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211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Problems with Semaphores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 Incorrect use of semaphore operations: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signal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  ….  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  …  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Omitting 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dirty="0"/>
              <a:t>and/or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signal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These – and others – are examples of what can occur when </a:t>
            </a:r>
            <a:r>
              <a:rPr lang="en-US" altLang="en-US" dirty="0" err="1"/>
              <a:t>sempahores</a:t>
            </a:r>
            <a:r>
              <a:rPr lang="en-US" altLang="en-US" dirty="0"/>
              <a:t> and other synchronization tools are used incorrectly.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19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Written by Galvin and Silberschatz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Edition: 9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Synchronization Hardware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03432" y="1995813"/>
            <a:ext cx="8554818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Uniprocessors – could disable interrupts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Currently running code would execute without preemption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Generally too inefficient on multiprocessor systems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Operating systems using this not broadly scalable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We will look at three forms of hardware support: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1. Memory barriers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2. Hardware instructions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3. Atomic variables</a:t>
            </a:r>
          </a:p>
        </p:txBody>
      </p:sp>
    </p:spTree>
    <p:extLst>
      <p:ext uri="{BB962C8B-B14F-4D97-AF65-F5344CB8AC3E}">
        <p14:creationId xmlns:p14="http://schemas.microsoft.com/office/powerpoint/2010/main" val="13610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Memory Barriers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Memory model </a:t>
            </a:r>
            <a:r>
              <a:rPr lang="en-US" altLang="en-US" dirty="0"/>
              <a:t>are the memory guarantees a computer architecture makes to application programs.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Memory models may be either: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Strongly ordered </a:t>
            </a:r>
            <a:r>
              <a:rPr lang="en-US" altLang="en-US" dirty="0"/>
              <a:t>– where a memory modification of one processor is immediately visible to all other processors.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Weakly ordered  </a:t>
            </a:r>
            <a:r>
              <a:rPr lang="en-US" altLang="en-US" dirty="0"/>
              <a:t>– where a memory modification of one processor may not be immediately visible to all other processors.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/>
              <a:t>memory barrier </a:t>
            </a:r>
            <a:r>
              <a:rPr lang="en-US" altLang="en-US" dirty="0"/>
              <a:t>is an instruction that forces any change in memory to be propagated (made visible) to all other processors.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5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Memory Barrier</a:t>
            </a:r>
          </a:p>
        </p:txBody>
      </p:sp>
      <p:sp>
        <p:nvSpPr>
          <p:cNvPr id="3789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We could add a memory barrier to the following instructions to ensure Thread 1 outputs 100: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1 now performs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 (!flag)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memory_barrier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2 now performs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x = 100;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memory_barrier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flag = true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69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Hardware Instructions</a:t>
            </a:r>
          </a:p>
        </p:txBody>
      </p:sp>
      <p:sp>
        <p:nvSpPr>
          <p:cNvPr id="389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Special hardware instructions that allow us to either </a:t>
            </a:r>
            <a:r>
              <a:rPr lang="en-US" altLang="en-US" i="1" dirty="0"/>
              <a:t>test-and-modify</a:t>
            </a:r>
            <a:r>
              <a:rPr lang="en-US" altLang="en-US" dirty="0"/>
              <a:t> the content of a word, or two </a:t>
            </a:r>
            <a:r>
              <a:rPr lang="en-US" altLang="en-US" i="1" dirty="0"/>
              <a:t>swap</a:t>
            </a:r>
            <a:r>
              <a:rPr lang="en-US" altLang="en-US" dirty="0"/>
              <a:t> the contents of two words atomically (</a:t>
            </a:r>
            <a:r>
              <a:rPr lang="en-US" altLang="en-US" dirty="0" err="1"/>
              <a:t>uninterruptibly</a:t>
            </a:r>
            <a:r>
              <a:rPr lang="en-US" altLang="en-US" dirty="0"/>
              <a:t>.)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Test-and-Set</a:t>
            </a:r>
            <a:r>
              <a:rPr lang="en-US" altLang="en-US" dirty="0"/>
              <a:t> instruction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Compare-and-Swap</a:t>
            </a:r>
            <a:r>
              <a:rPr lang="en-US" alt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0484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test_and_set  Instruction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78588" y="1920657"/>
            <a:ext cx="8479662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   Definition: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test_and_set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*target)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  1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rv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= *target;   //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2    *target = true; //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  3   return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rv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:   //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Executed atomically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Returns the original value of passed parameter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Set the new value of passed parameter to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5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Solution using test_and_set()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Shared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variable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altLang="en-US" dirty="0">
                <a:solidFill>
                  <a:srgbClr val="FF0000"/>
                </a:solidFill>
              </a:rPr>
              <a:t>, initialized to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  <a:endParaRPr lang="en-US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test_and_set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(&amp;lock))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  <a:b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/* critical section */ </a:t>
            </a:r>
            <a:b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remainder section */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5748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compare_and_swap Instruction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Definition: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compare _</a:t>
            </a:r>
            <a:r>
              <a:rPr lang="en-US" altLang="en-US" sz="1400" b="1" dirty="0" err="1">
                <a:latin typeface="Courier New" pitchFamily="49" charset="0"/>
              </a:rPr>
              <a:t>and_swap</a:t>
            </a:r>
            <a:r>
              <a:rPr lang="en-US" altLang="en-US" sz="1400" b="1" dirty="0">
                <a:latin typeface="Courier New" pitchFamily="49" charset="0"/>
              </a:rPr>
              <a:t>(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*value,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expected,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</a:t>
            </a:r>
            <a:r>
              <a:rPr lang="en-US" altLang="en-US" sz="1400" b="1" dirty="0" err="1">
                <a:latin typeface="Courier New" pitchFamily="49" charset="0"/>
              </a:rPr>
              <a:t>new_value</a:t>
            </a:r>
            <a:r>
              <a:rPr lang="en-US" altLang="en-US" sz="1400" b="1" dirty="0">
                <a:latin typeface="Courier New" pitchFamily="49" charset="0"/>
              </a:rPr>
              <a:t>) {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  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temp = *value;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4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   if (*value == expected)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      *value = </a:t>
            </a:r>
            <a:r>
              <a:rPr lang="en-US" altLang="en-US" sz="1400" b="1" dirty="0" err="1">
                <a:latin typeface="Courier New" pitchFamily="49" charset="0"/>
              </a:rPr>
              <a:t>new_value</a:t>
            </a:r>
            <a:r>
              <a:rPr lang="en-US" altLang="en-US" sz="1400" b="1" dirty="0">
                <a:latin typeface="Courier New" pitchFamily="49" charset="0"/>
              </a:rPr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return temp;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}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Executed atomically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Returns the original value of passed parameter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Set  the variable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dirty="0"/>
              <a:t> the value of the passed parameter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altLang="en-US" dirty="0"/>
              <a:t> but only if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*value == expected </a:t>
            </a:r>
            <a:r>
              <a:rPr lang="en-US" altLang="en-US" dirty="0"/>
              <a:t>is true. That is, the swap takes place only under this condition.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1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1186</TotalTime>
  <Words>1746</Words>
  <Application>Microsoft Office PowerPoint</Application>
  <PresentationFormat>On-screen Show (4:3)</PresentationFormat>
  <Paragraphs>251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Monotype Sorts</vt:lpstr>
      <vt:lpstr>Times New Roman</vt:lpstr>
      <vt:lpstr>Verdana</vt:lpstr>
      <vt:lpstr>Wingdings</vt:lpstr>
      <vt:lpstr>Spectrum</vt:lpstr>
      <vt:lpstr>Synchronization Tools (cont’d) </vt:lpstr>
      <vt:lpstr>Lecture Outline</vt:lpstr>
      <vt:lpstr>Synchronization Hardware</vt:lpstr>
      <vt:lpstr>Memory Barriers</vt:lpstr>
      <vt:lpstr>Memory Barrier</vt:lpstr>
      <vt:lpstr>Hardware Instructions</vt:lpstr>
      <vt:lpstr>test_and_set  Instruction </vt:lpstr>
      <vt:lpstr>Solution using test_and_set()</vt:lpstr>
      <vt:lpstr>compare_and_swap Instruction</vt:lpstr>
      <vt:lpstr>Solution using compare_and_swap</vt:lpstr>
      <vt:lpstr>Bounded-waiting Mutual Exclusion with compare-and-swap</vt:lpstr>
      <vt:lpstr>Atomic Variables</vt:lpstr>
      <vt:lpstr>Atomic Variables</vt:lpstr>
      <vt:lpstr>Mutex Locks</vt:lpstr>
      <vt:lpstr>Solution to Critical-section Problem Using Locks</vt:lpstr>
      <vt:lpstr>Mutex Lock Definitions</vt:lpstr>
      <vt:lpstr>Semaphore</vt:lpstr>
      <vt:lpstr>Semaphore Usage</vt:lpstr>
      <vt:lpstr>Semaphore Implementation</vt:lpstr>
      <vt:lpstr>Semaphore Implementation with no Busy waiting </vt:lpstr>
      <vt:lpstr>Implementation with no Busy waiting (cont’d)</vt:lpstr>
      <vt:lpstr>Problems with Semaphores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51</cp:revision>
  <dcterms:created xsi:type="dcterms:W3CDTF">2018-12-10T17:20:29Z</dcterms:created>
  <dcterms:modified xsi:type="dcterms:W3CDTF">2023-07-25T04:52:47Z</dcterms:modified>
</cp:coreProperties>
</file>