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77" r:id="rId4"/>
    <p:sldId id="278" r:id="rId5"/>
    <p:sldId id="279" r:id="rId6"/>
    <p:sldId id="280" r:id="rId7"/>
    <p:sldId id="318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2" r:id="rId21"/>
    <p:sldId id="319" r:id="rId22"/>
    <p:sldId id="294" r:id="rId23"/>
    <p:sldId id="295" r:id="rId24"/>
    <p:sldId id="296" r:id="rId25"/>
    <p:sldId id="297" r:id="rId26"/>
    <p:sldId id="298" r:id="rId27"/>
    <p:sldId id="299" r:id="rId28"/>
    <p:sldId id="320" r:id="rId29"/>
    <p:sldId id="321" r:id="rId30"/>
    <p:sldId id="322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264" r:id="rId50"/>
    <p:sldId id="26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88126" autoAdjust="0"/>
  </p:normalViewPr>
  <p:slideViewPr>
    <p:cSldViewPr snapToGrid="0" snapToObjects="1">
      <p:cViewPr varScale="1">
        <p:scale>
          <a:sx n="63" d="100"/>
          <a:sy n="63" d="100"/>
        </p:scale>
        <p:origin x="17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BB41CD-F945-437A-8194-DAB20AC2CAFC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BC44020-8951-4366-BBE6-FF0E5B9694B8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Ignorance (Ostrich Method).. Performance / Speed &gt; Correctness (extra code).. Windows stuck but does not add extra code</a:t>
            </a:r>
          </a:p>
          <a:p>
            <a:r>
              <a:rPr lang="en-US" altLang="en-US" b="1" dirty="0">
                <a:latin typeface="Times New Roman" pitchFamily="18" charset="0"/>
              </a:rPr>
              <a:t>Prevention</a:t>
            </a:r>
          </a:p>
          <a:p>
            <a:r>
              <a:rPr lang="en-US" altLang="en-US" b="1" dirty="0">
                <a:latin typeface="Times New Roman" pitchFamily="18" charset="0"/>
              </a:rPr>
              <a:t>Avoidance</a:t>
            </a:r>
          </a:p>
          <a:p>
            <a:r>
              <a:rPr lang="en-US" altLang="en-US" dirty="0">
                <a:latin typeface="Times New Roman" pitchFamily="18" charset="0"/>
              </a:rPr>
              <a:t>Detection and Recovery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1E75785-0EF4-4EAC-87DC-76A85A18C363}" type="slidenum">
              <a:rPr lang="en-US" altLang="en-US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7E10A8-ED10-4D22-996A-54CBE3C266F9}" type="slidenum">
              <a:rPr lang="en-US" altLang="en-US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Can not request a lower rank/numbered resource</a:t>
            </a:r>
          </a:p>
          <a:p>
            <a:endParaRPr lang="en-BD" dirty="0"/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4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AA6E046-BB67-4C0D-A133-89274D6D6D5C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1. RAG scheme</a:t>
            </a:r>
          </a:p>
          <a:p>
            <a:r>
              <a:rPr lang="en-US" altLang="en-US" dirty="0">
                <a:latin typeface="Times New Roman" pitchFamily="18" charset="0"/>
              </a:rPr>
              <a:t>2. Bankers Algo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E5CA5B7-0681-42A5-A56C-0640B3AD7F4B}" type="slidenum">
              <a:rPr lang="en-US" altLang="en-US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3F2ACF7-116A-4369-972B-569D17D69894}" type="slidenum">
              <a:rPr lang="en-US" altLang="en-US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3F2ACF7-116A-4369-972B-569D17D69894}" type="slidenum">
              <a:rPr lang="en-US" altLang="en-US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 process 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Has-&gt; resource already in use/using/holding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Max-&gt;Total number of resources required/needed to finish the whole task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Free-&gt; Available resources / free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A---6…6=9… task done A terminated ..return all resources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B---2..2=4.. Task done B terminated.. Return all resources..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C---5…5=7..task done C terminated. Return all resources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Available-3-2=1+4=5-5=0+7=7-6=1+9=10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 Sequence= B-&gt;C-&gt;A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GB" alt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Sequence=A-&gt;B-&gt;..wrong order.. system is in deadlock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had to wait but ultimately all of them got their required resources.. So no deadlock happened ..each process were satisfied ..safe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Safe: A sequence (scheduling order) in which each process finish / run till end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Unsafe: Wrong sequence (scheduling order) in which some process stuck/ deadlock happen.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Times New Roman" pitchFamily="18" charset="0"/>
              </a:rPr>
              <a:t>( Figure Source: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Prof. Firoz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Sherasiya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Computer Engineering Department of Darshan Institute of Engineering &amp; Technology, Rajkot. )  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ABE580-9B1C-411C-85E8-45CDE8C05540}" type="slidenum">
              <a:rPr lang="en-US" altLang="en-US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F515D07-F612-4D54-B65D-BBD3860669B2}" type="slidenum">
              <a:rPr lang="en-US" altLang="en-US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Resource  = First mutex and second mutex</a:t>
            </a:r>
          </a:p>
          <a:p>
            <a:r>
              <a:rPr lang="en-BD" dirty="0"/>
              <a:t>Process/Thread = Thread one and thread two</a:t>
            </a:r>
          </a:p>
          <a:p>
            <a:r>
              <a:rPr lang="en-BD" dirty="0"/>
              <a:t>Thread one = Using first mutex and requesting second mutex</a:t>
            </a:r>
          </a:p>
          <a:p>
            <a:r>
              <a:rPr lang="en-BD" dirty="0"/>
              <a:t>Thread two = Using second mutex and requesting first mutex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9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927EC7-5A55-4959-8E09-70BBEF3F2CEE}" type="slidenum">
              <a:rPr lang="en-US" altLang="en-US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34B175B-CE24-4313-8267-E986754352F7}" type="slidenum">
              <a:rPr lang="en-US" altLang="en-US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C73121F-DA0C-4D15-B351-FFBCB59ED606}" type="slidenum">
              <a:rPr lang="en-US" altLang="en-US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438F27-4A64-420B-BC90-93484189CACD}" type="slidenum">
              <a:rPr lang="en-US" altLang="en-US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438F27-4A64-420B-BC90-93484189CACD}" type="slidenum">
              <a:rPr lang="en-US" altLang="en-US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Check Request of each process with the available resources and try to fulfill any request. 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P1 request (0,1)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P2 request (1,0)</a:t>
            </a:r>
          </a:p>
          <a:p>
            <a:r>
              <a:rPr lang="en-US" altLang="en-US" dirty="0">
                <a:latin typeface="Times New Roman" pitchFamily="18" charset="0"/>
              </a:rPr>
              <a:t>Available (0,0)</a:t>
            </a:r>
          </a:p>
          <a:p>
            <a:r>
              <a:rPr lang="en-US" altLang="en-US" dirty="0">
                <a:latin typeface="Times New Roman" pitchFamily="18" charset="0"/>
              </a:rPr>
              <a:t>System can not fulfill request of P1, P2</a:t>
            </a:r>
          </a:p>
        </p:txBody>
      </p:sp>
    </p:spTree>
    <p:extLst>
      <p:ext uri="{BB962C8B-B14F-4D97-AF65-F5344CB8AC3E}">
        <p14:creationId xmlns:p14="http://schemas.microsoft.com/office/powerpoint/2010/main" val="1954357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438F27-4A64-420B-BC90-93484189CACD}" type="slidenum">
              <a:rPr lang="en-US" altLang="en-US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So, No deadlock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RAG -&gt; Cycle -&gt; Always deadlock if single instacne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Available resource (0,0).. (1,0)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P1 (0,0) (Done)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P2 (0,0) (Done)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P3 (1,1) (Done)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Safe S</a:t>
            </a:r>
            <a:r>
              <a:rPr lang="en-BD" dirty="0"/>
              <a:t>equence: P1-&gt; P2-&gt;P3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Safe S</a:t>
            </a:r>
            <a:r>
              <a:rPr lang="en-BD" dirty="0"/>
              <a:t>equence: P2 -&gt; P1 -&gt; P3</a:t>
            </a:r>
          </a:p>
        </p:txBody>
      </p:sp>
    </p:spTree>
    <p:extLst>
      <p:ext uri="{BB962C8B-B14F-4D97-AF65-F5344CB8AC3E}">
        <p14:creationId xmlns:p14="http://schemas.microsoft.com/office/powerpoint/2010/main" val="560450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438F27-4A64-420B-BC90-93484189CACD}" type="slidenum">
              <a:rPr lang="en-US" altLang="en-US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81710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6570DDE-AF27-45E5-AB9E-7E124A94F065}" type="slidenum">
              <a:rPr lang="en-US" altLang="en-US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9D0C13-0918-4C3C-B085-984ADFDB9E3A}" type="slidenum">
              <a:rPr lang="en-US" altLang="en-US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Allocation</a:t>
            </a:r>
            <a:r>
              <a:rPr lang="en-GB" sz="1200" b="0" i="0" u="none" strike="noStrike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specifies the resources currently allocated to process P</a:t>
            </a:r>
            <a:r>
              <a:rPr lang="en-GB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en-GB" sz="1200" b="0" i="0" u="none" strike="noStrike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specifies the additional resources that process P</a:t>
            </a:r>
            <a:r>
              <a:rPr lang="en-GB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may still request to complete its task.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Banker’s algorithm consists of Safety algorithm and Resource request algorithm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738ACCF-FB44-494C-BB19-F540D5E326A5}" type="slidenum">
              <a:rPr lang="en-US" altLang="en-US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both threads are in wait state, waiting for each other to release locks. 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there is a race around condition that who will release the lock first.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none of them is ready to release lock, so this is the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condition.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run this kind of program, it will be look like execution is paused.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(Figure and Text Curtesy: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geeksforgeeks.org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9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6ADD055-303E-49D7-BAD3-638E0CAF8716}" type="slidenum">
              <a:rPr lang="en-US" altLang="en-US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F7DF85-CECB-4738-9B7C-499C8EC3F2C0}" type="slidenum">
              <a:rPr lang="en-US" altLang="en-US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i="1" u="sng" dirty="0"/>
              <a:t>OS E/D SUMMER WILL START FROM HERE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i="1" u="sng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i="1" u="sng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              </a:t>
            </a:r>
            <a:r>
              <a:rPr lang="en-US" altLang="en-US" i="1" dirty="0"/>
              <a:t>ABC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Need Matrix ?  Max-</a:t>
            </a:r>
            <a:r>
              <a:rPr lang="en-US" altLang="en-US" dirty="0" err="1">
                <a:latin typeface="Times New Roman" pitchFamily="18" charset="0"/>
              </a:rPr>
              <a:t>Alloc</a:t>
            </a:r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Is it safe state ?</a:t>
            </a:r>
          </a:p>
          <a:p>
            <a:r>
              <a:rPr lang="en-US" altLang="en-US" dirty="0">
                <a:latin typeface="Times New Roman" pitchFamily="18" charset="0"/>
              </a:rPr>
              <a:t>If yes then find safe sequence..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Total </a:t>
            </a:r>
            <a:r>
              <a:rPr lang="en-US" altLang="en-US" dirty="0" err="1">
                <a:latin typeface="Times New Roman" pitchFamily="18" charset="0"/>
              </a:rPr>
              <a:t>infor</a:t>
            </a:r>
            <a:r>
              <a:rPr lang="en-US" altLang="en-US" dirty="0">
                <a:latin typeface="Times New Roman" pitchFamily="18" charset="0"/>
              </a:rPr>
              <a:t> resource and instances – allocation total = available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BD97C4E-DFD2-4790-A2D1-32C84BF8E996}" type="slidenum">
              <a:rPr lang="en-US" altLang="en-US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/>
              <a:t>//Available resource A(3) B(3) C(2) – 1 2 2 = 2 1 0 + 3 2 2 = 5 3 2 – 0 1 1 = 5 2 1 + 2 2 2 = 7 4 3- 4 3 1 = 3 1 2 + 4 3 3 = 7 4 5 – 7 4 3 = 0 0 2 + 7 5 3 = 7 5 5-6 0 0 = 1 5 5+ 9 0 2 = 10 5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 B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3 3 2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 2 2 (P1)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2 1 0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3 2 2 (P1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5 3 2 (Available after P1 leaves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0 1 1 (P3)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5 2 1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2 2 2 (P3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7 4 3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7 4 3 (P0)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0 0 0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7 5 3 (P0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7 5 3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6 0 0 (P2)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 5 3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9 0 2(P2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10 5 5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4 3 1 (P4)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6 2 4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4 3 3 (P4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10 5 7 (Final 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Safe sequence= </a:t>
            </a:r>
            <a:r>
              <a:rPr lang="en-US" altLang="en-US" b="1" dirty="0"/>
              <a:t>P1, P3, P0, P2, P4 (possible safe sequence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Available Resources  332-122=210+322=532-011=521+222=743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r>
              <a:rPr lang="en-US" altLang="en-US" dirty="0">
                <a:latin typeface="Times New Roman" pitchFamily="18" charset="0"/>
              </a:rPr>
              <a:t>Safe Sequence: </a:t>
            </a:r>
            <a:r>
              <a:rPr lang="en-US" altLang="en-US" b="1" dirty="0">
                <a:latin typeface="Times New Roman" pitchFamily="18" charset="0"/>
              </a:rPr>
              <a:t>P1 -&gt; P3 -&gt; P4-&gt;P0 -&gt;P2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078BE96-FC46-43A0-95CA-C69EB0CEA9D1}" type="slidenum">
              <a:rPr lang="en-US" altLang="en-US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Can request (1, 0 , 2) by P1 be granted immediately?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Available = Available - Request  3 3 2 – 1 0 2 = 2 3 0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Allocation = Allocation + Request  2 0 0 + 1 0 2 = 3 0 2 (P1)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Need = Need – Request  1 2 2 – 1 0 2 = 0 2 0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2 3 0 – 0 2 0 = 2 1 0+3 2 2 = 5 3 2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Safe sequence : P1 - &gt; P3…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CA02ED7-2857-4803-A345-8CD913A2E1AE}" type="slidenum">
              <a:rPr lang="en-US" altLang="en-US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latin typeface="Times New Roman" pitchFamily="18" charset="0"/>
              </a:rPr>
              <a:t>Upto</a:t>
            </a:r>
            <a:r>
              <a:rPr lang="en-US" altLang="en-US" dirty="0">
                <a:latin typeface="Times New Roman" pitchFamily="18" charset="0"/>
              </a:rPr>
              <a:t> this slide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59732B-04D9-4060-8E9C-FFFCDD9770BD}" type="slidenum">
              <a:rPr lang="en-US" altLang="en-US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30E13E-EDBE-4B5F-BE27-C67266E09419}" type="slidenum">
              <a:rPr lang="en-US" altLang="en-US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39CF66-2C7E-4384-BA01-8A7045786600}" type="slidenum">
              <a:rPr lang="en-US" altLang="en-US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F500A43-10D6-426A-9B89-85ABD03B059C}" type="slidenum">
              <a:rPr lang="en-US" altLang="en-US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76C054-E781-4A5B-8BA3-36098FA503B4}" type="slidenum">
              <a:rPr lang="en-US" altLang="en-US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ABA5EAF-DAA8-419D-B99B-7556C0BC7AA1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70B1366-2AA2-4566-B055-32B07E9B19B1}" type="slidenum">
              <a:rPr lang="en-US" altLang="en-US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CE3F77-2DF8-42DC-A778-FE27A07B38F3}" type="slidenum">
              <a:rPr lang="en-US" altLang="en-US">
                <a:latin typeface="Times New Roman" pitchFamily="18" charset="0"/>
              </a:rPr>
              <a:pPr/>
              <a:t>45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414FA2C-1EAD-4C1F-BFBA-E46F7F78E5F8}" type="slidenum">
              <a:rPr lang="en-US" altLang="en-US">
                <a:latin typeface="Times New Roman" pitchFamily="18" charset="0"/>
              </a:rPr>
              <a:pPr/>
              <a:t>46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7DC0428-D64B-4F2D-B489-070C342BFE6B}" type="slidenum">
              <a:rPr lang="en-US" altLang="en-US">
                <a:latin typeface="Times New Roman" pitchFamily="18" charset="0"/>
              </a:rPr>
              <a:pPr/>
              <a:t>47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A029920-CE8D-4C62-97FC-DBE1D6706D67}" type="slidenum">
              <a:rPr lang="en-US" altLang="en-US">
                <a:latin typeface="Times New Roman" pitchFamily="18" charset="0"/>
              </a:rPr>
              <a:pPr/>
              <a:t>48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731142-78BF-4090-8EF1-EE51CC9C3F2A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4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251066A-4A1B-463B-9E0B-48D0A46EB28D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T1 using R2 requesting R1</a:t>
            </a:r>
          </a:p>
          <a:p>
            <a:r>
              <a:rPr lang="en-US" altLang="en-US" dirty="0">
                <a:latin typeface="Times New Roman" pitchFamily="18" charset="0"/>
              </a:rPr>
              <a:t>T2 using R2 R1 requesting R3</a:t>
            </a:r>
          </a:p>
          <a:p>
            <a:r>
              <a:rPr lang="en-US" altLang="en-US" dirty="0">
                <a:latin typeface="Times New Roman" pitchFamily="18" charset="0"/>
              </a:rPr>
              <a:t>T3 using R3 requesting R2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So deadlock situation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8AAA2C7-D39D-45C1-92AE-A9F7C46E5FAE}" type="slidenum">
              <a:rPr lang="en-US" altLang="en-US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T2 is holding / using one instance of R1</a:t>
            </a:r>
          </a:p>
          <a:p>
            <a:r>
              <a:rPr lang="en-US" altLang="en-US" dirty="0">
                <a:latin typeface="Times New Roman" pitchFamily="18" charset="0"/>
              </a:rPr>
              <a:t>T4 is holding / using one instance of R2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Are T2 and T4 requesting for any other resources? No.. So, both T2 and T4 can be removed/ finished their task</a:t>
            </a:r>
          </a:p>
          <a:p>
            <a:r>
              <a:rPr lang="en-US" altLang="en-US" dirty="0">
                <a:latin typeface="Times New Roman" pitchFamily="18" charset="0"/>
              </a:rPr>
              <a:t>R1 and R2 each will gain one additional resource </a:t>
            </a:r>
          </a:p>
          <a:p>
            <a:r>
              <a:rPr lang="en-US" altLang="en-US" dirty="0">
                <a:latin typeface="Times New Roman" pitchFamily="18" charset="0"/>
              </a:rPr>
              <a:t>T1 and T3 will get their desired resources.. </a:t>
            </a:r>
          </a:p>
          <a:p>
            <a:r>
              <a:rPr lang="en-US" altLang="en-US" dirty="0">
                <a:latin typeface="Times New Roman" pitchFamily="18" charset="0"/>
              </a:rPr>
              <a:t>No deadlock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63A9ADE-D565-459D-9892-36FBC0C7B2F9}" type="slidenum">
              <a:rPr lang="en-US" altLang="en-US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Deadlocks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28705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557174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Taslimur Rahman; Taslimur.Rahman@aiub.edu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Resource Allocation Graph Example</a:t>
            </a:r>
            <a:endParaRPr lang="en-US" dirty="0"/>
          </a:p>
        </p:txBody>
      </p:sp>
      <p:pic>
        <p:nvPicPr>
          <p:cNvPr id="91139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308" y="2043330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1A4819-5B96-1944-9989-98383A8F591A}"/>
              </a:ext>
            </a:extLst>
          </p:cNvPr>
          <p:cNvSpPr/>
          <p:nvPr/>
        </p:nvSpPr>
        <p:spPr>
          <a:xfrm>
            <a:off x="223554" y="2345908"/>
            <a:ext cx="60499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One instance of R1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Two instances of R2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One instance of R3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Three instance of R4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T1 holds one instance of R2 and is waiting for an instance of R1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T2 holds one instance of R1, one instance of R2, and is waiting for an instance of R3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T3 is holds one instance of R3</a:t>
            </a:r>
          </a:p>
        </p:txBody>
      </p:sp>
    </p:spTree>
    <p:extLst>
      <p:ext uri="{BB962C8B-B14F-4D97-AF65-F5344CB8AC3E}">
        <p14:creationId xmlns:p14="http://schemas.microsoft.com/office/powerpoint/2010/main" val="23603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600" dirty="0"/>
              <a:t>Resource Allocation Graph With A Deadlock</a:t>
            </a:r>
          </a:p>
        </p:txBody>
      </p:sp>
      <p:pic>
        <p:nvPicPr>
          <p:cNvPr id="1741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03" y="1861690"/>
            <a:ext cx="3040628" cy="44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42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Graph With A Cycle But </a:t>
            </a:r>
            <a:r>
              <a:rPr lang="en-US" altLang="en-US" dirty="0">
                <a:solidFill>
                  <a:srgbClr val="FF0000"/>
                </a:solidFill>
              </a:rPr>
              <a:t>No Deadlock</a:t>
            </a:r>
          </a:p>
        </p:txBody>
      </p:sp>
      <p:pic>
        <p:nvPicPr>
          <p:cNvPr id="1945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2" y="1862321"/>
            <a:ext cx="3494087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18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Basic Facts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484056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If graph contains no cycles </a:t>
            </a:r>
            <a:r>
              <a:rPr lang="en-US" altLang="en-US" dirty="0">
                <a:sym typeface="Symbol" pitchFamily="18" charset="2"/>
              </a:rPr>
              <a:t> no deadlock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If graph contains a cycle 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if only one instance per resource type, then deadlock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if several instances per resource type, possibility of deadlock</a:t>
            </a:r>
          </a:p>
        </p:txBody>
      </p:sp>
    </p:spTree>
    <p:extLst>
      <p:ext uri="{BB962C8B-B14F-4D97-AF65-F5344CB8AC3E}">
        <p14:creationId xmlns:p14="http://schemas.microsoft.com/office/powerpoint/2010/main" val="140365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Ensure that the system will </a:t>
            </a:r>
            <a:r>
              <a:rPr lang="en-US" altLang="en-US" b="1" i="1" dirty="0">
                <a:solidFill>
                  <a:srgbClr val="FF0066"/>
                </a:solidFill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Deadlock prevention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Deadlock avoidance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Allow the system to enter a deadlock state and then recover (Detection and recovery)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Ignore the problem and pretend that deadlocks never occur in the system. (ignorance)</a:t>
            </a:r>
          </a:p>
        </p:txBody>
      </p:sp>
    </p:spTree>
    <p:extLst>
      <p:ext uri="{BB962C8B-B14F-4D97-AF65-F5344CB8AC3E}">
        <p14:creationId xmlns:p14="http://schemas.microsoft.com/office/powerpoint/2010/main" val="356491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Deadlock Prevention</a:t>
            </a:r>
          </a:p>
        </p:txBody>
      </p:sp>
      <p:sp>
        <p:nvSpPr>
          <p:cNvPr id="25602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2283912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Low resource utilization; starvation possible</a:t>
            </a:r>
          </a:p>
        </p:txBody>
      </p:sp>
      <p:sp>
        <p:nvSpPr>
          <p:cNvPr id="25603" name="Text Box 1028"/>
          <p:cNvSpPr txBox="1">
            <a:spLocks noChangeArrowheads="1"/>
          </p:cNvSpPr>
          <p:nvPr/>
        </p:nvSpPr>
        <p:spPr bwMode="auto">
          <a:xfrm>
            <a:off x="284163" y="1805857"/>
            <a:ext cx="632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  <p:extLst>
      <p:ext uri="{BB962C8B-B14F-4D97-AF65-F5344CB8AC3E}">
        <p14:creationId xmlns:p14="http://schemas.microsoft.com/office/powerpoint/2010/main" val="373375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Deadlock Prevention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27650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No Preemption</a:t>
            </a:r>
            <a:r>
              <a:rPr lang="en-US" altLang="en-US" dirty="0"/>
              <a:t> –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Preempted resources are added to the list of resources for which the process is waiting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Circular Wait</a:t>
            </a:r>
            <a:r>
              <a:rPr lang="en-US" altLang="en-US" dirty="0"/>
              <a:t> – impose a total ordering of all resource types, and require that </a:t>
            </a:r>
            <a:r>
              <a:rPr lang="en-US" altLang="en-US" dirty="0">
                <a:solidFill>
                  <a:srgbClr val="FF0000"/>
                </a:solidFill>
              </a:rPr>
              <a:t>each process requests resources in an increasing order </a:t>
            </a:r>
            <a:r>
              <a:rPr lang="en-US" altLang="en-US" dirty="0"/>
              <a:t>of enumeration</a:t>
            </a:r>
          </a:p>
        </p:txBody>
      </p:sp>
    </p:spTree>
    <p:extLst>
      <p:ext uri="{BB962C8B-B14F-4D97-AF65-F5344CB8AC3E}">
        <p14:creationId xmlns:p14="http://schemas.microsoft.com/office/powerpoint/2010/main" val="34962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Circular Wait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284163" y="1936750"/>
            <a:ext cx="5457541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Invalidating the circular wait condition is most common.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Simply assign each resource (i.e. </a:t>
            </a:r>
            <a:r>
              <a:rPr lang="en-US" dirty="0" err="1"/>
              <a:t>mutex</a:t>
            </a:r>
            <a:r>
              <a:rPr lang="en-US" dirty="0"/>
              <a:t> locks) a unique number.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Resources must be acquired in order.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If: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first_mutex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second_mutex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5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br>
              <a:rPr lang="en-US" dirty="0"/>
            </a:br>
            <a:r>
              <a:rPr lang="en-US" dirty="0"/>
              <a:t>code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thread_two</a:t>
            </a:r>
            <a:r>
              <a:rPr lang="en-US" dirty="0"/>
              <a:t> could not be </a:t>
            </a:r>
            <a:br>
              <a:rPr lang="en-US" dirty="0"/>
            </a:br>
            <a:r>
              <a:rPr lang="en-US" dirty="0"/>
              <a:t>written as follows:</a:t>
            </a:r>
          </a:p>
        </p:txBody>
      </p:sp>
      <p:pic>
        <p:nvPicPr>
          <p:cNvPr id="92163" name="Content Placeholder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2387687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/>
          <p:cNvCxnSpPr>
            <a:cxnSpLocks noChangeShapeType="1"/>
          </p:cNvCxnSpPr>
          <p:nvPr/>
        </p:nvCxnSpPr>
        <p:spPr bwMode="auto">
          <a:xfrm flipV="1">
            <a:off x="2863264" y="5198301"/>
            <a:ext cx="3136703" cy="3529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7930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Deadlock Avoidance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508554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0" y="1868722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available</a:t>
            </a:r>
          </a:p>
        </p:txBody>
      </p:sp>
    </p:spTree>
    <p:extLst>
      <p:ext uri="{BB962C8B-B14F-4D97-AF65-F5344CB8AC3E}">
        <p14:creationId xmlns:p14="http://schemas.microsoft.com/office/powerpoint/2010/main" val="531270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Basic Facts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3339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If a system is in safe state </a:t>
            </a:r>
            <a:r>
              <a:rPr lang="en-US" altLang="en-US" dirty="0">
                <a:sym typeface="Symbol" pitchFamily="18" charset="2"/>
              </a:rPr>
              <a:t> no deadlocks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Avoidance  ensure that a system will never enter an unsafe state.</a:t>
            </a:r>
          </a:p>
        </p:txBody>
      </p:sp>
    </p:spTree>
    <p:extLst>
      <p:ext uri="{BB962C8B-B14F-4D97-AF65-F5344CB8AC3E}">
        <p14:creationId xmlns:p14="http://schemas.microsoft.com/office/powerpoint/2010/main" val="310815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System Model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in Multithreaded Applications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Characterization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Methods for Handling Deadlocks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Prevention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Avoidance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Detection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Recovery from Deadlock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Safe State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84162" y="1972908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When a process requests an available resource, </a:t>
            </a:r>
            <a:r>
              <a:rPr lang="en-US" altLang="en-US" dirty="0">
                <a:solidFill>
                  <a:srgbClr val="FF0000"/>
                </a:solidFill>
              </a:rPr>
              <a:t>system/OS must decide if immediate allocation leaves the system in a safe state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3366FF"/>
                </a:solidFill>
              </a:rPr>
              <a:t>safe state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That is: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  <p:extLst>
      <p:ext uri="{BB962C8B-B14F-4D97-AF65-F5344CB8AC3E}">
        <p14:creationId xmlns:p14="http://schemas.microsoft.com/office/powerpoint/2010/main" val="331745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Safe &amp; Unsafe State Cont. (Example)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08526E0-CDF0-2D47-B4F8-3241AD79E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" y="1743996"/>
            <a:ext cx="4452729" cy="307340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15E81F-8A10-B64F-908D-FC5066595F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32" y="2262121"/>
            <a:ext cx="4580087" cy="273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E6903-D77E-FC42-82AF-03993EEDCDEC}"/>
              </a:ext>
            </a:extLst>
          </p:cNvPr>
          <p:cNvSpPr txBox="1"/>
          <p:nvPr/>
        </p:nvSpPr>
        <p:spPr>
          <a:xfrm>
            <a:off x="1936414" y="4817401"/>
            <a:ext cx="57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Safe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2764F-7964-6A4B-8DB6-6BAC2AFEE642}"/>
              </a:ext>
            </a:extLst>
          </p:cNvPr>
          <p:cNvSpPr txBox="1"/>
          <p:nvPr/>
        </p:nvSpPr>
        <p:spPr>
          <a:xfrm>
            <a:off x="6853955" y="3748722"/>
            <a:ext cx="8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Unsafe</a:t>
            </a:r>
          </a:p>
        </p:txBody>
      </p:sp>
    </p:spTree>
    <p:extLst>
      <p:ext uri="{BB962C8B-B14F-4D97-AF65-F5344CB8AC3E}">
        <p14:creationId xmlns:p14="http://schemas.microsoft.com/office/powerpoint/2010/main" val="2931407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Safe, Unsafe, Deadlock State </a:t>
            </a:r>
          </a:p>
        </p:txBody>
      </p:sp>
      <p:pic>
        <p:nvPicPr>
          <p:cNvPr id="3584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50603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31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Avoidance Algorithms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Single instance of a resource type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Use a resource-allocation graph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Multiple instances of a resource type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Use the Banker’</a:t>
            </a:r>
            <a:r>
              <a:rPr lang="en-US" altLang="ja-JP" dirty="0">
                <a:solidFill>
                  <a:srgbClr val="FF0000"/>
                </a:solidFill>
              </a:rPr>
              <a:t>s Algorithm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9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Claim edge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i="1" dirty="0" err="1">
                <a:sym typeface="Symbol" pitchFamily="18" charset="2"/>
              </a:rPr>
              <a:t>R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r>
              <a:rPr lang="en-US" altLang="en-US" dirty="0">
                <a:sym typeface="Symbol" pitchFamily="18" charset="2"/>
              </a:rPr>
              <a:t> indicated that process </a:t>
            </a:r>
            <a:r>
              <a:rPr lang="en-US" altLang="en-US" i="1" dirty="0" err="1">
                <a:sym typeface="Symbol" pitchFamily="18" charset="2"/>
              </a:rPr>
              <a:t>P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r>
              <a:rPr lang="en-US" altLang="en-US" dirty="0">
                <a:sym typeface="Symbol" pitchFamily="18" charset="2"/>
              </a:rPr>
              <a:t> may request resource </a:t>
            </a:r>
            <a:r>
              <a:rPr lang="en-US" altLang="en-US" i="1" dirty="0" err="1">
                <a:sym typeface="Symbol" pitchFamily="18" charset="2"/>
              </a:rPr>
              <a:t>R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r>
              <a:rPr lang="en-US" altLang="en-US" dirty="0">
                <a:sym typeface="Symbol" pitchFamily="18" charset="2"/>
              </a:rPr>
              <a:t>; represented by a dashed line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Claim edge converts to request edge when a process requests a resource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Request edge converted to an assignment edge when the  resource is allocated to the process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When a resource is released by a process, assignment edge reconverts to a claim edge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Resources must be claimed </a:t>
            </a:r>
            <a:r>
              <a:rPr lang="en-US" altLang="en-US" i="1" dirty="0">
                <a:sym typeface="Symbol" pitchFamily="18" charset="2"/>
              </a:rPr>
              <a:t>a priori</a:t>
            </a:r>
            <a:r>
              <a:rPr lang="en-US" altLang="en-US" dirty="0">
                <a:sym typeface="Symbol" pitchFamily="18" charset="2"/>
              </a:rPr>
              <a:t> in the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815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Resource-Allocation Graph</a:t>
            </a:r>
          </a:p>
        </p:txBody>
      </p:sp>
      <p:pic>
        <p:nvPicPr>
          <p:cNvPr id="4198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99" y="229591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74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600"/>
              <a:t>Unsafe State In Resource-Allocation Graph</a:t>
            </a:r>
          </a:p>
        </p:txBody>
      </p:sp>
      <p:pic>
        <p:nvPicPr>
          <p:cNvPr id="4403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4" y="2052050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5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Resource-Allocation Graph Algorithm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itchFamily="18" charset="2"/>
              </a:rPr>
              <a:t>R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endParaRPr lang="en-US" altLang="en-US" i="1" baseline="-250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  <p:extLst>
      <p:ext uri="{BB962C8B-B14F-4D97-AF65-F5344CB8AC3E}">
        <p14:creationId xmlns:p14="http://schemas.microsoft.com/office/powerpoint/2010/main" val="537879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Resource-Allocation Graph Algorithm (Example- Single Instance)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ED050D1-400D-6042-AE7C-D7835BB45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452525"/>
              </p:ext>
            </p:extLst>
          </p:nvPr>
        </p:nvGraphicFramePr>
        <p:xfrm>
          <a:off x="4039849" y="1979222"/>
          <a:ext cx="501683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91">
                  <a:extLst>
                    <a:ext uri="{9D8B030D-6E8A-4147-A177-3AD203B41FA5}">
                      <a16:colId xmlns:a16="http://schemas.microsoft.com/office/drawing/2014/main" val="2235482386"/>
                    </a:ext>
                  </a:extLst>
                </a:gridCol>
                <a:gridCol w="1702570">
                  <a:extLst>
                    <a:ext uri="{9D8B030D-6E8A-4147-A177-3AD203B41FA5}">
                      <a16:colId xmlns:a16="http://schemas.microsoft.com/office/drawing/2014/main" val="1519058530"/>
                    </a:ext>
                  </a:extLst>
                </a:gridCol>
                <a:gridCol w="1702570">
                  <a:extLst>
                    <a:ext uri="{9D8B030D-6E8A-4147-A177-3AD203B41FA5}">
                      <a16:colId xmlns:a16="http://schemas.microsoft.com/office/drawing/2014/main" val="2712459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BD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Allocate/Hold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1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R1 -----------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R1 -------------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36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1---------------0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0------------------1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0---------------1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1------------------0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350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C16B2CF-EFDB-3847-87D5-CF1383192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542"/>
            <a:ext cx="3880714" cy="305891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D35D0A-853A-7A4F-92B5-53891448D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11789"/>
              </p:ext>
            </p:extLst>
          </p:nvPr>
        </p:nvGraphicFramePr>
        <p:xfrm>
          <a:off x="4029559" y="4004086"/>
          <a:ext cx="44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377">
                  <a:extLst>
                    <a:ext uri="{9D8B030D-6E8A-4147-A177-3AD203B41FA5}">
                      <a16:colId xmlns:a16="http://schemas.microsoft.com/office/drawing/2014/main" val="2146767929"/>
                    </a:ext>
                  </a:extLst>
                </a:gridCol>
                <a:gridCol w="2282222">
                  <a:extLst>
                    <a:ext uri="{9D8B030D-6E8A-4147-A177-3AD203B41FA5}">
                      <a16:colId xmlns:a16="http://schemas.microsoft.com/office/drawing/2014/main" val="2254952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6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4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Check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0-----------------0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1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P1(0,1)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an not satisfy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2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P2(1,0)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an not satisfy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436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36DF16-E53B-7F48-9EA8-297421F26384}"/>
              </a:ext>
            </a:extLst>
          </p:cNvPr>
          <p:cNvSpPr txBox="1"/>
          <p:nvPr/>
        </p:nvSpPr>
        <p:spPr>
          <a:xfrm>
            <a:off x="3880714" y="5858286"/>
            <a:ext cx="347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No available resource so deadlock</a:t>
            </a:r>
          </a:p>
        </p:txBody>
      </p:sp>
    </p:spTree>
    <p:extLst>
      <p:ext uri="{BB962C8B-B14F-4D97-AF65-F5344CB8AC3E}">
        <p14:creationId xmlns:p14="http://schemas.microsoft.com/office/powerpoint/2010/main" val="1394200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Resource-Allocation Graph Algorithm (Example- Single Instance)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ED050D1-400D-6042-AE7C-D7835BB45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764692"/>
              </p:ext>
            </p:extLst>
          </p:nvPr>
        </p:nvGraphicFramePr>
        <p:xfrm>
          <a:off x="4443412" y="2094737"/>
          <a:ext cx="454501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23548238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519058530"/>
                    </a:ext>
                  </a:extLst>
                </a:gridCol>
                <a:gridCol w="1830386">
                  <a:extLst>
                    <a:ext uri="{9D8B030D-6E8A-4147-A177-3AD203B41FA5}">
                      <a16:colId xmlns:a16="http://schemas.microsoft.com/office/drawing/2014/main" val="2712459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BD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Allocate/Hold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1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R1 -----------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R1 -------------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36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chemeClr val="tx1"/>
                          </a:solidFill>
                        </a:rPr>
                        <a:t>1---------------0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0------------------0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0---------------1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0------------------0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3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chemeClr val="tx1"/>
                          </a:solidFill>
                        </a:rPr>
                        <a:t>0---------------0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>
                          <a:solidFill>
                            <a:schemeClr val="tx1"/>
                          </a:solidFill>
                        </a:rPr>
                        <a:t>1------------------1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2879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6470D39-6CF6-E848-8A40-A9C0128A5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038"/>
              </p:ext>
            </p:extLst>
          </p:nvPr>
        </p:nvGraphicFramePr>
        <p:xfrm>
          <a:off x="284162" y="4548843"/>
          <a:ext cx="87042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464">
                  <a:extLst>
                    <a:ext uri="{9D8B030D-6E8A-4147-A177-3AD203B41FA5}">
                      <a16:colId xmlns:a16="http://schemas.microsoft.com/office/drawing/2014/main" val="2146767929"/>
                    </a:ext>
                  </a:extLst>
                </a:gridCol>
                <a:gridCol w="2172921">
                  <a:extLst>
                    <a:ext uri="{9D8B030D-6E8A-4147-A177-3AD203B41FA5}">
                      <a16:colId xmlns:a16="http://schemas.microsoft.com/office/drawing/2014/main" val="2254952108"/>
                    </a:ext>
                  </a:extLst>
                </a:gridCol>
                <a:gridCol w="2143155">
                  <a:extLst>
                    <a:ext uri="{9D8B030D-6E8A-4147-A177-3AD203B41FA5}">
                      <a16:colId xmlns:a16="http://schemas.microsoft.com/office/drawing/2014/main" val="1477710248"/>
                    </a:ext>
                  </a:extLst>
                </a:gridCol>
                <a:gridCol w="2961721">
                  <a:extLst>
                    <a:ext uri="{9D8B030D-6E8A-4147-A177-3AD203B41FA5}">
                      <a16:colId xmlns:a16="http://schemas.microsoft.com/office/drawing/2014/main" val="125822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Need/Request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Executed and Terminated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6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R1 --------------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4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Check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0-----------------0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0-----------------0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0-----------------0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Done and resource release 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1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0-----------------0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1-----------------0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Done and resource release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1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1-----------------1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1-----------------1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Done and resource release 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83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DD08CD6-DBED-AE4A-96BC-ECC70C50D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6" y="1598222"/>
            <a:ext cx="4116386" cy="295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3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System Model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System consists of resources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Resource types </a:t>
            </a:r>
            <a:r>
              <a:rPr lang="en-US" altLang="en-US" i="1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, . . ., </a:t>
            </a:r>
            <a:r>
              <a:rPr lang="en-US" altLang="en-US" i="1" dirty="0" err="1">
                <a:solidFill>
                  <a:srgbClr val="FF0000"/>
                </a:solidFill>
              </a:rPr>
              <a:t>R</a:t>
            </a:r>
            <a:r>
              <a:rPr lang="en-US" altLang="en-US" baseline="-25000" dirty="0" err="1">
                <a:solidFill>
                  <a:srgbClr val="FF0000"/>
                </a:solidFill>
              </a:rPr>
              <a:t>m</a:t>
            </a:r>
            <a:endParaRPr lang="en-US" altLang="en-US" baseline="-25000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altLang="en-US" i="1" dirty="0"/>
              <a:t>CPU cycles, memory space, I/O devices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resource type </a:t>
            </a:r>
            <a:r>
              <a:rPr lang="en-US" altLang="en-US" i="1" dirty="0" err="1">
                <a:solidFill>
                  <a:srgbClr val="FF0000"/>
                </a:solidFill>
              </a:rPr>
              <a:t>R</a:t>
            </a:r>
            <a:r>
              <a:rPr lang="en-US" altLang="en-US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has </a:t>
            </a:r>
            <a:r>
              <a:rPr lang="en-US" altLang="en-US" i="1" dirty="0">
                <a:solidFill>
                  <a:srgbClr val="FF0000"/>
                </a:solidFill>
              </a:rPr>
              <a:t>W</a:t>
            </a:r>
            <a:r>
              <a:rPr lang="en-US" altLang="en-US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instances.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process utilizes a resource as follows (Sequence of use):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request (ask OS for a resource instance)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use (if granted)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Release (done with the instance)</a:t>
            </a:r>
          </a:p>
        </p:txBody>
      </p:sp>
    </p:spTree>
    <p:extLst>
      <p:ext uri="{BB962C8B-B14F-4D97-AF65-F5344CB8AC3E}">
        <p14:creationId xmlns:p14="http://schemas.microsoft.com/office/powerpoint/2010/main" val="2401020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Resource-Allocation Graph Algorithm (Example- Multiple Instance) Exercise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A2E15-7196-C34D-89F2-34979B9E4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6" y="1930400"/>
            <a:ext cx="6083300" cy="368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931B3B-86BA-EC40-B9D0-BA17066C35AE}"/>
              </a:ext>
            </a:extLst>
          </p:cNvPr>
          <p:cNvSpPr txBox="1"/>
          <p:nvPr/>
        </p:nvSpPr>
        <p:spPr>
          <a:xfrm>
            <a:off x="2200275" y="6072188"/>
            <a:ext cx="386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Deadlock or not? Identify. Do at home. </a:t>
            </a:r>
          </a:p>
        </p:txBody>
      </p:sp>
    </p:spTree>
    <p:extLst>
      <p:ext uri="{BB962C8B-B14F-4D97-AF65-F5344CB8AC3E}">
        <p14:creationId xmlns:p14="http://schemas.microsoft.com/office/powerpoint/2010/main" val="1558897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>
                <a:solidFill>
                  <a:srgbClr val="FF0000"/>
                </a:solidFill>
              </a:rPr>
              <a:t>Banker’s</a:t>
            </a:r>
            <a:r>
              <a:rPr lang="en-US" altLang="en-US" dirty="0"/>
              <a:t> Algorithm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Multiple instances of resources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process must a priori claim maximum use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When a process requests a resource it may have to wait  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2338522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 dirty="0"/>
              <a:t>Data Structures for the Banker’</a:t>
            </a:r>
            <a:r>
              <a:rPr lang="en-US" altLang="ja-JP" sz="3600" dirty="0"/>
              <a:t>s Algorithm </a:t>
            </a:r>
            <a:endParaRPr lang="en-US" altLang="en-US" sz="3600" dirty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443460"/>
            <a:ext cx="8574087" cy="39925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rgbClr val="FF0000"/>
                </a:solidFill>
              </a:rPr>
              <a:t>Vector of length </a:t>
            </a:r>
            <a:r>
              <a:rPr lang="en-US" altLang="en-US" i="1" dirty="0">
                <a:solidFill>
                  <a:srgbClr val="FF0000"/>
                </a:solidFill>
              </a:rPr>
              <a:t>m</a:t>
            </a:r>
            <a:r>
              <a:rPr lang="en-US" altLang="en-US" dirty="0">
                <a:solidFill>
                  <a:srgbClr val="FF0000"/>
                </a:solidFill>
              </a:rPr>
              <a:t>. </a:t>
            </a:r>
            <a:r>
              <a:rPr lang="en-US" altLang="en-US" dirty="0"/>
              <a:t>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pPr>
              <a:buFont typeface="Wingdings" pitchFamily="2" charset="2"/>
              <a:buChar char="q"/>
            </a:pP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B050"/>
                </a:solidFill>
              </a:rPr>
              <a:t>Max</a:t>
            </a:r>
            <a:r>
              <a:rPr lang="en-US" altLang="en-US" i="1" dirty="0"/>
              <a:t>: </a:t>
            </a:r>
            <a:r>
              <a:rPr lang="en-US" altLang="en-US" i="1" dirty="0">
                <a:solidFill>
                  <a:srgbClr val="00B050"/>
                </a:solidFill>
              </a:rPr>
              <a:t>n x m</a:t>
            </a:r>
            <a:r>
              <a:rPr lang="en-US" altLang="en-US" dirty="0">
                <a:solidFill>
                  <a:srgbClr val="00B050"/>
                </a:solidFill>
              </a:rPr>
              <a:t> matrix</a:t>
            </a:r>
            <a:r>
              <a:rPr lang="en-US" altLang="en-US" dirty="0"/>
              <a:t>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pPr>
              <a:buFont typeface="Wingdings" pitchFamily="2" charset="2"/>
              <a:buChar char="q"/>
            </a:pPr>
            <a:endParaRPr lang="en-US" altLang="en-US" sz="800" i="1" baseline="-250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Allocation</a:t>
            </a:r>
            <a:r>
              <a:rPr lang="en-US" altLang="en-US" i="1" dirty="0">
                <a:highlight>
                  <a:srgbClr val="FFFF00"/>
                </a:highlight>
              </a:rPr>
              <a:t>:  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n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x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 m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 matrix</a:t>
            </a:r>
            <a:r>
              <a:rPr lang="en-US" altLang="en-US" dirty="0"/>
              <a:t>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pPr>
              <a:buFont typeface="Wingdings" pitchFamily="2" charset="2"/>
              <a:buChar char="q"/>
            </a:pPr>
            <a:endParaRPr lang="en-US" altLang="en-US" sz="800" i="1" baseline="-250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</a:rPr>
              <a:t>Need</a:t>
            </a:r>
            <a:r>
              <a:rPr lang="en-US" altLang="en-US" i="1" dirty="0">
                <a:solidFill>
                  <a:srgbClr val="FF0000"/>
                </a:solidFill>
              </a:rPr>
              <a:t>:  n </a:t>
            </a:r>
            <a:r>
              <a:rPr lang="en-US" altLang="en-US" dirty="0">
                <a:solidFill>
                  <a:srgbClr val="FF0000"/>
                </a:solidFill>
              </a:rPr>
              <a:t>x</a:t>
            </a:r>
            <a:r>
              <a:rPr lang="en-US" altLang="en-US" i="1" dirty="0">
                <a:solidFill>
                  <a:srgbClr val="FF0000"/>
                </a:solidFill>
              </a:rPr>
              <a:t> m</a:t>
            </a:r>
            <a:r>
              <a:rPr lang="en-US" altLang="en-US" dirty="0">
                <a:solidFill>
                  <a:srgbClr val="FF0000"/>
                </a:solidFill>
              </a:rPr>
              <a:t> matrix</a:t>
            </a:r>
            <a:r>
              <a:rPr lang="en-US" altLang="en-US" dirty="0"/>
              <a:t>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ingdings" pitchFamily="2" charset="2"/>
              <a:buChar char="q"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84163" y="1950243"/>
            <a:ext cx="839738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 dirty="0">
                <a:solidFill>
                  <a:srgbClr val="FF0000"/>
                </a:solidFill>
              </a:rPr>
              <a:t>Let </a:t>
            </a:r>
            <a:r>
              <a:rPr kumimoji="0" lang="en-US" altLang="en-US" i="1" dirty="0">
                <a:solidFill>
                  <a:srgbClr val="FF0000"/>
                </a:solidFill>
              </a:rPr>
              <a:t>n</a:t>
            </a:r>
            <a:r>
              <a:rPr kumimoji="0" lang="en-US" altLang="en-US" dirty="0">
                <a:solidFill>
                  <a:srgbClr val="FF0000"/>
                </a:solidFill>
              </a:rPr>
              <a:t> = number of processes, and </a:t>
            </a:r>
            <a:r>
              <a:rPr kumimoji="0" lang="en-US" altLang="en-US" i="1" dirty="0">
                <a:solidFill>
                  <a:srgbClr val="FF0000"/>
                </a:solidFill>
              </a:rPr>
              <a:t>m </a:t>
            </a:r>
            <a:r>
              <a:rPr kumimoji="0" lang="en-US" altLang="en-US" dirty="0">
                <a:solidFill>
                  <a:srgbClr val="FF0000"/>
                </a:solidFill>
              </a:rPr>
              <a:t>= number of resources types. </a:t>
            </a:r>
          </a:p>
        </p:txBody>
      </p:sp>
    </p:spTree>
    <p:extLst>
      <p:ext uri="{BB962C8B-B14F-4D97-AF65-F5344CB8AC3E}">
        <p14:creationId xmlns:p14="http://schemas.microsoft.com/office/powerpoint/2010/main" val="2937352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Safety Algorithm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	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	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 </a:t>
            </a:r>
            <a:r>
              <a:rPr lang="en-US" altLang="en-US" b="1" i="1" dirty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If no such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b="1" i="1" dirty="0">
                <a:sym typeface="Symbol" pitchFamily="18" charset="2"/>
              </a:rPr>
              <a:t>i </a:t>
            </a:r>
            <a:r>
              <a:rPr lang="en-US" altLang="en-US" dirty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3. 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dirty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4.	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2215648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/>
              <a:t>Resource-Request Algorithm for Process </a:t>
            </a:r>
            <a:r>
              <a:rPr lang="en-US" altLang="en-US" sz="3600" i="1"/>
              <a:t>P</a:t>
            </a:r>
            <a:r>
              <a:rPr lang="en-US" altLang="en-US" sz="3600" i="1" baseline="-25000"/>
              <a:t>i</a:t>
            </a:r>
            <a:endParaRPr lang="en-US" altLang="en-US" sz="3600"/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2400"/>
              </a:spcBef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lvl="1">
              <a:lnSpc>
                <a:spcPct val="90000"/>
              </a:lnSpc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dirty="0"/>
              <a:t>1.	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itchFamily="18" charset="2"/>
              </a:rPr>
              <a:t> </a:t>
            </a:r>
            <a:r>
              <a:rPr lang="en-US" altLang="en-US" b="1" i="1" dirty="0" err="1">
                <a:sym typeface="Symbol" pitchFamily="18" charset="2"/>
              </a:rPr>
              <a:t>Need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2.	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 </a:t>
            </a:r>
            <a:r>
              <a:rPr lang="en-US" altLang="en-US" b="1" i="1" dirty="0">
                <a:sym typeface="Symbol" pitchFamily="18" charset="2"/>
              </a:rPr>
              <a:t>Available</a:t>
            </a:r>
            <a:r>
              <a:rPr lang="en-US" altLang="en-US" dirty="0">
                <a:sym typeface="Symbol" pitchFamily="18" charset="2"/>
              </a:rPr>
              <a:t>, go to step 3.  Otherwise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3.	Pretend to allocate requested resources to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spcAft>
                <a:spcPts val="500"/>
              </a:spcAft>
              <a:buFontTx/>
              <a:buNone/>
            </a:pPr>
            <a:r>
              <a:rPr lang="en-US" altLang="en-US" dirty="0">
                <a:sym typeface="Symbol" pitchFamily="18" charset="2"/>
              </a:rPr>
              <a:t>		</a:t>
            </a:r>
            <a:r>
              <a:rPr lang="en-US" altLang="en-US" b="1" i="1" dirty="0">
                <a:sym typeface="Symbol" pitchFamily="18" charset="2"/>
              </a:rPr>
              <a:t>Available</a:t>
            </a:r>
            <a:r>
              <a:rPr lang="en-US" altLang="en-US" b="1" dirty="0">
                <a:sym typeface="Symbol" pitchFamily="18" charset="2"/>
              </a:rPr>
              <a:t> = </a:t>
            </a:r>
            <a:r>
              <a:rPr lang="en-US" altLang="en-US" b="1" i="1" dirty="0">
                <a:sym typeface="Symbol" pitchFamily="18" charset="2"/>
              </a:rPr>
              <a:t>Available  </a:t>
            </a:r>
            <a:r>
              <a:rPr lang="en-US" altLang="en-US" b="1" dirty="0">
                <a:sym typeface="Symbol" pitchFamily="18" charset="2"/>
              </a:rPr>
              <a:t>–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b="1" i="1" dirty="0" err="1">
                <a:sym typeface="Symbol" pitchFamily="18" charset="2"/>
              </a:rPr>
              <a:t>Request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spcAft>
                <a:spcPts val="500"/>
              </a:spcAft>
              <a:buFontTx/>
              <a:buNone/>
            </a:pPr>
            <a:r>
              <a:rPr lang="en-US" altLang="en-US" b="1" dirty="0">
                <a:sym typeface="Symbol" pitchFamily="18" charset="2"/>
              </a:rPr>
              <a:t>		</a:t>
            </a:r>
            <a:r>
              <a:rPr lang="en-US" altLang="en-US" b="1" i="1" dirty="0" err="1">
                <a:sym typeface="Symbol" pitchFamily="18" charset="2"/>
              </a:rPr>
              <a:t>Allocation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baseline="-25000" dirty="0"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= </a:t>
            </a:r>
            <a:r>
              <a:rPr lang="en-US" altLang="en-US" b="1" i="1" dirty="0" err="1">
                <a:sym typeface="Symbol" pitchFamily="18" charset="2"/>
              </a:rPr>
              <a:t>Allocation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+ </a:t>
            </a:r>
            <a:r>
              <a:rPr lang="en-US" altLang="en-US" b="1" i="1" dirty="0" err="1">
                <a:sym typeface="Symbol" pitchFamily="18" charset="2"/>
              </a:rPr>
              <a:t>Request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spcAft>
                <a:spcPts val="500"/>
              </a:spcAft>
              <a:buFontTx/>
              <a:buNone/>
            </a:pPr>
            <a:r>
              <a:rPr lang="en-US" altLang="en-US" b="1" dirty="0">
                <a:sym typeface="Symbol" pitchFamily="18" charset="2"/>
              </a:rPr>
              <a:t>		</a:t>
            </a:r>
            <a:r>
              <a:rPr lang="en-US" altLang="en-US" b="1" i="1" dirty="0" err="1">
                <a:sym typeface="Symbol" pitchFamily="18" charset="2"/>
              </a:rPr>
              <a:t>Need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=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b="1" i="1" dirty="0" err="1">
                <a:sym typeface="Symbol" pitchFamily="18" charset="2"/>
              </a:rPr>
              <a:t>Need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– </a:t>
            </a:r>
            <a:r>
              <a:rPr lang="en-US" altLang="en-US" b="1" i="1" dirty="0" err="1">
                <a:sym typeface="Symbol" pitchFamily="18" charset="2"/>
              </a:rPr>
              <a:t>Request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;</a:t>
            </a:r>
          </a:p>
          <a:p>
            <a:pPr lvl="2">
              <a:lnSpc>
                <a:spcPct val="90000"/>
              </a:lnSpc>
              <a:spcAft>
                <a:spcPts val="50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>
                <a:sym typeface="Symbol" pitchFamily="18" charset="2"/>
              </a:rPr>
              <a:t>If safe  the resources are allocated to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</a:p>
          <a:p>
            <a:pPr lvl="2">
              <a:lnSpc>
                <a:spcPct val="90000"/>
              </a:lnSpc>
              <a:spcAft>
                <a:spcPts val="50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>
                <a:sym typeface="Symbol" pitchFamily="18" charset="2"/>
              </a:rPr>
              <a:t>If unsafe 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must wait, and the old resource-allocation state is restored</a:t>
            </a:r>
          </a:p>
        </p:txBody>
      </p:sp>
    </p:spTree>
    <p:extLst>
      <p:ext uri="{BB962C8B-B14F-4D97-AF65-F5344CB8AC3E}">
        <p14:creationId xmlns:p14="http://schemas.microsoft.com/office/powerpoint/2010/main" val="54085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Example of Banker’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80305" y="1983287"/>
            <a:ext cx="8796270" cy="439175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5 processes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</a:rPr>
              <a:t>0  </a:t>
            </a:r>
            <a:r>
              <a:rPr lang="en-US" altLang="en-US" dirty="0">
                <a:solidFill>
                  <a:srgbClr val="FF0000"/>
                </a:solidFill>
              </a:rPr>
              <a:t>to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</a:rPr>
              <a:t>4</a:t>
            </a:r>
            <a:r>
              <a:rPr lang="en-US" altLang="en-US" dirty="0">
                <a:solidFill>
                  <a:srgbClr val="FF0000"/>
                </a:solidFill>
              </a:rPr>
              <a:t>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      3 resource types: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              </a:t>
            </a:r>
            <a:r>
              <a:rPr lang="en-US" altLang="en-US" i="1" dirty="0">
                <a:solidFill>
                  <a:srgbClr val="FF0000"/>
                </a:solidFill>
              </a:rPr>
              <a:t>A</a:t>
            </a:r>
            <a:r>
              <a:rPr lang="en-US" altLang="en-US" dirty="0">
                <a:solidFill>
                  <a:srgbClr val="FF0000"/>
                </a:solidFill>
              </a:rPr>
              <a:t> (10 instances),  </a:t>
            </a:r>
            <a:r>
              <a:rPr lang="en-US" altLang="en-US" i="1" dirty="0">
                <a:solidFill>
                  <a:srgbClr val="FF0000"/>
                </a:solidFill>
              </a:rPr>
              <a:t>B</a:t>
            </a:r>
            <a:r>
              <a:rPr lang="en-US" altLang="en-US" dirty="0">
                <a:solidFill>
                  <a:srgbClr val="FF0000"/>
                </a:solidFill>
              </a:rPr>
              <a:t> (5 instances), and </a:t>
            </a:r>
            <a:r>
              <a:rPr lang="en-US" altLang="en-US" i="1" dirty="0">
                <a:solidFill>
                  <a:srgbClr val="FF0000"/>
                </a:solidFill>
              </a:rPr>
              <a:t>C</a:t>
            </a:r>
            <a:r>
              <a:rPr lang="en-US" altLang="en-US" dirty="0">
                <a:solidFill>
                  <a:srgbClr val="FF0000"/>
                </a:solidFill>
              </a:rPr>
              <a:t> (7 instances)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       </a:t>
            </a:r>
            <a:r>
              <a:rPr lang="en-US" altLang="en-US" u="sng" dirty="0">
                <a:highlight>
                  <a:srgbClr val="FFFF00"/>
                </a:highlight>
              </a:rPr>
              <a:t>Process	     </a:t>
            </a:r>
            <a:r>
              <a:rPr lang="en-US" altLang="en-US" i="1" u="sng" dirty="0">
                <a:highlight>
                  <a:srgbClr val="FFFF00"/>
                </a:highlight>
              </a:rPr>
              <a:t>Allocation</a:t>
            </a:r>
            <a:r>
              <a:rPr lang="en-US" altLang="en-US" i="1" dirty="0">
                <a:highlight>
                  <a:srgbClr val="FFFF00"/>
                </a:highlight>
              </a:rPr>
              <a:t>	    </a:t>
            </a:r>
            <a:r>
              <a:rPr lang="en-US" altLang="en-US" i="1" u="sng" dirty="0">
                <a:highlight>
                  <a:srgbClr val="FFFF00"/>
                </a:highlight>
              </a:rPr>
              <a:t>Max</a:t>
            </a:r>
            <a:r>
              <a:rPr lang="en-US" altLang="en-US" i="1" dirty="0">
                <a:highlight>
                  <a:srgbClr val="FFFF00"/>
                </a:highlight>
              </a:rPr>
              <a:t>	</a:t>
            </a:r>
            <a:r>
              <a:rPr lang="en-US" altLang="en-US" i="1" u="sng" dirty="0">
                <a:highlight>
                  <a:srgbClr val="FF0000"/>
                </a:highlight>
              </a:rPr>
              <a:t>Available</a:t>
            </a:r>
            <a:endParaRPr lang="en-US" altLang="en-US" i="1" dirty="0">
              <a:highlight>
                <a:srgbClr val="FF0000"/>
              </a:highlight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>
                <a:highlight>
                  <a:srgbClr val="FFFF00"/>
                </a:highlight>
              </a:rPr>
              <a:t>			A B C	       A B C 	</a:t>
            </a:r>
            <a:r>
              <a:rPr lang="en-US" altLang="en-US" i="1" dirty="0">
                <a:highlight>
                  <a:srgbClr val="FF0000"/>
                </a:highlight>
              </a:rPr>
              <a:t>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0	</a:t>
            </a:r>
            <a:r>
              <a:rPr lang="en-US" altLang="en-US" dirty="0">
                <a:highlight>
                  <a:srgbClr val="FFFF00"/>
                </a:highlight>
              </a:rPr>
              <a:t>0 1 0	        7 5 3 	</a:t>
            </a:r>
            <a:r>
              <a:rPr lang="en-US" altLang="en-US" dirty="0">
                <a:solidFill>
                  <a:schemeClr val="tx1"/>
                </a:solidFill>
                <a:highlight>
                  <a:srgbClr val="FF0000"/>
                </a:highlight>
              </a:rPr>
              <a:t>3 3 2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1	</a:t>
            </a:r>
            <a:r>
              <a:rPr lang="en-US" altLang="en-US" dirty="0">
                <a:highlight>
                  <a:srgbClr val="FFFF00"/>
                </a:highlight>
              </a:rPr>
              <a:t>2 0 0 	        3 2 2 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2</a:t>
            </a:r>
            <a:r>
              <a:rPr lang="en-US" altLang="en-US" dirty="0">
                <a:highlight>
                  <a:srgbClr val="FFFF00"/>
                </a:highlight>
              </a:rPr>
              <a:t>	3 0 2 	        9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3</a:t>
            </a:r>
            <a:r>
              <a:rPr lang="en-US" altLang="en-US" dirty="0">
                <a:highlight>
                  <a:srgbClr val="FFFF00"/>
                </a:highlight>
              </a:rPr>
              <a:t>	2 1 1 	        2 2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4</a:t>
            </a:r>
            <a:r>
              <a:rPr lang="en-US" altLang="en-US" dirty="0">
                <a:highlight>
                  <a:srgbClr val="FFFF00"/>
                </a:highlight>
              </a:rPr>
              <a:t>	0 0 2	        4 3 3  	</a:t>
            </a: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99958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0	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7 4 3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1	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1 2 2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	6 0 0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3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	0 1 1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4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64790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Example: 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Request (1,0,2)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itchFamily="18" charset="2"/>
              </a:rPr>
              <a:t> Available (that is, (1,0,2)  (3,3,2)  true</a:t>
            </a:r>
            <a:endParaRPr lang="en-US" altLang="en-US" i="1" dirty="0">
              <a:sym typeface="Symbol" pitchFamily="18" charset="2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</a:t>
            </a:r>
            <a:r>
              <a:rPr lang="en-US" altLang="en-US" dirty="0">
                <a:solidFill>
                  <a:srgbClr val="FF0000"/>
                </a:solidFill>
              </a:rPr>
              <a:t>2 3 0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</a:t>
            </a:r>
            <a:r>
              <a:rPr lang="en-US" altLang="en-US" dirty="0">
                <a:solidFill>
                  <a:srgbClr val="FF0000"/>
                </a:solidFill>
              </a:rPr>
              <a:t>3 0 2                0 2 0 </a:t>
            </a:r>
            <a:r>
              <a:rPr lang="en-US" altLang="en-US" dirty="0"/>
              <a:t>	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0 1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highlight>
                  <a:srgbClr val="FF0000"/>
                </a:highlight>
              </a:rPr>
              <a:t>Can request for (3,3,0) by </a:t>
            </a:r>
            <a:r>
              <a:rPr lang="en-US" altLang="en-US" b="1" i="1" dirty="0">
                <a:highlight>
                  <a:srgbClr val="FF0000"/>
                </a:highlight>
              </a:rPr>
              <a:t>P</a:t>
            </a:r>
            <a:r>
              <a:rPr lang="en-US" altLang="en-US" b="1" baseline="-25000" dirty="0">
                <a:highlight>
                  <a:srgbClr val="FF0000"/>
                </a:highlight>
              </a:rPr>
              <a:t>4</a:t>
            </a:r>
            <a:r>
              <a:rPr lang="en-US" altLang="en-US" dirty="0">
                <a:highlight>
                  <a:srgbClr val="FF0000"/>
                </a:highlight>
              </a:rPr>
              <a:t> be granted immediately? (Home task)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>
              <a:highlight>
                <a:srgbClr val="FF0000"/>
              </a:highlight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highlight>
                  <a:srgbClr val="FF0000"/>
                </a:highlight>
              </a:rPr>
              <a:t>Can request for (0,2,10) by </a:t>
            </a:r>
            <a:r>
              <a:rPr lang="en-US" altLang="en-US" b="1" i="1" dirty="0">
                <a:highlight>
                  <a:srgbClr val="FF0000"/>
                </a:highlight>
              </a:rPr>
              <a:t>P</a:t>
            </a:r>
            <a:r>
              <a:rPr lang="en-US" altLang="en-US" b="1" baseline="-25000" dirty="0">
                <a:highlight>
                  <a:srgbClr val="FF0000"/>
                </a:highlight>
              </a:rPr>
              <a:t>0</a:t>
            </a:r>
            <a:r>
              <a:rPr lang="en-US" altLang="en-US" dirty="0">
                <a:highlight>
                  <a:srgbClr val="FF0000"/>
                </a:highlight>
              </a:rPr>
              <a:t> be granted immediately? (Home task)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01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Deadlock Detection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284162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Recovery scheme</a:t>
            </a:r>
          </a:p>
        </p:txBody>
      </p:sp>
    </p:spTree>
    <p:extLst>
      <p:ext uri="{BB962C8B-B14F-4D97-AF65-F5344CB8AC3E}">
        <p14:creationId xmlns:p14="http://schemas.microsoft.com/office/powerpoint/2010/main" val="3579935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Single Instance of Each Resource Type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3366FF"/>
                </a:solidFill>
              </a:rPr>
              <a:t>wait-for </a:t>
            </a:r>
            <a:r>
              <a:rPr lang="en-US" altLang="en-US" dirty="0"/>
              <a:t>graph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Nodes are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 </a:t>
            </a:r>
            <a:r>
              <a:rPr lang="en-US" altLang="en-US" b="1" i="1" dirty="0" err="1">
                <a:sym typeface="Symbol" pitchFamily="18" charset="2"/>
              </a:rPr>
              <a:t>P</a:t>
            </a:r>
            <a:r>
              <a:rPr lang="en-US" altLang="en-US" b="1" i="1" baseline="-25000" dirty="0" err="1">
                <a:sym typeface="Symbol" pitchFamily="18" charset="2"/>
              </a:rPr>
              <a:t>j</a:t>
            </a:r>
            <a:r>
              <a:rPr lang="en-US" altLang="en-US" b="1" i="1" baseline="-25000" dirty="0">
                <a:sym typeface="Symbol" pitchFamily="18" charset="2"/>
              </a:rPr>
              <a:t>   </a:t>
            </a:r>
            <a:r>
              <a:rPr lang="en-US" altLang="en-US" dirty="0">
                <a:sym typeface="Symbol" pitchFamily="18" charset="2"/>
              </a:rPr>
              <a:t>if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is waiting for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b="1" i="1" dirty="0" err="1">
                <a:sym typeface="Symbol" pitchFamily="18" charset="2"/>
              </a:rPr>
              <a:t>P</a:t>
            </a:r>
            <a:r>
              <a:rPr lang="en-US" altLang="en-US" b="1" i="1" baseline="-25000" dirty="0" err="1">
                <a:sym typeface="Symbol" pitchFamily="18" charset="2"/>
              </a:rPr>
              <a:t>j</a:t>
            </a:r>
            <a:br>
              <a:rPr lang="en-US" altLang="en-US" b="1" i="1" dirty="0">
                <a:sym typeface="Symbol" pitchFamily="18" charset="2"/>
              </a:rPr>
            </a:br>
            <a:endParaRPr lang="en-US" altLang="en-US" b="1" i="1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246446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/>
              <a:t>Deadlock in Multithreaded Application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84163" y="190813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Two </a:t>
            </a:r>
            <a:r>
              <a:rPr lang="en-US" dirty="0" err="1"/>
              <a:t>mutex</a:t>
            </a:r>
            <a:r>
              <a:rPr lang="en-US" dirty="0"/>
              <a:t> locks are created an initialized:</a:t>
            </a:r>
          </a:p>
        </p:txBody>
      </p:sp>
      <p:pic>
        <p:nvPicPr>
          <p:cNvPr id="88067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806700"/>
            <a:ext cx="44958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54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/>
              <a:t>Resource-Allocation Graph and  Wait-for Graph</a:t>
            </a:r>
          </a:p>
        </p:txBody>
      </p:sp>
      <p:sp>
        <p:nvSpPr>
          <p:cNvPr id="66562" name="Text Box 5"/>
          <p:cNvSpPr txBox="1">
            <a:spLocks noChangeArrowheads="1"/>
          </p:cNvSpPr>
          <p:nvPr/>
        </p:nvSpPr>
        <p:spPr bwMode="auto">
          <a:xfrm>
            <a:off x="1773085" y="5661025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/>
              <a:t>Resource-Allocation Graph</a:t>
            </a:r>
          </a:p>
        </p:txBody>
      </p:sp>
      <p:sp>
        <p:nvSpPr>
          <p:cNvPr id="66563" name="Text Box 6"/>
          <p:cNvSpPr txBox="1">
            <a:spLocks noChangeArrowheads="1"/>
          </p:cNvSpPr>
          <p:nvPr/>
        </p:nvSpPr>
        <p:spPr bwMode="auto">
          <a:xfrm>
            <a:off x="4810125" y="5661025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/>
              <a:t>Corresponding wait-for graph</a:t>
            </a:r>
          </a:p>
        </p:txBody>
      </p:sp>
      <p:pic>
        <p:nvPicPr>
          <p:cNvPr id="665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955800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05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process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process.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process</a:t>
            </a:r>
            <a:r>
              <a:rPr lang="en-US" altLang="en-US" i="1" dirty="0"/>
              <a:t>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270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Detection Algorithm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1.	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(a)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(b)	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 0</a:t>
            </a:r>
            <a:r>
              <a:rPr lang="en-US" altLang="en-US" dirty="0">
                <a:sym typeface="Symbol" pitchFamily="18" charset="2"/>
              </a:rPr>
              <a:t>, then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b="1" i="1" dirty="0">
                <a:sym typeface="Symbol" pitchFamily="18" charset="2"/>
              </a:rPr>
              <a:t>Finish</a:t>
            </a:r>
            <a:r>
              <a:rPr lang="en-US" altLang="en-US" b="1" dirty="0">
                <a:sym typeface="Symbol" pitchFamily="18" charset="2"/>
              </a:rPr>
              <a:t>[i] </a:t>
            </a:r>
            <a:r>
              <a:rPr lang="en-US" altLang="en-US" b="1" i="1" dirty="0">
                <a:sym typeface="Symbol" pitchFamily="18" charset="2"/>
              </a:rPr>
              <a:t>= false</a:t>
            </a:r>
            <a:r>
              <a:rPr lang="en-US" altLang="en-US" dirty="0">
                <a:sym typeface="Symbol" pitchFamily="18" charset="2"/>
              </a:rPr>
              <a:t>; otherwise, </a:t>
            </a:r>
            <a:r>
              <a:rPr lang="en-US" altLang="en-US" b="1" i="1" dirty="0">
                <a:sym typeface="Symbol" pitchFamily="18" charset="2"/>
              </a:rPr>
              <a:t>Finish</a:t>
            </a:r>
            <a:r>
              <a:rPr lang="en-US" altLang="en-US" b="1" dirty="0">
                <a:sym typeface="Symbol" pitchFamily="18" charset="2"/>
              </a:rPr>
              <a:t>[i] = </a:t>
            </a:r>
            <a:r>
              <a:rPr lang="en-US" altLang="en-US" b="1" i="1" dirty="0">
                <a:sym typeface="Symbol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2.	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(a)	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(b)	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 </a:t>
            </a:r>
            <a:r>
              <a:rPr lang="en-US" altLang="en-US" b="1" i="1" dirty="0">
                <a:sym typeface="Symbol" pitchFamily="18" charset="2"/>
              </a:rPr>
              <a:t>Work</a:t>
            </a:r>
            <a:br>
              <a:rPr lang="en-US" altLang="en-US" b="1" i="1" dirty="0">
                <a:sym typeface="Symbol" pitchFamily="18" charset="2"/>
              </a:rPr>
            </a:br>
            <a:endParaRPr lang="en-US" altLang="en-US" b="1" dirty="0">
              <a:sym typeface="Symbol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If no such </a:t>
            </a:r>
            <a:r>
              <a:rPr lang="en-US" altLang="en-US" b="1" i="1" dirty="0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exists, go to step 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2654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Detection Algorithm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3.	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dirty="0"/>
              <a:t>go to step 2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4.	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itchFamily="18" charset="2"/>
              </a:rPr>
              <a:t> </a:t>
            </a:r>
            <a:r>
              <a:rPr lang="en-US" altLang="en-US" b="1" i="1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  </a:t>
            </a:r>
            <a:r>
              <a:rPr lang="en-US" altLang="en-US" b="1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, then the system is in deadlock state. Moreover, if </a:t>
            </a:r>
            <a:r>
              <a:rPr lang="en-US" altLang="en-US" b="1" i="1" dirty="0">
                <a:sym typeface="Symbol" pitchFamily="18" charset="2"/>
              </a:rPr>
              <a:t>Finish</a:t>
            </a:r>
            <a:r>
              <a:rPr lang="en-US" altLang="en-US" b="1" dirty="0">
                <a:sym typeface="Symbol" pitchFamily="18" charset="2"/>
              </a:rPr>
              <a:t>[</a:t>
            </a:r>
            <a:r>
              <a:rPr lang="en-US" altLang="en-US" b="1" i="1" dirty="0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] == </a:t>
            </a:r>
            <a:r>
              <a:rPr lang="en-US" altLang="en-US" b="1" i="1" dirty="0">
                <a:sym typeface="Symbol" pitchFamily="18" charset="2"/>
              </a:rPr>
              <a:t>false</a:t>
            </a:r>
            <a:r>
              <a:rPr lang="en-US" altLang="en-US" dirty="0">
                <a:sym typeface="Symbol" pitchFamily="18" charset="2"/>
              </a:rPr>
              <a:t>, then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852488" y="4788792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b="1" dirty="0">
                <a:solidFill>
                  <a:srgbClr val="FF0066"/>
                </a:solidFill>
                <a:sym typeface="Symbol" pitchFamily="18" charset="2"/>
              </a:rPr>
              <a:t>Algorithm requires an order of O(</a:t>
            </a:r>
            <a:r>
              <a:rPr kumimoji="0" lang="en-US" altLang="en-US" b="1" i="1" dirty="0">
                <a:solidFill>
                  <a:srgbClr val="FF0066"/>
                </a:solidFill>
                <a:sym typeface="Symbol" pitchFamily="18" charset="2"/>
              </a:rPr>
              <a:t>m </a:t>
            </a:r>
            <a:r>
              <a:rPr kumimoji="0" lang="en-US" altLang="en-US" b="1" dirty="0">
                <a:solidFill>
                  <a:srgbClr val="FF0066"/>
                </a:solidFill>
                <a:sym typeface="Symbol" pitchFamily="18" charset="2"/>
              </a:rPr>
              <a:t>x</a:t>
            </a:r>
            <a:r>
              <a:rPr kumimoji="0" lang="en-US" altLang="en-US" b="1" i="1" dirty="0">
                <a:solidFill>
                  <a:srgbClr val="FF0066"/>
                </a:solidFill>
                <a:sym typeface="Symbol" pitchFamily="18" charset="2"/>
              </a:rPr>
              <a:t> n</a:t>
            </a:r>
            <a:r>
              <a:rPr kumimoji="0" lang="en-US" altLang="en-US" b="1" baseline="30000" dirty="0">
                <a:solidFill>
                  <a:srgbClr val="FF0066"/>
                </a:solidFill>
                <a:sym typeface="Symbol" pitchFamily="18" charset="2"/>
              </a:rPr>
              <a:t>2</a:t>
            </a:r>
            <a:r>
              <a:rPr kumimoji="0" lang="en-US" altLang="en-US" b="1" dirty="0">
                <a:solidFill>
                  <a:srgbClr val="FF0066"/>
                </a:solidFill>
                <a:sym typeface="Symbol" pitchFamily="18" charset="2"/>
              </a:rPr>
              <a:t>) operations to detect whether the system is in deadlocked state</a:t>
            </a:r>
            <a:endParaRPr kumimoji="0" lang="en-US" altLang="en-US" dirty="0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</a:pPr>
            <a:endParaRPr kumimoji="0" lang="en-US" alt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17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Example of Detection Algorithm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 A B C 	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 0 1 0               0 0 0 	0 0 0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 2 0 0 	  2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 3 0 3               0 0 0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1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0076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Example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4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192427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Detection-Algorithm Usage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/>
              <a:t>When, and how often, to invoke depends on: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How often a deadlock is likely to occur?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How many processes will need to be rolled back?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/>
              <a:t>one for each disjoint cycle</a:t>
            </a:r>
            <a:br>
              <a:rPr lang="en-US" altLang="en-US"/>
            </a:br>
            <a:endParaRPr lang="en-US" altLang="en-US"/>
          </a:p>
          <a:p>
            <a:pPr>
              <a:buFont typeface="Wingdings" pitchFamily="2" charset="2"/>
              <a:buChar char="q"/>
            </a:pPr>
            <a:r>
              <a:rPr lang="en-US" altLang="en-US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/>
              <a:t>“</a:t>
            </a:r>
            <a:r>
              <a:rPr lang="en-US" altLang="ja-JP"/>
              <a:t>caused</a:t>
            </a:r>
            <a:r>
              <a:rPr lang="ja-JP" altLang="en-US"/>
              <a:t>”</a:t>
            </a:r>
            <a:r>
              <a:rPr lang="en-US" altLang="ja-JP"/>
              <a:t> the deadlock.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751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/>
              <a:t>Recovery from Deadlock:  Process Termination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290905" y="1995813"/>
            <a:ext cx="8567345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Abort all deadlocked processes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Abort one process at a time until the deadlock cycle is eliminated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Priority of the process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How long process has computed, and how much longer to completion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Resources the process has used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Resources process needs to complete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How many processes will need to be terminated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Is process interactive or batch?</a:t>
            </a:r>
          </a:p>
        </p:txBody>
      </p:sp>
    </p:spTree>
    <p:extLst>
      <p:ext uri="{BB962C8B-B14F-4D97-AF65-F5344CB8AC3E}">
        <p14:creationId xmlns:p14="http://schemas.microsoft.com/office/powerpoint/2010/main" val="2701995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/>
              <a:t>Recovery from Deadlock:  Resource Preemption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Rollback</a:t>
            </a:r>
            <a:r>
              <a:rPr lang="en-US" altLang="en-US" dirty="0"/>
              <a:t> – return to some previous safe state, restart process for that state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Starvation</a:t>
            </a:r>
            <a:r>
              <a:rPr lang="en-US" altLang="en-US" dirty="0"/>
              <a:t> –  same process may always be picked as victim, include number of rollback in cost factor (define number of rollback)</a:t>
            </a:r>
          </a:p>
        </p:txBody>
      </p:sp>
    </p:spTree>
    <p:extLst>
      <p:ext uri="{BB962C8B-B14F-4D97-AF65-F5344CB8AC3E}">
        <p14:creationId xmlns:p14="http://schemas.microsoft.com/office/powerpoint/2010/main" val="1606804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15798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/>
              <a:t>Deadlock in Multithreaded Application</a:t>
            </a:r>
          </a:p>
        </p:txBody>
      </p:sp>
      <p:pic>
        <p:nvPicPr>
          <p:cNvPr id="89090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08" y="1896331"/>
            <a:ext cx="3402987" cy="4304779"/>
          </a:xfrm>
        </p:spPr>
      </p:pic>
    </p:spTree>
    <p:extLst>
      <p:ext uri="{BB962C8B-B14F-4D97-AF65-F5344CB8AC3E}">
        <p14:creationId xmlns:p14="http://schemas.microsoft.com/office/powerpoint/2010/main" val="3613960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/>
              <a:t>Deadlock in Multithreaded Application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284163" y="189560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Deadlock is possible if </a:t>
            </a:r>
            <a:r>
              <a:rPr lang="en-US" dirty="0">
                <a:solidFill>
                  <a:srgbClr val="FF0000"/>
                </a:solidFill>
              </a:rPr>
              <a:t>thread 1 </a:t>
            </a:r>
            <a:r>
              <a:rPr lang="en-US" dirty="0"/>
              <a:t>acquires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first_mutex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thread 2 </a:t>
            </a:r>
            <a:r>
              <a:rPr lang="en-US" dirty="0"/>
              <a:t>acquires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second_mutex</a:t>
            </a:r>
            <a:r>
              <a:rPr lang="en-US" dirty="0">
                <a:solidFill>
                  <a:srgbClr val="00B05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Thread 1 then waits for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second_mutex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thread 2 waits for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first_mutex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Can be illustrated with a </a:t>
            </a:r>
            <a:r>
              <a:rPr lang="en-US" b="1" dirty="0"/>
              <a:t>resource allocation graph (RAG)</a:t>
            </a:r>
            <a:r>
              <a:rPr lang="en-US" dirty="0"/>
              <a:t>:</a:t>
            </a:r>
          </a:p>
        </p:txBody>
      </p:sp>
      <p:pic>
        <p:nvPicPr>
          <p:cNvPr id="90115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3803803"/>
            <a:ext cx="57499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71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/>
              <a:t>Deadlock in Multithreaded Application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D7B6E0-1FCB-3041-9D66-30A73CA3B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984306"/>
            <a:ext cx="8522333" cy="3753885"/>
          </a:xfrm>
        </p:spPr>
      </p:pic>
    </p:spTree>
    <p:extLst>
      <p:ext uri="{BB962C8B-B14F-4D97-AF65-F5344CB8AC3E}">
        <p14:creationId xmlns:p14="http://schemas.microsoft.com/office/powerpoint/2010/main" val="325142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Deadlock Characterization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233808"/>
            <a:ext cx="857408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</a:rPr>
              <a:t>0 </a:t>
            </a:r>
            <a:r>
              <a:rPr lang="en-US" altLang="en-US" dirty="0">
                <a:solidFill>
                  <a:srgbClr val="FF0000"/>
                </a:solidFill>
              </a:rPr>
              <a:t>is waiting for a resource that is held by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0B050"/>
                </a:solidFill>
              </a:rPr>
              <a:t>P</a:t>
            </a:r>
            <a:r>
              <a:rPr lang="en-US" altLang="en-US" baseline="-25000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rgbClr val="00B050"/>
                </a:solidFill>
              </a:rPr>
              <a:t> is waiting for a resource that is held by </a:t>
            </a:r>
            <a:r>
              <a:rPr lang="en-US" altLang="en-US" i="1" dirty="0">
                <a:solidFill>
                  <a:srgbClr val="00B050"/>
                </a:solidFill>
              </a:rPr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>
                <a:solidFill>
                  <a:schemeClr val="accent1"/>
                </a:solidFill>
              </a:rPr>
              <a:t>P</a:t>
            </a:r>
            <a:r>
              <a:rPr lang="en-US" altLang="en-US" i="1" baseline="-25000" dirty="0" err="1">
                <a:solidFill>
                  <a:schemeClr val="accent1"/>
                </a:solidFill>
              </a:rPr>
              <a:t>n</a:t>
            </a:r>
            <a:r>
              <a:rPr lang="en-US" altLang="en-US" baseline="-25000" dirty="0">
                <a:solidFill>
                  <a:schemeClr val="accent1"/>
                </a:solidFill>
              </a:rPr>
              <a:t>–1</a:t>
            </a:r>
            <a:r>
              <a:rPr lang="en-US" altLang="en-US" dirty="0">
                <a:solidFill>
                  <a:schemeClr val="accent1"/>
                </a:solidFill>
              </a:rPr>
              <a:t> is waiting for a resource that is held by </a:t>
            </a:r>
            <a:r>
              <a:rPr lang="en-US" altLang="en-US" i="1" dirty="0" err="1">
                <a:solidFill>
                  <a:schemeClr val="accent1"/>
                </a:solidFill>
              </a:rPr>
              <a:t>P</a:t>
            </a:r>
            <a:r>
              <a:rPr lang="en-US" altLang="en-US" baseline="-25000" dirty="0" err="1">
                <a:solidFill>
                  <a:schemeClr val="accent1"/>
                </a:solidFill>
              </a:rPr>
              <a:t>n</a:t>
            </a:r>
            <a:r>
              <a:rPr lang="en-US" altLang="en-US" dirty="0"/>
              <a:t>, and </a:t>
            </a:r>
            <a:r>
              <a:rPr lang="en-US" altLang="en-US" i="1" dirty="0" err="1">
                <a:solidFill>
                  <a:srgbClr val="C00000"/>
                </a:solidFill>
              </a:rPr>
              <a:t>P</a:t>
            </a:r>
            <a:r>
              <a:rPr lang="en-US" altLang="en-US" baseline="-25000" dirty="0" err="1">
                <a:solidFill>
                  <a:srgbClr val="C00000"/>
                </a:solidFill>
              </a:rPr>
              <a:t>n</a:t>
            </a:r>
            <a:r>
              <a:rPr lang="en-US" altLang="en-US" dirty="0">
                <a:solidFill>
                  <a:srgbClr val="C00000"/>
                </a:solidFill>
              </a:rPr>
              <a:t> is waiting for a resource that is held by </a:t>
            </a:r>
            <a:r>
              <a:rPr lang="en-US" altLang="en-US" i="1" dirty="0">
                <a:solidFill>
                  <a:srgbClr val="C00000"/>
                </a:solidFill>
              </a:rPr>
              <a:t>P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dirty="0">
                <a:solidFill>
                  <a:srgbClr val="C00000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0" y="1766888"/>
            <a:ext cx="826149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>
                <a:solidFill>
                  <a:srgbClr val="FF0000"/>
                </a:solidFill>
              </a:rPr>
              <a:t>Deadlock can arise if four conditions hold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37434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Resource-Allocation Graph (RAG)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377529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V is partitioned into two types: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>
              <a:buFont typeface="Wingdings" pitchFamily="2" charset="2"/>
              <a:buChar char="q"/>
            </a:pPr>
            <a:endParaRPr lang="en-US" altLang="en-US" sz="9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request edge (WANT TO USE)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i="1" dirty="0" err="1">
                <a:sym typeface="Symbol" pitchFamily="18" charset="2"/>
              </a:rPr>
              <a:t>R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endParaRPr lang="en-US" altLang="en-US" i="1" baseline="-250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endParaRPr lang="en-US" altLang="en-US" sz="800" i="1" baseline="-250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assignment edge (USING)</a:t>
            </a:r>
            <a:r>
              <a:rPr lang="en-US" altLang="en-US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i="1" dirty="0">
                <a:sym typeface="Symbol" pitchFamily="18" charset="2"/>
              </a:rPr>
              <a:t>P</a:t>
            </a:r>
            <a:r>
              <a:rPr lang="en-US" altLang="en-US" i="1" baseline="-25000" dirty="0">
                <a:sym typeface="Symbol" pitchFamily="18" charset="2"/>
              </a:rPr>
              <a:t>i</a:t>
            </a:r>
            <a:endParaRPr lang="en-US" altLang="en-US" dirty="0">
              <a:sym typeface="Symbol" pitchFamily="18" charset="2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84163" y="1930769"/>
            <a:ext cx="469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sz="2000" dirty="0"/>
              <a:t>A set of </a:t>
            </a:r>
            <a:r>
              <a:rPr kumimoji="0" lang="en-US" altLang="en-US" sz="2000" dirty="0">
                <a:solidFill>
                  <a:srgbClr val="FF0000"/>
                </a:solidFill>
              </a:rPr>
              <a:t>vertices </a:t>
            </a:r>
            <a:r>
              <a:rPr kumimoji="0" lang="en-US" altLang="en-US" sz="2000" i="1" dirty="0">
                <a:solidFill>
                  <a:srgbClr val="FF0000"/>
                </a:solidFill>
              </a:rPr>
              <a:t>V</a:t>
            </a:r>
            <a:r>
              <a:rPr kumimoji="0" lang="en-US" altLang="en-US" sz="2000" dirty="0">
                <a:solidFill>
                  <a:srgbClr val="FF0000"/>
                </a:solidFill>
              </a:rPr>
              <a:t> and a set of edges </a:t>
            </a:r>
            <a:r>
              <a:rPr kumimoji="0" lang="en-US" altLang="en-US" sz="2000" i="1" dirty="0">
                <a:solidFill>
                  <a:srgbClr val="FF0000"/>
                </a:solidFill>
              </a:rPr>
              <a:t>E</a:t>
            </a:r>
            <a:r>
              <a:rPr kumimoji="0" lang="en-US" altLang="en-US" sz="2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36611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3994</TotalTime>
  <Words>4190</Words>
  <Application>Microsoft Office PowerPoint</Application>
  <PresentationFormat>On-screen Show (4:3)</PresentationFormat>
  <Paragraphs>560</Paragraphs>
  <Slides>50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Corbel</vt:lpstr>
      <vt:lpstr>Courier New</vt:lpstr>
      <vt:lpstr>Helvetica</vt:lpstr>
      <vt:lpstr>Monotype Sorts</vt:lpstr>
      <vt:lpstr>Times New Roman</vt:lpstr>
      <vt:lpstr>Wingdings</vt:lpstr>
      <vt:lpstr>Spectrum</vt:lpstr>
      <vt:lpstr>Deadlocks</vt:lpstr>
      <vt:lpstr>Lecture Outline</vt:lpstr>
      <vt:lpstr>System Model</vt:lpstr>
      <vt:lpstr>Deadlock in Multithreaded Application</vt:lpstr>
      <vt:lpstr>Deadlock in Multithreaded Application</vt:lpstr>
      <vt:lpstr>Deadlock in Multithreaded Application</vt:lpstr>
      <vt:lpstr>Deadlock in Multithreaded Application</vt:lpstr>
      <vt:lpstr>Deadlock Characterization</vt:lpstr>
      <vt:lpstr>Resource-Allocation Graph (RAG)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(cont’d)</vt:lpstr>
      <vt:lpstr>Circular Wait</vt:lpstr>
      <vt:lpstr>Deadlock Avoidance</vt:lpstr>
      <vt:lpstr>Basic Facts</vt:lpstr>
      <vt:lpstr>Safe State</vt:lpstr>
      <vt:lpstr>Safe &amp; Unsafe State Cont. (Example)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Resource-Allocation Graph Algorithm (Example- Single Instance)</vt:lpstr>
      <vt:lpstr>Resource-Allocation Graph Algorithm (Example- Single Instance)</vt:lpstr>
      <vt:lpstr>Resource-Allocation Graph Algorithm (Example- Multiple Instance) Exercise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(cont’d)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(cont’d)</vt:lpstr>
      <vt:lpstr>Example of Detection Algorithm</vt:lpstr>
      <vt:lpstr>Example (cont’d)</vt:lpstr>
      <vt:lpstr>Detection-Algorithm Usage</vt:lpstr>
      <vt:lpstr>Recovery from Deadlock:  Process Termination</vt:lpstr>
      <vt:lpstr>Recovery from Deadlock:  Resource Preemption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Taslimur Rahman</cp:lastModifiedBy>
  <cp:revision>175</cp:revision>
  <dcterms:created xsi:type="dcterms:W3CDTF">2018-12-10T17:20:29Z</dcterms:created>
  <dcterms:modified xsi:type="dcterms:W3CDTF">2023-07-25T06:04:18Z</dcterms:modified>
</cp:coreProperties>
</file>