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64"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302"/>
  </p:normalViewPr>
  <p:slideViewPr>
    <p:cSldViewPr snapToGrid="0" snapToObjects="1">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7/25/2023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834843D-2B26-413A-AC04-711100EC9511}" type="slidenum">
              <a:rPr lang="en-US" altLang="en-US" sz="1300">
                <a:latin typeface="Helvetica" pitchFamily="-84" charset="0"/>
              </a:rPr>
              <a:pPr/>
              <a:t>3</a:t>
            </a:fld>
            <a:endParaRPr lang="en-US" altLang="en-US" sz="1300">
              <a:latin typeface="Helvetica" pitchFamily="-84"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60444F0-A71E-4B9C-A35F-17B9B530A3C7}" type="slidenum">
              <a:rPr lang="en-US" altLang="en-US" sz="1300">
                <a:latin typeface="Helvetica" pitchFamily="-84" charset="0"/>
              </a:rPr>
              <a:pPr/>
              <a:t>14</a:t>
            </a:fld>
            <a:endParaRPr lang="en-US" altLang="en-US" sz="1300">
              <a:latin typeface="Helvetica" pitchFamily="-84"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99465E5F-DA13-48AB-A9A5-A01899F9A38B}" type="slidenum">
              <a:rPr lang="en-US" altLang="en-US" sz="1300">
                <a:latin typeface="Helvetica" pitchFamily="-84" charset="0"/>
              </a:rPr>
              <a:pPr/>
              <a:t>15</a:t>
            </a:fld>
            <a:endParaRPr lang="en-US" altLang="en-US" sz="1300">
              <a:latin typeface="Helvetica" pitchFamily="-84"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D1B2BB1-B471-4692-B2D0-7FC6E62D8209}" type="slidenum">
              <a:rPr lang="en-US" altLang="en-US" sz="1300">
                <a:latin typeface="Helvetica" pitchFamily="-84" charset="0"/>
              </a:rPr>
              <a:pPr/>
              <a:t>16</a:t>
            </a:fld>
            <a:endParaRPr lang="en-US" altLang="en-US" sz="1300">
              <a:latin typeface="Helvetica" pitchFamily="-84"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6B1496BA-3CAF-4060-A036-92808E546899}" type="slidenum">
              <a:rPr lang="en-US" altLang="en-US" sz="1300">
                <a:latin typeface="Helvetica" pitchFamily="-84" charset="0"/>
              </a:rPr>
              <a:pPr/>
              <a:t>18</a:t>
            </a:fld>
            <a:endParaRPr lang="en-US" altLang="en-US" sz="1300">
              <a:latin typeface="Helvetica" pitchFamily="-84"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2F85EED-DD2F-4389-BFB5-E9067CA36609}" type="slidenum">
              <a:rPr lang="en-US" altLang="en-US" sz="1300">
                <a:latin typeface="Helvetica" pitchFamily="-84" charset="0"/>
              </a:rPr>
              <a:pPr/>
              <a:t>19</a:t>
            </a:fld>
            <a:endParaRPr lang="en-US" altLang="en-US" sz="1300">
              <a:latin typeface="Helvetica" pitchFamily="-84"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3679397-B6AF-487D-9447-41E068DD74B5}" type="slidenum">
              <a:rPr lang="en-US" altLang="en-US" sz="1300">
                <a:latin typeface="Helvetica" pitchFamily="-84" charset="0"/>
              </a:rPr>
              <a:pPr/>
              <a:t>4</a:t>
            </a:fld>
            <a:endParaRPr lang="en-US" altLang="en-US" sz="1300">
              <a:latin typeface="Helvetica" pitchFamily="-84"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dirty="0">
                <a:solidFill>
                  <a:schemeClr val="tx1"/>
                </a:solidFill>
                <a:effectLst/>
                <a:latin typeface="+mn-lt"/>
                <a:ea typeface="+mn-ea"/>
                <a:cs typeface="+mn-cs"/>
              </a:rPr>
              <a:t>A </a:t>
            </a:r>
            <a:r>
              <a:rPr lang="en-GB" sz="1200" b="1" i="0" u="none" strike="noStrike" kern="1200" dirty="0">
                <a:solidFill>
                  <a:schemeClr val="tx1"/>
                </a:solidFill>
                <a:effectLst/>
                <a:latin typeface="+mn-lt"/>
                <a:ea typeface="+mn-ea"/>
                <a:cs typeface="+mn-cs"/>
              </a:rPr>
              <a:t>Denial-of-Service (DoS) attack</a:t>
            </a:r>
            <a:r>
              <a:rPr lang="en-GB" sz="1200" b="0" i="0" u="none" strike="noStrike" kern="1200" dirty="0">
                <a:solidFill>
                  <a:schemeClr val="tx1"/>
                </a:solidFill>
                <a:effectLst/>
                <a:latin typeface="+mn-lt"/>
                <a:ea typeface="+mn-ea"/>
                <a:cs typeface="+mn-cs"/>
              </a:rPr>
              <a:t> is an attack meant to shut down a machine or network, making it inaccessible to its intended users. DoS attacks accomplish this by flooding the target with traffic, or sending it information that triggers a crash. In both instances, the DoS attack deprives legitimate users (i.e. employees, members, or account holders) of the service or resource they expected.</a:t>
            </a:r>
          </a:p>
          <a:p>
            <a:endParaRPr lang="en-US" altLang="en-US" dirty="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A masquerade attack is an attack that uses a fake identity, such as a network identity, to gain unauthorized access to personal computer information through legitimate access identification. If an authorization process is not fully protected, it can become extremely vulnerable to a masquerade attack. </a:t>
            </a:r>
          </a:p>
          <a:p>
            <a:r>
              <a:rPr lang="en-GB" sz="1200" b="0" i="0" u="none" strike="noStrike" kern="1200" dirty="0">
                <a:solidFill>
                  <a:schemeClr val="tx1"/>
                </a:solidFill>
                <a:effectLst/>
                <a:latin typeface="+mn-lt"/>
                <a:ea typeface="+mn-ea"/>
                <a:cs typeface="+mn-cs"/>
              </a:rPr>
              <a:t>A </a:t>
            </a:r>
            <a:r>
              <a:rPr lang="en-GB" sz="1200" b="1" i="0" u="none" strike="noStrike" kern="1200" dirty="0">
                <a:solidFill>
                  <a:schemeClr val="tx1"/>
                </a:solidFill>
                <a:effectLst/>
                <a:latin typeface="+mn-lt"/>
                <a:ea typeface="+mn-ea"/>
                <a:cs typeface="+mn-cs"/>
              </a:rPr>
              <a:t>replay attack</a:t>
            </a:r>
            <a:r>
              <a:rPr lang="en-GB" sz="1200" b="0" i="0" u="none" strike="noStrike" kern="1200" dirty="0">
                <a:solidFill>
                  <a:schemeClr val="tx1"/>
                </a:solidFill>
                <a:effectLst/>
                <a:latin typeface="+mn-lt"/>
                <a:ea typeface="+mn-ea"/>
                <a:cs typeface="+mn-cs"/>
              </a:rPr>
              <a:t> (also known as playback </a:t>
            </a:r>
            <a:r>
              <a:rPr lang="en-GB" sz="1200" b="1" i="0" u="none" strike="noStrike" kern="1200" dirty="0">
                <a:solidFill>
                  <a:schemeClr val="tx1"/>
                </a:solidFill>
                <a:effectLst/>
                <a:latin typeface="+mn-lt"/>
                <a:ea typeface="+mn-ea"/>
                <a:cs typeface="+mn-cs"/>
              </a:rPr>
              <a:t>attack</a:t>
            </a:r>
            <a:r>
              <a:rPr lang="en-GB" sz="1200" b="0" i="0" u="none" strike="noStrike" kern="1200" dirty="0">
                <a:solidFill>
                  <a:schemeClr val="tx1"/>
                </a:solidFill>
                <a:effectLst/>
                <a:latin typeface="+mn-lt"/>
                <a:ea typeface="+mn-ea"/>
                <a:cs typeface="+mn-cs"/>
              </a:rPr>
              <a:t>) is a form of network </a:t>
            </a:r>
            <a:r>
              <a:rPr lang="en-GB" sz="1200" b="1" i="0" u="none" strike="noStrike" kern="1200" dirty="0">
                <a:solidFill>
                  <a:schemeClr val="tx1"/>
                </a:solidFill>
                <a:effectLst/>
                <a:latin typeface="+mn-lt"/>
                <a:ea typeface="+mn-ea"/>
                <a:cs typeface="+mn-cs"/>
              </a:rPr>
              <a:t>attack</a:t>
            </a:r>
            <a:r>
              <a:rPr lang="en-GB" sz="1200" b="0" i="0" u="none" strike="noStrike" kern="1200" dirty="0">
                <a:solidFill>
                  <a:schemeClr val="tx1"/>
                </a:solidFill>
                <a:effectLst/>
                <a:latin typeface="+mn-lt"/>
                <a:ea typeface="+mn-ea"/>
                <a:cs typeface="+mn-cs"/>
              </a:rPr>
              <a:t> in which a valid data transmission is maliciously or fraudulently repeated or delayed.</a:t>
            </a:r>
          </a:p>
          <a:p>
            <a:r>
              <a:rPr lang="en-GB" sz="1200" b="0" i="0" u="none" strike="noStrike" kern="1200" dirty="0">
                <a:solidFill>
                  <a:schemeClr val="tx1"/>
                </a:solidFill>
                <a:effectLst/>
                <a:latin typeface="+mn-lt"/>
                <a:ea typeface="+mn-ea"/>
                <a:cs typeface="+mn-cs"/>
              </a:rPr>
              <a:t>A </a:t>
            </a:r>
            <a:r>
              <a:rPr lang="en-GB" sz="1200" b="1" i="0" u="none" strike="noStrike" kern="1200" dirty="0">
                <a:solidFill>
                  <a:schemeClr val="tx1"/>
                </a:solidFill>
                <a:effectLst/>
                <a:latin typeface="+mn-lt"/>
                <a:ea typeface="+mn-ea"/>
                <a:cs typeface="+mn-cs"/>
              </a:rPr>
              <a:t>man-in-the-middle attack</a:t>
            </a:r>
            <a:r>
              <a:rPr lang="en-GB" sz="1200" b="0" i="0" u="none" strike="noStrike" kern="1200" dirty="0">
                <a:solidFill>
                  <a:schemeClr val="tx1"/>
                </a:solidFill>
                <a:effectLst/>
                <a:latin typeface="+mn-lt"/>
                <a:ea typeface="+mn-ea"/>
                <a:cs typeface="+mn-cs"/>
              </a:rPr>
              <a:t> (</a:t>
            </a:r>
            <a:r>
              <a:rPr lang="en-GB" sz="1200" b="1" i="0" u="none" strike="noStrike" kern="1200" dirty="0">
                <a:solidFill>
                  <a:schemeClr val="tx1"/>
                </a:solidFill>
                <a:effectLst/>
                <a:latin typeface="+mn-lt"/>
                <a:ea typeface="+mn-ea"/>
                <a:cs typeface="+mn-cs"/>
              </a:rPr>
              <a:t>MITM</a:t>
            </a:r>
            <a:r>
              <a:rPr lang="en-GB" sz="1200" b="0" i="0" u="none" strike="noStrike" kern="1200" dirty="0">
                <a:solidFill>
                  <a:schemeClr val="tx1"/>
                </a:solidFill>
                <a:effectLst/>
                <a:latin typeface="+mn-lt"/>
                <a:ea typeface="+mn-ea"/>
                <a:cs typeface="+mn-cs"/>
              </a:rPr>
              <a:t>) is an </a:t>
            </a:r>
            <a:r>
              <a:rPr lang="en-GB" sz="1200" b="1" i="0" u="none" strike="noStrike" kern="1200" dirty="0">
                <a:solidFill>
                  <a:schemeClr val="tx1"/>
                </a:solidFill>
                <a:effectLst/>
                <a:latin typeface="+mn-lt"/>
                <a:ea typeface="+mn-ea"/>
                <a:cs typeface="+mn-cs"/>
              </a:rPr>
              <a:t>attack</a:t>
            </a:r>
            <a:r>
              <a:rPr lang="en-GB" sz="1200" b="0" i="0" u="none" strike="noStrike" kern="1200" dirty="0">
                <a:solidFill>
                  <a:schemeClr val="tx1"/>
                </a:solidFill>
                <a:effectLst/>
                <a:latin typeface="+mn-lt"/>
                <a:ea typeface="+mn-ea"/>
                <a:cs typeface="+mn-cs"/>
              </a:rPr>
              <a:t> where the attacker secretly relays and possibly alters the communications between two parties who believe that they are directly communicating with each other.</a:t>
            </a:r>
          </a:p>
          <a:p>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Session Hijacking attack</a:t>
            </a:r>
            <a:r>
              <a:rPr lang="en-GB" sz="1200" b="0" i="0" u="none" strike="noStrike" kern="1200" dirty="0">
                <a:solidFill>
                  <a:schemeClr val="tx1"/>
                </a:solidFill>
                <a:effectLst/>
                <a:latin typeface="+mn-lt"/>
                <a:ea typeface="+mn-ea"/>
                <a:cs typeface="+mn-cs"/>
              </a:rPr>
              <a:t> consists of the exploitation of the web </a:t>
            </a:r>
            <a:r>
              <a:rPr lang="en-GB" sz="1200" b="1" i="0" u="none" strike="noStrike" kern="1200" dirty="0">
                <a:solidFill>
                  <a:schemeClr val="tx1"/>
                </a:solidFill>
                <a:effectLst/>
                <a:latin typeface="+mn-lt"/>
                <a:ea typeface="+mn-ea"/>
                <a:cs typeface="+mn-cs"/>
              </a:rPr>
              <a:t>session</a:t>
            </a:r>
            <a:r>
              <a:rPr lang="en-GB" sz="1200" b="0" i="0" u="none" strike="noStrike" kern="1200" dirty="0">
                <a:solidFill>
                  <a:schemeClr val="tx1"/>
                </a:solidFill>
                <a:effectLst/>
                <a:latin typeface="+mn-lt"/>
                <a:ea typeface="+mn-ea"/>
                <a:cs typeface="+mn-cs"/>
              </a:rPr>
              <a:t> control mechanism, which is normally managed for a </a:t>
            </a:r>
            <a:r>
              <a:rPr lang="en-GB" sz="1200" b="1" i="0" u="none" strike="noStrike" kern="1200" dirty="0">
                <a:solidFill>
                  <a:schemeClr val="tx1"/>
                </a:solidFill>
                <a:effectLst/>
                <a:latin typeface="+mn-lt"/>
                <a:ea typeface="+mn-ea"/>
                <a:cs typeface="+mn-cs"/>
              </a:rPr>
              <a:t>session</a:t>
            </a:r>
            <a:r>
              <a:rPr lang="en-GB" sz="1200" b="0" i="0" u="none" strike="noStrike" kern="1200" dirty="0">
                <a:solidFill>
                  <a:schemeClr val="tx1"/>
                </a:solidFill>
                <a:effectLst/>
                <a:latin typeface="+mn-lt"/>
                <a:ea typeface="+mn-ea"/>
                <a:cs typeface="+mn-cs"/>
              </a:rPr>
              <a:t> token. Because http communication uses many different TCP connections, the web server needs a method to recognize every user's connections.</a:t>
            </a:r>
          </a:p>
          <a:p>
            <a:r>
              <a:rPr lang="en-GB" sz="1200" b="1" i="0" u="none" strike="noStrike" kern="1200" dirty="0">
                <a:solidFill>
                  <a:schemeClr val="tx1"/>
                </a:solidFill>
                <a:effectLst/>
                <a:latin typeface="+mn-lt"/>
                <a:ea typeface="+mn-ea"/>
                <a:cs typeface="+mn-cs"/>
              </a:rPr>
              <a:t>Privilege escalation </a:t>
            </a:r>
            <a:r>
              <a:rPr lang="en-GB" sz="1200" b="0" i="0" u="none" strike="noStrike" kern="1200" dirty="0">
                <a:solidFill>
                  <a:schemeClr val="tx1"/>
                </a:solidFill>
                <a:effectLst/>
                <a:latin typeface="+mn-lt"/>
                <a:ea typeface="+mn-ea"/>
                <a:cs typeface="+mn-cs"/>
              </a:rPr>
              <a:t>happens when a malicious user exploits a bug, design flaw, or configuration error in an application or operating system to gain elevated access to resources that should normally be unavailable to that user. The attacker can then use the newly gained privileges to steal confidential data, run administrative commands or deploy malware – and potentially do serious damage to your operating system, server applications, organization, and reputation.</a:t>
            </a:r>
          </a:p>
          <a:p>
            <a:endParaRPr lang="en-BD" dirty="0"/>
          </a:p>
        </p:txBody>
      </p:sp>
      <p:sp>
        <p:nvSpPr>
          <p:cNvPr id="4" name="Slide Number Placeholder 3"/>
          <p:cNvSpPr>
            <a:spLocks noGrp="1"/>
          </p:cNvSpPr>
          <p:nvPr>
            <p:ph type="sldNum" sz="quarter" idx="5"/>
          </p:nvPr>
        </p:nvSpPr>
        <p:spPr/>
        <p:txBody>
          <a:bodyPr/>
          <a:lstStyle/>
          <a:p>
            <a:fld id="{EC6B0FEB-E303-4A4A-A013-42557A45CDD4}" type="slidenum">
              <a:rPr lang="en-US" smtClean="0"/>
              <a:t>5</a:t>
            </a:fld>
            <a:endParaRPr lang="en-US"/>
          </a:p>
        </p:txBody>
      </p:sp>
    </p:spTree>
    <p:extLst>
      <p:ext uri="{BB962C8B-B14F-4D97-AF65-F5344CB8AC3E}">
        <p14:creationId xmlns:p14="http://schemas.microsoft.com/office/powerpoint/2010/main" val="37972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28228B7-68C6-40F1-8304-B8FFCCBFCCE2}" type="slidenum">
              <a:rPr lang="en-US" altLang="en-US" sz="1300">
                <a:latin typeface="Helvetica" pitchFamily="-84" charset="0"/>
              </a:rPr>
              <a:pPr/>
              <a:t>6</a:t>
            </a:fld>
            <a:endParaRPr lang="en-US" altLang="en-US" sz="1300">
              <a:latin typeface="Helvetica" pitchFamily="-84"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B3EBBE3-E32F-4D0E-ACBF-B34E5187043B}" type="slidenum">
              <a:rPr lang="en-US" altLang="en-US" sz="1300">
                <a:latin typeface="Helvetica" pitchFamily="-84" charset="0"/>
              </a:rPr>
              <a:pPr/>
              <a:t>7</a:t>
            </a:fld>
            <a:endParaRPr lang="en-US" altLang="en-US" sz="1300">
              <a:latin typeface="Helvetica" pitchFamily="-8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dirty="0">
                <a:solidFill>
                  <a:schemeClr val="tx1"/>
                </a:solidFill>
                <a:effectLst/>
                <a:latin typeface="+mn-lt"/>
                <a:ea typeface="+mn-ea"/>
                <a:cs typeface="+mn-cs"/>
              </a:rPr>
              <a:t>In a Trojan horse attack, a criminal disguises malware as a legitimate piece of software (like a program or app) or even a harmless document (like a spreadsheet) to trick users into willingly installing it on their computer.</a:t>
            </a:r>
          </a:p>
          <a:p>
            <a:endParaRPr lang="en-GB" altLang="en-US" sz="1200" b="1"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A trap door or back door is an undocumented way of gaining access to a system that is built into the system by its designer(s). It can also be a program that has been altered to allow someone to gain privileged access to a system or process.</a:t>
            </a:r>
            <a:endParaRPr lang="en-US" altLang="en-US"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75F3F04-2E12-465E-A57D-A1442CE410B9}" type="slidenum">
              <a:rPr lang="en-US" altLang="en-US" sz="1300">
                <a:latin typeface="Helvetica" pitchFamily="-84" charset="0"/>
              </a:rPr>
              <a:pPr/>
              <a:t>8</a:t>
            </a:fld>
            <a:endParaRPr lang="en-US" altLang="en-US" sz="1300">
              <a:latin typeface="Helvetica" pitchFamily="-84"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960F86FD-61CA-414D-B262-2536D28E6B52}" type="slidenum">
              <a:rPr lang="en-US" altLang="en-US" sz="1300">
                <a:latin typeface="Helvetica" pitchFamily="-84" charset="0"/>
              </a:rPr>
              <a:pPr/>
              <a:t>10</a:t>
            </a:fld>
            <a:endParaRPr lang="en-US" altLang="en-US" sz="1300">
              <a:latin typeface="Helvetica" pitchFamily="-84"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7CE364ED-53A2-4937-9A53-7DAA0D77437D}" type="slidenum">
              <a:rPr lang="en-US" altLang="en-US" sz="1300">
                <a:latin typeface="Helvetica" pitchFamily="-84" charset="0"/>
              </a:rPr>
              <a:pPr/>
              <a:t>11</a:t>
            </a:fld>
            <a:endParaRPr lang="en-US" altLang="en-US" sz="1300">
              <a:latin typeface="Helvetica" pitchFamily="-8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dirty="0">
                <a:solidFill>
                  <a:schemeClr val="tx1"/>
                </a:solidFill>
                <a:effectLst/>
                <a:latin typeface="+mn-lt"/>
                <a:ea typeface="+mn-ea"/>
                <a:cs typeface="+mn-cs"/>
              </a:rPr>
              <a:t>In an </a:t>
            </a:r>
            <a:r>
              <a:rPr lang="en-GB" sz="1200" b="1" i="0" u="none" strike="noStrike" kern="1200" dirty="0">
                <a:solidFill>
                  <a:schemeClr val="tx1"/>
                </a:solidFill>
                <a:effectLst/>
                <a:latin typeface="+mn-lt"/>
                <a:ea typeface="+mn-ea"/>
                <a:cs typeface="+mn-cs"/>
              </a:rPr>
              <a:t>injection attack</a:t>
            </a:r>
            <a:r>
              <a:rPr lang="en-GB" sz="1200" b="0" i="0" u="none" strike="noStrike" kern="1200" dirty="0">
                <a:solidFill>
                  <a:schemeClr val="tx1"/>
                </a:solidFill>
                <a:effectLst/>
                <a:latin typeface="+mn-lt"/>
                <a:ea typeface="+mn-ea"/>
                <a:cs typeface="+mn-cs"/>
              </a:rPr>
              <a:t>, an attacker supplies untrusted input to a program. This input gets processed by an interpreter as part of a command or query. In turn, this alters the execution of that program. </a:t>
            </a:r>
            <a:r>
              <a:rPr lang="en-GB" sz="1200" b="1" i="0" u="none" strike="noStrike" kern="1200" dirty="0">
                <a:solidFill>
                  <a:schemeClr val="tx1"/>
                </a:solidFill>
                <a:effectLst/>
                <a:latin typeface="+mn-lt"/>
                <a:ea typeface="+mn-ea"/>
                <a:cs typeface="+mn-cs"/>
              </a:rPr>
              <a:t>Injections</a:t>
            </a:r>
            <a:r>
              <a:rPr lang="en-GB" sz="1200" b="0" i="0" u="none" strike="noStrike" kern="1200" dirty="0">
                <a:solidFill>
                  <a:schemeClr val="tx1"/>
                </a:solidFill>
                <a:effectLst/>
                <a:latin typeface="+mn-lt"/>
                <a:ea typeface="+mn-ea"/>
                <a:cs typeface="+mn-cs"/>
              </a:rPr>
              <a:t> are amongst the oldest and most dangerous </a:t>
            </a:r>
            <a:r>
              <a:rPr lang="en-GB" sz="1200" b="1" i="0" u="none" strike="noStrike" kern="1200" dirty="0">
                <a:solidFill>
                  <a:schemeClr val="tx1"/>
                </a:solidFill>
                <a:effectLst/>
                <a:latin typeface="+mn-lt"/>
                <a:ea typeface="+mn-ea"/>
                <a:cs typeface="+mn-cs"/>
              </a:rPr>
              <a:t>attacks</a:t>
            </a:r>
            <a:r>
              <a:rPr lang="en-GB" sz="1200" b="0" i="0" u="none" strike="noStrike" kern="1200" dirty="0">
                <a:solidFill>
                  <a:schemeClr val="tx1"/>
                </a:solidFill>
                <a:effectLst/>
                <a:latin typeface="+mn-lt"/>
                <a:ea typeface="+mn-ea"/>
                <a:cs typeface="+mn-cs"/>
              </a:rPr>
              <a:t> aimed at web applications.</a:t>
            </a:r>
            <a:endParaRPr lang="en-US" altLang="en-US" dirty="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95D5664B-EBE6-496D-961E-469F18EE1B41}" type="slidenum">
              <a:rPr lang="en-US" altLang="en-US" sz="1300">
                <a:latin typeface="Helvetica" pitchFamily="-84" charset="0"/>
              </a:rPr>
              <a:pPr/>
              <a:t>12</a:t>
            </a:fld>
            <a:endParaRPr lang="en-US" altLang="en-US" sz="1300">
              <a:latin typeface="Helvetica" pitchFamily="-84"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7/25/2023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dirty="0"/>
              <a:t>Security</a:t>
            </a:r>
            <a:endParaRPr lang="en-US" sz="1800" dirty="0"/>
          </a:p>
        </p:txBody>
      </p:sp>
      <p:sp>
        <p:nvSpPr>
          <p:cNvPr id="3" name="Subtitle 2"/>
          <p:cNvSpPr>
            <a:spLocks noGrp="1"/>
          </p:cNvSpPr>
          <p:nvPr>
            <p:ph type="subTitle" idx="1"/>
          </p:nvPr>
        </p:nvSpPr>
        <p:spPr>
          <a:xfrm>
            <a:off x="476205" y="1532427"/>
            <a:ext cx="2789509" cy="484632"/>
          </a:xfrm>
        </p:spPr>
        <p:txBody>
          <a:bodyPr/>
          <a:lstStyle/>
          <a:p>
            <a:r>
              <a:rPr lang="en-US" dirty="0"/>
              <a:t>Course Code: CSC 2209</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52320992"/>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12</a:t>
                      </a:r>
                    </a:p>
                  </a:txBody>
                  <a:tcPr/>
                </a:tc>
                <a:tc>
                  <a:txBody>
                    <a:bodyPr/>
                    <a:lstStyle/>
                    <a:p>
                      <a:r>
                        <a:rPr lang="en-US" dirty="0"/>
                        <a:t>Semester:</a:t>
                      </a:r>
                    </a:p>
                  </a:txBody>
                  <a:tcPr/>
                </a:tc>
                <a:tc>
                  <a:txBody>
                    <a:bodyPr/>
                    <a:lstStyle/>
                    <a:p>
                      <a:r>
                        <a:rPr lang="en-US" dirty="0"/>
                        <a:t>Summer 2022-23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Taslimur Rahman; Taslimur.Rahman@aiub.edu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Operating Systems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normAutofit/>
          </a:bodyPr>
          <a:lstStyle/>
          <a:p>
            <a:pPr algn="l" eaLnBrk="1" hangingPunct="1"/>
            <a:r>
              <a:rPr lang="en-US" altLang="en-US" sz="3600"/>
              <a:t>C Program with Buffer-overflow Condition</a:t>
            </a:r>
          </a:p>
        </p:txBody>
      </p:sp>
      <p:sp>
        <p:nvSpPr>
          <p:cNvPr id="23554" name="Rectangle 3"/>
          <p:cNvSpPr>
            <a:spLocks noGrp="1" noChangeArrowheads="1"/>
          </p:cNvSpPr>
          <p:nvPr>
            <p:ph idx="1"/>
          </p:nvPr>
        </p:nvSpPr>
        <p:spPr>
          <a:xfrm>
            <a:off x="284163" y="1858027"/>
            <a:ext cx="7076747" cy="3992563"/>
          </a:xfrm>
        </p:spPr>
        <p:txBody>
          <a:bodyPr>
            <a:normAutofit fontScale="85000" lnSpcReduction="20000"/>
          </a:bodyPr>
          <a:lstStyle/>
          <a:p>
            <a:pPr>
              <a:spcBef>
                <a:spcPts val="500"/>
              </a:spcBef>
              <a:buFont typeface="Monotype Sorts" pitchFamily="-84" charset="2"/>
              <a:buNone/>
            </a:pPr>
            <a:r>
              <a:rPr lang="en-US" altLang="en-US" dirty="0">
                <a:latin typeface="Courier New" pitchFamily="49" charset="0"/>
              </a:rPr>
              <a:t>#include </a:t>
            </a:r>
            <a:r>
              <a:rPr lang="en-US" altLang="en-US" i="1" dirty="0">
                <a:latin typeface="Courier New" pitchFamily="49" charset="0"/>
              </a:rPr>
              <a:t>&lt;</a:t>
            </a:r>
            <a:r>
              <a:rPr lang="en-US" altLang="en-US" dirty="0" err="1">
                <a:latin typeface="Courier New" pitchFamily="49" charset="0"/>
              </a:rPr>
              <a:t>stdio.h</a:t>
            </a:r>
            <a:r>
              <a:rPr lang="en-US" altLang="en-US" i="1" dirty="0">
                <a:latin typeface="Courier New" pitchFamily="49" charset="0"/>
              </a:rPr>
              <a:t>&gt;</a:t>
            </a:r>
          </a:p>
          <a:p>
            <a:pPr>
              <a:spcBef>
                <a:spcPts val="500"/>
              </a:spcBef>
              <a:buFont typeface="Monotype Sorts" pitchFamily="-84" charset="2"/>
              <a:buNone/>
            </a:pPr>
            <a:r>
              <a:rPr lang="en-US" altLang="en-US" dirty="0">
                <a:latin typeface="Courier New" pitchFamily="49" charset="0"/>
              </a:rPr>
              <a:t>#define BUFFER SIZE 256</a:t>
            </a:r>
          </a:p>
          <a:p>
            <a:pPr>
              <a:spcBef>
                <a:spcPts val="500"/>
              </a:spcBef>
              <a:buFont typeface="Monotype Sorts" pitchFamily="-84" charset="2"/>
              <a:buNone/>
            </a:pPr>
            <a:r>
              <a:rPr lang="en-US" altLang="en-US" dirty="0" err="1">
                <a:latin typeface="Courier New" pitchFamily="49" charset="0"/>
              </a:rPr>
              <a:t>int</a:t>
            </a:r>
            <a:r>
              <a:rPr lang="en-US" altLang="en-US" dirty="0">
                <a:latin typeface="Courier New" pitchFamily="49" charset="0"/>
              </a:rPr>
              <a:t> main(</a:t>
            </a:r>
            <a:r>
              <a:rPr lang="en-US" altLang="en-US" dirty="0" err="1">
                <a:latin typeface="Courier New" pitchFamily="49" charset="0"/>
              </a:rPr>
              <a:t>int</a:t>
            </a:r>
            <a:r>
              <a:rPr lang="en-US" altLang="en-US" dirty="0">
                <a:latin typeface="Courier New" pitchFamily="49" charset="0"/>
              </a:rPr>
              <a:t> </a:t>
            </a:r>
            <a:r>
              <a:rPr lang="en-US" altLang="en-US" dirty="0" err="1">
                <a:latin typeface="Courier New" pitchFamily="49" charset="0"/>
              </a:rPr>
              <a:t>argc</a:t>
            </a:r>
            <a:r>
              <a:rPr lang="en-US" altLang="en-US" dirty="0">
                <a:latin typeface="Courier New" pitchFamily="49" charset="0"/>
              </a:rPr>
              <a:t>, char *</a:t>
            </a:r>
            <a:r>
              <a:rPr lang="en-US" altLang="en-US" dirty="0" err="1">
                <a:latin typeface="Courier New" pitchFamily="49" charset="0"/>
              </a:rPr>
              <a:t>argv</a:t>
            </a:r>
            <a:r>
              <a:rPr lang="en-US" altLang="en-US" dirty="0">
                <a:latin typeface="Courier New" pitchFamily="49" charset="0"/>
              </a:rPr>
              <a:t>[])</a:t>
            </a:r>
          </a:p>
          <a:p>
            <a:pPr>
              <a:spcBef>
                <a:spcPts val="500"/>
              </a:spcBef>
              <a:buFont typeface="Monotype Sorts" pitchFamily="-84" charset="2"/>
              <a:buNone/>
            </a:pPr>
            <a:r>
              <a:rPr lang="en-US" altLang="en-US" dirty="0">
                <a:latin typeface="Courier New" pitchFamily="49" charset="0"/>
              </a:rPr>
              <a:t>{</a:t>
            </a:r>
          </a:p>
          <a:p>
            <a:pPr>
              <a:spcBef>
                <a:spcPts val="500"/>
              </a:spcBef>
              <a:buFont typeface="Monotype Sorts" pitchFamily="-84" charset="2"/>
              <a:buNone/>
            </a:pPr>
            <a:r>
              <a:rPr lang="en-US" altLang="en-US" dirty="0">
                <a:latin typeface="Courier New" pitchFamily="49" charset="0"/>
              </a:rPr>
              <a:t>	char buffer[BUFFER SIZE];</a:t>
            </a:r>
          </a:p>
          <a:p>
            <a:pPr>
              <a:spcBef>
                <a:spcPts val="500"/>
              </a:spcBef>
              <a:buFont typeface="Monotype Sorts" pitchFamily="-84" charset="2"/>
              <a:buNone/>
            </a:pPr>
            <a:r>
              <a:rPr lang="en-US" altLang="en-US" dirty="0">
                <a:latin typeface="Courier New" pitchFamily="49" charset="0"/>
              </a:rPr>
              <a:t>	if (</a:t>
            </a:r>
            <a:r>
              <a:rPr lang="en-US" altLang="en-US" dirty="0" err="1">
                <a:latin typeface="Courier New" pitchFamily="49" charset="0"/>
              </a:rPr>
              <a:t>argc</a:t>
            </a:r>
            <a:r>
              <a:rPr lang="en-US" altLang="en-US" dirty="0">
                <a:latin typeface="Courier New" pitchFamily="49" charset="0"/>
              </a:rPr>
              <a:t> &lt; 2)</a:t>
            </a:r>
          </a:p>
          <a:p>
            <a:pPr>
              <a:spcBef>
                <a:spcPts val="500"/>
              </a:spcBef>
              <a:buFont typeface="Monotype Sorts" pitchFamily="-84" charset="2"/>
              <a:buNone/>
            </a:pPr>
            <a:r>
              <a:rPr lang="en-US" altLang="en-US" dirty="0">
                <a:latin typeface="Courier New" pitchFamily="49" charset="0"/>
              </a:rPr>
              <a:t>		return -1;</a:t>
            </a:r>
          </a:p>
          <a:p>
            <a:pPr>
              <a:spcBef>
                <a:spcPts val="500"/>
              </a:spcBef>
              <a:buFont typeface="Monotype Sorts" pitchFamily="-84" charset="2"/>
              <a:buNone/>
            </a:pPr>
            <a:r>
              <a:rPr lang="en-US" altLang="en-US" dirty="0">
                <a:latin typeface="Courier New" pitchFamily="49" charset="0"/>
              </a:rPr>
              <a:t>	else {</a:t>
            </a:r>
          </a:p>
          <a:p>
            <a:pPr>
              <a:spcBef>
                <a:spcPts val="500"/>
              </a:spcBef>
              <a:buFont typeface="Monotype Sorts" pitchFamily="-84" charset="2"/>
              <a:buNone/>
            </a:pPr>
            <a:r>
              <a:rPr lang="en-US" altLang="en-US" dirty="0">
                <a:latin typeface="Courier New" pitchFamily="49" charset="0"/>
              </a:rPr>
              <a:t>		</a:t>
            </a:r>
            <a:r>
              <a:rPr lang="en-US" altLang="en-US" dirty="0" err="1">
                <a:latin typeface="Courier New" pitchFamily="49" charset="0"/>
              </a:rPr>
              <a:t>strcpy</a:t>
            </a:r>
            <a:r>
              <a:rPr lang="en-US" altLang="en-US" dirty="0">
                <a:latin typeface="Courier New" pitchFamily="49" charset="0"/>
              </a:rPr>
              <a:t>(</a:t>
            </a:r>
            <a:r>
              <a:rPr lang="en-US" altLang="en-US" dirty="0" err="1">
                <a:latin typeface="Courier New" pitchFamily="49" charset="0"/>
              </a:rPr>
              <a:t>buffer,argv</a:t>
            </a:r>
            <a:r>
              <a:rPr lang="en-US" altLang="en-US" dirty="0">
                <a:latin typeface="Courier New" pitchFamily="49" charset="0"/>
              </a:rPr>
              <a:t>[1]);</a:t>
            </a:r>
          </a:p>
          <a:p>
            <a:pPr>
              <a:spcBef>
                <a:spcPts val="500"/>
              </a:spcBef>
              <a:buFont typeface="Monotype Sorts" pitchFamily="-84" charset="2"/>
              <a:buNone/>
            </a:pPr>
            <a:r>
              <a:rPr lang="en-US" altLang="en-US" dirty="0">
                <a:latin typeface="Courier New" pitchFamily="49" charset="0"/>
              </a:rPr>
              <a:t>		return 0;</a:t>
            </a:r>
          </a:p>
          <a:p>
            <a:pPr>
              <a:spcBef>
                <a:spcPts val="500"/>
              </a:spcBef>
              <a:buFont typeface="Monotype Sorts" pitchFamily="-84" charset="2"/>
              <a:buNone/>
            </a:pPr>
            <a:r>
              <a:rPr lang="en-US" altLang="en-US" dirty="0">
                <a:latin typeface="Courier New" pitchFamily="49" charset="0"/>
              </a:rPr>
              <a:t>	}</a:t>
            </a:r>
          </a:p>
          <a:p>
            <a:pPr>
              <a:spcBef>
                <a:spcPts val="500"/>
              </a:spcBef>
              <a:buFont typeface="Monotype Sorts" pitchFamily="-84" charset="2"/>
              <a:buNone/>
            </a:pPr>
            <a:r>
              <a:rPr lang="en-US" altLang="en-US" dirty="0">
                <a:latin typeface="Courier New" pitchFamily="49" charset="0"/>
              </a:rPr>
              <a:t>}</a:t>
            </a:r>
          </a:p>
        </p:txBody>
      </p:sp>
      <p:sp>
        <p:nvSpPr>
          <p:cNvPr id="5" name="Content Placeholder 2">
            <a:extLst>
              <a:ext uri="{FF2B5EF4-FFF2-40B4-BE49-F238E27FC236}">
                <a16:creationId xmlns:a16="http://schemas.microsoft.com/office/drawing/2014/main" id="{9039503C-37B6-2445-89F2-2A502EB50215}"/>
              </a:ext>
            </a:extLst>
          </p:cNvPr>
          <p:cNvSpPr txBox="1">
            <a:spLocks noChangeArrowheads="1"/>
          </p:cNvSpPr>
          <p:nvPr/>
        </p:nvSpPr>
        <p:spPr bwMode="auto">
          <a:xfrm>
            <a:off x="284163" y="5473397"/>
            <a:ext cx="8574087" cy="927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Wingdings" pitchFamily="2" charset="2"/>
              <a:buChar char="q"/>
              <a:defRPr/>
            </a:pPr>
            <a:r>
              <a:rPr lang="en-US" altLang="en-US" b="1" dirty="0">
                <a:solidFill>
                  <a:srgbClr val="3366FF"/>
                </a:solidFill>
              </a:rPr>
              <a:t>Code review </a:t>
            </a:r>
            <a:r>
              <a:rPr lang="en-US" altLang="en-US" kern="0" dirty="0"/>
              <a:t>can help – programmers review each other’s code, looking for logic flows, programming flaws</a:t>
            </a:r>
          </a:p>
          <a:p>
            <a:pPr lvl="1">
              <a:defRPr/>
            </a:pPr>
            <a:endParaRPr lang="en-US" altLang="en-US" kern="0" dirty="0"/>
          </a:p>
        </p:txBody>
      </p:sp>
    </p:spTree>
    <p:extLst>
      <p:ext uri="{BB962C8B-B14F-4D97-AF65-F5344CB8AC3E}">
        <p14:creationId xmlns:p14="http://schemas.microsoft.com/office/powerpoint/2010/main" val="213853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normAutofit/>
          </a:bodyPr>
          <a:lstStyle/>
          <a:p>
            <a:pPr algn="l" eaLnBrk="1" hangingPunct="1"/>
            <a:r>
              <a:rPr lang="en-US" altLang="en-US"/>
              <a:t>Code Injection</a:t>
            </a:r>
          </a:p>
        </p:txBody>
      </p:sp>
      <p:sp>
        <p:nvSpPr>
          <p:cNvPr id="4" name="Content Placeholder 2">
            <a:extLst>
              <a:ext uri="{FF2B5EF4-FFF2-40B4-BE49-F238E27FC236}">
                <a16:creationId xmlns:a16="http://schemas.microsoft.com/office/drawing/2014/main" id="{5D6B197A-5CC2-8749-A5BB-00C2753F7EEE}"/>
              </a:ext>
            </a:extLst>
          </p:cNvPr>
          <p:cNvSpPr txBox="1">
            <a:spLocks noChangeArrowheads="1"/>
          </p:cNvSpPr>
          <p:nvPr/>
        </p:nvSpPr>
        <p:spPr>
          <a:xfrm>
            <a:off x="386198" y="1896693"/>
            <a:ext cx="8472052" cy="4530725"/>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Wingdings" pitchFamily="2" charset="2"/>
              <a:buChar char="q"/>
              <a:defRPr/>
            </a:pPr>
            <a:r>
              <a:rPr lang="en-US" altLang="en-US" b="1" kern="0" dirty="0">
                <a:solidFill>
                  <a:srgbClr val="3366FF"/>
                </a:solidFill>
              </a:rPr>
              <a:t>Code-injection attack </a:t>
            </a:r>
            <a:r>
              <a:rPr lang="en-US" altLang="en-US" dirty="0"/>
              <a:t>occurs when system code is not malicious but has bugs allowing executable code to be added or modified</a:t>
            </a:r>
          </a:p>
          <a:p>
            <a:pPr lvl="1">
              <a:buFont typeface="Wingdings" pitchFamily="2" charset="2"/>
              <a:buChar char="q"/>
              <a:defRPr/>
            </a:pPr>
            <a:r>
              <a:rPr lang="en-US" altLang="en-US" dirty="0"/>
              <a:t>Results from poor or insecure programming paradigms, commonly in low level languages like C or C++ which allow for direct memory access through pointers</a:t>
            </a:r>
          </a:p>
          <a:p>
            <a:pPr lvl="1">
              <a:buFont typeface="Wingdings" pitchFamily="2" charset="2"/>
              <a:buChar char="q"/>
              <a:defRPr/>
            </a:pPr>
            <a:r>
              <a:rPr lang="en-US" altLang="en-US" dirty="0"/>
              <a:t>Goal is a buffer overflow in which code is placed in a buffer and execution caused by the attack</a:t>
            </a:r>
          </a:p>
          <a:p>
            <a:pPr lvl="1">
              <a:buFont typeface="Wingdings" pitchFamily="2" charset="2"/>
              <a:buChar char="q"/>
              <a:defRPr/>
            </a:pPr>
            <a:r>
              <a:rPr lang="en-US" altLang="en-US" dirty="0"/>
              <a:t>Can be run by script kiddies – use tools written but exploit identifiers</a:t>
            </a:r>
          </a:p>
          <a:p>
            <a:pPr>
              <a:buFont typeface="Wingdings" pitchFamily="2" charset="2"/>
              <a:buChar char="q"/>
              <a:defRPr/>
            </a:pPr>
            <a:endParaRPr lang="en-US" altLang="en-US" kern="0" dirty="0"/>
          </a:p>
        </p:txBody>
      </p:sp>
    </p:spTree>
    <p:extLst>
      <p:ext uri="{BB962C8B-B14F-4D97-AF65-F5344CB8AC3E}">
        <p14:creationId xmlns:p14="http://schemas.microsoft.com/office/powerpoint/2010/main" val="64763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normAutofit/>
          </a:bodyPr>
          <a:lstStyle/>
          <a:p>
            <a:pPr algn="l"/>
            <a:r>
              <a:rPr lang="en-US" altLang="en-US" dirty="0"/>
              <a:t>Code Injection </a:t>
            </a:r>
            <a:r>
              <a:rPr lang="en-US" altLang="en-US" sz="1600" dirty="0">
                <a:solidFill>
                  <a:prstClr val="white"/>
                </a:solidFill>
              </a:rPr>
              <a:t>(cont’d)</a:t>
            </a:r>
            <a:endParaRPr lang="en-US" altLang="en-US" dirty="0"/>
          </a:p>
        </p:txBody>
      </p:sp>
      <p:sp>
        <p:nvSpPr>
          <p:cNvPr id="4" name="Content Placeholder 2">
            <a:extLst>
              <a:ext uri="{FF2B5EF4-FFF2-40B4-BE49-F238E27FC236}">
                <a16:creationId xmlns:a16="http://schemas.microsoft.com/office/drawing/2014/main" id="{5D6B197A-5CC2-8749-A5BB-00C2753F7EEE}"/>
              </a:ext>
            </a:extLst>
          </p:cNvPr>
          <p:cNvSpPr txBox="1">
            <a:spLocks noChangeArrowheads="1"/>
          </p:cNvSpPr>
          <p:nvPr/>
        </p:nvSpPr>
        <p:spPr>
          <a:xfrm>
            <a:off x="284163" y="1797050"/>
            <a:ext cx="4919662" cy="4530725"/>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2"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lvl="1">
              <a:buFont typeface="Wingdings" pitchFamily="2" charset="2"/>
              <a:buChar char="q"/>
              <a:defRPr/>
            </a:pPr>
            <a:r>
              <a:rPr lang="en-US" altLang="en-US" dirty="0"/>
              <a:t>Outcomes from code injection include:</a:t>
            </a:r>
          </a:p>
          <a:p>
            <a:pPr lvl="1">
              <a:buFont typeface="Wingdings" pitchFamily="2" charset="2"/>
              <a:buChar char="q"/>
              <a:defRPr/>
            </a:pPr>
            <a:endParaRPr lang="en-US" altLang="en-US" dirty="0"/>
          </a:p>
          <a:p>
            <a:pPr lvl="1">
              <a:buFont typeface="Wingdings" pitchFamily="2" charset="2"/>
              <a:buChar char="q"/>
              <a:defRPr/>
            </a:pPr>
            <a:endParaRPr lang="en-US" altLang="en-US" dirty="0"/>
          </a:p>
          <a:p>
            <a:pPr lvl="1">
              <a:buFont typeface="Wingdings" pitchFamily="2" charset="2"/>
              <a:buChar char="q"/>
              <a:defRPr/>
            </a:pPr>
            <a:endParaRPr lang="en-US" altLang="en-US" dirty="0"/>
          </a:p>
          <a:p>
            <a:pPr lvl="1">
              <a:buFont typeface="Wingdings" pitchFamily="2" charset="2"/>
              <a:buChar char="q"/>
              <a:defRPr/>
            </a:pPr>
            <a:endParaRPr lang="en-US" altLang="en-US" dirty="0"/>
          </a:p>
          <a:p>
            <a:pPr lvl="1">
              <a:buFont typeface="Wingdings" pitchFamily="2" charset="2"/>
              <a:buChar char="q"/>
              <a:defRPr/>
            </a:pPr>
            <a:endParaRPr lang="en-US" altLang="en-US" dirty="0"/>
          </a:p>
          <a:p>
            <a:pPr lvl="1">
              <a:buFont typeface="Wingdings" pitchFamily="2" charset="2"/>
              <a:buChar char="q"/>
              <a:defRPr/>
            </a:pPr>
            <a:endParaRPr lang="en-US" altLang="en-US" dirty="0"/>
          </a:p>
          <a:p>
            <a:pPr lvl="1">
              <a:buFont typeface="Wingdings" pitchFamily="2" charset="2"/>
              <a:buChar char="q"/>
              <a:defRPr/>
            </a:pPr>
            <a:endParaRPr lang="en-US" altLang="en-US" dirty="0"/>
          </a:p>
          <a:p>
            <a:pPr lvl="1">
              <a:buFont typeface="Wingdings" pitchFamily="2" charset="2"/>
              <a:buChar char="q"/>
              <a:defRPr/>
            </a:pPr>
            <a:endParaRPr lang="en-US" altLang="en-US" dirty="0"/>
          </a:p>
          <a:p>
            <a:pPr lvl="1">
              <a:buFont typeface="Wingdings" pitchFamily="2" charset="2"/>
              <a:buChar char="q"/>
              <a:defRPr/>
            </a:pPr>
            <a:r>
              <a:rPr lang="en-US" altLang="en-US" dirty="0"/>
              <a:t>Frequently use trampoline to code execution to exploit buffer overflow: </a:t>
            </a:r>
          </a:p>
          <a:p>
            <a:pPr>
              <a:buFont typeface="Wingdings" pitchFamily="2" charset="2"/>
              <a:buChar char="q"/>
              <a:defRPr/>
            </a:pPr>
            <a:endParaRPr lang="en-US" altLang="en-US" kern="0" dirty="0"/>
          </a:p>
        </p:txBody>
      </p:sp>
      <p:pic>
        <p:nvPicPr>
          <p:cNvPr id="27651"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2935" y="2106048"/>
            <a:ext cx="6211431"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99936" y="4788922"/>
            <a:ext cx="221443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2192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noChangeArrowheads="1"/>
          </p:cNvSpPr>
          <p:nvPr>
            <p:ph type="title"/>
          </p:nvPr>
        </p:nvSpPr>
        <p:spPr/>
        <p:txBody>
          <a:bodyPr>
            <a:normAutofit/>
          </a:bodyPr>
          <a:lstStyle/>
          <a:p>
            <a:pPr algn="l"/>
            <a:r>
              <a:rPr lang="en-US" altLang="en-US"/>
              <a:t>Great Programming Required?</a:t>
            </a:r>
          </a:p>
        </p:txBody>
      </p:sp>
      <p:sp>
        <p:nvSpPr>
          <p:cNvPr id="29698" name="Content Placeholder 2"/>
          <p:cNvSpPr>
            <a:spLocks noGrp="1" noChangeArrowheads="1"/>
          </p:cNvSpPr>
          <p:nvPr>
            <p:ph idx="1"/>
          </p:nvPr>
        </p:nvSpPr>
        <p:spPr>
          <a:xfrm>
            <a:off x="284163" y="1958235"/>
            <a:ext cx="8574087" cy="3992563"/>
          </a:xfrm>
        </p:spPr>
        <p:txBody>
          <a:bodyPr>
            <a:normAutofit fontScale="85000" lnSpcReduction="20000"/>
          </a:bodyPr>
          <a:lstStyle/>
          <a:p>
            <a:pPr>
              <a:buFont typeface="Wingdings" pitchFamily="2" charset="2"/>
              <a:buChar char="q"/>
            </a:pPr>
            <a:r>
              <a:rPr lang="en-US" altLang="en-US" dirty="0"/>
              <a:t>For the first step of determining the bug, and second step of writing exploit code, yes</a:t>
            </a:r>
          </a:p>
          <a:p>
            <a:pPr>
              <a:buFont typeface="Wingdings" pitchFamily="2" charset="2"/>
              <a:buChar char="q"/>
            </a:pPr>
            <a:r>
              <a:rPr lang="en-US" altLang="en-US" b="1" dirty="0">
                <a:solidFill>
                  <a:srgbClr val="3366FF"/>
                </a:solidFill>
              </a:rPr>
              <a:t>Script kiddies </a:t>
            </a:r>
            <a:r>
              <a:rPr lang="en-US" altLang="en-US" dirty="0"/>
              <a:t>can run pre-written exploit code to attack a given system</a:t>
            </a:r>
          </a:p>
          <a:p>
            <a:pPr>
              <a:buFont typeface="Wingdings" pitchFamily="2" charset="2"/>
              <a:buChar char="q"/>
            </a:pPr>
            <a:r>
              <a:rPr lang="en-US" altLang="en-US" dirty="0"/>
              <a:t>Attack code can get a shell with the processes</a:t>
            </a:r>
            <a:r>
              <a:rPr lang="ja-JP" altLang="en-US" dirty="0"/>
              <a:t>’</a:t>
            </a:r>
            <a:r>
              <a:rPr lang="en-US" altLang="ja-JP" dirty="0"/>
              <a:t> owner</a:t>
            </a:r>
            <a:r>
              <a:rPr lang="ja-JP" altLang="en-US" dirty="0"/>
              <a:t>’</a:t>
            </a:r>
            <a:r>
              <a:rPr lang="en-US" altLang="ja-JP" dirty="0"/>
              <a:t>s permissions</a:t>
            </a:r>
          </a:p>
          <a:p>
            <a:pPr lvl="1">
              <a:buFont typeface="Wingdings" pitchFamily="2" charset="2"/>
              <a:buChar char="q"/>
            </a:pPr>
            <a:r>
              <a:rPr lang="en-US" altLang="en-US" dirty="0"/>
              <a:t>Or open a network port, delete files, download a program, </a:t>
            </a:r>
            <a:r>
              <a:rPr lang="en-US" altLang="en-US" dirty="0" err="1"/>
              <a:t>etc</a:t>
            </a:r>
            <a:endParaRPr lang="en-US" altLang="en-US" dirty="0"/>
          </a:p>
          <a:p>
            <a:pPr>
              <a:buFont typeface="Wingdings" pitchFamily="2" charset="2"/>
              <a:buChar char="q"/>
            </a:pPr>
            <a:r>
              <a:rPr lang="en-US" altLang="en-US" dirty="0"/>
              <a:t>Depending on bug, attack can be executed across a network using allowed connections, bypassing firewalls</a:t>
            </a:r>
          </a:p>
          <a:p>
            <a:pPr>
              <a:buFont typeface="Wingdings" pitchFamily="2" charset="2"/>
              <a:buChar char="q"/>
            </a:pPr>
            <a:r>
              <a:rPr lang="en-US" altLang="en-US" dirty="0"/>
              <a:t>Buffer overflow can be disabled by disabling stack execution or adding bit to page table to indicate </a:t>
            </a:r>
            <a:r>
              <a:rPr lang="ja-JP" altLang="en-US" dirty="0"/>
              <a:t>“</a:t>
            </a:r>
            <a:r>
              <a:rPr lang="en-US" altLang="ja-JP" dirty="0"/>
              <a:t>non-executable</a:t>
            </a:r>
            <a:r>
              <a:rPr lang="ja-JP" altLang="en-US" dirty="0"/>
              <a:t>”</a:t>
            </a:r>
            <a:r>
              <a:rPr lang="en-US" altLang="ja-JP" dirty="0"/>
              <a:t> state</a:t>
            </a:r>
          </a:p>
          <a:p>
            <a:pPr lvl="1">
              <a:buFont typeface="Wingdings" pitchFamily="2" charset="2"/>
              <a:buChar char="q"/>
            </a:pPr>
            <a:r>
              <a:rPr lang="en-US" altLang="en-US" dirty="0"/>
              <a:t>Available in SPARC and x86</a:t>
            </a:r>
          </a:p>
          <a:p>
            <a:pPr lvl="1">
              <a:buFont typeface="Wingdings" pitchFamily="2" charset="2"/>
              <a:buChar char="q"/>
            </a:pPr>
            <a:r>
              <a:rPr lang="en-US" altLang="en-US" dirty="0"/>
              <a:t>But still have security exploits</a:t>
            </a:r>
          </a:p>
        </p:txBody>
      </p:sp>
    </p:spTree>
    <p:extLst>
      <p:ext uri="{BB962C8B-B14F-4D97-AF65-F5344CB8AC3E}">
        <p14:creationId xmlns:p14="http://schemas.microsoft.com/office/powerpoint/2010/main" val="66612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normAutofit/>
          </a:bodyPr>
          <a:lstStyle/>
          <a:p>
            <a:pPr algn="l"/>
            <a:r>
              <a:rPr lang="en-US" altLang="en-US" dirty="0"/>
              <a:t>Program Threats </a:t>
            </a:r>
            <a:r>
              <a:rPr lang="en-US" altLang="en-US" sz="1600" dirty="0">
                <a:solidFill>
                  <a:prstClr val="white"/>
                </a:solidFill>
              </a:rPr>
              <a:t>(cont’d)</a:t>
            </a:r>
            <a:endParaRPr lang="en-US" altLang="en-US" dirty="0"/>
          </a:p>
        </p:txBody>
      </p:sp>
      <p:sp>
        <p:nvSpPr>
          <p:cNvPr id="30722" name="Rectangle 3"/>
          <p:cNvSpPr>
            <a:spLocks noGrp="1" noChangeArrowheads="1"/>
          </p:cNvSpPr>
          <p:nvPr>
            <p:ph idx="1"/>
          </p:nvPr>
        </p:nvSpPr>
        <p:spPr>
          <a:xfrm>
            <a:off x="284163" y="1945709"/>
            <a:ext cx="8574087" cy="3992563"/>
          </a:xfrm>
        </p:spPr>
        <p:txBody>
          <a:bodyPr>
            <a:normAutofit fontScale="92500"/>
          </a:bodyPr>
          <a:lstStyle/>
          <a:p>
            <a:pPr>
              <a:buFont typeface="Wingdings" pitchFamily="2" charset="2"/>
              <a:buChar char="q"/>
            </a:pPr>
            <a:r>
              <a:rPr lang="en-US" altLang="en-US" b="1" dirty="0">
                <a:solidFill>
                  <a:srgbClr val="3366FF"/>
                </a:solidFill>
              </a:rPr>
              <a:t>Viruses</a:t>
            </a:r>
          </a:p>
          <a:p>
            <a:pPr lvl="1">
              <a:buFont typeface="Wingdings" pitchFamily="2" charset="2"/>
              <a:buChar char="q"/>
            </a:pPr>
            <a:r>
              <a:rPr lang="en-US" altLang="en-US" dirty="0"/>
              <a:t>Code fragment embedded in legitimate program</a:t>
            </a:r>
          </a:p>
          <a:p>
            <a:pPr lvl="1">
              <a:buFont typeface="Wingdings" pitchFamily="2" charset="2"/>
              <a:buChar char="q"/>
            </a:pPr>
            <a:r>
              <a:rPr lang="en-US" altLang="en-US" dirty="0"/>
              <a:t>Self-replicating, designed to infect other computers</a:t>
            </a:r>
          </a:p>
          <a:p>
            <a:pPr lvl="1">
              <a:buFont typeface="Wingdings" pitchFamily="2" charset="2"/>
              <a:buChar char="q"/>
            </a:pPr>
            <a:r>
              <a:rPr lang="en-US" altLang="en-US" dirty="0"/>
              <a:t>Very specific to CPU architecture, operating system, applications</a:t>
            </a:r>
          </a:p>
          <a:p>
            <a:pPr lvl="1">
              <a:buFont typeface="Wingdings" pitchFamily="2" charset="2"/>
              <a:buChar char="q"/>
            </a:pPr>
            <a:r>
              <a:rPr lang="en-US" altLang="en-US" dirty="0"/>
              <a:t>Usually borne via email or as a macro</a:t>
            </a:r>
          </a:p>
          <a:p>
            <a:pPr lvl="1">
              <a:buFont typeface="Wingdings" pitchFamily="2" charset="2"/>
              <a:buChar char="q"/>
            </a:pPr>
            <a:r>
              <a:rPr lang="en-US" altLang="en-US" dirty="0"/>
              <a:t>Visual Basic Macro to reformat hard drive</a:t>
            </a:r>
          </a:p>
          <a:p>
            <a:pPr marL="914400" lvl="2" indent="0">
              <a:buNone/>
            </a:pPr>
            <a:r>
              <a:rPr lang="en-US" altLang="en-US" sz="1600" dirty="0">
                <a:latin typeface="Courier New" pitchFamily="49" charset="0"/>
              </a:rPr>
              <a:t>Sub AutoOpen()</a:t>
            </a:r>
          </a:p>
          <a:p>
            <a:pPr marL="914400" lvl="2" indent="0">
              <a:buNone/>
            </a:pPr>
            <a:r>
              <a:rPr lang="en-US" altLang="en-US" sz="1600" dirty="0">
                <a:latin typeface="Courier New" pitchFamily="49" charset="0"/>
              </a:rPr>
              <a:t>Dim </a:t>
            </a:r>
            <a:r>
              <a:rPr lang="en-US" altLang="en-US" sz="1600" dirty="0" err="1">
                <a:latin typeface="Courier New" pitchFamily="49" charset="0"/>
              </a:rPr>
              <a:t>oFS</a:t>
            </a:r>
            <a:endParaRPr lang="en-US" altLang="en-US" sz="1600" dirty="0">
              <a:latin typeface="Courier New" pitchFamily="49" charset="0"/>
            </a:endParaRPr>
          </a:p>
          <a:p>
            <a:pPr marL="914400" lvl="2" indent="0">
              <a:buNone/>
            </a:pPr>
            <a:r>
              <a:rPr lang="en-US" altLang="en-US" sz="1600" dirty="0">
                <a:latin typeface="Courier New" pitchFamily="49" charset="0"/>
              </a:rPr>
              <a:t>	Set </a:t>
            </a:r>
            <a:r>
              <a:rPr lang="en-US" altLang="en-US" sz="1600" dirty="0" err="1">
                <a:latin typeface="Courier New" pitchFamily="49" charset="0"/>
              </a:rPr>
              <a:t>oFS</a:t>
            </a:r>
            <a:r>
              <a:rPr lang="en-US" altLang="en-US" sz="1600" dirty="0">
                <a:latin typeface="Courier New" pitchFamily="49" charset="0"/>
              </a:rPr>
              <a:t> = </a:t>
            </a:r>
            <a:r>
              <a:rPr lang="en-US" altLang="en-US" sz="1600" dirty="0" err="1">
                <a:latin typeface="Courier New" pitchFamily="49" charset="0"/>
              </a:rPr>
              <a:t>CreateObject</a:t>
            </a:r>
            <a:r>
              <a:rPr lang="en-US" altLang="en-US" sz="1600" dirty="0">
                <a:latin typeface="Courier New" pitchFamily="49" charset="0"/>
              </a:rPr>
              <a:t>(</a:t>
            </a:r>
            <a:r>
              <a:rPr lang="ja-JP" altLang="en-US" sz="1600" dirty="0">
                <a:latin typeface="Courier New" pitchFamily="49" charset="0"/>
              </a:rPr>
              <a:t>’’</a:t>
            </a:r>
            <a:r>
              <a:rPr lang="en-US" altLang="ja-JP" sz="1600" dirty="0" err="1">
                <a:latin typeface="Courier New" pitchFamily="49" charset="0"/>
              </a:rPr>
              <a:t>Scripting.FileSystemObject</a:t>
            </a:r>
            <a:r>
              <a:rPr lang="ja-JP" altLang="en-US" sz="1600" dirty="0">
                <a:latin typeface="Courier New" pitchFamily="49" charset="0"/>
              </a:rPr>
              <a:t>’’</a:t>
            </a:r>
            <a:r>
              <a:rPr lang="en-US" altLang="ja-JP" sz="1600" dirty="0">
                <a:latin typeface="Courier New" pitchFamily="49" charset="0"/>
              </a:rPr>
              <a:t>)</a:t>
            </a:r>
          </a:p>
          <a:p>
            <a:pPr marL="914400" lvl="2" indent="0">
              <a:buNone/>
            </a:pPr>
            <a:r>
              <a:rPr lang="en-US" altLang="en-US" sz="1600" dirty="0">
                <a:latin typeface="Courier New" pitchFamily="49" charset="0"/>
              </a:rPr>
              <a:t>	</a:t>
            </a:r>
            <a:r>
              <a:rPr lang="en-US" altLang="en-US" sz="1600" dirty="0" err="1">
                <a:latin typeface="Courier New" pitchFamily="49" charset="0"/>
              </a:rPr>
              <a:t>vs</a:t>
            </a:r>
            <a:r>
              <a:rPr lang="en-US" altLang="en-US" sz="1600" dirty="0">
                <a:latin typeface="Courier New" pitchFamily="49" charset="0"/>
              </a:rPr>
              <a:t> = Shell(</a:t>
            </a:r>
            <a:r>
              <a:rPr lang="ja-JP" altLang="en-US" sz="1600" dirty="0">
                <a:latin typeface="Courier New" pitchFamily="49" charset="0"/>
              </a:rPr>
              <a:t>’’</a:t>
            </a:r>
            <a:r>
              <a:rPr lang="en-US" altLang="ja-JP" sz="1600" dirty="0">
                <a:latin typeface="Courier New" pitchFamily="49" charset="0"/>
              </a:rPr>
              <a:t>c:command.com /k format c:</a:t>
            </a:r>
            <a:r>
              <a:rPr lang="ja-JP" altLang="en-US" sz="1600" dirty="0">
                <a:latin typeface="Courier New" pitchFamily="49" charset="0"/>
              </a:rPr>
              <a:t>’’</a:t>
            </a:r>
            <a:r>
              <a:rPr lang="en-US" altLang="ja-JP" sz="1600" dirty="0">
                <a:latin typeface="Courier New" pitchFamily="49" charset="0"/>
              </a:rPr>
              <a:t>,</a:t>
            </a:r>
            <a:r>
              <a:rPr lang="en-US" altLang="ja-JP" sz="1600" dirty="0" err="1">
                <a:latin typeface="Courier New" pitchFamily="49" charset="0"/>
              </a:rPr>
              <a:t>vbHide</a:t>
            </a:r>
            <a:r>
              <a:rPr lang="en-US" altLang="ja-JP" sz="1600" dirty="0">
                <a:latin typeface="Courier New" pitchFamily="49" charset="0"/>
              </a:rPr>
              <a:t>)</a:t>
            </a:r>
          </a:p>
          <a:p>
            <a:pPr marL="914400" lvl="2" indent="0">
              <a:buNone/>
            </a:pPr>
            <a:r>
              <a:rPr lang="en-US" altLang="en-US" sz="1600" dirty="0">
                <a:latin typeface="Courier New" pitchFamily="49" charset="0"/>
              </a:rPr>
              <a:t>End Sub</a:t>
            </a:r>
          </a:p>
          <a:p>
            <a:pPr lvl="1">
              <a:buFont typeface="Wingdings" pitchFamily="2" charset="2"/>
              <a:buChar char="q"/>
            </a:pPr>
            <a:endParaRPr lang="en-US" altLang="en-US" sz="1600" dirty="0"/>
          </a:p>
        </p:txBody>
      </p:sp>
    </p:spTree>
    <p:extLst>
      <p:ext uri="{BB962C8B-B14F-4D97-AF65-F5344CB8AC3E}">
        <p14:creationId xmlns:p14="http://schemas.microsoft.com/office/powerpoint/2010/main" val="390643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normAutofit/>
          </a:bodyPr>
          <a:lstStyle/>
          <a:p>
            <a:pPr algn="l"/>
            <a:r>
              <a:rPr lang="en-US" altLang="en-US" dirty="0"/>
              <a:t>Program Threats </a:t>
            </a:r>
            <a:r>
              <a:rPr lang="en-US" altLang="en-US" sz="1600" dirty="0">
                <a:solidFill>
                  <a:prstClr val="white"/>
                </a:solidFill>
              </a:rPr>
              <a:t>(cont’d)</a:t>
            </a:r>
            <a:endParaRPr lang="en-US" altLang="en-US" dirty="0"/>
          </a:p>
        </p:txBody>
      </p:sp>
      <p:sp>
        <p:nvSpPr>
          <p:cNvPr id="32770" name="Rectangle 3"/>
          <p:cNvSpPr>
            <a:spLocks noGrp="1" noChangeArrowheads="1"/>
          </p:cNvSpPr>
          <p:nvPr>
            <p:ph idx="1"/>
          </p:nvPr>
        </p:nvSpPr>
        <p:spPr>
          <a:xfrm>
            <a:off x="284163" y="1983287"/>
            <a:ext cx="8574087" cy="3992563"/>
          </a:xfrm>
        </p:spPr>
        <p:txBody>
          <a:bodyPr>
            <a:normAutofit fontScale="92500" lnSpcReduction="20000"/>
          </a:bodyPr>
          <a:lstStyle/>
          <a:p>
            <a:pPr>
              <a:lnSpc>
                <a:spcPct val="90000"/>
              </a:lnSpc>
              <a:buFont typeface="Wingdings" pitchFamily="2" charset="2"/>
              <a:buChar char="q"/>
            </a:pPr>
            <a:r>
              <a:rPr lang="en-US" altLang="en-US" b="1" dirty="0">
                <a:solidFill>
                  <a:srgbClr val="3366FF"/>
                </a:solidFill>
              </a:rPr>
              <a:t>Virus dropper</a:t>
            </a:r>
            <a:r>
              <a:rPr lang="en-US" altLang="en-US" dirty="0">
                <a:solidFill>
                  <a:srgbClr val="3366FF"/>
                </a:solidFill>
              </a:rPr>
              <a:t> </a:t>
            </a:r>
            <a:r>
              <a:rPr lang="en-US" altLang="en-US" dirty="0"/>
              <a:t>inserts virus onto the system</a:t>
            </a:r>
          </a:p>
          <a:p>
            <a:pPr>
              <a:lnSpc>
                <a:spcPct val="90000"/>
              </a:lnSpc>
              <a:buFont typeface="Wingdings" pitchFamily="2" charset="2"/>
              <a:buChar char="q"/>
            </a:pPr>
            <a:r>
              <a:rPr lang="en-US" altLang="en-US" dirty="0"/>
              <a:t>Many categories of viruses, literally many thousands of viruses</a:t>
            </a:r>
          </a:p>
          <a:p>
            <a:pPr lvl="1">
              <a:lnSpc>
                <a:spcPct val="90000"/>
              </a:lnSpc>
              <a:buFont typeface="Wingdings" pitchFamily="2" charset="2"/>
              <a:buChar char="q"/>
            </a:pPr>
            <a:r>
              <a:rPr lang="en-US" altLang="en-US" dirty="0"/>
              <a:t>File / parasitic</a:t>
            </a:r>
          </a:p>
          <a:p>
            <a:pPr lvl="1">
              <a:lnSpc>
                <a:spcPct val="90000"/>
              </a:lnSpc>
              <a:buFont typeface="Wingdings" pitchFamily="2" charset="2"/>
              <a:buChar char="q"/>
            </a:pPr>
            <a:r>
              <a:rPr lang="en-US" altLang="en-US" dirty="0"/>
              <a:t>Boot / memory</a:t>
            </a:r>
          </a:p>
          <a:p>
            <a:pPr lvl="1">
              <a:lnSpc>
                <a:spcPct val="90000"/>
              </a:lnSpc>
              <a:buFont typeface="Wingdings" pitchFamily="2" charset="2"/>
              <a:buChar char="q"/>
            </a:pPr>
            <a:r>
              <a:rPr lang="en-US" altLang="en-US" dirty="0"/>
              <a:t>Macro</a:t>
            </a:r>
          </a:p>
          <a:p>
            <a:pPr lvl="1">
              <a:lnSpc>
                <a:spcPct val="90000"/>
              </a:lnSpc>
              <a:buFont typeface="Wingdings" pitchFamily="2" charset="2"/>
              <a:buChar char="q"/>
            </a:pPr>
            <a:r>
              <a:rPr lang="en-US" altLang="en-US" dirty="0"/>
              <a:t>Source code</a:t>
            </a:r>
          </a:p>
          <a:p>
            <a:pPr lvl="1">
              <a:lnSpc>
                <a:spcPct val="90000"/>
              </a:lnSpc>
              <a:buFont typeface="Wingdings" pitchFamily="2" charset="2"/>
              <a:buChar char="q"/>
            </a:pPr>
            <a:r>
              <a:rPr lang="en-US" altLang="en-US" dirty="0"/>
              <a:t>Polymorphic to avoid having a </a:t>
            </a:r>
            <a:r>
              <a:rPr lang="en-US" altLang="en-US" b="1" dirty="0">
                <a:solidFill>
                  <a:srgbClr val="3366FF"/>
                </a:solidFill>
              </a:rPr>
              <a:t>virus signature</a:t>
            </a:r>
          </a:p>
          <a:p>
            <a:pPr lvl="1">
              <a:lnSpc>
                <a:spcPct val="90000"/>
              </a:lnSpc>
              <a:buFont typeface="Wingdings" pitchFamily="2" charset="2"/>
              <a:buChar char="q"/>
            </a:pPr>
            <a:r>
              <a:rPr lang="en-US" altLang="en-US" dirty="0"/>
              <a:t>Encrypted</a:t>
            </a:r>
          </a:p>
          <a:p>
            <a:pPr lvl="1">
              <a:lnSpc>
                <a:spcPct val="90000"/>
              </a:lnSpc>
              <a:buFont typeface="Wingdings" pitchFamily="2" charset="2"/>
              <a:buChar char="q"/>
            </a:pPr>
            <a:r>
              <a:rPr lang="en-US" altLang="en-US" dirty="0"/>
              <a:t>Stealth</a:t>
            </a:r>
          </a:p>
          <a:p>
            <a:pPr lvl="1">
              <a:lnSpc>
                <a:spcPct val="90000"/>
              </a:lnSpc>
              <a:buFont typeface="Wingdings" pitchFamily="2" charset="2"/>
              <a:buChar char="q"/>
            </a:pPr>
            <a:r>
              <a:rPr lang="en-US" altLang="en-US" dirty="0"/>
              <a:t>Tunneling</a:t>
            </a:r>
          </a:p>
          <a:p>
            <a:pPr lvl="1">
              <a:lnSpc>
                <a:spcPct val="90000"/>
              </a:lnSpc>
              <a:buFont typeface="Wingdings" pitchFamily="2" charset="2"/>
              <a:buChar char="q"/>
            </a:pPr>
            <a:r>
              <a:rPr lang="en-US" altLang="en-US" dirty="0"/>
              <a:t>Multipartite</a:t>
            </a:r>
          </a:p>
          <a:p>
            <a:pPr lvl="1">
              <a:lnSpc>
                <a:spcPct val="90000"/>
              </a:lnSpc>
              <a:buFont typeface="Wingdings" pitchFamily="2" charset="2"/>
              <a:buChar char="q"/>
            </a:pPr>
            <a:r>
              <a:rPr lang="en-US" altLang="en-US" dirty="0"/>
              <a:t>Armored</a:t>
            </a:r>
          </a:p>
          <a:p>
            <a:pPr>
              <a:lnSpc>
                <a:spcPct val="90000"/>
              </a:lnSpc>
              <a:buFont typeface="Wingdings" pitchFamily="2" charset="2"/>
              <a:buChar char="q"/>
            </a:pPr>
            <a:endParaRPr lang="en-US" altLang="en-US" dirty="0"/>
          </a:p>
        </p:txBody>
      </p:sp>
    </p:spTree>
    <p:extLst>
      <p:ext uri="{BB962C8B-B14F-4D97-AF65-F5344CB8AC3E}">
        <p14:creationId xmlns:p14="http://schemas.microsoft.com/office/powerpoint/2010/main" val="405330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normAutofit/>
          </a:bodyPr>
          <a:lstStyle/>
          <a:p>
            <a:pPr algn="l" eaLnBrk="1" hangingPunct="1"/>
            <a:r>
              <a:rPr lang="en-US" altLang="en-US"/>
              <a:t>A Boot-sector Computer Virus</a:t>
            </a:r>
          </a:p>
        </p:txBody>
      </p:sp>
      <p:pic>
        <p:nvPicPr>
          <p:cNvPr id="348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42576" y="1968821"/>
            <a:ext cx="4507978" cy="4783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416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noChangeArrowheads="1"/>
          </p:cNvSpPr>
          <p:nvPr>
            <p:ph type="title"/>
          </p:nvPr>
        </p:nvSpPr>
        <p:spPr/>
        <p:txBody>
          <a:bodyPr>
            <a:normAutofit/>
          </a:bodyPr>
          <a:lstStyle/>
          <a:p>
            <a:pPr algn="l"/>
            <a:r>
              <a:rPr lang="en-US" altLang="en-US"/>
              <a:t>The Threat Continues</a:t>
            </a:r>
          </a:p>
        </p:txBody>
      </p:sp>
      <p:sp>
        <p:nvSpPr>
          <p:cNvPr id="36866" name="Content Placeholder 2"/>
          <p:cNvSpPr>
            <a:spLocks noGrp="1" noChangeArrowheads="1"/>
          </p:cNvSpPr>
          <p:nvPr>
            <p:ph idx="1"/>
          </p:nvPr>
        </p:nvSpPr>
        <p:spPr>
          <a:xfrm>
            <a:off x="284163" y="1920657"/>
            <a:ext cx="8574087" cy="3992563"/>
          </a:xfrm>
        </p:spPr>
        <p:txBody>
          <a:bodyPr>
            <a:normAutofit fontScale="85000" lnSpcReduction="20000"/>
          </a:bodyPr>
          <a:lstStyle/>
          <a:p>
            <a:pPr>
              <a:buFont typeface="Wingdings" pitchFamily="2" charset="2"/>
              <a:buChar char="q"/>
            </a:pPr>
            <a:r>
              <a:rPr lang="en-US" altLang="en-US" dirty="0"/>
              <a:t>Attacks still common, still occurring</a:t>
            </a:r>
          </a:p>
          <a:p>
            <a:pPr>
              <a:buFont typeface="Wingdings" pitchFamily="2" charset="2"/>
              <a:buChar char="q"/>
            </a:pPr>
            <a:r>
              <a:rPr lang="en-US" altLang="en-US" dirty="0"/>
              <a:t>Attacks moved over time from science experiments to tools of organized crime</a:t>
            </a:r>
          </a:p>
          <a:p>
            <a:pPr lvl="1">
              <a:buFont typeface="Wingdings" pitchFamily="2" charset="2"/>
              <a:buChar char="q"/>
            </a:pPr>
            <a:r>
              <a:rPr lang="en-US" altLang="en-US" dirty="0"/>
              <a:t>Targeting specific companies</a:t>
            </a:r>
          </a:p>
          <a:p>
            <a:pPr lvl="1">
              <a:buFont typeface="Wingdings" pitchFamily="2" charset="2"/>
              <a:buChar char="q"/>
            </a:pPr>
            <a:r>
              <a:rPr lang="en-US" altLang="en-US" dirty="0"/>
              <a:t>Creating botnets to use as tool for spam and DDOS delivery</a:t>
            </a:r>
          </a:p>
          <a:p>
            <a:pPr lvl="1">
              <a:buFont typeface="Wingdings" pitchFamily="2" charset="2"/>
              <a:buChar char="q"/>
            </a:pPr>
            <a:r>
              <a:rPr lang="en-US" altLang="en-US" b="1" dirty="0">
                <a:solidFill>
                  <a:srgbClr val="3366FF"/>
                </a:solidFill>
              </a:rPr>
              <a:t>Keystroke logger </a:t>
            </a:r>
            <a:r>
              <a:rPr lang="en-US" altLang="en-US" dirty="0"/>
              <a:t>to grab passwords, credit card numbers</a:t>
            </a:r>
          </a:p>
          <a:p>
            <a:pPr>
              <a:buFont typeface="Wingdings" pitchFamily="2" charset="2"/>
              <a:buChar char="q"/>
            </a:pPr>
            <a:r>
              <a:rPr lang="en-US" altLang="en-US" dirty="0"/>
              <a:t>Why is Windows the target for most attacks?</a:t>
            </a:r>
          </a:p>
          <a:p>
            <a:pPr lvl="1">
              <a:buFont typeface="Wingdings" pitchFamily="2" charset="2"/>
              <a:buChar char="q"/>
            </a:pPr>
            <a:r>
              <a:rPr lang="en-US" altLang="en-US" dirty="0"/>
              <a:t>Most common</a:t>
            </a:r>
          </a:p>
          <a:p>
            <a:pPr lvl="1">
              <a:buFont typeface="Wingdings" pitchFamily="2" charset="2"/>
              <a:buChar char="q"/>
            </a:pPr>
            <a:r>
              <a:rPr lang="en-US" altLang="en-US" dirty="0"/>
              <a:t>Everyone is an administrator</a:t>
            </a:r>
          </a:p>
          <a:p>
            <a:pPr lvl="2">
              <a:buFont typeface="Wingdings" pitchFamily="2" charset="2"/>
              <a:buChar char="q"/>
            </a:pPr>
            <a:r>
              <a:rPr lang="en-US" altLang="en-US" dirty="0"/>
              <a:t>Licensing required?</a:t>
            </a:r>
          </a:p>
          <a:p>
            <a:pPr lvl="1">
              <a:buFont typeface="Wingdings" pitchFamily="2" charset="2"/>
              <a:buChar char="q"/>
            </a:pPr>
            <a:r>
              <a:rPr lang="en-US" altLang="en-US" b="1" dirty="0">
                <a:solidFill>
                  <a:srgbClr val="3366FF"/>
                </a:solidFill>
              </a:rPr>
              <a:t>Monoculture</a:t>
            </a:r>
            <a:r>
              <a:rPr lang="en-US" altLang="en-US" dirty="0"/>
              <a:t> considered harmful</a:t>
            </a:r>
          </a:p>
          <a:p>
            <a:pPr lvl="1">
              <a:buFont typeface="Wingdings" pitchFamily="2" charset="2"/>
              <a:buChar char="q"/>
            </a:pPr>
            <a:endParaRPr lang="en-US" altLang="en-US" dirty="0"/>
          </a:p>
        </p:txBody>
      </p:sp>
    </p:spTree>
    <p:extLst>
      <p:ext uri="{BB962C8B-B14F-4D97-AF65-F5344CB8AC3E}">
        <p14:creationId xmlns:p14="http://schemas.microsoft.com/office/powerpoint/2010/main" val="110087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normAutofit/>
          </a:bodyPr>
          <a:lstStyle/>
          <a:p>
            <a:pPr algn="l" eaLnBrk="1" hangingPunct="1"/>
            <a:r>
              <a:rPr lang="en-US" altLang="en-US"/>
              <a:t>System and Network Threats</a:t>
            </a:r>
          </a:p>
        </p:txBody>
      </p:sp>
      <p:sp>
        <p:nvSpPr>
          <p:cNvPr id="37890" name="Rectangle 3"/>
          <p:cNvSpPr>
            <a:spLocks noGrp="1" noChangeArrowheads="1"/>
          </p:cNvSpPr>
          <p:nvPr>
            <p:ph idx="1"/>
          </p:nvPr>
        </p:nvSpPr>
        <p:spPr>
          <a:xfrm>
            <a:off x="284163" y="1983287"/>
            <a:ext cx="8574087" cy="3992563"/>
          </a:xfrm>
        </p:spPr>
        <p:txBody>
          <a:bodyPr>
            <a:normAutofit fontScale="92500" lnSpcReduction="10000"/>
          </a:bodyPr>
          <a:lstStyle/>
          <a:p>
            <a:pPr>
              <a:buFont typeface="Wingdings" pitchFamily="2" charset="2"/>
              <a:buChar char="q"/>
            </a:pPr>
            <a:r>
              <a:rPr lang="en-US" altLang="en-US" dirty="0">
                <a:solidFill>
                  <a:srgbClr val="000000"/>
                </a:solidFill>
              </a:rPr>
              <a:t>Some systems </a:t>
            </a:r>
            <a:r>
              <a:rPr lang="ja-JP" altLang="en-US" dirty="0">
                <a:solidFill>
                  <a:srgbClr val="000000"/>
                </a:solidFill>
              </a:rPr>
              <a:t>“</a:t>
            </a:r>
            <a:r>
              <a:rPr lang="en-US" altLang="ja-JP" dirty="0">
                <a:solidFill>
                  <a:srgbClr val="000000"/>
                </a:solidFill>
              </a:rPr>
              <a:t>open</a:t>
            </a:r>
            <a:r>
              <a:rPr lang="ja-JP" altLang="en-US" dirty="0">
                <a:solidFill>
                  <a:srgbClr val="000000"/>
                </a:solidFill>
              </a:rPr>
              <a:t>”</a:t>
            </a:r>
            <a:r>
              <a:rPr lang="en-US" altLang="ja-JP" dirty="0">
                <a:solidFill>
                  <a:srgbClr val="000000"/>
                </a:solidFill>
              </a:rPr>
              <a:t> rather than </a:t>
            </a:r>
            <a:r>
              <a:rPr lang="en-US" altLang="ja-JP" b="1" dirty="0">
                <a:solidFill>
                  <a:srgbClr val="3366FF"/>
                </a:solidFill>
              </a:rPr>
              <a:t>secure by default</a:t>
            </a:r>
          </a:p>
          <a:p>
            <a:pPr lvl="1">
              <a:buFont typeface="Wingdings" pitchFamily="2" charset="2"/>
              <a:buChar char="q"/>
            </a:pPr>
            <a:r>
              <a:rPr lang="en-US" altLang="en-US" dirty="0">
                <a:solidFill>
                  <a:srgbClr val="000000"/>
                </a:solidFill>
              </a:rPr>
              <a:t>Reduce </a:t>
            </a:r>
            <a:r>
              <a:rPr lang="en-US" altLang="en-US" b="1" dirty="0">
                <a:solidFill>
                  <a:srgbClr val="3366FF"/>
                </a:solidFill>
              </a:rPr>
              <a:t>attack surface</a:t>
            </a:r>
          </a:p>
          <a:p>
            <a:pPr lvl="1">
              <a:buFont typeface="Wingdings" pitchFamily="2" charset="2"/>
              <a:buChar char="q"/>
            </a:pPr>
            <a:r>
              <a:rPr lang="en-US" altLang="en-US" dirty="0">
                <a:solidFill>
                  <a:srgbClr val="000000"/>
                </a:solidFill>
              </a:rPr>
              <a:t>But harder to use, more knowledge needed to administer</a:t>
            </a:r>
          </a:p>
          <a:p>
            <a:pPr>
              <a:buFont typeface="Wingdings" pitchFamily="2" charset="2"/>
              <a:buChar char="q"/>
            </a:pPr>
            <a:r>
              <a:rPr lang="en-US" altLang="en-US" dirty="0">
                <a:solidFill>
                  <a:srgbClr val="000000"/>
                </a:solidFill>
              </a:rPr>
              <a:t>Network threats harder to detect, prevent</a:t>
            </a:r>
          </a:p>
          <a:p>
            <a:pPr lvl="1">
              <a:buFont typeface="Wingdings" pitchFamily="2" charset="2"/>
              <a:buChar char="q"/>
            </a:pPr>
            <a:r>
              <a:rPr lang="en-US" altLang="en-US" dirty="0">
                <a:solidFill>
                  <a:srgbClr val="000000"/>
                </a:solidFill>
              </a:rPr>
              <a:t>Protection systems weaker</a:t>
            </a:r>
          </a:p>
          <a:p>
            <a:pPr lvl="1">
              <a:buFont typeface="Wingdings" pitchFamily="2" charset="2"/>
              <a:buChar char="q"/>
            </a:pPr>
            <a:r>
              <a:rPr lang="en-US" altLang="en-US" dirty="0">
                <a:solidFill>
                  <a:srgbClr val="000000"/>
                </a:solidFill>
              </a:rPr>
              <a:t>More difficult to have a shared secret on which to base access</a:t>
            </a:r>
          </a:p>
          <a:p>
            <a:pPr lvl="1">
              <a:buFont typeface="Wingdings" pitchFamily="2" charset="2"/>
              <a:buChar char="q"/>
            </a:pPr>
            <a:r>
              <a:rPr lang="en-US" altLang="en-US" dirty="0">
                <a:solidFill>
                  <a:srgbClr val="000000"/>
                </a:solidFill>
              </a:rPr>
              <a:t>No physical limits once system attached to internet</a:t>
            </a:r>
          </a:p>
          <a:p>
            <a:pPr lvl="2">
              <a:buFont typeface="Wingdings" pitchFamily="2" charset="2"/>
              <a:buChar char="q"/>
            </a:pPr>
            <a:r>
              <a:rPr lang="en-US" altLang="en-US" dirty="0">
                <a:solidFill>
                  <a:srgbClr val="000000"/>
                </a:solidFill>
              </a:rPr>
              <a:t>Or on network with system attached to internet</a:t>
            </a:r>
          </a:p>
          <a:p>
            <a:pPr lvl="1">
              <a:buFont typeface="Wingdings" pitchFamily="2" charset="2"/>
              <a:buChar char="q"/>
            </a:pPr>
            <a:r>
              <a:rPr lang="en-US" altLang="en-US" dirty="0">
                <a:solidFill>
                  <a:srgbClr val="000000"/>
                </a:solidFill>
              </a:rPr>
              <a:t>Even determining location of connecting system difficult</a:t>
            </a:r>
          </a:p>
          <a:p>
            <a:pPr lvl="2">
              <a:buFont typeface="Wingdings" pitchFamily="2" charset="2"/>
              <a:buChar char="q"/>
            </a:pPr>
            <a:r>
              <a:rPr lang="en-US" altLang="en-US" dirty="0">
                <a:solidFill>
                  <a:srgbClr val="000000"/>
                </a:solidFill>
              </a:rPr>
              <a:t>IP address is only knowledge</a:t>
            </a:r>
          </a:p>
        </p:txBody>
      </p:sp>
    </p:spTree>
    <p:extLst>
      <p:ext uri="{BB962C8B-B14F-4D97-AF65-F5344CB8AC3E}">
        <p14:creationId xmlns:p14="http://schemas.microsoft.com/office/powerpoint/2010/main" val="91202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normAutofit/>
          </a:bodyPr>
          <a:lstStyle/>
          <a:p>
            <a:pPr algn="l"/>
            <a:r>
              <a:rPr lang="en-US" altLang="en-US" dirty="0"/>
              <a:t>System and Network Threats </a:t>
            </a:r>
            <a:r>
              <a:rPr lang="en-US" altLang="en-US" sz="1600" dirty="0">
                <a:solidFill>
                  <a:prstClr val="white"/>
                </a:solidFill>
              </a:rPr>
              <a:t>(cont’d)</a:t>
            </a:r>
            <a:endParaRPr lang="en-US" altLang="en-US" dirty="0"/>
          </a:p>
        </p:txBody>
      </p:sp>
      <p:sp>
        <p:nvSpPr>
          <p:cNvPr id="39938" name="Rectangle 3"/>
          <p:cNvSpPr>
            <a:spLocks noGrp="1" noChangeArrowheads="1"/>
          </p:cNvSpPr>
          <p:nvPr>
            <p:ph idx="1"/>
          </p:nvPr>
        </p:nvSpPr>
        <p:spPr>
          <a:xfrm>
            <a:off x="284163" y="2045917"/>
            <a:ext cx="8574087" cy="3992563"/>
          </a:xfrm>
        </p:spPr>
        <p:txBody>
          <a:bodyPr>
            <a:normAutofit fontScale="85000" lnSpcReduction="20000"/>
          </a:bodyPr>
          <a:lstStyle/>
          <a:p>
            <a:pPr>
              <a:buFont typeface="Wingdings" pitchFamily="2" charset="2"/>
              <a:buChar char="q"/>
            </a:pPr>
            <a:r>
              <a:rPr lang="en-US" altLang="en-US" b="1" dirty="0">
                <a:solidFill>
                  <a:srgbClr val="000000"/>
                </a:solidFill>
              </a:rPr>
              <a:t>Worms</a:t>
            </a:r>
            <a:r>
              <a:rPr lang="en-US" altLang="en-US" dirty="0"/>
              <a:t> – use </a:t>
            </a:r>
            <a:r>
              <a:rPr lang="en-US" altLang="en-US" b="1" dirty="0">
                <a:solidFill>
                  <a:srgbClr val="3366FF"/>
                </a:solidFill>
              </a:rPr>
              <a:t>spawn</a:t>
            </a:r>
            <a:r>
              <a:rPr lang="en-US" altLang="en-US" dirty="0">
                <a:solidFill>
                  <a:srgbClr val="3366FF"/>
                </a:solidFill>
              </a:rPr>
              <a:t> </a:t>
            </a:r>
            <a:r>
              <a:rPr lang="en-US" altLang="en-US" dirty="0"/>
              <a:t>mechanism; standalone program</a:t>
            </a:r>
            <a:endParaRPr lang="en-US" altLang="en-US" sz="800" dirty="0"/>
          </a:p>
          <a:p>
            <a:pPr>
              <a:buFont typeface="Wingdings" pitchFamily="2" charset="2"/>
              <a:buChar char="q"/>
            </a:pPr>
            <a:r>
              <a:rPr lang="en-US" altLang="en-US" dirty="0"/>
              <a:t>Internet worm</a:t>
            </a:r>
          </a:p>
          <a:p>
            <a:pPr lvl="1">
              <a:buFont typeface="Wingdings" pitchFamily="2" charset="2"/>
              <a:buChar char="q"/>
            </a:pPr>
            <a:r>
              <a:rPr lang="en-US" altLang="en-US" dirty="0"/>
              <a:t>Exploited UNIX networking features (remote access) and bugs in </a:t>
            </a:r>
            <a:r>
              <a:rPr lang="en-US" altLang="en-US" i="1" dirty="0"/>
              <a:t>finger</a:t>
            </a:r>
            <a:r>
              <a:rPr lang="en-US" altLang="en-US" dirty="0"/>
              <a:t> and </a:t>
            </a:r>
            <a:r>
              <a:rPr lang="en-US" altLang="en-US" i="1" dirty="0" err="1"/>
              <a:t>sendmail</a:t>
            </a:r>
            <a:r>
              <a:rPr lang="en-US" altLang="en-US" dirty="0"/>
              <a:t> programs</a:t>
            </a:r>
          </a:p>
          <a:p>
            <a:pPr lvl="1">
              <a:buFont typeface="Wingdings" pitchFamily="2" charset="2"/>
              <a:buChar char="q"/>
            </a:pPr>
            <a:r>
              <a:rPr lang="en-US" altLang="en-US" dirty="0"/>
              <a:t>Exploited trust-relationship mechanism used by </a:t>
            </a:r>
            <a:r>
              <a:rPr lang="en-US" altLang="en-US" i="1" dirty="0" err="1"/>
              <a:t>rsh</a:t>
            </a:r>
            <a:r>
              <a:rPr lang="en-US" altLang="en-US" i="1" dirty="0"/>
              <a:t> </a:t>
            </a:r>
            <a:r>
              <a:rPr lang="en-US" altLang="en-US" dirty="0"/>
              <a:t>to access friendly systems without use of password</a:t>
            </a:r>
          </a:p>
          <a:p>
            <a:pPr lvl="1">
              <a:buFont typeface="Wingdings" pitchFamily="2" charset="2"/>
              <a:buChar char="q"/>
            </a:pPr>
            <a:r>
              <a:rPr lang="en-US" altLang="en-US" b="1" dirty="0">
                <a:solidFill>
                  <a:srgbClr val="3366FF"/>
                </a:solidFill>
              </a:rPr>
              <a:t>Grappling hook</a:t>
            </a:r>
            <a:r>
              <a:rPr lang="en-US" altLang="en-US" dirty="0">
                <a:solidFill>
                  <a:srgbClr val="3366FF"/>
                </a:solidFill>
              </a:rPr>
              <a:t> </a:t>
            </a:r>
            <a:r>
              <a:rPr lang="en-US" altLang="en-US" dirty="0"/>
              <a:t>program uploaded main worm program</a:t>
            </a:r>
          </a:p>
          <a:p>
            <a:pPr lvl="2">
              <a:buFont typeface="Wingdings" pitchFamily="2" charset="2"/>
              <a:buChar char="q"/>
            </a:pPr>
            <a:r>
              <a:rPr lang="en-US" altLang="en-US" dirty="0"/>
              <a:t>99 lines of C code </a:t>
            </a:r>
          </a:p>
          <a:p>
            <a:pPr lvl="1">
              <a:buFont typeface="Wingdings" pitchFamily="2" charset="2"/>
              <a:buChar char="q"/>
            </a:pPr>
            <a:r>
              <a:rPr lang="en-US" altLang="en-US" dirty="0"/>
              <a:t>Hooked system then uploaded main code, tried to attack connected systems</a:t>
            </a:r>
          </a:p>
          <a:p>
            <a:pPr lvl="1">
              <a:buFont typeface="Wingdings" pitchFamily="2" charset="2"/>
              <a:buChar char="q"/>
            </a:pPr>
            <a:r>
              <a:rPr lang="en-US" altLang="en-US" dirty="0"/>
              <a:t>Also tried to break into other users accounts on local system via password guessing</a:t>
            </a:r>
          </a:p>
          <a:p>
            <a:pPr lvl="1">
              <a:buFont typeface="Wingdings" pitchFamily="2" charset="2"/>
              <a:buChar char="q"/>
            </a:pPr>
            <a:r>
              <a:rPr lang="en-US" altLang="en-US" dirty="0"/>
              <a:t>If target system already infected, abort, except for every 7</a:t>
            </a:r>
            <a:r>
              <a:rPr lang="en-US" altLang="en-US" baseline="30000" dirty="0"/>
              <a:t>th</a:t>
            </a:r>
            <a:r>
              <a:rPr lang="en-US" altLang="en-US" dirty="0"/>
              <a:t> time</a:t>
            </a:r>
          </a:p>
          <a:p>
            <a:pPr lvl="1">
              <a:buFont typeface="Wingdings" pitchFamily="2" charset="2"/>
              <a:buChar char="q"/>
            </a:pPr>
            <a:endParaRPr lang="en-US" altLang="en-US" dirty="0"/>
          </a:p>
          <a:p>
            <a:pPr lvl="1">
              <a:buFont typeface="Wingdings" pitchFamily="2" charset="2"/>
              <a:buChar char="q"/>
            </a:pPr>
            <a:endParaRPr lang="en-US" altLang="en-US" dirty="0"/>
          </a:p>
        </p:txBody>
      </p:sp>
    </p:spTree>
    <p:extLst>
      <p:ext uri="{BB962C8B-B14F-4D97-AF65-F5344CB8AC3E}">
        <p14:creationId xmlns:p14="http://schemas.microsoft.com/office/powerpoint/2010/main" val="56254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a:solidFill>
                  <a:schemeClr val="tx1"/>
                </a:solidFill>
              </a:rPr>
              <a:t>The Security Problem</a:t>
            </a:r>
          </a:p>
          <a:p>
            <a:pPr marL="457200" indent="-457200">
              <a:buAutoNum type="arabicPeriod"/>
            </a:pPr>
            <a:r>
              <a:rPr lang="en-US" sz="2400" dirty="0">
                <a:solidFill>
                  <a:schemeClr val="tx1"/>
                </a:solidFill>
              </a:rPr>
              <a:t>Program Threats</a:t>
            </a:r>
          </a:p>
          <a:p>
            <a:pPr marL="457200" indent="-457200">
              <a:buAutoNum type="arabicPeriod"/>
            </a:pPr>
            <a:r>
              <a:rPr lang="en-US" sz="2400" dirty="0">
                <a:solidFill>
                  <a:schemeClr val="tx1"/>
                </a:solidFill>
              </a:rPr>
              <a:t>System and Network Threats</a:t>
            </a:r>
          </a:p>
          <a:p>
            <a:pPr marL="342900" indent="-342900">
              <a:buAutoNum type="arabicPeriod"/>
            </a:pPr>
            <a:endParaRPr lang="en-US" sz="2000" dirty="0">
              <a:solidFill>
                <a:schemeClr val="tx1"/>
              </a:solidFill>
            </a:endParaRPr>
          </a:p>
          <a:p>
            <a:pPr marL="342900" indent="-342900">
              <a:buAutoNum type="arabicPeriod"/>
            </a:pP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noChangeArrowheads="1"/>
          </p:cNvSpPr>
          <p:nvPr>
            <p:ph type="title"/>
          </p:nvPr>
        </p:nvSpPr>
        <p:spPr/>
        <p:txBody>
          <a:bodyPr>
            <a:normAutofit/>
          </a:bodyPr>
          <a:lstStyle/>
          <a:p>
            <a:pPr algn="l"/>
            <a:r>
              <a:rPr lang="en-US" altLang="en-US" dirty="0"/>
              <a:t>System and Network Threats </a:t>
            </a:r>
            <a:r>
              <a:rPr lang="en-US" altLang="en-US" sz="1600" dirty="0">
                <a:solidFill>
                  <a:prstClr val="white"/>
                </a:solidFill>
              </a:rPr>
              <a:t>(cont’d)</a:t>
            </a:r>
            <a:endParaRPr lang="en-US" altLang="en-US" dirty="0"/>
          </a:p>
        </p:txBody>
      </p:sp>
      <p:sp>
        <p:nvSpPr>
          <p:cNvPr id="41986" name="Content Placeholder 2"/>
          <p:cNvSpPr>
            <a:spLocks noGrp="1" noChangeArrowheads="1"/>
          </p:cNvSpPr>
          <p:nvPr>
            <p:ph idx="1"/>
          </p:nvPr>
        </p:nvSpPr>
        <p:spPr>
          <a:xfrm>
            <a:off x="284163" y="1933183"/>
            <a:ext cx="8574087" cy="3992563"/>
          </a:xfrm>
        </p:spPr>
        <p:txBody>
          <a:bodyPr>
            <a:normAutofit/>
          </a:bodyPr>
          <a:lstStyle/>
          <a:p>
            <a:pPr>
              <a:buFont typeface="Wingdings" pitchFamily="2" charset="2"/>
              <a:buChar char="q"/>
            </a:pPr>
            <a:r>
              <a:rPr lang="en-US" altLang="en-US" b="1" dirty="0"/>
              <a:t>Port scanning</a:t>
            </a:r>
            <a:endParaRPr lang="en-US" altLang="en-US" dirty="0"/>
          </a:p>
          <a:p>
            <a:pPr lvl="1">
              <a:buFont typeface="Wingdings" pitchFamily="2" charset="2"/>
              <a:buChar char="q"/>
            </a:pPr>
            <a:r>
              <a:rPr lang="en-US" altLang="en-US" dirty="0"/>
              <a:t>Automated attempt to connect to a range of ports on one or a range of IP addresses</a:t>
            </a:r>
          </a:p>
          <a:p>
            <a:pPr lvl="1">
              <a:buFont typeface="Wingdings" pitchFamily="2" charset="2"/>
              <a:buChar char="q"/>
            </a:pPr>
            <a:r>
              <a:rPr lang="en-US" altLang="en-US" dirty="0"/>
              <a:t>Detection of answering service protocol</a:t>
            </a:r>
          </a:p>
          <a:p>
            <a:pPr lvl="1">
              <a:buFont typeface="Wingdings" pitchFamily="2" charset="2"/>
              <a:buChar char="q"/>
            </a:pPr>
            <a:r>
              <a:rPr lang="en-US" altLang="en-US" dirty="0"/>
              <a:t>Detection of OS and version running on system</a:t>
            </a:r>
          </a:p>
          <a:p>
            <a:pPr lvl="1">
              <a:buFont typeface="Wingdings" pitchFamily="2" charset="2"/>
              <a:buChar char="q"/>
            </a:pPr>
            <a:r>
              <a:rPr lang="en-US" altLang="en-US" dirty="0" err="1">
                <a:latin typeface="Courier New" pitchFamily="49" charset="0"/>
                <a:cs typeface="Courier New" pitchFamily="49" charset="0"/>
              </a:rPr>
              <a:t>nmap</a:t>
            </a:r>
            <a:r>
              <a:rPr lang="en-US" altLang="en-US" dirty="0">
                <a:latin typeface="Courier New" pitchFamily="49" charset="0"/>
                <a:cs typeface="Courier New" pitchFamily="49" charset="0"/>
              </a:rPr>
              <a:t> </a:t>
            </a:r>
            <a:r>
              <a:rPr lang="en-US" altLang="en-US" dirty="0"/>
              <a:t>scans all ports in a given IP range for a response</a:t>
            </a:r>
          </a:p>
          <a:p>
            <a:pPr lvl="1">
              <a:buFont typeface="Wingdings" pitchFamily="2" charset="2"/>
              <a:buChar char="q"/>
            </a:pPr>
            <a:r>
              <a:rPr lang="en-US" altLang="en-US" dirty="0" err="1">
                <a:latin typeface="Courier New" pitchFamily="49" charset="0"/>
                <a:cs typeface="Courier New" pitchFamily="49" charset="0"/>
              </a:rPr>
              <a:t>nessus</a:t>
            </a:r>
            <a:r>
              <a:rPr lang="en-US" altLang="en-US" dirty="0"/>
              <a:t> has a database of protocols and bugs (and exploits) to apply against a system</a:t>
            </a:r>
          </a:p>
          <a:p>
            <a:pPr lvl="1">
              <a:buFont typeface="Wingdings" pitchFamily="2" charset="2"/>
              <a:buChar char="q"/>
            </a:pPr>
            <a:r>
              <a:rPr lang="en-US" altLang="en-US" dirty="0"/>
              <a:t>Frequently launched from </a:t>
            </a:r>
            <a:r>
              <a:rPr lang="en-US" altLang="en-US" b="1" dirty="0">
                <a:solidFill>
                  <a:srgbClr val="3366FF"/>
                </a:solidFill>
              </a:rPr>
              <a:t>zombie systems</a:t>
            </a:r>
            <a:r>
              <a:rPr lang="en-US" altLang="en-US" dirty="0"/>
              <a:t> </a:t>
            </a:r>
          </a:p>
          <a:p>
            <a:pPr lvl="2">
              <a:buFont typeface="Wingdings" pitchFamily="2" charset="2"/>
              <a:buChar char="q"/>
            </a:pPr>
            <a:r>
              <a:rPr lang="en-US" altLang="en-US" dirty="0"/>
              <a:t>To decrease trace-ability	</a:t>
            </a:r>
          </a:p>
        </p:txBody>
      </p:sp>
    </p:spTree>
    <p:extLst>
      <p:ext uri="{BB962C8B-B14F-4D97-AF65-F5344CB8AC3E}">
        <p14:creationId xmlns:p14="http://schemas.microsoft.com/office/powerpoint/2010/main" val="2917463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noChangeArrowheads="1"/>
          </p:cNvSpPr>
          <p:nvPr>
            <p:ph type="title"/>
          </p:nvPr>
        </p:nvSpPr>
        <p:spPr/>
        <p:txBody>
          <a:bodyPr>
            <a:normAutofit/>
          </a:bodyPr>
          <a:lstStyle/>
          <a:p>
            <a:pPr algn="l"/>
            <a:r>
              <a:rPr lang="en-US" altLang="en-US" dirty="0"/>
              <a:t>System and Network Threats </a:t>
            </a:r>
            <a:r>
              <a:rPr lang="en-US" altLang="en-US" sz="1600" dirty="0">
                <a:solidFill>
                  <a:prstClr val="white"/>
                </a:solidFill>
              </a:rPr>
              <a:t>(cont’d)</a:t>
            </a:r>
            <a:endParaRPr lang="en-US" altLang="en-US" dirty="0"/>
          </a:p>
        </p:txBody>
      </p:sp>
      <p:sp>
        <p:nvSpPr>
          <p:cNvPr id="43010" name="Content Placeholder 2"/>
          <p:cNvSpPr>
            <a:spLocks noGrp="1" noChangeArrowheads="1"/>
          </p:cNvSpPr>
          <p:nvPr>
            <p:ph idx="1"/>
          </p:nvPr>
        </p:nvSpPr>
        <p:spPr>
          <a:xfrm>
            <a:off x="284163" y="1970761"/>
            <a:ext cx="8574087" cy="3992563"/>
          </a:xfrm>
        </p:spPr>
        <p:txBody>
          <a:bodyPr>
            <a:normAutofit fontScale="85000" lnSpcReduction="20000"/>
          </a:bodyPr>
          <a:lstStyle/>
          <a:p>
            <a:pPr>
              <a:buFont typeface="Wingdings" pitchFamily="2" charset="2"/>
              <a:buChar char="q"/>
            </a:pPr>
            <a:r>
              <a:rPr lang="en-US" altLang="en-US" b="1" dirty="0"/>
              <a:t>Denial of Service</a:t>
            </a:r>
          </a:p>
          <a:p>
            <a:pPr lvl="1">
              <a:buFont typeface="Wingdings" pitchFamily="2" charset="2"/>
              <a:buChar char="q"/>
            </a:pPr>
            <a:r>
              <a:rPr lang="en-US" altLang="en-US" dirty="0"/>
              <a:t>Overload the targeted computer preventing it from doing any useful work</a:t>
            </a:r>
          </a:p>
          <a:p>
            <a:pPr lvl="1">
              <a:buFont typeface="Wingdings" pitchFamily="2" charset="2"/>
              <a:buChar char="q"/>
            </a:pPr>
            <a:r>
              <a:rPr lang="en-US" altLang="en-US" b="1" dirty="0">
                <a:solidFill>
                  <a:srgbClr val="3366FF"/>
                </a:solidFill>
              </a:rPr>
              <a:t>Distributed Denial-of-Service</a:t>
            </a:r>
            <a:r>
              <a:rPr lang="en-US" altLang="en-US" dirty="0"/>
              <a:t> (</a:t>
            </a:r>
            <a:r>
              <a:rPr lang="en-US" altLang="en-US" b="1" dirty="0" err="1">
                <a:solidFill>
                  <a:srgbClr val="3366FF"/>
                </a:solidFill>
              </a:rPr>
              <a:t>DDoS</a:t>
            </a:r>
            <a:r>
              <a:rPr lang="en-US" altLang="en-US" dirty="0"/>
              <a:t>) come from multiple sites at once</a:t>
            </a:r>
          </a:p>
          <a:p>
            <a:pPr lvl="1">
              <a:buFont typeface="Wingdings" pitchFamily="2" charset="2"/>
              <a:buChar char="q"/>
            </a:pPr>
            <a:r>
              <a:rPr lang="en-US" altLang="en-US" dirty="0"/>
              <a:t>Consider the start of the IP-connection handshake (SYN)</a:t>
            </a:r>
          </a:p>
          <a:p>
            <a:pPr lvl="2">
              <a:buFont typeface="Wingdings" pitchFamily="2" charset="2"/>
              <a:buChar char="q"/>
            </a:pPr>
            <a:r>
              <a:rPr lang="en-US" altLang="en-US" dirty="0"/>
              <a:t>How many started-connections can the OS handle?</a:t>
            </a:r>
          </a:p>
          <a:p>
            <a:pPr lvl="1">
              <a:buFont typeface="Wingdings" pitchFamily="2" charset="2"/>
              <a:buChar char="q"/>
            </a:pPr>
            <a:r>
              <a:rPr lang="en-US" altLang="en-US" dirty="0"/>
              <a:t>Consider traffic to a web site</a:t>
            </a:r>
          </a:p>
          <a:p>
            <a:pPr lvl="2">
              <a:buFont typeface="Wingdings" pitchFamily="2" charset="2"/>
              <a:buChar char="q"/>
            </a:pPr>
            <a:r>
              <a:rPr lang="en-US" altLang="en-US" dirty="0"/>
              <a:t>How can you tell the difference between being a target and being really popular?</a:t>
            </a:r>
          </a:p>
          <a:p>
            <a:pPr lvl="1">
              <a:buFont typeface="Wingdings" pitchFamily="2" charset="2"/>
              <a:buChar char="q"/>
            </a:pPr>
            <a:r>
              <a:rPr lang="en-US" altLang="en-US" dirty="0"/>
              <a:t>Accidental – CS students writing bad </a:t>
            </a:r>
            <a:r>
              <a:rPr lang="en-US" altLang="en-US" dirty="0">
                <a:latin typeface="Courier New" pitchFamily="49" charset="0"/>
                <a:cs typeface="Courier New" pitchFamily="49" charset="0"/>
              </a:rPr>
              <a:t>fork() </a:t>
            </a:r>
            <a:r>
              <a:rPr lang="en-US" altLang="en-US" dirty="0"/>
              <a:t>code</a:t>
            </a:r>
          </a:p>
          <a:p>
            <a:pPr lvl="1">
              <a:buFont typeface="Wingdings" pitchFamily="2" charset="2"/>
              <a:buChar char="q"/>
            </a:pPr>
            <a:r>
              <a:rPr lang="en-US" altLang="en-US" dirty="0"/>
              <a:t>Purposeful – extortion, punishment</a:t>
            </a:r>
          </a:p>
          <a:p>
            <a:pPr>
              <a:buFont typeface="Wingdings" pitchFamily="2" charset="2"/>
              <a:buChar char="q"/>
            </a:pPr>
            <a:r>
              <a:rPr lang="en-US" altLang="en-US" dirty="0"/>
              <a:t>Port scanning</a:t>
            </a:r>
          </a:p>
          <a:p>
            <a:pPr lvl="1">
              <a:buFont typeface="Wingdings" pitchFamily="2" charset="2"/>
              <a:buChar char="q"/>
            </a:pPr>
            <a:r>
              <a:rPr lang="en-US" altLang="en-US" dirty="0"/>
              <a:t>Automated tool to look for network ports accepting connections</a:t>
            </a:r>
          </a:p>
          <a:p>
            <a:pPr lvl="1">
              <a:buFont typeface="Wingdings" pitchFamily="2" charset="2"/>
              <a:buChar char="q"/>
            </a:pPr>
            <a:r>
              <a:rPr lang="en-US" altLang="en-US" dirty="0"/>
              <a:t>Used for good and evil</a:t>
            </a:r>
          </a:p>
          <a:p>
            <a:pPr>
              <a:buFont typeface="Wingdings" pitchFamily="2" charset="2"/>
              <a:buChar char="q"/>
            </a:pPr>
            <a:endParaRPr lang="en-US" altLang="en-US" dirty="0"/>
          </a:p>
        </p:txBody>
      </p:sp>
    </p:spTree>
    <p:extLst>
      <p:ext uri="{BB962C8B-B14F-4D97-AF65-F5344CB8AC3E}">
        <p14:creationId xmlns:p14="http://schemas.microsoft.com/office/powerpoint/2010/main" val="192006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noChangeArrowheads="1"/>
          </p:cNvSpPr>
          <p:nvPr>
            <p:ph type="title"/>
          </p:nvPr>
        </p:nvSpPr>
        <p:spPr/>
        <p:txBody>
          <a:bodyPr>
            <a:normAutofit/>
          </a:bodyPr>
          <a:lstStyle/>
          <a:p>
            <a:pPr algn="l"/>
            <a:r>
              <a:rPr lang="en-US" altLang="en-US"/>
              <a:t>Standard Security Attacks</a:t>
            </a:r>
          </a:p>
        </p:txBody>
      </p:sp>
      <p:pic>
        <p:nvPicPr>
          <p:cNvPr id="4403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54275" y="1765300"/>
            <a:ext cx="4572000" cy="509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6587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1923382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Content Placeholder 2">
            <a:extLst>
              <a:ext uri="{FF2B5EF4-FFF2-40B4-BE49-F238E27FC236}">
                <a16:creationId xmlns:a16="http://schemas.microsoft.com/office/drawing/2014/main" id="{87F4BAFD-2E76-4ABD-8010-F76016C90307}"/>
              </a:ext>
            </a:extLst>
          </p:cNvPr>
          <p:cNvSpPr txBox="1">
            <a:spLocks/>
          </p:cNvSpPr>
          <p:nvPr/>
        </p:nvSpPr>
        <p:spPr>
          <a:xfrm>
            <a:off x="430669" y="1114339"/>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Operating Systems Concept</a:t>
            </a:r>
          </a:p>
          <a:p>
            <a:pPr lvl="1">
              <a:buFont typeface="Wingdings" pitchFamily="2" charset="2"/>
              <a:buChar char="q"/>
            </a:pPr>
            <a:r>
              <a:rPr lang="en-US" dirty="0"/>
              <a:t>Written by Galvin and </a:t>
            </a:r>
            <a:r>
              <a:rPr lang="en-US" dirty="0" err="1"/>
              <a:t>Silberschatz</a:t>
            </a:r>
            <a:endParaRPr lang="en-US" dirty="0"/>
          </a:p>
          <a:p>
            <a:pPr lvl="1">
              <a:buFont typeface="Wingdings" pitchFamily="2" charset="2"/>
              <a:buChar char="q"/>
            </a:pPr>
            <a:r>
              <a:rPr lang="en-US" dirty="0"/>
              <a:t>Edition: 9</a:t>
            </a:r>
            <a:r>
              <a:rPr lang="en-US" baseline="30000" dirty="0"/>
              <a:t>th</a:t>
            </a:r>
            <a:r>
              <a:rPr lang="en-US" dirty="0"/>
              <a:t> </a:t>
            </a: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algn="l" eaLnBrk="1" hangingPunct="1"/>
            <a:r>
              <a:rPr lang="en-US" altLang="en-US"/>
              <a:t>The Security Problem</a:t>
            </a:r>
          </a:p>
        </p:txBody>
      </p:sp>
      <p:sp>
        <p:nvSpPr>
          <p:cNvPr id="11266" name="Rectangle 3"/>
          <p:cNvSpPr>
            <a:spLocks noGrp="1" noChangeArrowheads="1"/>
          </p:cNvSpPr>
          <p:nvPr>
            <p:ph idx="1"/>
          </p:nvPr>
        </p:nvSpPr>
        <p:spPr>
          <a:xfrm>
            <a:off x="284163" y="2008339"/>
            <a:ext cx="8574087" cy="3992563"/>
          </a:xfrm>
        </p:spPr>
        <p:txBody>
          <a:bodyPr>
            <a:normAutofit fontScale="92500" lnSpcReduction="10000"/>
          </a:bodyPr>
          <a:lstStyle/>
          <a:p>
            <a:pPr>
              <a:buFont typeface="Wingdings" pitchFamily="2" charset="2"/>
              <a:buChar char="q"/>
            </a:pPr>
            <a:r>
              <a:rPr lang="en-US" altLang="en-US" dirty="0"/>
              <a:t>System </a:t>
            </a:r>
            <a:r>
              <a:rPr lang="en-US" altLang="en-US" b="1" dirty="0">
                <a:solidFill>
                  <a:srgbClr val="3366FF"/>
                </a:solidFill>
              </a:rPr>
              <a:t>secure</a:t>
            </a:r>
            <a:r>
              <a:rPr lang="en-US" altLang="en-US" dirty="0"/>
              <a:t> if resources used and accessed as intended under all circumstances</a:t>
            </a:r>
          </a:p>
          <a:p>
            <a:pPr lvl="1">
              <a:buFont typeface="Wingdings" pitchFamily="2" charset="2"/>
              <a:buChar char="q"/>
            </a:pPr>
            <a:r>
              <a:rPr lang="en-US" altLang="en-US" dirty="0"/>
              <a:t>Unachievable</a:t>
            </a:r>
          </a:p>
          <a:p>
            <a:pPr>
              <a:buFont typeface="Wingdings" pitchFamily="2" charset="2"/>
              <a:buChar char="q"/>
            </a:pPr>
            <a:r>
              <a:rPr lang="en-US" altLang="en-US" b="1" dirty="0">
                <a:solidFill>
                  <a:srgbClr val="3366FF"/>
                </a:solidFill>
              </a:rPr>
              <a:t>Intruders</a:t>
            </a:r>
            <a:r>
              <a:rPr lang="en-US" altLang="en-US" dirty="0"/>
              <a:t> (</a:t>
            </a:r>
            <a:r>
              <a:rPr lang="en-US" altLang="en-US" b="1" dirty="0">
                <a:solidFill>
                  <a:srgbClr val="3366FF"/>
                </a:solidFill>
              </a:rPr>
              <a:t>crackers</a:t>
            </a:r>
            <a:r>
              <a:rPr lang="en-US" altLang="en-US" dirty="0"/>
              <a:t>) attempt to breach security</a:t>
            </a:r>
          </a:p>
          <a:p>
            <a:pPr>
              <a:buFont typeface="Wingdings" pitchFamily="2" charset="2"/>
              <a:buChar char="q"/>
            </a:pPr>
            <a:r>
              <a:rPr lang="en-US" altLang="en-US" b="1" dirty="0">
                <a:solidFill>
                  <a:srgbClr val="3366FF"/>
                </a:solidFill>
              </a:rPr>
              <a:t>Threat </a:t>
            </a:r>
            <a:r>
              <a:rPr lang="en-US" altLang="en-US" dirty="0"/>
              <a:t>is potential security violation</a:t>
            </a:r>
          </a:p>
          <a:p>
            <a:pPr>
              <a:buFont typeface="Wingdings" pitchFamily="2" charset="2"/>
              <a:buChar char="q"/>
            </a:pPr>
            <a:r>
              <a:rPr lang="en-US" altLang="en-US" b="1" dirty="0">
                <a:solidFill>
                  <a:srgbClr val="3366FF"/>
                </a:solidFill>
              </a:rPr>
              <a:t>Attack</a:t>
            </a:r>
            <a:r>
              <a:rPr lang="en-US" altLang="en-US" dirty="0"/>
              <a:t> is attempt to breach security</a:t>
            </a:r>
          </a:p>
          <a:p>
            <a:pPr>
              <a:buFont typeface="Wingdings" pitchFamily="2" charset="2"/>
              <a:buChar char="q"/>
            </a:pPr>
            <a:r>
              <a:rPr lang="en-US" altLang="en-US" dirty="0"/>
              <a:t>Attack can be accidental or malicious</a:t>
            </a:r>
          </a:p>
          <a:p>
            <a:pPr>
              <a:buFont typeface="Wingdings" pitchFamily="2" charset="2"/>
              <a:buChar char="q"/>
            </a:pPr>
            <a:r>
              <a:rPr lang="en-US" altLang="en-US" dirty="0"/>
              <a:t>Easier to protect against accidental than malicious misuse</a:t>
            </a:r>
          </a:p>
        </p:txBody>
      </p:sp>
    </p:spTree>
    <p:extLst>
      <p:ext uri="{BB962C8B-B14F-4D97-AF65-F5344CB8AC3E}">
        <p14:creationId xmlns:p14="http://schemas.microsoft.com/office/powerpoint/2010/main" val="675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normAutofit/>
          </a:bodyPr>
          <a:lstStyle/>
          <a:p>
            <a:pPr algn="l" eaLnBrk="1" hangingPunct="1"/>
            <a:r>
              <a:rPr lang="en-US" altLang="en-US"/>
              <a:t>Security Violation Categories</a:t>
            </a:r>
          </a:p>
        </p:txBody>
      </p:sp>
      <p:sp>
        <p:nvSpPr>
          <p:cNvPr id="13314" name="Rectangle 3"/>
          <p:cNvSpPr>
            <a:spLocks noGrp="1" noChangeArrowheads="1"/>
          </p:cNvSpPr>
          <p:nvPr>
            <p:ph idx="1"/>
          </p:nvPr>
        </p:nvSpPr>
        <p:spPr>
          <a:xfrm>
            <a:off x="284163" y="2045918"/>
            <a:ext cx="8574087" cy="3992563"/>
          </a:xfrm>
        </p:spPr>
        <p:txBody>
          <a:bodyPr>
            <a:normAutofit fontScale="85000" lnSpcReduction="20000"/>
          </a:bodyPr>
          <a:lstStyle/>
          <a:p>
            <a:pPr>
              <a:buFont typeface="Wingdings" pitchFamily="2" charset="2"/>
              <a:buChar char="q"/>
            </a:pPr>
            <a:r>
              <a:rPr lang="en-US" altLang="en-US" b="1" dirty="0"/>
              <a:t>Breach of confidentiality</a:t>
            </a:r>
          </a:p>
          <a:p>
            <a:pPr lvl="1">
              <a:buFont typeface="Wingdings" pitchFamily="2" charset="2"/>
              <a:buChar char="q"/>
            </a:pPr>
            <a:r>
              <a:rPr lang="en-US" altLang="en-US" dirty="0"/>
              <a:t>Unauthorized reading of data</a:t>
            </a:r>
          </a:p>
          <a:p>
            <a:pPr>
              <a:buFont typeface="Wingdings" pitchFamily="2" charset="2"/>
              <a:buChar char="q"/>
            </a:pPr>
            <a:r>
              <a:rPr lang="en-US" altLang="en-US" b="1" dirty="0"/>
              <a:t>Breach of integrity</a:t>
            </a:r>
          </a:p>
          <a:p>
            <a:pPr lvl="1">
              <a:buFont typeface="Wingdings" pitchFamily="2" charset="2"/>
              <a:buChar char="q"/>
            </a:pPr>
            <a:r>
              <a:rPr lang="en-US" altLang="en-US" dirty="0"/>
              <a:t>Unauthorized modification of data</a:t>
            </a:r>
          </a:p>
          <a:p>
            <a:pPr>
              <a:buFont typeface="Wingdings" pitchFamily="2" charset="2"/>
              <a:buChar char="q"/>
            </a:pPr>
            <a:r>
              <a:rPr lang="en-US" altLang="en-US" b="1" dirty="0"/>
              <a:t>Breach of availability</a:t>
            </a:r>
          </a:p>
          <a:p>
            <a:pPr lvl="1">
              <a:buFont typeface="Wingdings" pitchFamily="2" charset="2"/>
              <a:buChar char="q"/>
            </a:pPr>
            <a:r>
              <a:rPr lang="en-US" altLang="en-US" dirty="0"/>
              <a:t>Unauthorized destruction of data</a:t>
            </a:r>
          </a:p>
          <a:p>
            <a:pPr>
              <a:buFont typeface="Wingdings" pitchFamily="2" charset="2"/>
              <a:buChar char="q"/>
            </a:pPr>
            <a:r>
              <a:rPr lang="en-US" altLang="en-US" b="1" dirty="0"/>
              <a:t>Theft of service</a:t>
            </a:r>
          </a:p>
          <a:p>
            <a:pPr lvl="1">
              <a:buFont typeface="Wingdings" pitchFamily="2" charset="2"/>
              <a:buChar char="q"/>
            </a:pPr>
            <a:r>
              <a:rPr lang="en-US" altLang="en-US" dirty="0"/>
              <a:t>Unauthorized use of resources</a:t>
            </a:r>
          </a:p>
          <a:p>
            <a:pPr>
              <a:buFont typeface="Wingdings" pitchFamily="2" charset="2"/>
              <a:buChar char="q"/>
            </a:pPr>
            <a:r>
              <a:rPr lang="en-US" altLang="en-US" b="1" dirty="0"/>
              <a:t>Denial of service (</a:t>
            </a:r>
            <a:r>
              <a:rPr lang="en-US" altLang="en-US" b="1" dirty="0">
                <a:solidFill>
                  <a:srgbClr val="3366FF"/>
                </a:solidFill>
              </a:rPr>
              <a:t>DOS</a:t>
            </a:r>
            <a:r>
              <a:rPr lang="en-US" altLang="en-US" b="1" dirty="0"/>
              <a:t>)</a:t>
            </a:r>
          </a:p>
          <a:p>
            <a:pPr lvl="1">
              <a:buFont typeface="Wingdings" pitchFamily="2" charset="2"/>
              <a:buChar char="q"/>
            </a:pPr>
            <a:r>
              <a:rPr lang="en-US" altLang="en-US" dirty="0"/>
              <a:t>Prevention of legitimate use</a:t>
            </a:r>
          </a:p>
        </p:txBody>
      </p:sp>
    </p:spTree>
    <p:extLst>
      <p:ext uri="{BB962C8B-B14F-4D97-AF65-F5344CB8AC3E}">
        <p14:creationId xmlns:p14="http://schemas.microsoft.com/office/powerpoint/2010/main" val="12457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noChangeArrowheads="1"/>
          </p:cNvSpPr>
          <p:nvPr>
            <p:ph type="title"/>
          </p:nvPr>
        </p:nvSpPr>
        <p:spPr/>
        <p:txBody>
          <a:bodyPr>
            <a:normAutofit/>
          </a:bodyPr>
          <a:lstStyle/>
          <a:p>
            <a:pPr algn="l"/>
            <a:r>
              <a:rPr lang="en-US" altLang="en-US"/>
              <a:t>Security Violation Methods</a:t>
            </a:r>
          </a:p>
        </p:txBody>
      </p:sp>
      <p:sp>
        <p:nvSpPr>
          <p:cNvPr id="15362" name="Content Placeholder 2"/>
          <p:cNvSpPr>
            <a:spLocks noGrp="1" noChangeArrowheads="1"/>
          </p:cNvSpPr>
          <p:nvPr>
            <p:ph idx="1"/>
          </p:nvPr>
        </p:nvSpPr>
        <p:spPr>
          <a:xfrm>
            <a:off x="284163" y="1727657"/>
            <a:ext cx="8574087" cy="3992563"/>
          </a:xfrm>
        </p:spPr>
        <p:txBody>
          <a:bodyPr>
            <a:normAutofit fontScale="85000" lnSpcReduction="10000"/>
          </a:bodyPr>
          <a:lstStyle/>
          <a:p>
            <a:pPr marL="457200" lvl="1" indent="0">
              <a:spcBef>
                <a:spcPts val="500"/>
              </a:spcBef>
              <a:buNone/>
            </a:pPr>
            <a:endParaRPr lang="en-US" altLang="en-US" b="1" dirty="0"/>
          </a:p>
          <a:p>
            <a:pPr>
              <a:spcBef>
                <a:spcPts val="500"/>
              </a:spcBef>
              <a:buFont typeface="Wingdings" pitchFamily="2" charset="2"/>
              <a:buChar char="q"/>
            </a:pPr>
            <a:r>
              <a:rPr lang="en-US" altLang="en-US" b="1" dirty="0">
                <a:solidFill>
                  <a:srgbClr val="3366FF"/>
                </a:solidFill>
              </a:rPr>
              <a:t>Masquerading </a:t>
            </a:r>
            <a:r>
              <a:rPr lang="en-US" altLang="en-US" dirty="0"/>
              <a:t>(breach </a:t>
            </a:r>
            <a:r>
              <a:rPr lang="en-US" altLang="en-US" b="1" dirty="0">
                <a:solidFill>
                  <a:srgbClr val="3366FF"/>
                </a:solidFill>
              </a:rPr>
              <a:t>authentication</a:t>
            </a:r>
            <a:r>
              <a:rPr lang="en-US" altLang="en-US" dirty="0"/>
              <a:t>)</a:t>
            </a:r>
          </a:p>
          <a:p>
            <a:pPr lvl="1">
              <a:spcBef>
                <a:spcPts val="500"/>
              </a:spcBef>
              <a:buFont typeface="Wingdings" pitchFamily="2" charset="2"/>
              <a:buChar char="q"/>
            </a:pPr>
            <a:r>
              <a:rPr lang="en-US" altLang="en-US" dirty="0"/>
              <a:t>Pretending to be an authorized user to escalate privileges</a:t>
            </a:r>
          </a:p>
          <a:p>
            <a:pPr>
              <a:spcBef>
                <a:spcPts val="500"/>
              </a:spcBef>
              <a:buFont typeface="Wingdings" pitchFamily="2" charset="2"/>
              <a:buChar char="q"/>
            </a:pPr>
            <a:r>
              <a:rPr lang="en-US" altLang="en-US" b="1" dirty="0">
                <a:solidFill>
                  <a:srgbClr val="3366FF"/>
                </a:solidFill>
              </a:rPr>
              <a:t>Replay attack</a:t>
            </a:r>
          </a:p>
          <a:p>
            <a:pPr lvl="1">
              <a:spcBef>
                <a:spcPts val="500"/>
              </a:spcBef>
              <a:buFont typeface="Wingdings" pitchFamily="2" charset="2"/>
              <a:buChar char="q"/>
            </a:pPr>
            <a:r>
              <a:rPr lang="en-US" altLang="en-US" dirty="0"/>
              <a:t>As is or with </a:t>
            </a:r>
            <a:r>
              <a:rPr lang="en-US" altLang="en-US" b="1" dirty="0">
                <a:solidFill>
                  <a:srgbClr val="3366FF"/>
                </a:solidFill>
              </a:rPr>
              <a:t>message modification</a:t>
            </a:r>
          </a:p>
          <a:p>
            <a:pPr>
              <a:spcBef>
                <a:spcPts val="500"/>
              </a:spcBef>
              <a:buFont typeface="Wingdings" pitchFamily="2" charset="2"/>
              <a:buChar char="q"/>
            </a:pPr>
            <a:r>
              <a:rPr lang="en-US" altLang="en-US" b="1" dirty="0">
                <a:solidFill>
                  <a:srgbClr val="3366FF"/>
                </a:solidFill>
              </a:rPr>
              <a:t>Man-in-the-middle attack</a:t>
            </a:r>
          </a:p>
          <a:p>
            <a:pPr lvl="1">
              <a:spcBef>
                <a:spcPts val="500"/>
              </a:spcBef>
              <a:buFont typeface="Wingdings" pitchFamily="2" charset="2"/>
              <a:buChar char="q"/>
            </a:pPr>
            <a:r>
              <a:rPr lang="en-US" altLang="en-US" dirty="0"/>
              <a:t>Intruder sits in data flow, masquerading as sender to receiver and vice versa</a:t>
            </a:r>
          </a:p>
          <a:p>
            <a:pPr>
              <a:spcBef>
                <a:spcPts val="500"/>
              </a:spcBef>
              <a:buFont typeface="Wingdings" pitchFamily="2" charset="2"/>
              <a:buChar char="q"/>
            </a:pPr>
            <a:r>
              <a:rPr lang="en-US" altLang="en-US" b="1" dirty="0">
                <a:solidFill>
                  <a:srgbClr val="3366FF"/>
                </a:solidFill>
              </a:rPr>
              <a:t>Session hijacking</a:t>
            </a:r>
          </a:p>
          <a:p>
            <a:pPr lvl="1">
              <a:spcBef>
                <a:spcPts val="500"/>
              </a:spcBef>
              <a:buFont typeface="Wingdings" pitchFamily="2" charset="2"/>
              <a:buChar char="q"/>
            </a:pPr>
            <a:r>
              <a:rPr lang="en-US" altLang="en-US" dirty="0"/>
              <a:t>Intercept an already-established session to bypass authentication</a:t>
            </a:r>
          </a:p>
          <a:p>
            <a:pPr>
              <a:spcBef>
                <a:spcPts val="500"/>
              </a:spcBef>
              <a:buFont typeface="Wingdings" pitchFamily="2" charset="2"/>
              <a:buChar char="q"/>
            </a:pPr>
            <a:r>
              <a:rPr lang="en-US" altLang="en-US" b="1" dirty="0">
                <a:solidFill>
                  <a:srgbClr val="3366FF"/>
                </a:solidFill>
              </a:rPr>
              <a:t>Privilege escalation</a:t>
            </a:r>
          </a:p>
          <a:p>
            <a:pPr lvl="1">
              <a:spcBef>
                <a:spcPts val="500"/>
              </a:spcBef>
              <a:buFont typeface="Wingdings" pitchFamily="2" charset="2"/>
              <a:buChar char="q"/>
            </a:pPr>
            <a:r>
              <a:rPr lang="en-US" altLang="en-US" dirty="0"/>
              <a:t>Common attack type with access beyond what a user or resource is supposed to have</a:t>
            </a:r>
          </a:p>
          <a:p>
            <a:pPr lvl="1">
              <a:spcBef>
                <a:spcPts val="500"/>
              </a:spcBef>
              <a:buFont typeface="Wingdings" pitchFamily="2" charset="2"/>
              <a:buChar char="q"/>
            </a:pPr>
            <a:endParaRPr lang="en-US" altLang="en-US" dirty="0"/>
          </a:p>
          <a:p>
            <a:pPr lvl="1">
              <a:spcBef>
                <a:spcPts val="500"/>
              </a:spcBef>
              <a:buFont typeface="Wingdings" pitchFamily="2" charset="2"/>
              <a:buChar char="q"/>
            </a:pPr>
            <a:endParaRPr lang="en-US" altLang="en-US" b="1" dirty="0"/>
          </a:p>
          <a:p>
            <a:pPr>
              <a:spcBef>
                <a:spcPts val="500"/>
              </a:spcBef>
              <a:buFont typeface="Wingdings" pitchFamily="2" charset="2"/>
              <a:buChar char="q"/>
            </a:pPr>
            <a:endParaRPr lang="en-US" altLang="en-US" dirty="0"/>
          </a:p>
        </p:txBody>
      </p:sp>
    </p:spTree>
    <p:extLst>
      <p:ext uri="{BB962C8B-B14F-4D97-AF65-F5344CB8AC3E}">
        <p14:creationId xmlns:p14="http://schemas.microsoft.com/office/powerpoint/2010/main" val="210580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normAutofit/>
          </a:bodyPr>
          <a:lstStyle/>
          <a:p>
            <a:pPr algn="l" eaLnBrk="1" hangingPunct="1"/>
            <a:r>
              <a:rPr lang="en-US" altLang="en-US"/>
              <a:t>Security Measure Levels</a:t>
            </a:r>
          </a:p>
        </p:txBody>
      </p:sp>
      <p:sp>
        <p:nvSpPr>
          <p:cNvPr id="16386" name="Rectangle 3"/>
          <p:cNvSpPr>
            <a:spLocks noGrp="1" noChangeArrowheads="1"/>
          </p:cNvSpPr>
          <p:nvPr>
            <p:ph idx="1"/>
          </p:nvPr>
        </p:nvSpPr>
        <p:spPr>
          <a:xfrm>
            <a:off x="284163" y="1895605"/>
            <a:ext cx="8574087" cy="3992563"/>
          </a:xfrm>
        </p:spPr>
        <p:txBody>
          <a:bodyPr>
            <a:normAutofit fontScale="77500" lnSpcReduction="20000"/>
          </a:bodyPr>
          <a:lstStyle/>
          <a:p>
            <a:pPr>
              <a:spcBef>
                <a:spcPts val="500"/>
              </a:spcBef>
              <a:buFont typeface="Wingdings" pitchFamily="2" charset="2"/>
              <a:buChar char="q"/>
            </a:pPr>
            <a:r>
              <a:rPr lang="en-US" altLang="en-US" dirty="0"/>
              <a:t>Impossible to have absolute security, but make cost to perpetrator sufficiently high to deter most intruders</a:t>
            </a:r>
          </a:p>
          <a:p>
            <a:pPr>
              <a:spcBef>
                <a:spcPts val="500"/>
              </a:spcBef>
              <a:buFont typeface="Wingdings" pitchFamily="2" charset="2"/>
              <a:buChar char="q"/>
            </a:pPr>
            <a:r>
              <a:rPr lang="en-US" altLang="en-US" dirty="0"/>
              <a:t>Security must occur at four levels to be effective:</a:t>
            </a:r>
          </a:p>
          <a:p>
            <a:pPr lvl="1">
              <a:spcBef>
                <a:spcPts val="500"/>
              </a:spcBef>
              <a:buFont typeface="Wingdings" pitchFamily="2" charset="2"/>
              <a:buChar char="q"/>
            </a:pPr>
            <a:r>
              <a:rPr lang="en-US" altLang="en-US" b="1" dirty="0"/>
              <a:t>Physical</a:t>
            </a:r>
          </a:p>
          <a:p>
            <a:pPr lvl="2">
              <a:spcBef>
                <a:spcPts val="500"/>
              </a:spcBef>
              <a:buFont typeface="Wingdings" pitchFamily="2" charset="2"/>
              <a:buChar char="q"/>
            </a:pPr>
            <a:r>
              <a:rPr lang="en-US" altLang="en-US" dirty="0"/>
              <a:t>Data centers, servers, connected terminals</a:t>
            </a:r>
          </a:p>
          <a:p>
            <a:pPr lvl="1">
              <a:spcBef>
                <a:spcPts val="500"/>
              </a:spcBef>
              <a:buFont typeface="Wingdings" pitchFamily="2" charset="2"/>
              <a:buChar char="q"/>
            </a:pPr>
            <a:r>
              <a:rPr lang="en-US" altLang="en-US" b="1" dirty="0"/>
              <a:t>Application</a:t>
            </a:r>
          </a:p>
          <a:p>
            <a:pPr lvl="2">
              <a:spcBef>
                <a:spcPts val="500"/>
              </a:spcBef>
              <a:buFont typeface="Wingdings" pitchFamily="2" charset="2"/>
              <a:buChar char="q"/>
            </a:pPr>
            <a:r>
              <a:rPr lang="en-US" altLang="en-US" dirty="0"/>
              <a:t>Benign or malicious apps can cause security problems</a:t>
            </a:r>
          </a:p>
          <a:p>
            <a:pPr lvl="1">
              <a:spcBef>
                <a:spcPts val="500"/>
              </a:spcBef>
              <a:buFont typeface="Wingdings" pitchFamily="2" charset="2"/>
              <a:buChar char="q"/>
            </a:pPr>
            <a:r>
              <a:rPr lang="en-US" altLang="en-US" b="1" dirty="0"/>
              <a:t>Operating System</a:t>
            </a:r>
          </a:p>
          <a:p>
            <a:pPr lvl="2">
              <a:spcBef>
                <a:spcPts val="500"/>
              </a:spcBef>
              <a:buFont typeface="Wingdings" pitchFamily="2" charset="2"/>
              <a:buChar char="q"/>
            </a:pPr>
            <a:r>
              <a:rPr lang="en-US" altLang="en-US" dirty="0"/>
              <a:t>Protection mechanisms, debugging</a:t>
            </a:r>
          </a:p>
          <a:p>
            <a:pPr lvl="1">
              <a:spcBef>
                <a:spcPts val="500"/>
              </a:spcBef>
              <a:buFont typeface="Wingdings" pitchFamily="2" charset="2"/>
              <a:buChar char="q"/>
            </a:pPr>
            <a:r>
              <a:rPr lang="en-US" altLang="en-US" b="1" dirty="0"/>
              <a:t>Network</a:t>
            </a:r>
          </a:p>
          <a:p>
            <a:pPr lvl="2">
              <a:spcBef>
                <a:spcPts val="500"/>
              </a:spcBef>
              <a:buFont typeface="Wingdings" pitchFamily="2" charset="2"/>
              <a:buChar char="q"/>
            </a:pPr>
            <a:r>
              <a:rPr lang="en-US" altLang="en-US" dirty="0"/>
              <a:t>Intercepted communications, interruption, DOS</a:t>
            </a:r>
          </a:p>
          <a:p>
            <a:pPr>
              <a:spcBef>
                <a:spcPts val="500"/>
              </a:spcBef>
              <a:buFont typeface="Wingdings" pitchFamily="2" charset="2"/>
              <a:buChar char="q"/>
            </a:pPr>
            <a:r>
              <a:rPr lang="en-US" altLang="en-US" dirty="0"/>
              <a:t>Security is as weak as the weakest link in the chain</a:t>
            </a:r>
          </a:p>
          <a:p>
            <a:pPr>
              <a:spcBef>
                <a:spcPts val="500"/>
              </a:spcBef>
              <a:buFont typeface="Wingdings" pitchFamily="2" charset="2"/>
              <a:buChar char="q"/>
            </a:pPr>
            <a:r>
              <a:rPr lang="en-US" altLang="en-US" dirty="0"/>
              <a:t>Humans a risk too via </a:t>
            </a:r>
            <a:r>
              <a:rPr lang="en-US" altLang="en-US" b="1" dirty="0">
                <a:solidFill>
                  <a:srgbClr val="3366FF"/>
                </a:solidFill>
              </a:rPr>
              <a:t>phishing</a:t>
            </a:r>
            <a:r>
              <a:rPr lang="en-US" altLang="en-US" dirty="0"/>
              <a:t> and </a:t>
            </a:r>
            <a:r>
              <a:rPr lang="en-US" altLang="en-US" b="1" dirty="0">
                <a:solidFill>
                  <a:srgbClr val="3366FF"/>
                </a:solidFill>
              </a:rPr>
              <a:t>social-engineering</a:t>
            </a:r>
            <a:r>
              <a:rPr lang="en-US" altLang="en-US" dirty="0"/>
              <a:t> attacks</a:t>
            </a:r>
          </a:p>
          <a:p>
            <a:pPr>
              <a:spcBef>
                <a:spcPts val="500"/>
              </a:spcBef>
              <a:buFont typeface="Wingdings" pitchFamily="2" charset="2"/>
              <a:buChar char="q"/>
            </a:pPr>
            <a:r>
              <a:rPr lang="en-US" altLang="en-US" dirty="0"/>
              <a:t>But can too much security be a problem?</a:t>
            </a:r>
          </a:p>
          <a:p>
            <a:pPr>
              <a:spcBef>
                <a:spcPts val="500"/>
              </a:spcBef>
              <a:buFont typeface="Wingdings" pitchFamily="2" charset="2"/>
              <a:buChar char="q"/>
            </a:pPr>
            <a:endParaRPr lang="en-US" altLang="en-US" dirty="0"/>
          </a:p>
        </p:txBody>
      </p:sp>
    </p:spTree>
    <p:extLst>
      <p:ext uri="{BB962C8B-B14F-4D97-AF65-F5344CB8AC3E}">
        <p14:creationId xmlns:p14="http://schemas.microsoft.com/office/powerpoint/2010/main" val="379016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normAutofit/>
          </a:bodyPr>
          <a:lstStyle/>
          <a:p>
            <a:pPr algn="l" eaLnBrk="1" hangingPunct="1"/>
            <a:r>
              <a:rPr lang="en-US" altLang="en-US"/>
              <a:t>Program Threats</a:t>
            </a:r>
          </a:p>
        </p:txBody>
      </p:sp>
      <p:sp>
        <p:nvSpPr>
          <p:cNvPr id="18434" name="Rectangle 3"/>
          <p:cNvSpPr>
            <a:spLocks noGrp="1" noChangeArrowheads="1"/>
          </p:cNvSpPr>
          <p:nvPr>
            <p:ph idx="1"/>
          </p:nvPr>
        </p:nvSpPr>
        <p:spPr>
          <a:xfrm>
            <a:off x="284163" y="1983287"/>
            <a:ext cx="8574087" cy="3992563"/>
          </a:xfrm>
        </p:spPr>
        <p:txBody>
          <a:bodyPr>
            <a:normAutofit fontScale="85000" lnSpcReduction="20000"/>
          </a:bodyPr>
          <a:lstStyle/>
          <a:p>
            <a:pPr>
              <a:buFont typeface="Wingdings" pitchFamily="2" charset="2"/>
              <a:buChar char="q"/>
            </a:pPr>
            <a:r>
              <a:rPr lang="en-US" altLang="en-US" dirty="0">
                <a:solidFill>
                  <a:srgbClr val="000000"/>
                </a:solidFill>
              </a:rPr>
              <a:t>Many variations, many names</a:t>
            </a:r>
          </a:p>
          <a:p>
            <a:pPr>
              <a:buFont typeface="Wingdings" pitchFamily="2" charset="2"/>
              <a:buChar char="q"/>
            </a:pPr>
            <a:r>
              <a:rPr lang="en-US" altLang="en-US" b="1" dirty="0">
                <a:solidFill>
                  <a:srgbClr val="3366FF"/>
                </a:solidFill>
              </a:rPr>
              <a:t>Trojan Horse</a:t>
            </a:r>
          </a:p>
          <a:p>
            <a:pPr lvl="1">
              <a:buFont typeface="Wingdings" pitchFamily="2" charset="2"/>
              <a:buChar char="q"/>
            </a:pPr>
            <a:r>
              <a:rPr lang="en-US" altLang="en-US" dirty="0"/>
              <a:t>Code segment that misuses its environment</a:t>
            </a:r>
          </a:p>
          <a:p>
            <a:pPr lvl="1">
              <a:buFont typeface="Wingdings" pitchFamily="2" charset="2"/>
              <a:buChar char="q"/>
            </a:pPr>
            <a:r>
              <a:rPr lang="en-US" altLang="en-US" dirty="0"/>
              <a:t>Exploits mechanisms for allowing programs written by users to be executed by other users</a:t>
            </a:r>
          </a:p>
          <a:p>
            <a:pPr lvl="1">
              <a:buFont typeface="Wingdings" pitchFamily="2" charset="2"/>
              <a:buChar char="q"/>
            </a:pPr>
            <a:r>
              <a:rPr lang="en-US" altLang="en-US" b="1" dirty="0">
                <a:solidFill>
                  <a:srgbClr val="3366FF"/>
                </a:solidFill>
              </a:rPr>
              <a:t>Spyware</a:t>
            </a:r>
            <a:r>
              <a:rPr lang="en-US" altLang="en-US" dirty="0"/>
              <a:t>,</a:t>
            </a:r>
            <a:r>
              <a:rPr lang="en-US" altLang="en-US" b="1" dirty="0">
                <a:solidFill>
                  <a:srgbClr val="3366FF"/>
                </a:solidFill>
              </a:rPr>
              <a:t> pop-up browser windows</a:t>
            </a:r>
            <a:r>
              <a:rPr lang="en-US" altLang="en-US" dirty="0"/>
              <a:t>,</a:t>
            </a:r>
            <a:r>
              <a:rPr lang="en-US" altLang="en-US" b="1" dirty="0">
                <a:solidFill>
                  <a:srgbClr val="3366FF"/>
                </a:solidFill>
              </a:rPr>
              <a:t> covert channels</a:t>
            </a:r>
          </a:p>
          <a:p>
            <a:pPr lvl="1">
              <a:buFont typeface="Wingdings" pitchFamily="2" charset="2"/>
              <a:buChar char="q"/>
            </a:pPr>
            <a:r>
              <a:rPr lang="en-US" altLang="en-US" dirty="0"/>
              <a:t>Up to 80% of spam delivered by spyware-infected systems</a:t>
            </a:r>
          </a:p>
          <a:p>
            <a:pPr>
              <a:buFont typeface="Wingdings" pitchFamily="2" charset="2"/>
              <a:buChar char="q"/>
            </a:pPr>
            <a:r>
              <a:rPr lang="en-US" altLang="en-US" b="1" dirty="0">
                <a:solidFill>
                  <a:srgbClr val="3366FF"/>
                </a:solidFill>
              </a:rPr>
              <a:t>Trap Door</a:t>
            </a:r>
          </a:p>
          <a:p>
            <a:pPr lvl="1">
              <a:buFont typeface="Wingdings" pitchFamily="2" charset="2"/>
              <a:buChar char="q"/>
            </a:pPr>
            <a:r>
              <a:rPr lang="en-US" altLang="en-US" dirty="0"/>
              <a:t>Specific user identifier or password that circumvents normal security procedures</a:t>
            </a:r>
          </a:p>
          <a:p>
            <a:pPr lvl="1">
              <a:buFont typeface="Wingdings" pitchFamily="2" charset="2"/>
              <a:buChar char="q"/>
            </a:pPr>
            <a:r>
              <a:rPr lang="en-US" altLang="en-US" dirty="0"/>
              <a:t>Could be included in a compiler</a:t>
            </a:r>
          </a:p>
          <a:p>
            <a:pPr lvl="1">
              <a:buFont typeface="Wingdings" pitchFamily="2" charset="2"/>
              <a:buChar char="q"/>
            </a:pPr>
            <a:r>
              <a:rPr lang="en-US" altLang="en-US" dirty="0"/>
              <a:t>How to detect them?</a:t>
            </a:r>
          </a:p>
        </p:txBody>
      </p:sp>
    </p:spTree>
    <p:extLst>
      <p:ext uri="{BB962C8B-B14F-4D97-AF65-F5344CB8AC3E}">
        <p14:creationId xmlns:p14="http://schemas.microsoft.com/office/powerpoint/2010/main" val="334514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normAutofit/>
          </a:bodyPr>
          <a:lstStyle/>
          <a:p>
            <a:pPr algn="l" eaLnBrk="1" hangingPunct="1"/>
            <a:r>
              <a:rPr lang="en-US" altLang="en-US"/>
              <a:t>Four-layered Model of Security</a:t>
            </a:r>
          </a:p>
        </p:txBody>
      </p:sp>
      <p:pic>
        <p:nvPicPr>
          <p:cNvPr id="20482"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3538" y="2671436"/>
            <a:ext cx="864076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401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noChangeArrowheads="1"/>
          </p:cNvSpPr>
          <p:nvPr>
            <p:ph type="title"/>
          </p:nvPr>
        </p:nvSpPr>
        <p:spPr/>
        <p:txBody>
          <a:bodyPr>
            <a:normAutofit/>
          </a:bodyPr>
          <a:lstStyle/>
          <a:p>
            <a:pPr algn="l"/>
            <a:r>
              <a:rPr lang="en-US" altLang="en-US" dirty="0"/>
              <a:t>Program Threats </a:t>
            </a:r>
            <a:r>
              <a:rPr lang="en-US" altLang="en-US" sz="1600" dirty="0">
                <a:solidFill>
                  <a:prstClr val="white"/>
                </a:solidFill>
              </a:rPr>
              <a:t>(cont’d)</a:t>
            </a:r>
            <a:endParaRPr lang="en-US" altLang="en-US" dirty="0"/>
          </a:p>
        </p:txBody>
      </p:sp>
      <p:sp>
        <p:nvSpPr>
          <p:cNvPr id="22530" name="Content Placeholder 2">
            <a:extLst>
              <a:ext uri="{FF2B5EF4-FFF2-40B4-BE49-F238E27FC236}">
                <a16:creationId xmlns:a16="http://schemas.microsoft.com/office/drawing/2014/main" id="{08374DCB-D565-FB4A-8EE6-1DB943EB0BF9}"/>
              </a:ext>
            </a:extLst>
          </p:cNvPr>
          <p:cNvSpPr>
            <a:spLocks noGrp="1" noChangeArrowheads="1"/>
          </p:cNvSpPr>
          <p:nvPr>
            <p:ph idx="1"/>
          </p:nvPr>
        </p:nvSpPr>
        <p:spPr>
          <a:xfrm>
            <a:off x="284163" y="1810543"/>
            <a:ext cx="8574087" cy="3992563"/>
          </a:xfrm>
        </p:spPr>
        <p:txBody>
          <a:bodyPr>
            <a:normAutofit fontScale="62500" lnSpcReduction="20000"/>
          </a:bodyPr>
          <a:lstStyle/>
          <a:p>
            <a:pPr>
              <a:spcBef>
                <a:spcPts val="1000"/>
              </a:spcBef>
              <a:buFont typeface="Wingdings" pitchFamily="2" charset="2"/>
              <a:buChar char="q"/>
              <a:defRPr/>
            </a:pPr>
            <a:r>
              <a:rPr lang="en-US" altLang="en-US" b="1" dirty="0">
                <a:solidFill>
                  <a:srgbClr val="3366FF"/>
                </a:solidFill>
              </a:rPr>
              <a:t>Malware - </a:t>
            </a:r>
            <a:r>
              <a:rPr lang="en-US" altLang="en-US" dirty="0"/>
              <a:t>Software designed to exploit, disable, or damage computer</a:t>
            </a:r>
          </a:p>
          <a:p>
            <a:pPr>
              <a:spcBef>
                <a:spcPts val="1000"/>
              </a:spcBef>
              <a:buFont typeface="Wingdings" pitchFamily="2" charset="2"/>
              <a:buChar char="q"/>
              <a:defRPr/>
            </a:pPr>
            <a:r>
              <a:rPr lang="en-US" altLang="en-US" b="1" dirty="0">
                <a:solidFill>
                  <a:srgbClr val="3366FF"/>
                </a:solidFill>
              </a:rPr>
              <a:t>Trojan Horse </a:t>
            </a:r>
            <a:r>
              <a:rPr lang="en-US" altLang="en-US" dirty="0"/>
              <a:t>– Program that acts in a clandestine manner</a:t>
            </a:r>
          </a:p>
          <a:p>
            <a:pPr lvl="1">
              <a:spcBef>
                <a:spcPts val="1000"/>
              </a:spcBef>
              <a:buFont typeface="Wingdings" pitchFamily="2" charset="2"/>
              <a:buChar char="q"/>
              <a:defRPr/>
            </a:pPr>
            <a:r>
              <a:rPr lang="en-US" altLang="en-US" b="1" dirty="0">
                <a:solidFill>
                  <a:srgbClr val="3366FF"/>
                </a:solidFill>
              </a:rPr>
              <a:t>Spyware </a:t>
            </a:r>
            <a:r>
              <a:rPr lang="en-US" altLang="en-US" dirty="0"/>
              <a:t>– Program frequently installed with legitimate software to display adds, capture user data</a:t>
            </a:r>
          </a:p>
          <a:p>
            <a:pPr lvl="1">
              <a:spcBef>
                <a:spcPts val="1000"/>
              </a:spcBef>
              <a:buFont typeface="Wingdings" pitchFamily="2" charset="2"/>
              <a:buChar char="q"/>
              <a:defRPr/>
            </a:pPr>
            <a:r>
              <a:rPr lang="en-US" altLang="en-US" b="1" dirty="0">
                <a:solidFill>
                  <a:srgbClr val="3366FF"/>
                </a:solidFill>
              </a:rPr>
              <a:t>Ransomware</a:t>
            </a:r>
            <a:r>
              <a:rPr lang="en-US" altLang="en-US" dirty="0"/>
              <a:t> – locks up data via encryption, demanding payment to unlock it</a:t>
            </a:r>
          </a:p>
          <a:p>
            <a:pPr>
              <a:spcBef>
                <a:spcPts val="1000"/>
              </a:spcBef>
              <a:buFont typeface="Wingdings" pitchFamily="2" charset="2"/>
              <a:buChar char="q"/>
              <a:defRPr/>
            </a:pPr>
            <a:r>
              <a:rPr lang="en-US" altLang="en-US" dirty="0"/>
              <a:t>Others include trap doors, logic </a:t>
            </a:r>
            <a:r>
              <a:rPr lang="en-US" altLang="en-US" dirty="0" err="1"/>
              <a:t>boms</a:t>
            </a:r>
            <a:endParaRPr lang="en-US" altLang="en-US" dirty="0"/>
          </a:p>
          <a:p>
            <a:pPr>
              <a:spcBef>
                <a:spcPts val="1000"/>
              </a:spcBef>
              <a:buFont typeface="Wingdings" pitchFamily="2" charset="2"/>
              <a:buChar char="q"/>
              <a:defRPr/>
            </a:pPr>
            <a:r>
              <a:rPr lang="en-US" altLang="en-US" dirty="0"/>
              <a:t>All try to violate the Principle of Least Privilege</a:t>
            </a:r>
          </a:p>
          <a:p>
            <a:pPr>
              <a:spcBef>
                <a:spcPts val="1000"/>
              </a:spcBef>
              <a:buFont typeface="Wingdings" pitchFamily="2" charset="2"/>
              <a:buChar char="q"/>
              <a:defRPr/>
            </a:pPr>
            <a:endParaRPr lang="en-US" altLang="en-US" dirty="0"/>
          </a:p>
          <a:p>
            <a:pPr>
              <a:spcBef>
                <a:spcPts val="1000"/>
              </a:spcBef>
              <a:buFont typeface="Wingdings" pitchFamily="2" charset="2"/>
              <a:buChar char="q"/>
              <a:defRPr/>
            </a:pPr>
            <a:endParaRPr lang="en-US" altLang="en-US" dirty="0"/>
          </a:p>
          <a:p>
            <a:pPr>
              <a:spcBef>
                <a:spcPts val="1000"/>
              </a:spcBef>
              <a:buFont typeface="Wingdings" pitchFamily="2" charset="2"/>
              <a:buChar char="q"/>
              <a:defRPr/>
            </a:pPr>
            <a:endParaRPr lang="en-US" altLang="en-US" dirty="0"/>
          </a:p>
          <a:p>
            <a:pPr>
              <a:spcBef>
                <a:spcPts val="1000"/>
              </a:spcBef>
              <a:buFont typeface="Wingdings" pitchFamily="2" charset="2"/>
              <a:buChar char="q"/>
              <a:defRPr/>
            </a:pPr>
            <a:endParaRPr lang="en-US" altLang="en-US" dirty="0"/>
          </a:p>
          <a:p>
            <a:pPr>
              <a:spcBef>
                <a:spcPts val="1000"/>
              </a:spcBef>
              <a:buFont typeface="Wingdings" pitchFamily="2" charset="2"/>
              <a:buChar char="q"/>
              <a:defRPr/>
            </a:pPr>
            <a:endParaRPr lang="en-US" altLang="en-US" dirty="0"/>
          </a:p>
          <a:p>
            <a:pPr>
              <a:spcBef>
                <a:spcPts val="1000"/>
              </a:spcBef>
              <a:buFont typeface="Wingdings" pitchFamily="2" charset="2"/>
              <a:buChar char="q"/>
              <a:defRPr/>
            </a:pPr>
            <a:r>
              <a:rPr lang="en-US" altLang="en-US" dirty="0"/>
              <a:t>Goal frequently is to leave behind Remote Access Tool (RAT) for repeated access</a:t>
            </a:r>
          </a:p>
          <a:p>
            <a:pPr>
              <a:spcBef>
                <a:spcPts val="1000"/>
              </a:spcBef>
              <a:buFont typeface="Wingdings" pitchFamily="2" charset="2"/>
              <a:buChar char="q"/>
              <a:defRPr/>
            </a:pPr>
            <a:endParaRPr lang="en-US" altLang="en-US" dirty="0"/>
          </a:p>
        </p:txBody>
      </p:sp>
      <p:pic>
        <p:nvPicPr>
          <p:cNvPr id="22531"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79322" y="3593883"/>
            <a:ext cx="4784942" cy="156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65476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166</TotalTime>
  <Words>1814</Words>
  <Application>Microsoft Office PowerPoint</Application>
  <PresentationFormat>On-screen Show (4:3)</PresentationFormat>
  <Paragraphs>240</Paragraphs>
  <Slides>24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Corbel</vt:lpstr>
      <vt:lpstr>Courier New</vt:lpstr>
      <vt:lpstr>Helvetica</vt:lpstr>
      <vt:lpstr>Monotype Sorts</vt:lpstr>
      <vt:lpstr>Times New Roman</vt:lpstr>
      <vt:lpstr>Wingdings</vt:lpstr>
      <vt:lpstr>Spectrum</vt:lpstr>
      <vt:lpstr>Security</vt:lpstr>
      <vt:lpstr>Lecture Outline</vt:lpstr>
      <vt:lpstr>The Security Problem</vt:lpstr>
      <vt:lpstr>Security Violation Categories</vt:lpstr>
      <vt:lpstr>Security Violation Methods</vt:lpstr>
      <vt:lpstr>Security Measure Levels</vt:lpstr>
      <vt:lpstr>Program Threats</vt:lpstr>
      <vt:lpstr>Four-layered Model of Security</vt:lpstr>
      <vt:lpstr>Program Threats (cont’d)</vt:lpstr>
      <vt:lpstr>C Program with Buffer-overflow Condition</vt:lpstr>
      <vt:lpstr>Code Injection</vt:lpstr>
      <vt:lpstr>Code Injection (cont’d)</vt:lpstr>
      <vt:lpstr>Great Programming Required?</vt:lpstr>
      <vt:lpstr>Program Threats (cont’d)</vt:lpstr>
      <vt:lpstr>Program Threats (cont’d)</vt:lpstr>
      <vt:lpstr>A Boot-sector Computer Virus</vt:lpstr>
      <vt:lpstr>The Threat Continues</vt:lpstr>
      <vt:lpstr>System and Network Threats</vt:lpstr>
      <vt:lpstr>System and Network Threats (cont’d)</vt:lpstr>
      <vt:lpstr>System and Network Threats (cont’d)</vt:lpstr>
      <vt:lpstr>System and Network Threats (cont’d)</vt:lpstr>
      <vt:lpstr>Standard Security Attacks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Taslimur Rahman</cp:lastModifiedBy>
  <cp:revision>25</cp:revision>
  <dcterms:created xsi:type="dcterms:W3CDTF">2018-12-10T17:20:29Z</dcterms:created>
  <dcterms:modified xsi:type="dcterms:W3CDTF">2023-07-25T06:05:27Z</dcterms:modified>
</cp:coreProperties>
</file>