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5"/>
    <p:restoredTop sz="66122"/>
  </p:normalViewPr>
  <p:slideViewPr>
    <p:cSldViewPr snapToGrid="0" snapToObjects="1">
      <p:cViewPr varScale="1">
        <p:scale>
          <a:sx n="47" d="100"/>
          <a:sy n="47" d="100"/>
        </p:scale>
        <p:origin x="237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7/18/2023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A83F1376-0079-465E-AE43-3597842A7F65}" type="slidenum">
              <a:rPr lang="en-US" altLang="en-US">
                <a:latin typeface="Times New Roman" pitchFamily="18" charset="0"/>
              </a:rPr>
              <a:pPr/>
              <a:t>3</a:t>
            </a:fld>
            <a:endParaRPr lang="en-US" altLang="en-US">
              <a:latin typeface="Times New Roman" pitchFamily="18" charset="0"/>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148B31E-C07A-4DF3-A257-54E6158E7CB9}" type="slidenum">
              <a:rPr lang="en-US" altLang="en-US">
                <a:latin typeface="Times New Roman" pitchFamily="18" charset="0"/>
              </a:rPr>
              <a:pPr/>
              <a:t>12</a:t>
            </a:fld>
            <a:endParaRPr lang="en-US" altLang="en-US">
              <a:latin typeface="Times New Roman" pitchFamily="18"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86950AB-4FF1-4432-8081-12150ED2EEFD}" type="slidenum">
              <a:rPr lang="en-US" altLang="en-US">
                <a:latin typeface="Times New Roman" pitchFamily="18" charset="0"/>
              </a:rPr>
              <a:pPr/>
              <a:t>13</a:t>
            </a:fld>
            <a:endParaRPr lang="en-US" altLang="en-US">
              <a:latin typeface="Times New Roman" pitchFamily="18"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https://</a:t>
            </a:r>
            <a:r>
              <a:rPr lang="en-US" altLang="en-US" dirty="0" err="1">
                <a:latin typeface="Times New Roman" pitchFamily="18" charset="0"/>
              </a:rPr>
              <a:t>en.wikipedia.org</a:t>
            </a:r>
            <a:r>
              <a:rPr lang="en-US" altLang="en-US" dirty="0">
                <a:latin typeface="Times New Roman" pitchFamily="18" charset="0"/>
              </a:rPr>
              <a:t>/wiki/Peterson%27s_algorithm</a:t>
            </a:r>
          </a:p>
          <a:p>
            <a:endParaRPr lang="en-US" altLang="en-US" dirty="0">
              <a:latin typeface="Times New Roman" pitchFamily="18" charset="0"/>
            </a:endParaRPr>
          </a:p>
          <a:p>
            <a:r>
              <a:rPr lang="en-US" altLang="en-US" dirty="0">
                <a:latin typeface="Times New Roman" pitchFamily="18" charset="0"/>
              </a:rPr>
              <a:t>Flag [1] = true </a:t>
            </a:r>
          </a:p>
          <a:p>
            <a:r>
              <a:rPr lang="en-US" altLang="en-US" dirty="0">
                <a:latin typeface="Times New Roman" pitchFamily="18" charset="0"/>
              </a:rPr>
              <a:t>Turn = 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sz="1400" dirty="0"/>
          </a:p>
          <a:p>
            <a:endParaRPr lang="en-BD" sz="1400" dirty="0"/>
          </a:p>
          <a:p>
            <a:r>
              <a:rPr lang="en-GB" sz="1400" dirty="0"/>
              <a:t>While ( F</a:t>
            </a:r>
            <a:r>
              <a:rPr lang="en-BD" sz="1400" dirty="0"/>
              <a:t>lag [i] = false and turn = </a:t>
            </a:r>
            <a:r>
              <a:rPr lang="en-GB" sz="1400" dirty="0" err="1"/>
              <a:t>i</a:t>
            </a:r>
            <a:r>
              <a:rPr lang="en-BD" sz="1400" dirty="0"/>
              <a:t> ) {}. …// second process</a:t>
            </a:r>
          </a:p>
          <a:p>
            <a:r>
              <a:rPr lang="en-GB" sz="1400" dirty="0"/>
              <a:t>C</a:t>
            </a:r>
            <a:r>
              <a:rPr lang="en-BD" sz="1400" dirty="0"/>
              <a:t>ritical section using ….; first process</a:t>
            </a:r>
          </a:p>
          <a:p>
            <a:r>
              <a:rPr lang="en-GB" sz="1400" dirty="0"/>
              <a:t>E</a:t>
            </a:r>
            <a:r>
              <a:rPr lang="en-BD" sz="1400" dirty="0"/>
              <a:t>xit code …. </a:t>
            </a:r>
            <a:r>
              <a:rPr lang="en-GB" sz="1400" dirty="0"/>
              <a:t>F</a:t>
            </a:r>
            <a:r>
              <a:rPr lang="en-BD" sz="1400" dirty="0"/>
              <a:t>lag [i] = false </a:t>
            </a:r>
          </a:p>
          <a:p>
            <a:endParaRPr lang="en-BD" sz="1400" dirty="0"/>
          </a:p>
          <a:p>
            <a:r>
              <a:rPr lang="en-BD" sz="1400" dirty="0"/>
              <a:t>Flag = interested</a:t>
            </a:r>
          </a:p>
          <a:p>
            <a:r>
              <a:rPr lang="en-BD" sz="1400" dirty="0"/>
              <a:t>Initially Flag [0/1] = both false</a:t>
            </a:r>
          </a:p>
          <a:p>
            <a:r>
              <a:rPr lang="en-BD" sz="1400" dirty="0"/>
              <a:t>If 1 of them is false in while loop enter in CS</a:t>
            </a:r>
          </a:p>
          <a:p>
            <a:r>
              <a:rPr lang="en-BD" sz="1400" dirty="0"/>
              <a:t>Now preempt turn is for Pj…both condition true now in loop</a:t>
            </a:r>
          </a:p>
          <a:p>
            <a:r>
              <a:rPr lang="en-BD" sz="1400" dirty="0"/>
              <a:t>Now Pi execute exit section make no interest … Pj keep trying in loop ..suddenly get out of the loop and enter CS</a:t>
            </a:r>
          </a:p>
        </p:txBody>
      </p:sp>
      <p:sp>
        <p:nvSpPr>
          <p:cNvPr id="4" name="Slide Number Placeholder 3"/>
          <p:cNvSpPr>
            <a:spLocks noGrp="1"/>
          </p:cNvSpPr>
          <p:nvPr>
            <p:ph type="sldNum" sz="quarter" idx="5"/>
          </p:nvPr>
        </p:nvSpPr>
        <p:spPr/>
        <p:txBody>
          <a:bodyPr/>
          <a:lstStyle/>
          <a:p>
            <a:fld id="{EC6B0FEB-E303-4A4A-A013-42557A45CDD4}" type="slidenum">
              <a:rPr lang="en-US" smtClean="0"/>
              <a:t>14</a:t>
            </a:fld>
            <a:endParaRPr lang="en-US"/>
          </a:p>
        </p:txBody>
      </p:sp>
    </p:spTree>
    <p:extLst>
      <p:ext uri="{BB962C8B-B14F-4D97-AF65-F5344CB8AC3E}">
        <p14:creationId xmlns:p14="http://schemas.microsoft.com/office/powerpoint/2010/main" val="1252138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82CD041-1877-4B8E-9E78-0958A511AD62}" type="slidenum">
              <a:rPr lang="en-US" altLang="en-US">
                <a:latin typeface="Times New Roman" pitchFamily="18" charset="0"/>
              </a:rPr>
              <a:pPr/>
              <a:t>15</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Initially all false </a:t>
            </a:r>
          </a:p>
          <a:p>
            <a:r>
              <a:rPr lang="en-US" altLang="en-US" dirty="0">
                <a:latin typeface="Times New Roman" pitchFamily="18" charset="0"/>
              </a:rPr>
              <a:t>1 process make 1 true and overcome loop and enter CS</a:t>
            </a:r>
          </a:p>
          <a:p>
            <a:r>
              <a:rPr lang="en-US" altLang="en-US" dirty="0">
                <a:latin typeface="Times New Roman" pitchFamily="18" charset="0"/>
              </a:rPr>
              <a:t>Another process stuck in the loop and keep trying</a:t>
            </a:r>
          </a:p>
          <a:p>
            <a:r>
              <a:rPr lang="en-US" altLang="en-US" dirty="0">
                <a:latin typeface="Times New Roman" pitchFamily="18" charset="0"/>
              </a:rPr>
              <a:t>Process 1 out of CS and change condition exit section</a:t>
            </a:r>
          </a:p>
          <a:p>
            <a:r>
              <a:rPr lang="en-US" altLang="en-US" dirty="0">
                <a:latin typeface="Times New Roman" pitchFamily="18" charset="0"/>
              </a:rPr>
              <a:t>Now another process go out of the loop and enter CS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EC6B0FEB-E303-4A4A-A013-42557A45CDD4}" type="slidenum">
              <a:rPr lang="en-US" smtClean="0"/>
              <a:t>16</a:t>
            </a:fld>
            <a:endParaRPr lang="en-US"/>
          </a:p>
        </p:txBody>
      </p:sp>
    </p:spTree>
    <p:extLst>
      <p:ext uri="{BB962C8B-B14F-4D97-AF65-F5344CB8AC3E}">
        <p14:creationId xmlns:p14="http://schemas.microsoft.com/office/powerpoint/2010/main" val="2506184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EC6B0FEB-E303-4A4A-A013-42557A45CDD4}" type="slidenum">
              <a:rPr lang="en-US" smtClean="0"/>
              <a:t>18</a:t>
            </a:fld>
            <a:endParaRPr lang="en-US"/>
          </a:p>
        </p:txBody>
      </p:sp>
    </p:spTree>
    <p:extLst>
      <p:ext uri="{BB962C8B-B14F-4D97-AF65-F5344CB8AC3E}">
        <p14:creationId xmlns:p14="http://schemas.microsoft.com/office/powerpoint/2010/main" val="297561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395B3E3-DF27-45C7-8F6E-1AF395B87D83}" type="slidenum">
              <a:rPr lang="en-US" altLang="en-US">
                <a:latin typeface="Times New Roman" pitchFamily="18" charset="0"/>
              </a:rPr>
              <a:pPr/>
              <a:t>4</a:t>
            </a:fld>
            <a:endParaRPr lang="en-US" altLang="en-US">
              <a:latin typeface="Times New Roman" pitchFamily="18"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485D141-ECFF-44F4-85C3-D08B4FDB2327}" type="slidenum">
              <a:rPr lang="en-US" altLang="en-US">
                <a:latin typeface="Times New Roman" pitchFamily="18" charset="0"/>
              </a:rPr>
              <a:pPr/>
              <a:t>5</a:t>
            </a:fld>
            <a:endParaRPr lang="en-US" altLang="en-US">
              <a:latin typeface="Times New Roman"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811BC55A-1680-451A-9AA2-450B2AECB12B}" type="slidenum">
              <a:rPr lang="en-US" altLang="en-US">
                <a:latin typeface="Times New Roman" pitchFamily="18" charset="0"/>
              </a:rPr>
              <a:pPr/>
              <a:t>6</a:t>
            </a:fld>
            <a:endParaRPr lang="en-US" altLang="en-US">
              <a:latin typeface="Times New Roman" pitchFamily="18"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Var balance = 10; (Global)</a:t>
            </a:r>
          </a:p>
          <a:p>
            <a:endParaRPr lang="en-US" altLang="en-US" dirty="0">
              <a:latin typeface="Times New Roman" pitchFamily="18" charset="0"/>
            </a:endParaRPr>
          </a:p>
          <a:p>
            <a:r>
              <a:rPr lang="en-US" altLang="en-US" dirty="0">
                <a:latin typeface="Times New Roman" pitchFamily="18" charset="0"/>
              </a:rPr>
              <a:t>Process 1 {</a:t>
            </a:r>
          </a:p>
          <a:p>
            <a:r>
              <a:rPr lang="en-US" altLang="en-US" dirty="0">
                <a:solidFill>
                  <a:srgbClr val="FF0000"/>
                </a:solidFill>
                <a:latin typeface="Times New Roman" pitchFamily="18" charset="0"/>
              </a:rPr>
              <a:t>Modify balance … 10 -5 = 5</a:t>
            </a:r>
          </a:p>
          <a:p>
            <a:r>
              <a:rPr lang="en-US" altLang="en-US" dirty="0" err="1">
                <a:latin typeface="Times New Roman" pitchFamily="18" charset="0"/>
              </a:rPr>
              <a:t>Jljlk</a:t>
            </a:r>
            <a:endParaRPr lang="en-US" altLang="en-US" dirty="0">
              <a:latin typeface="Times New Roman" pitchFamily="18" charset="0"/>
            </a:endParaRPr>
          </a:p>
          <a:p>
            <a:r>
              <a:rPr lang="en-US" altLang="en-US" dirty="0" err="1">
                <a:latin typeface="Times New Roman" pitchFamily="18" charset="0"/>
              </a:rPr>
              <a:t>kljlkjlk</a:t>
            </a:r>
            <a:endParaRPr lang="en-US" altLang="en-US" dirty="0">
              <a:latin typeface="Times New Roman" pitchFamily="18" charset="0"/>
            </a:endParaRPr>
          </a:p>
          <a:p>
            <a:r>
              <a:rPr lang="en-US" altLang="en-US" dirty="0">
                <a:latin typeface="Times New Roman" pitchFamily="18" charset="0"/>
              </a:rPr>
              <a:t>}</a:t>
            </a:r>
          </a:p>
          <a:p>
            <a:endParaRPr lang="en-US" altLang="en-US" dirty="0">
              <a:latin typeface="Times New Roman" pitchFamily="18" charset="0"/>
            </a:endParaRPr>
          </a:p>
          <a:p>
            <a:r>
              <a:rPr lang="en-US" altLang="en-US" dirty="0">
                <a:latin typeface="Times New Roman" pitchFamily="18" charset="0"/>
              </a:rPr>
              <a:t>Process 2 {</a:t>
            </a:r>
          </a:p>
          <a:p>
            <a:r>
              <a:rPr lang="en-US" altLang="en-US" dirty="0">
                <a:latin typeface="Times New Roman" pitchFamily="18" charset="0"/>
              </a:rPr>
              <a:t>Balance modify  10—5 = 5</a:t>
            </a:r>
          </a:p>
          <a:p>
            <a:r>
              <a:rPr lang="en-US" altLang="en-US" dirty="0" err="1">
                <a:latin typeface="Times New Roman" pitchFamily="18" charset="0"/>
              </a:rPr>
              <a:t>Lkjlkj</a:t>
            </a:r>
            <a:endParaRPr lang="en-US" altLang="en-US" dirty="0">
              <a:latin typeface="Times New Roman" pitchFamily="18" charset="0"/>
            </a:endParaRPr>
          </a:p>
          <a:p>
            <a:r>
              <a:rPr lang="en-US" altLang="en-US" dirty="0" err="1">
                <a:latin typeface="Times New Roman" pitchFamily="18" charset="0"/>
              </a:rPr>
              <a:t>kljlkj</a:t>
            </a:r>
            <a:endParaRPr lang="en-US" altLang="en-US" dirty="0">
              <a:latin typeface="Times New Roman" pitchFamily="18" charset="0"/>
            </a:endParaRPr>
          </a:p>
          <a:p>
            <a:r>
              <a:rPr lang="en-US" altLang="en-US" dirty="0">
                <a:latin typeface="Times New Roman" pitchFamily="18" charset="0"/>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B3B82465-A135-4701-A001-81CA3F4A402D}" type="slidenum">
              <a:rPr lang="en-US" altLang="en-US">
                <a:latin typeface="Times New Roman" pitchFamily="18" charset="0"/>
              </a:rPr>
              <a:pPr/>
              <a:t>7</a:t>
            </a:fld>
            <a:endParaRPr lang="en-US" altLang="en-US">
              <a:latin typeface="Times New Roman" pitchFamily="18"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P0 = fork(p0)</a:t>
            </a:r>
          </a:p>
          <a:p>
            <a:endParaRPr lang="en-GB" dirty="0"/>
          </a:p>
          <a:p>
            <a:r>
              <a:rPr lang="en-GB" dirty="0"/>
              <a:t>P1 = fork(p1)</a:t>
            </a:r>
          </a:p>
          <a:p>
            <a:endParaRPr lang="en-GB" dirty="0"/>
          </a:p>
          <a:p>
            <a:endParaRPr lang="en-GB" dirty="0"/>
          </a:p>
          <a:p>
            <a:r>
              <a:rPr lang="en-GB" dirty="0"/>
              <a:t>Fork (process ) {</a:t>
            </a:r>
          </a:p>
          <a:p>
            <a:r>
              <a:rPr lang="en-GB" dirty="0"/>
              <a:t>Return new _</a:t>
            </a:r>
            <a:r>
              <a:rPr lang="en-GB" dirty="0" err="1"/>
              <a:t>process_id</a:t>
            </a:r>
            <a:r>
              <a:rPr lang="en-GB" dirty="0"/>
              <a:t>; //</a:t>
            </a:r>
          </a:p>
          <a:p>
            <a:r>
              <a:rPr lang="en-GB" dirty="0"/>
              <a:t>}</a:t>
            </a:r>
          </a:p>
          <a:p>
            <a:endParaRPr lang="en-GB" dirty="0"/>
          </a:p>
          <a:p>
            <a:endParaRPr lang="en-GB" dirty="0"/>
          </a:p>
          <a:p>
            <a:r>
              <a:rPr lang="en-GB" dirty="0"/>
              <a:t>P0 GOT A CHILD PROCESS WITH ID 110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P1 GOT A CHILD PROCESS WITH ID 110</a:t>
            </a:r>
          </a:p>
        </p:txBody>
      </p:sp>
      <p:sp>
        <p:nvSpPr>
          <p:cNvPr id="4" name="Slide Number Placeholder 3"/>
          <p:cNvSpPr>
            <a:spLocks noGrp="1"/>
          </p:cNvSpPr>
          <p:nvPr>
            <p:ph type="sldNum" sz="quarter" idx="5"/>
          </p:nvPr>
        </p:nvSpPr>
        <p:spPr/>
        <p:txBody>
          <a:bodyPr/>
          <a:lstStyle/>
          <a:p>
            <a:fld id="{EC6B0FEB-E303-4A4A-A013-42557A45CDD4}" type="slidenum">
              <a:rPr lang="en-US" smtClean="0"/>
              <a:t>8</a:t>
            </a:fld>
            <a:endParaRPr lang="en-US"/>
          </a:p>
        </p:txBody>
      </p:sp>
    </p:spTree>
    <p:extLst>
      <p:ext uri="{BB962C8B-B14F-4D97-AF65-F5344CB8AC3E}">
        <p14:creationId xmlns:p14="http://schemas.microsoft.com/office/powerpoint/2010/main" val="2630956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EC6B0FEB-E303-4A4A-A013-42557A45CDD4}" type="slidenum">
              <a:rPr lang="en-US" smtClean="0"/>
              <a:t>9</a:t>
            </a:fld>
            <a:endParaRPr lang="en-US"/>
          </a:p>
        </p:txBody>
      </p:sp>
    </p:spTree>
    <p:extLst>
      <p:ext uri="{BB962C8B-B14F-4D97-AF65-F5344CB8AC3E}">
        <p14:creationId xmlns:p14="http://schemas.microsoft.com/office/powerpoint/2010/main" val="240874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t>
            </a:r>
            <a:r>
              <a:rPr lang="en-BD" dirty="0"/>
              <a:t>1 {</a:t>
            </a:r>
          </a:p>
          <a:p>
            <a:endParaRPr lang="en-BD" dirty="0"/>
          </a:p>
          <a:p>
            <a:r>
              <a:rPr lang="en-GB" dirty="0"/>
              <a:t>E</a:t>
            </a:r>
            <a:r>
              <a:rPr lang="en-BD" dirty="0"/>
              <a:t>ntry code {</a:t>
            </a:r>
          </a:p>
          <a:p>
            <a:endParaRPr lang="en-BD" dirty="0"/>
          </a:p>
          <a:p>
            <a:r>
              <a:rPr lang="en-BD" dirty="0"/>
              <a:t>}</a:t>
            </a:r>
          </a:p>
          <a:p>
            <a:r>
              <a:rPr lang="en-GB" dirty="0">
                <a:solidFill>
                  <a:srgbClr val="FF0000"/>
                </a:solidFill>
              </a:rPr>
              <a:t>C</a:t>
            </a:r>
            <a:r>
              <a:rPr lang="en-BD" dirty="0">
                <a:solidFill>
                  <a:srgbClr val="FF0000"/>
                </a:solidFill>
              </a:rPr>
              <a:t>riticial section {</a:t>
            </a:r>
          </a:p>
          <a:p>
            <a:r>
              <a:rPr lang="en-GB" dirty="0">
                <a:solidFill>
                  <a:srgbClr val="FF0000"/>
                </a:solidFill>
              </a:rPr>
              <a:t>C</a:t>
            </a:r>
            <a:r>
              <a:rPr lang="en-BD" dirty="0">
                <a:solidFill>
                  <a:srgbClr val="FF0000"/>
                </a:solidFill>
              </a:rPr>
              <a:t>ommon change ..data update.. </a:t>
            </a:r>
            <a:r>
              <a:rPr lang="en-GB" dirty="0">
                <a:solidFill>
                  <a:srgbClr val="FF0000"/>
                </a:solidFill>
              </a:rPr>
              <a:t>T</a:t>
            </a:r>
            <a:r>
              <a:rPr lang="en-BD" dirty="0">
                <a:solidFill>
                  <a:srgbClr val="FF0000"/>
                </a:solidFill>
              </a:rPr>
              <a:t>able delete common sensative data</a:t>
            </a:r>
          </a:p>
          <a:p>
            <a:r>
              <a:rPr lang="en-BD" dirty="0">
                <a:solidFill>
                  <a:srgbClr val="FF0000"/>
                </a:solidFill>
              </a:rPr>
              <a:t>}</a:t>
            </a:r>
          </a:p>
          <a:p>
            <a:endParaRPr lang="en-BD" dirty="0"/>
          </a:p>
          <a:p>
            <a:r>
              <a:rPr lang="en-GB" dirty="0"/>
              <a:t>E</a:t>
            </a:r>
            <a:r>
              <a:rPr lang="en-BD" dirty="0"/>
              <a:t>xit code {</a:t>
            </a:r>
          </a:p>
          <a:p>
            <a:endParaRPr lang="en-BD" dirty="0"/>
          </a:p>
          <a:p>
            <a:r>
              <a:rPr lang="en-BD" dirty="0"/>
              <a:t>}</a:t>
            </a:r>
          </a:p>
          <a:p>
            <a:endParaRPr lang="en-BD" dirty="0"/>
          </a:p>
          <a:p>
            <a:r>
              <a:rPr lang="en-GB" dirty="0"/>
              <a:t>O</a:t>
            </a:r>
            <a:r>
              <a:rPr lang="en-BD" dirty="0"/>
              <a:t>thers code{</a:t>
            </a:r>
          </a:p>
          <a:p>
            <a:endParaRPr lang="en-BD" dirty="0"/>
          </a:p>
          <a:p>
            <a:r>
              <a:rPr lang="en-BD" dirty="0"/>
              <a:t>}</a:t>
            </a:r>
          </a:p>
          <a:p>
            <a:endParaRPr lang="en-BD" dirty="0"/>
          </a:p>
          <a:p>
            <a:r>
              <a:rPr lang="en-BD" dirty="0"/>
              <a:t>}</a:t>
            </a:r>
          </a:p>
          <a:p>
            <a:endParaRPr lang="en-BD" dirty="0"/>
          </a:p>
          <a:p>
            <a:endParaRPr lang="en-BD" dirty="0"/>
          </a:p>
          <a:p>
            <a:endParaRPr lang="en-BD" dirty="0"/>
          </a:p>
          <a:p>
            <a:endParaRPr lang="en-BD" dirty="0"/>
          </a:p>
          <a:p>
            <a:r>
              <a:rPr lang="en-GB" dirty="0"/>
              <a:t>P</a:t>
            </a:r>
            <a:r>
              <a:rPr lang="en-BD" dirty="0"/>
              <a:t>2 {</a:t>
            </a:r>
          </a:p>
          <a:p>
            <a:endParaRPr lang="en-BD" dirty="0"/>
          </a:p>
          <a:p>
            <a:r>
              <a:rPr lang="en-GB" dirty="0"/>
              <a:t>E</a:t>
            </a:r>
            <a:r>
              <a:rPr lang="en-BD" dirty="0"/>
              <a:t>ntry code {</a:t>
            </a:r>
          </a:p>
          <a:p>
            <a:endParaRPr lang="en-BD" dirty="0"/>
          </a:p>
          <a:p>
            <a:r>
              <a:rPr lang="en-BD" dirty="0"/>
              <a:t>}</a:t>
            </a:r>
          </a:p>
          <a:p>
            <a:r>
              <a:rPr lang="en-GB" dirty="0"/>
              <a:t>C</a:t>
            </a:r>
            <a:r>
              <a:rPr lang="en-BD" dirty="0"/>
              <a:t>riticial section {</a:t>
            </a:r>
          </a:p>
          <a:p>
            <a:r>
              <a:rPr lang="en-GB" dirty="0"/>
              <a:t>C</a:t>
            </a:r>
            <a:r>
              <a:rPr lang="en-BD" dirty="0"/>
              <a:t>ommon change ..data update.. </a:t>
            </a:r>
            <a:r>
              <a:rPr lang="en-GB" dirty="0"/>
              <a:t>T</a:t>
            </a:r>
            <a:r>
              <a:rPr lang="en-BD" dirty="0"/>
              <a:t>able delete common sensative data</a:t>
            </a:r>
          </a:p>
          <a:p>
            <a:r>
              <a:rPr lang="en-BD" dirty="0"/>
              <a:t>}</a:t>
            </a:r>
          </a:p>
          <a:p>
            <a:endParaRPr lang="en-BD" dirty="0"/>
          </a:p>
          <a:p>
            <a:r>
              <a:rPr lang="en-GB" dirty="0"/>
              <a:t>E</a:t>
            </a:r>
            <a:r>
              <a:rPr lang="en-BD" dirty="0"/>
              <a:t>xit code {</a:t>
            </a:r>
          </a:p>
          <a:p>
            <a:endParaRPr lang="en-BD" dirty="0"/>
          </a:p>
          <a:p>
            <a:r>
              <a:rPr lang="en-BD" dirty="0"/>
              <a:t>}</a:t>
            </a:r>
          </a:p>
          <a:p>
            <a:endParaRPr lang="en-BD" dirty="0"/>
          </a:p>
          <a:p>
            <a:r>
              <a:rPr lang="en-GB" dirty="0"/>
              <a:t>O</a:t>
            </a:r>
            <a:r>
              <a:rPr lang="en-BD" dirty="0"/>
              <a:t>thers code{</a:t>
            </a:r>
          </a:p>
          <a:p>
            <a:endParaRPr lang="en-BD" dirty="0"/>
          </a:p>
          <a:p>
            <a:r>
              <a:rPr lang="en-BD" dirty="0"/>
              <a:t>}</a:t>
            </a:r>
          </a:p>
          <a:p>
            <a:endParaRPr lang="en-BD" dirty="0"/>
          </a:p>
          <a:p>
            <a:r>
              <a:rPr lang="en-BD" dirty="0"/>
              <a:t>}</a:t>
            </a:r>
          </a:p>
          <a:p>
            <a:endParaRPr lang="en-BD" dirty="0"/>
          </a:p>
        </p:txBody>
      </p:sp>
      <p:sp>
        <p:nvSpPr>
          <p:cNvPr id="4" name="Slide Number Placeholder 3"/>
          <p:cNvSpPr>
            <a:spLocks noGrp="1"/>
          </p:cNvSpPr>
          <p:nvPr>
            <p:ph type="sldNum" sz="quarter" idx="5"/>
          </p:nvPr>
        </p:nvSpPr>
        <p:spPr/>
        <p:txBody>
          <a:bodyPr/>
          <a:lstStyle/>
          <a:p>
            <a:fld id="{EC6B0FEB-E303-4A4A-A013-42557A45CDD4}" type="slidenum">
              <a:rPr lang="en-US" smtClean="0"/>
              <a:t>10</a:t>
            </a:fld>
            <a:endParaRPr lang="en-US"/>
          </a:p>
        </p:txBody>
      </p:sp>
    </p:spTree>
    <p:extLst>
      <p:ext uri="{BB962C8B-B14F-4D97-AF65-F5344CB8AC3E}">
        <p14:creationId xmlns:p14="http://schemas.microsoft.com/office/powerpoint/2010/main" val="58079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AE1AC61-28BC-45CC-8B20-A483FBDB2BD9}" type="slidenum">
              <a:rPr lang="en-US" altLang="en-US">
                <a:latin typeface="Times New Roman" pitchFamily="18" charset="0"/>
              </a:rPr>
              <a:pPr/>
              <a:t>11</a:t>
            </a:fld>
            <a:endParaRPr lang="en-US" altLang="en-US">
              <a:latin typeface="Times New Roman" pitchFamily="18"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Conditions/ Laws/Properties</a:t>
            </a:r>
          </a:p>
          <a:p>
            <a:endParaRPr lang="en-US" altLang="en-US" dirty="0">
              <a:latin typeface="Times New Roman" pitchFamily="18" charset="0"/>
            </a:endParaRPr>
          </a:p>
          <a:p>
            <a:endParaRPr lang="en-US" alt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7/18/2023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dirty="0"/>
              <a:t>Synchronization Tools</a:t>
            </a:r>
            <a:endParaRPr lang="en-US" sz="1800" dirty="0"/>
          </a:p>
        </p:txBody>
      </p:sp>
      <p:sp>
        <p:nvSpPr>
          <p:cNvPr id="3" name="Subtitle 2"/>
          <p:cNvSpPr>
            <a:spLocks noGrp="1"/>
          </p:cNvSpPr>
          <p:nvPr>
            <p:ph type="subTitle" idx="1"/>
          </p:nvPr>
        </p:nvSpPr>
        <p:spPr>
          <a:xfrm>
            <a:off x="476205" y="1532427"/>
            <a:ext cx="2789509" cy="484632"/>
          </a:xfrm>
        </p:spPr>
        <p:txBody>
          <a:bodyPr/>
          <a:lstStyle/>
          <a:p>
            <a:r>
              <a:rPr lang="en-US" dirty="0"/>
              <a:t>Course Code: CSC 2209</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769326859"/>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08</a:t>
                      </a:r>
                    </a:p>
                  </a:txBody>
                  <a:tcPr/>
                </a:tc>
                <a:tc>
                  <a:txBody>
                    <a:bodyPr/>
                    <a:lstStyle/>
                    <a:p>
                      <a:r>
                        <a:rPr lang="en-US" dirty="0"/>
                        <a:t>Week No:</a:t>
                      </a:r>
                    </a:p>
                  </a:txBody>
                  <a:tcPr/>
                </a:tc>
                <a:tc>
                  <a:txBody>
                    <a:bodyPr/>
                    <a:lstStyle/>
                    <a:p>
                      <a:r>
                        <a:rPr lang="en-US" dirty="0"/>
                        <a:t>08</a:t>
                      </a:r>
                    </a:p>
                  </a:txBody>
                  <a:tcPr/>
                </a:tc>
                <a:tc>
                  <a:txBody>
                    <a:bodyPr/>
                    <a:lstStyle/>
                    <a:p>
                      <a:r>
                        <a:rPr lang="en-US" dirty="0"/>
                        <a:t>Semester:</a:t>
                      </a:r>
                    </a:p>
                  </a:txBody>
                  <a:tcPr/>
                </a:tc>
                <a:tc>
                  <a:txBody>
                    <a:bodyPr/>
                    <a:lstStyle/>
                    <a:p>
                      <a:r>
                        <a:rPr lang="en-US" dirty="0"/>
                        <a:t>Summer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Taslimur Rahman; Taslimur.Rahman@aiub.edu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Operating Systems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noChangeArrowheads="1"/>
          </p:cNvSpPr>
          <p:nvPr>
            <p:ph type="title"/>
          </p:nvPr>
        </p:nvSpPr>
        <p:spPr/>
        <p:txBody>
          <a:bodyPr>
            <a:normAutofit/>
          </a:bodyPr>
          <a:lstStyle/>
          <a:p>
            <a:pPr algn="l"/>
            <a:r>
              <a:rPr lang="en-US" altLang="en-US"/>
              <a:t>Critical Section</a:t>
            </a:r>
          </a:p>
        </p:txBody>
      </p:sp>
      <p:sp>
        <p:nvSpPr>
          <p:cNvPr id="21506" name="Content Placeholder 2"/>
          <p:cNvSpPr>
            <a:spLocks noGrp="1" noChangeArrowheads="1"/>
          </p:cNvSpPr>
          <p:nvPr>
            <p:ph idx="1"/>
          </p:nvPr>
        </p:nvSpPr>
        <p:spPr>
          <a:xfrm>
            <a:off x="284163" y="1908131"/>
            <a:ext cx="7076747" cy="3992563"/>
          </a:xfrm>
        </p:spPr>
        <p:txBody>
          <a:bodyPr/>
          <a:lstStyle/>
          <a:p>
            <a:pPr>
              <a:buFont typeface="Wingdings" pitchFamily="2" charset="2"/>
              <a:buChar char="q"/>
            </a:pPr>
            <a:r>
              <a:rPr lang="en-US" altLang="en-US" dirty="0"/>
              <a:t>General structure of process </a:t>
            </a:r>
            <a:r>
              <a:rPr lang="en-US" altLang="en-US" b="1" i="1" dirty="0"/>
              <a:t>P</a:t>
            </a:r>
            <a:r>
              <a:rPr lang="en-US" altLang="en-US" b="1" i="1" baseline="-25000" dirty="0"/>
              <a:t>i  </a:t>
            </a:r>
            <a:endParaRPr lang="en-US" altLang="en-US" dirty="0"/>
          </a:p>
          <a:p>
            <a:pPr>
              <a:buFont typeface="Wingdings" pitchFamily="2" charset="2"/>
              <a:buChar char="q"/>
            </a:pPr>
            <a:endParaRPr lang="en-US" altLang="en-US" b="1" dirty="0">
              <a:solidFill>
                <a:srgbClr val="0000FF"/>
              </a:solidFill>
            </a:endParaRPr>
          </a:p>
        </p:txBody>
      </p:sp>
      <p:pic>
        <p:nvPicPr>
          <p:cNvPr id="21507"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74289" y="2565205"/>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27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normAutofit fontScale="90000"/>
          </a:bodyPr>
          <a:lstStyle/>
          <a:p>
            <a:pPr algn="l"/>
            <a:r>
              <a:rPr lang="en-US" altLang="en-US" dirty="0"/>
              <a:t>Solution to Critical-Section Problem (</a:t>
            </a:r>
            <a:r>
              <a:rPr lang="en-US" altLang="en-US" dirty="0">
                <a:latin typeface="Times New Roman" pitchFamily="18" charset="0"/>
              </a:rPr>
              <a:t>Conditions/Laws/Properties</a:t>
            </a:r>
            <a:r>
              <a:rPr lang="en-US" altLang="en-US" dirty="0"/>
              <a:t>)</a:t>
            </a:r>
          </a:p>
        </p:txBody>
      </p:sp>
      <p:sp>
        <p:nvSpPr>
          <p:cNvPr id="22530" name="Rectangle 3"/>
          <p:cNvSpPr>
            <a:spLocks noGrp="1" noChangeArrowheads="1"/>
          </p:cNvSpPr>
          <p:nvPr>
            <p:ph idx="1"/>
          </p:nvPr>
        </p:nvSpPr>
        <p:spPr>
          <a:xfrm>
            <a:off x="284163" y="2033391"/>
            <a:ext cx="8574087" cy="3992563"/>
          </a:xfrm>
        </p:spPr>
        <p:txBody>
          <a:bodyPr>
            <a:normAutofit fontScale="92500" lnSpcReduction="20000"/>
          </a:bodyPr>
          <a:lstStyle/>
          <a:p>
            <a:pPr>
              <a:buFont typeface="Monotype Sorts" pitchFamily="-84" charset="2"/>
              <a:buNone/>
            </a:pPr>
            <a:r>
              <a:rPr lang="en-US" altLang="en-US" dirty="0">
                <a:solidFill>
                  <a:srgbClr val="0000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buFont typeface="Monotype Sorts" pitchFamily="-84" charset="2"/>
              <a:buNone/>
            </a:pPr>
            <a:r>
              <a:rPr lang="en-US" altLang="en-US" dirty="0">
                <a:solidFill>
                  <a:srgbClr val="000000"/>
                </a:solidFill>
              </a:rPr>
              <a:t>2.   </a:t>
            </a: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processes that will enter the critical section next cannot be postponed indefinitely (stopping each other)</a:t>
            </a:r>
          </a:p>
          <a:p>
            <a:pPr>
              <a:buFont typeface="Monotype Sorts" pitchFamily="-84" charset="2"/>
              <a:buNone/>
            </a:pPr>
            <a:r>
              <a:rPr lang="en-US" altLang="en-US" dirty="0"/>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itchFamily="18" charset="2"/>
              <a:buChar char=""/>
            </a:pPr>
            <a:r>
              <a:rPr lang="en-US" altLang="en-US" dirty="0"/>
              <a:t>Assume that each process executes at a nonzero speed </a:t>
            </a:r>
          </a:p>
          <a:p>
            <a:pPr marL="795338" lvl="1" indent="-338138">
              <a:buSzPct val="125000"/>
              <a:buFont typeface="Wingdings 2" pitchFamily="18" charset="2"/>
              <a:buChar char=""/>
            </a:pPr>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Tree>
    <p:extLst>
      <p:ext uri="{BB962C8B-B14F-4D97-AF65-F5344CB8AC3E}">
        <p14:creationId xmlns:p14="http://schemas.microsoft.com/office/powerpoint/2010/main" val="255950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l" eaLnBrk="1" hangingPunct="1"/>
            <a:r>
              <a:rPr lang="en-US" altLang="en-US"/>
              <a:t>Critical-Section Handling in OS </a:t>
            </a:r>
          </a:p>
        </p:txBody>
      </p:sp>
      <p:sp>
        <p:nvSpPr>
          <p:cNvPr id="24578" name="Rectangle 3"/>
          <p:cNvSpPr>
            <a:spLocks noGrp="1" noChangeArrowheads="1"/>
          </p:cNvSpPr>
          <p:nvPr>
            <p:ph idx="1"/>
          </p:nvPr>
        </p:nvSpPr>
        <p:spPr>
          <a:xfrm>
            <a:off x="284163" y="1995813"/>
            <a:ext cx="8574087" cy="3992563"/>
          </a:xfrm>
        </p:spPr>
        <p:txBody>
          <a:bodyPr/>
          <a:lstStyle/>
          <a:p>
            <a:pPr marL="0" indent="0">
              <a:buNone/>
            </a:pPr>
            <a:r>
              <a:rPr lang="en-US" altLang="en-US" dirty="0"/>
              <a:t>Two approaches depending on if kernel is preemptive or non-  preemptive </a:t>
            </a:r>
          </a:p>
          <a:p>
            <a:pPr lvl="1">
              <a:buSzPct val="125000"/>
              <a:buFont typeface="Wingdings" pitchFamily="2" charset="2"/>
              <a:buChar char="q"/>
            </a:pPr>
            <a:r>
              <a:rPr lang="en-US" altLang="en-US" b="1" dirty="0">
                <a:solidFill>
                  <a:srgbClr val="3366FF"/>
                </a:solidFill>
              </a:rPr>
              <a:t>Preemptive</a:t>
            </a:r>
            <a:r>
              <a:rPr lang="en-US" altLang="en-US" sz="1400" dirty="0"/>
              <a:t> </a:t>
            </a:r>
            <a:r>
              <a:rPr lang="en-US" altLang="en-US" dirty="0"/>
              <a:t>– allows preemption of process when running in kernel mode</a:t>
            </a:r>
          </a:p>
          <a:p>
            <a:pPr lvl="1">
              <a:buSzPct val="125000"/>
              <a:buFont typeface="Wingdings" pitchFamily="2" charset="2"/>
              <a:buChar char="q"/>
            </a:pPr>
            <a:r>
              <a:rPr lang="en-US" altLang="en-US" b="1" dirty="0">
                <a:solidFill>
                  <a:srgbClr val="3366FF"/>
                </a:solidFill>
              </a:rPr>
              <a:t>Non-preemptive </a:t>
            </a:r>
            <a:r>
              <a:rPr lang="en-US" altLang="en-US" dirty="0"/>
              <a:t>– runs until exits kernel mode, blocks, or voluntarily yields CPU</a:t>
            </a:r>
          </a:p>
          <a:p>
            <a:pPr marL="1141412" lvl="2" indent="-342900">
              <a:buSzPct val="125000"/>
              <a:buFont typeface="Wingdings" pitchFamily="2" charset="2"/>
              <a:buChar char="q"/>
            </a:pPr>
            <a:r>
              <a:rPr lang="en-US" altLang="en-US" dirty="0"/>
              <a:t>Essentially free of race conditions in kernel mode</a:t>
            </a:r>
          </a:p>
        </p:txBody>
      </p:sp>
    </p:spTree>
    <p:extLst>
      <p:ext uri="{BB962C8B-B14F-4D97-AF65-F5344CB8AC3E}">
        <p14:creationId xmlns:p14="http://schemas.microsoft.com/office/powerpoint/2010/main" val="304258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normAutofit/>
          </a:bodyPr>
          <a:lstStyle/>
          <a:p>
            <a:pPr algn="l" eaLnBrk="1" hangingPunct="1"/>
            <a:r>
              <a:rPr lang="en-US" altLang="en-US" dirty="0"/>
              <a:t>Peterson’</a:t>
            </a:r>
            <a:r>
              <a:rPr lang="en-US" altLang="ja-JP" dirty="0"/>
              <a:t>s Solution</a:t>
            </a:r>
            <a:endParaRPr lang="en-US" altLang="en-US" dirty="0"/>
          </a:p>
        </p:txBody>
      </p:sp>
      <p:sp>
        <p:nvSpPr>
          <p:cNvPr id="26626" name="Rectangle 3"/>
          <p:cNvSpPr>
            <a:spLocks noGrp="1" noChangeArrowheads="1"/>
          </p:cNvSpPr>
          <p:nvPr>
            <p:ph idx="1"/>
          </p:nvPr>
        </p:nvSpPr>
        <p:spPr>
          <a:xfrm>
            <a:off x="284163" y="1895605"/>
            <a:ext cx="8574087" cy="3992563"/>
          </a:xfrm>
        </p:spPr>
        <p:txBody>
          <a:bodyPr>
            <a:normAutofit fontScale="85000" lnSpcReduction="20000"/>
          </a:bodyPr>
          <a:lstStyle/>
          <a:p>
            <a:pPr>
              <a:lnSpc>
                <a:spcPct val="90000"/>
              </a:lnSpc>
              <a:buFont typeface="Wingdings" pitchFamily="2" charset="2"/>
              <a:buChar char="q"/>
              <a:tabLst>
                <a:tab pos="739775" algn="l"/>
                <a:tab pos="1020763" algn="l"/>
                <a:tab pos="1257300" algn="l"/>
              </a:tabLst>
            </a:pPr>
            <a:r>
              <a:rPr lang="en-US" altLang="en-US" dirty="0"/>
              <a:t>Not guaranteed to work on modern architectures! (But good algorithmic  description of solving the problem)</a:t>
            </a:r>
            <a:endParaRPr lang="en-US" altLang="en-US" sz="800" dirty="0"/>
          </a:p>
          <a:p>
            <a:pPr>
              <a:lnSpc>
                <a:spcPct val="90000"/>
              </a:lnSpc>
              <a:buFont typeface="Wingdings" pitchFamily="2" charset="2"/>
              <a:buChar char="q"/>
              <a:tabLst>
                <a:tab pos="739775" algn="l"/>
                <a:tab pos="1020763" algn="l"/>
                <a:tab pos="1257300" algn="l"/>
              </a:tabLst>
            </a:pPr>
            <a:r>
              <a:rPr lang="en-US" altLang="en-US" dirty="0">
                <a:solidFill>
                  <a:srgbClr val="FF0000"/>
                </a:solidFill>
              </a:rPr>
              <a:t>Maximum Two process solution (drawbacks)</a:t>
            </a:r>
            <a:endParaRPr lang="en-US" altLang="en-US" sz="800" dirty="0">
              <a:solidFill>
                <a:srgbClr val="FF0000"/>
              </a:solidFill>
            </a:endParaRPr>
          </a:p>
          <a:p>
            <a:pPr>
              <a:lnSpc>
                <a:spcPct val="90000"/>
              </a:lnSpc>
              <a:buFont typeface="Wingdings" pitchFamily="2" charset="2"/>
              <a:buChar char="q"/>
              <a:tabLst>
                <a:tab pos="739775" algn="l"/>
                <a:tab pos="1020763" algn="l"/>
                <a:tab pos="1257300" algn="l"/>
              </a:tabLst>
            </a:pPr>
            <a:r>
              <a:rPr lang="en-US" altLang="en-US" dirty="0"/>
              <a:t>Assume that the </a:t>
            </a:r>
            <a:r>
              <a:rPr lang="en-US" altLang="en-US" sz="2000" b="1" dirty="0">
                <a:latin typeface="Courier New" pitchFamily="49" charset="0"/>
              </a:rPr>
              <a:t>load</a:t>
            </a:r>
            <a:r>
              <a:rPr lang="en-US" altLang="en-US" dirty="0">
                <a:latin typeface="Courier New" pitchFamily="49" charset="0"/>
              </a:rPr>
              <a:t> </a:t>
            </a:r>
            <a:r>
              <a:rPr lang="en-US" altLang="en-US" dirty="0"/>
              <a:t>and </a:t>
            </a:r>
            <a:r>
              <a:rPr lang="en-US" altLang="en-US" sz="2000" b="1" dirty="0">
                <a:latin typeface="Courier New" pitchFamily="49" charset="0"/>
              </a:rPr>
              <a:t>store</a:t>
            </a:r>
            <a:r>
              <a:rPr lang="en-US" altLang="en-US" dirty="0"/>
              <a:t> machine-language instructions are atomic; that is, cannot be interrupted</a:t>
            </a:r>
            <a:endParaRPr lang="en-US" altLang="en-US" sz="800" dirty="0"/>
          </a:p>
          <a:p>
            <a:pPr>
              <a:lnSpc>
                <a:spcPct val="90000"/>
              </a:lnSpc>
              <a:buFont typeface="Wingdings" pitchFamily="2" charset="2"/>
              <a:buChar char="q"/>
              <a:tabLst>
                <a:tab pos="739775" algn="l"/>
                <a:tab pos="1020763" algn="l"/>
                <a:tab pos="1257300" algn="l"/>
              </a:tabLst>
            </a:pPr>
            <a:r>
              <a:rPr lang="en-US" altLang="en-US" dirty="0">
                <a:solidFill>
                  <a:srgbClr val="000000"/>
                </a:solidFill>
              </a:rPr>
              <a:t>The two processes share two variables:</a:t>
            </a:r>
          </a:p>
          <a:p>
            <a:pPr lvl="1">
              <a:lnSpc>
                <a:spcPct val="90000"/>
              </a:lnSpc>
              <a:buFont typeface="Wingdings" pitchFamily="2" charset="2"/>
              <a:buChar char="q"/>
              <a:tabLst>
                <a:tab pos="739775" algn="l"/>
                <a:tab pos="1020763" algn="l"/>
                <a:tab pos="1257300" algn="l"/>
              </a:tabLst>
            </a:pPr>
            <a:r>
              <a:rPr lang="en-US" altLang="en-US" sz="1600" b="1" dirty="0" err="1">
                <a:solidFill>
                  <a:srgbClr val="FF0000"/>
                </a:solidFill>
                <a:latin typeface="Courier New" pitchFamily="49" charset="0"/>
              </a:rPr>
              <a:t>int</a:t>
            </a:r>
            <a:r>
              <a:rPr lang="en-US" altLang="en-US" sz="1600" b="1" dirty="0">
                <a:solidFill>
                  <a:srgbClr val="FF0000"/>
                </a:solidFill>
                <a:latin typeface="Courier New" pitchFamily="49" charset="0"/>
              </a:rPr>
              <a:t> turn; </a:t>
            </a:r>
          </a:p>
          <a:p>
            <a:pPr lvl="1">
              <a:lnSpc>
                <a:spcPct val="90000"/>
              </a:lnSpc>
              <a:buFont typeface="Wingdings" pitchFamily="2" charset="2"/>
              <a:buChar char="q"/>
              <a:tabLst>
                <a:tab pos="739775" algn="l"/>
                <a:tab pos="1020763" algn="l"/>
                <a:tab pos="1257300" algn="l"/>
              </a:tabLst>
            </a:pPr>
            <a:r>
              <a:rPr lang="en-US" altLang="en-US" sz="1600" b="1" dirty="0" err="1">
                <a:solidFill>
                  <a:srgbClr val="FF0000"/>
                </a:solidFill>
                <a:latin typeface="Courier New" pitchFamily="49" charset="0"/>
              </a:rPr>
              <a:t>boolean</a:t>
            </a:r>
            <a:r>
              <a:rPr lang="en-US" altLang="en-US" sz="1600" b="1" dirty="0">
                <a:solidFill>
                  <a:srgbClr val="FF0000"/>
                </a:solidFill>
                <a:latin typeface="Courier New" pitchFamily="49" charset="0"/>
              </a:rPr>
              <a:t> flag[2];</a:t>
            </a:r>
          </a:p>
          <a:p>
            <a:pPr lvl="1">
              <a:lnSpc>
                <a:spcPct val="90000"/>
              </a:lnSpc>
              <a:buFont typeface="Wingdings" pitchFamily="2" charset="2"/>
              <a:buChar char="q"/>
              <a:tabLst>
                <a:tab pos="739775" algn="l"/>
                <a:tab pos="1020763" algn="l"/>
                <a:tab pos="1257300" algn="l"/>
              </a:tabLst>
            </a:pPr>
            <a:endParaRPr lang="en-US" altLang="en-US" sz="800" b="1" dirty="0">
              <a:solidFill>
                <a:srgbClr val="000000"/>
              </a:solidFill>
            </a:endParaRPr>
          </a:p>
          <a:p>
            <a:pPr>
              <a:lnSpc>
                <a:spcPct val="90000"/>
              </a:lnSpc>
              <a:buFont typeface="Wingdings" pitchFamily="2" charset="2"/>
              <a:buChar char="q"/>
              <a:tabLst>
                <a:tab pos="739775" algn="l"/>
                <a:tab pos="1020763" algn="l"/>
                <a:tab pos="1257300" algn="l"/>
              </a:tabLst>
            </a:pPr>
            <a:r>
              <a:rPr lang="en-US" altLang="en-US" dirty="0">
                <a:solidFill>
                  <a:srgbClr val="000000"/>
                </a:solidFill>
              </a:rPr>
              <a:t>The variable </a:t>
            </a:r>
            <a:r>
              <a:rPr lang="en-US" altLang="en-US" sz="1600" b="1" dirty="0">
                <a:solidFill>
                  <a:srgbClr val="FF0000"/>
                </a:solidFill>
                <a:latin typeface="Courier New" pitchFamily="49" charset="0"/>
              </a:rPr>
              <a:t>turn</a:t>
            </a:r>
            <a:r>
              <a:rPr lang="en-US" altLang="en-US" dirty="0">
                <a:solidFill>
                  <a:srgbClr val="FF0000"/>
                </a:solidFill>
              </a:rPr>
              <a:t> indicates whose turn it is </a:t>
            </a:r>
            <a:r>
              <a:rPr lang="en-US" altLang="en-US" dirty="0">
                <a:solidFill>
                  <a:srgbClr val="000000"/>
                </a:solidFill>
              </a:rPr>
              <a:t>to enter the critical section</a:t>
            </a:r>
            <a:endParaRPr lang="en-US" altLang="en-US" sz="800" dirty="0">
              <a:solidFill>
                <a:srgbClr val="000000"/>
              </a:solidFill>
            </a:endParaRPr>
          </a:p>
          <a:p>
            <a:pPr>
              <a:lnSpc>
                <a:spcPct val="90000"/>
              </a:lnSpc>
              <a:buFont typeface="Wingdings" pitchFamily="2" charset="2"/>
              <a:buChar char="q"/>
              <a:tabLst>
                <a:tab pos="739775" algn="l"/>
                <a:tab pos="1020763" algn="l"/>
                <a:tab pos="1257300" algn="l"/>
              </a:tabLst>
            </a:pPr>
            <a:r>
              <a:rPr lang="en-US" altLang="en-US" dirty="0">
                <a:solidFill>
                  <a:srgbClr val="000000"/>
                </a:solidFill>
              </a:rPr>
              <a:t>The </a:t>
            </a:r>
            <a:r>
              <a:rPr lang="en-US" altLang="en-US" sz="1600" b="1" dirty="0">
                <a:latin typeface="Courier New" pitchFamily="49" charset="0"/>
              </a:rPr>
              <a:t>flag</a:t>
            </a:r>
            <a:r>
              <a:rPr lang="en-US" altLang="en-US" b="1" dirty="0">
                <a:latin typeface="Courier New" pitchFamily="49" charset="0"/>
              </a:rPr>
              <a:t> </a:t>
            </a:r>
            <a:r>
              <a:rPr lang="en-US" altLang="en-US" dirty="0">
                <a:solidFill>
                  <a:srgbClr val="000000"/>
                </a:solidFill>
              </a:rPr>
              <a:t>array is used to indicate if a process is ready </a:t>
            </a:r>
            <a:r>
              <a:rPr lang="en-US" altLang="en-US" dirty="0">
                <a:solidFill>
                  <a:srgbClr val="FF0000"/>
                </a:solidFill>
              </a:rPr>
              <a:t>(interested) </a:t>
            </a:r>
            <a:r>
              <a:rPr lang="en-US" altLang="en-US" dirty="0">
                <a:solidFill>
                  <a:srgbClr val="000000"/>
                </a:solidFill>
              </a:rPr>
              <a:t>to enter the critical section. </a:t>
            </a:r>
            <a:r>
              <a:rPr lang="en-US" altLang="en-US" sz="1600" b="1" dirty="0">
                <a:solidFill>
                  <a:srgbClr val="FF0000"/>
                </a:solidFill>
                <a:latin typeface="Courier New" pitchFamily="49" charset="0"/>
              </a:rPr>
              <a:t>flag[i] = </a:t>
            </a:r>
            <a:r>
              <a:rPr lang="en-US" altLang="en-US" sz="1600" b="1" i="1" dirty="0">
                <a:solidFill>
                  <a:srgbClr val="FF0000"/>
                </a:solidFill>
                <a:latin typeface="Courier New" pitchFamily="49" charset="0"/>
              </a:rPr>
              <a:t>true</a:t>
            </a:r>
            <a:r>
              <a:rPr lang="en-US" altLang="en-US" sz="1600" dirty="0">
                <a:solidFill>
                  <a:srgbClr val="FF0000"/>
                </a:solidFill>
              </a:rPr>
              <a:t>  </a:t>
            </a:r>
            <a:r>
              <a:rPr lang="en-US" altLang="en-US" dirty="0">
                <a:solidFill>
                  <a:srgbClr val="FF0000"/>
                </a:solidFill>
              </a:rPr>
              <a:t>implies that process </a:t>
            </a:r>
            <a:r>
              <a:rPr lang="en-US" altLang="en-US" sz="2000" b="1" dirty="0">
                <a:solidFill>
                  <a:srgbClr val="FF0000"/>
                </a:solidFill>
                <a:latin typeface="Courier New" pitchFamily="49" charset="0"/>
              </a:rPr>
              <a:t>P</a:t>
            </a:r>
            <a:r>
              <a:rPr lang="en-US" altLang="en-US" sz="2000" b="1" baseline="-25000" dirty="0">
                <a:solidFill>
                  <a:srgbClr val="FF0000"/>
                </a:solidFill>
                <a:latin typeface="Courier New" pitchFamily="49" charset="0"/>
              </a:rPr>
              <a:t>i</a:t>
            </a:r>
            <a:r>
              <a:rPr lang="en-US" altLang="en-US" dirty="0">
                <a:solidFill>
                  <a:srgbClr val="FF0000"/>
                </a:solidFill>
              </a:rPr>
              <a:t> is ready!</a:t>
            </a:r>
          </a:p>
        </p:txBody>
      </p:sp>
    </p:spTree>
    <p:extLst>
      <p:ext uri="{BB962C8B-B14F-4D97-AF65-F5344CB8AC3E}">
        <p14:creationId xmlns:p14="http://schemas.microsoft.com/office/powerpoint/2010/main" val="229592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noChangeArrowheads="1"/>
          </p:cNvSpPr>
          <p:nvPr>
            <p:ph type="title"/>
          </p:nvPr>
        </p:nvSpPr>
        <p:spPr/>
        <p:txBody>
          <a:bodyPr/>
          <a:lstStyle/>
          <a:p>
            <a:pPr algn="l"/>
            <a:r>
              <a:rPr lang="en-US" altLang="en-US" dirty="0"/>
              <a:t>Algorithm for Process </a:t>
            </a:r>
            <a:r>
              <a:rPr lang="en-US" altLang="en-US" dirty="0">
                <a:solidFill>
                  <a:srgbClr val="FF0000"/>
                </a:solidFill>
              </a:rPr>
              <a:t>P</a:t>
            </a:r>
            <a:r>
              <a:rPr lang="en-US" altLang="en-US" baseline="-25000" dirty="0">
                <a:solidFill>
                  <a:srgbClr val="FF0000"/>
                </a:solidFill>
              </a:rPr>
              <a:t>i</a:t>
            </a:r>
            <a:endParaRPr lang="en-US" altLang="en-US" dirty="0">
              <a:solidFill>
                <a:srgbClr val="FF0000"/>
              </a:solidFill>
            </a:endParaRPr>
          </a:p>
        </p:txBody>
      </p:sp>
      <p:sp>
        <p:nvSpPr>
          <p:cNvPr id="28674" name="Rectangle 3"/>
          <p:cNvSpPr>
            <a:spLocks noChangeArrowheads="1"/>
          </p:cNvSpPr>
          <p:nvPr/>
        </p:nvSpPr>
        <p:spPr bwMode="auto">
          <a:xfrm>
            <a:off x="284163" y="2029150"/>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FF0000"/>
                </a:solidFill>
                <a:latin typeface="Courier New" pitchFamily="49" charset="0"/>
              </a:rPr>
              <a:t>while (true){ </a:t>
            </a:r>
          </a:p>
          <a:p>
            <a:pPr>
              <a:buFont typeface="Monotype Sorts" pitchFamily="-84" charset="2"/>
              <a:buNone/>
            </a:pPr>
            <a:r>
              <a:rPr lang="en-US" altLang="en-US" b="1" dirty="0">
                <a:solidFill>
                  <a:srgbClr val="FF0000"/>
                </a:solidFill>
                <a:latin typeface="Courier New" pitchFamily="49" charset="0"/>
              </a:rPr>
              <a:t>	flag[</a:t>
            </a:r>
            <a:r>
              <a:rPr lang="en-US" altLang="en-US" b="1" dirty="0" err="1">
                <a:solidFill>
                  <a:srgbClr val="FF0000"/>
                </a:solidFill>
                <a:latin typeface="Courier New" pitchFamily="49" charset="0"/>
              </a:rPr>
              <a:t>i</a:t>
            </a:r>
            <a:r>
              <a:rPr lang="en-US" altLang="en-US" b="1" dirty="0">
                <a:solidFill>
                  <a:srgbClr val="FF0000"/>
                </a:solidFill>
                <a:latin typeface="Courier New" pitchFamily="49" charset="0"/>
              </a:rPr>
              <a:t>] = true; </a:t>
            </a:r>
          </a:p>
          <a:p>
            <a:pPr>
              <a:buFont typeface="Monotype Sorts" pitchFamily="-84" charset="2"/>
              <a:buNone/>
            </a:pPr>
            <a:r>
              <a:rPr lang="en-US" altLang="en-US" b="1" dirty="0">
                <a:solidFill>
                  <a:srgbClr val="FF0000"/>
                </a:solidFill>
                <a:latin typeface="Courier New" pitchFamily="49" charset="0"/>
              </a:rPr>
              <a:t>	turn = j; // vice-versa</a:t>
            </a:r>
          </a:p>
          <a:p>
            <a:pPr>
              <a:buFont typeface="Monotype Sorts" pitchFamily="-84" charset="2"/>
              <a:buNone/>
            </a:pPr>
            <a:r>
              <a:rPr lang="en-US" altLang="en-US" b="1" dirty="0">
                <a:solidFill>
                  <a:srgbClr val="FF0000"/>
                </a:solidFill>
                <a:latin typeface="Courier New" pitchFamily="49" charset="0"/>
              </a:rPr>
              <a:t>	while (flag[j] &amp;&amp; turn = = j){</a:t>
            </a:r>
          </a:p>
          <a:p>
            <a:pPr>
              <a:buFont typeface="Monotype Sorts" pitchFamily="-84" charset="2"/>
              <a:buNone/>
            </a:pPr>
            <a:r>
              <a:rPr lang="en-US" altLang="en-US" b="1" dirty="0">
                <a:solidFill>
                  <a:srgbClr val="FF0000"/>
                </a:solidFill>
                <a:latin typeface="Courier New" pitchFamily="49" charset="0"/>
              </a:rPr>
              <a:t>		};</a:t>
            </a:r>
          </a:p>
          <a:p>
            <a:pPr>
              <a:buFont typeface="Monotype Sorts" pitchFamily="-84" charset="2"/>
              <a:buNone/>
            </a:pPr>
            <a:endParaRPr lang="en-US" altLang="en-US" b="1" dirty="0">
              <a:solidFill>
                <a:srgbClr val="000000"/>
              </a:solidFill>
              <a:latin typeface="Courier New" pitchFamily="49" charset="0"/>
            </a:endParaRPr>
          </a:p>
          <a:p>
            <a:pPr>
              <a:buFont typeface="Monotype Sorts" pitchFamily="-84" charset="2"/>
              <a:buNone/>
            </a:pPr>
            <a:r>
              <a:rPr lang="en-US" altLang="en-US" b="1" dirty="0">
                <a:solidFill>
                  <a:srgbClr val="000000"/>
                </a:solidFill>
                <a:latin typeface="Courier New" pitchFamily="49" charset="0"/>
              </a:rPr>
              <a:t>	</a:t>
            </a:r>
            <a:r>
              <a:rPr lang="en-US" altLang="en-US" b="1" dirty="0">
                <a:solidFill>
                  <a:srgbClr val="00B0F0"/>
                </a:solidFill>
                <a:latin typeface="Courier New" pitchFamily="49" charset="0"/>
              </a:rPr>
              <a:t>/* critical section */</a:t>
            </a:r>
          </a:p>
          <a:p>
            <a:pPr>
              <a:buFont typeface="Monotype Sorts" pitchFamily="-84" charset="2"/>
              <a:buNone/>
            </a:pPr>
            <a:r>
              <a:rPr lang="en-US" altLang="en-US" b="1" dirty="0">
                <a:solidFill>
                  <a:srgbClr val="000000"/>
                </a:solidFill>
                <a:latin typeface="Courier New" pitchFamily="49" charset="0"/>
              </a:rPr>
              <a:t> </a:t>
            </a:r>
          </a:p>
          <a:p>
            <a:pPr>
              <a:buFont typeface="Monotype Sorts" pitchFamily="-84" charset="2"/>
              <a:buNone/>
            </a:pPr>
            <a:r>
              <a:rPr lang="en-US" altLang="en-US" b="1" dirty="0">
                <a:solidFill>
                  <a:srgbClr val="000000"/>
                </a:solidFill>
                <a:latin typeface="Courier New" pitchFamily="49" charset="0"/>
              </a:rPr>
              <a:t>	</a:t>
            </a:r>
            <a:r>
              <a:rPr lang="en-US" altLang="en-US" b="1" dirty="0">
                <a:solidFill>
                  <a:srgbClr val="00B050"/>
                </a:solidFill>
                <a:latin typeface="Courier New" pitchFamily="49" charset="0"/>
              </a:rPr>
              <a:t>flag[</a:t>
            </a:r>
            <a:r>
              <a:rPr lang="en-US" altLang="en-US" b="1" dirty="0" err="1">
                <a:solidFill>
                  <a:srgbClr val="00B050"/>
                </a:solidFill>
                <a:latin typeface="Courier New" pitchFamily="49" charset="0"/>
              </a:rPr>
              <a:t>i</a:t>
            </a:r>
            <a:r>
              <a:rPr lang="en-US" altLang="en-US" b="1" dirty="0">
                <a:solidFill>
                  <a:srgbClr val="00B050"/>
                </a:solidFill>
                <a:latin typeface="Courier New" pitchFamily="49" charset="0"/>
              </a:rPr>
              <a:t>] = false; // Exit section</a:t>
            </a:r>
          </a:p>
          <a:p>
            <a:pPr>
              <a:buFont typeface="Monotype Sorts" pitchFamily="-84" charset="2"/>
              <a:buNone/>
            </a:pPr>
            <a:r>
              <a:rPr lang="en-US" altLang="en-US" b="1" dirty="0">
                <a:solidFill>
                  <a:srgbClr val="000000"/>
                </a:solidFill>
                <a:latin typeface="Courier New" pitchFamily="49" charset="0"/>
              </a:rPr>
              <a:t> </a:t>
            </a:r>
          </a:p>
          <a:p>
            <a:pPr>
              <a:buFont typeface="Monotype Sorts" pitchFamily="-84" charset="2"/>
              <a:buNone/>
            </a:pPr>
            <a:r>
              <a:rPr lang="en-US" altLang="en-US" b="1" dirty="0">
                <a:solidFill>
                  <a:srgbClr val="000000"/>
                </a:solidFill>
                <a:latin typeface="Courier New" pitchFamily="49" charset="0"/>
              </a:rPr>
              <a:t>	/* remainder section */</a:t>
            </a:r>
          </a:p>
          <a:p>
            <a:pPr>
              <a:buFont typeface="Monotype Sorts" pitchFamily="-84" charset="2"/>
              <a:buNone/>
            </a:pPr>
            <a:r>
              <a:rPr lang="en-US" altLang="en-US" b="1" dirty="0">
                <a:solidFill>
                  <a:srgbClr val="000000"/>
                </a:solidFill>
                <a:latin typeface="Courier New" pitchFamily="49" charset="0"/>
              </a:rPr>
              <a:t> </a:t>
            </a:r>
          </a:p>
          <a:p>
            <a:pPr>
              <a:buFont typeface="Monotype Sorts" pitchFamily="-84" charset="2"/>
              <a:buNone/>
            </a:pPr>
            <a:r>
              <a:rPr lang="en-US" altLang="en-US" b="1" dirty="0">
                <a:solidFill>
                  <a:srgbClr val="000000"/>
                </a:solidFill>
                <a:latin typeface="Courier New" pitchFamily="49" charset="0"/>
              </a:rPr>
              <a:t>}</a:t>
            </a:r>
          </a:p>
        </p:txBody>
      </p:sp>
      <p:sp>
        <p:nvSpPr>
          <p:cNvPr id="28675" name="Rectangle 7"/>
          <p:cNvSpPr>
            <a:spLocks noChangeArrowheads="1"/>
          </p:cNvSpPr>
          <p:nvPr/>
        </p:nvSpPr>
        <p:spPr bwMode="auto">
          <a:xfrm>
            <a:off x="1070019" y="353489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28676" name="Rectangle 8"/>
          <p:cNvSpPr>
            <a:spLocks noChangeArrowheads="1"/>
          </p:cNvSpPr>
          <p:nvPr/>
        </p:nvSpPr>
        <p:spPr bwMode="auto">
          <a:xfrm>
            <a:off x="1070019" y="4705785"/>
            <a:ext cx="3505200" cy="5222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69468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ormAutofit/>
          </a:bodyPr>
          <a:lstStyle/>
          <a:p>
            <a:pPr algn="l"/>
            <a:r>
              <a:rPr lang="en-US" altLang="en-US" dirty="0"/>
              <a:t>Peterson’</a:t>
            </a:r>
            <a:r>
              <a:rPr lang="en-US" altLang="ja-JP" dirty="0"/>
              <a:t>s Solution </a:t>
            </a:r>
            <a:r>
              <a:rPr lang="en-US" altLang="en-US" sz="1600" dirty="0">
                <a:solidFill>
                  <a:prstClr val="white"/>
                </a:solidFill>
              </a:rPr>
              <a:t>(cont’d)</a:t>
            </a:r>
            <a:endParaRPr lang="en-US" altLang="en-US" dirty="0"/>
          </a:p>
        </p:txBody>
      </p:sp>
      <p:sp>
        <p:nvSpPr>
          <p:cNvPr id="29698" name="Rectangle 3"/>
          <p:cNvSpPr>
            <a:spLocks noGrp="1" noChangeArrowheads="1"/>
          </p:cNvSpPr>
          <p:nvPr>
            <p:ph idx="1"/>
          </p:nvPr>
        </p:nvSpPr>
        <p:spPr>
          <a:xfrm>
            <a:off x="284163" y="2033391"/>
            <a:ext cx="8484056" cy="3992563"/>
          </a:xfrm>
        </p:spPr>
        <p:txBody>
          <a:bodyPr/>
          <a:lstStyle/>
          <a:p>
            <a:pPr>
              <a:buFont typeface="Wingdings" pitchFamily="2" charset="2"/>
              <a:buChar char="q"/>
            </a:pPr>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itchFamily="49" charset="0"/>
              </a:rPr>
              <a:t>P</a:t>
            </a:r>
            <a:r>
              <a:rPr lang="en-US" altLang="en-US" sz="2000" b="1" baseline="-25000" dirty="0">
                <a:solidFill>
                  <a:srgbClr val="000000"/>
                </a:solidFill>
                <a:latin typeface="Courier New" pitchFamily="49" charset="0"/>
              </a:rPr>
              <a:t>i</a:t>
            </a:r>
            <a:r>
              <a:rPr lang="en-US" altLang="en-US" b="1" dirty="0">
                <a:solidFill>
                  <a:srgbClr val="000000"/>
                </a:solidFill>
                <a:latin typeface="Courier New"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b="1" dirty="0">
                <a:solidFill>
                  <a:srgbClr val="000000"/>
                </a:solidFill>
                <a:latin typeface="Courier New" pitchFamily="49" charset="0"/>
              </a:rPr>
              <a:t>flag[j] = false </a:t>
            </a:r>
            <a:r>
              <a:rPr lang="en-US" altLang="en-US" dirty="0">
                <a:solidFill>
                  <a:srgbClr val="000000"/>
                </a:solidFill>
              </a:rPr>
              <a:t>or</a:t>
            </a:r>
            <a:r>
              <a:rPr lang="en-US" altLang="en-US" b="1" dirty="0">
                <a:solidFill>
                  <a:srgbClr val="000000"/>
                </a:solidFill>
                <a:latin typeface="Courier New" pitchFamily="49" charset="0"/>
              </a:rPr>
              <a:t> turn = i</a:t>
            </a:r>
            <a:endParaRPr lang="en-US" altLang="en-US"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p:txBody>
      </p:sp>
    </p:spTree>
    <p:extLst>
      <p:ext uri="{BB962C8B-B14F-4D97-AF65-F5344CB8AC3E}">
        <p14:creationId xmlns:p14="http://schemas.microsoft.com/office/powerpoint/2010/main" val="132007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noChangeArrowheads="1"/>
          </p:cNvSpPr>
          <p:nvPr>
            <p:ph type="title"/>
          </p:nvPr>
        </p:nvSpPr>
        <p:spPr/>
        <p:txBody>
          <a:bodyPr/>
          <a:lstStyle/>
          <a:p>
            <a:pPr algn="l"/>
            <a:r>
              <a:rPr lang="en-US" altLang="en-US"/>
              <a:t>Peterson’s Solution</a:t>
            </a:r>
          </a:p>
        </p:txBody>
      </p:sp>
      <p:sp>
        <p:nvSpPr>
          <p:cNvPr id="31746" name="Content Placeholder 2"/>
          <p:cNvSpPr>
            <a:spLocks noGrp="1" noChangeArrowheads="1"/>
          </p:cNvSpPr>
          <p:nvPr>
            <p:ph idx="1"/>
          </p:nvPr>
        </p:nvSpPr>
        <p:spPr>
          <a:xfrm>
            <a:off x="284163" y="1983288"/>
            <a:ext cx="8574087" cy="3992563"/>
          </a:xfrm>
        </p:spPr>
        <p:txBody>
          <a:bodyPr>
            <a:normAutofit fontScale="92500" lnSpcReduction="10000"/>
          </a:bodyPr>
          <a:lstStyle/>
          <a:p>
            <a:pPr>
              <a:buFont typeface="Wingdings" pitchFamily="2" charset="2"/>
              <a:buChar char="q"/>
            </a:pPr>
            <a:r>
              <a:rPr lang="en-US" altLang="en-US" dirty="0"/>
              <a:t>Although useful for demonstrating an algorithm, Peterson’s Solution is not guaranteed to work on modern architectures.</a:t>
            </a:r>
          </a:p>
          <a:p>
            <a:pPr>
              <a:buFont typeface="Wingdings" pitchFamily="2" charset="2"/>
              <a:buChar char="q"/>
            </a:pPr>
            <a:r>
              <a:rPr lang="en-US" altLang="en-US" dirty="0"/>
              <a:t>Understanding why it will not work is also useful for better understanding race conditions.</a:t>
            </a:r>
          </a:p>
          <a:p>
            <a:pPr>
              <a:buFont typeface="Wingdings" pitchFamily="2" charset="2"/>
              <a:buChar char="q"/>
            </a:pPr>
            <a:r>
              <a:rPr lang="en-US" altLang="en-US" dirty="0"/>
              <a:t>To improve performance, processors and/or compilers may reorder operations that have no dependencies.</a:t>
            </a:r>
          </a:p>
          <a:p>
            <a:pPr>
              <a:buFont typeface="Wingdings" pitchFamily="2" charset="2"/>
              <a:buChar char="q"/>
            </a:pPr>
            <a:r>
              <a:rPr lang="en-US" altLang="en-US" dirty="0"/>
              <a:t>For single-threaded this is ok as the result will always be the same.</a:t>
            </a:r>
          </a:p>
          <a:p>
            <a:pPr>
              <a:buFont typeface="Wingdings" pitchFamily="2" charset="2"/>
              <a:buChar char="q"/>
            </a:pPr>
            <a:r>
              <a:rPr lang="en-US" altLang="en-US" dirty="0"/>
              <a:t>For multithreaded the reordering may produce inconsistent or unexpected results!</a:t>
            </a:r>
          </a:p>
        </p:txBody>
      </p:sp>
    </p:spTree>
    <p:extLst>
      <p:ext uri="{BB962C8B-B14F-4D97-AF65-F5344CB8AC3E}">
        <p14:creationId xmlns:p14="http://schemas.microsoft.com/office/powerpoint/2010/main" val="167166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noChangeArrowheads="1"/>
          </p:cNvSpPr>
          <p:nvPr>
            <p:ph type="title"/>
          </p:nvPr>
        </p:nvSpPr>
        <p:spPr/>
        <p:txBody>
          <a:bodyPr/>
          <a:lstStyle/>
          <a:p>
            <a:pPr algn="l"/>
            <a:r>
              <a:rPr lang="en-US" altLang="en-US"/>
              <a:t>Peterson’s Solution</a:t>
            </a:r>
          </a:p>
        </p:txBody>
      </p:sp>
      <p:sp>
        <p:nvSpPr>
          <p:cNvPr id="32770" name="Content Placeholder 2"/>
          <p:cNvSpPr>
            <a:spLocks noGrp="1" noChangeArrowheads="1"/>
          </p:cNvSpPr>
          <p:nvPr>
            <p:ph idx="1"/>
          </p:nvPr>
        </p:nvSpPr>
        <p:spPr>
          <a:xfrm>
            <a:off x="284163" y="2020865"/>
            <a:ext cx="8574087" cy="3992563"/>
          </a:xfrm>
        </p:spPr>
        <p:txBody>
          <a:bodyPr>
            <a:normAutofit fontScale="70000" lnSpcReduction="20000"/>
          </a:bodyPr>
          <a:lstStyle/>
          <a:p>
            <a:pPr>
              <a:buFont typeface="Wingdings" pitchFamily="2" charset="2"/>
              <a:buChar char="q"/>
            </a:pPr>
            <a:r>
              <a:rPr lang="en-US" altLang="en-US" dirty="0"/>
              <a:t>Two threads share the data:</a:t>
            </a:r>
            <a:br>
              <a:rPr lang="en-US" altLang="en-US" dirty="0"/>
            </a:br>
            <a:br>
              <a:rPr lang="en-US" altLang="en-US" dirty="0"/>
            </a:br>
            <a:r>
              <a:rPr lang="en-US" altLang="en-US" dirty="0" err="1">
                <a:latin typeface="Courier New" pitchFamily="49" charset="0"/>
                <a:cs typeface="Courier New" pitchFamily="49" charset="0"/>
              </a:rPr>
              <a:t>boolean</a:t>
            </a:r>
            <a:r>
              <a:rPr lang="en-US" altLang="en-US" dirty="0">
                <a:latin typeface="Courier New" pitchFamily="49" charset="0"/>
                <a:cs typeface="Courier New" pitchFamily="49" charset="0"/>
              </a:rPr>
              <a:t> flag = false;</a:t>
            </a:r>
            <a:br>
              <a:rPr lang="en-US" altLang="en-US" dirty="0">
                <a:latin typeface="Courier New" pitchFamily="49" charset="0"/>
                <a:cs typeface="Courier New" pitchFamily="49" charset="0"/>
              </a:rPr>
            </a:br>
            <a:r>
              <a:rPr lang="en-US" altLang="en-US" dirty="0" err="1">
                <a:latin typeface="Courier New" pitchFamily="49" charset="0"/>
                <a:cs typeface="Courier New" pitchFamily="49" charset="0"/>
              </a:rPr>
              <a:t>int</a:t>
            </a:r>
            <a:r>
              <a:rPr lang="en-US" altLang="en-US" dirty="0">
                <a:latin typeface="Courier New" pitchFamily="49" charset="0"/>
                <a:cs typeface="Courier New" pitchFamily="49" charset="0"/>
              </a:rPr>
              <a:t> x = 0;</a:t>
            </a:r>
          </a:p>
          <a:p>
            <a:pPr>
              <a:buFont typeface="Wingdings" pitchFamily="2" charset="2"/>
              <a:buChar char="q"/>
            </a:pPr>
            <a:r>
              <a:rPr lang="en-US" altLang="en-US" dirty="0"/>
              <a:t>Thread 1 performs</a:t>
            </a:r>
            <a:br>
              <a:rPr lang="en-US" altLang="en-US" dirty="0"/>
            </a:br>
            <a:br>
              <a:rPr lang="en-US" altLang="en-US" dirty="0"/>
            </a:br>
            <a:r>
              <a:rPr lang="en-US" altLang="en-US" dirty="0">
                <a:latin typeface="Courier New" pitchFamily="49" charset="0"/>
                <a:cs typeface="Courier New" pitchFamily="49" charset="0"/>
              </a:rPr>
              <a:t>while (!flag)</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	;</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print x</a:t>
            </a:r>
          </a:p>
          <a:p>
            <a:pPr>
              <a:buFont typeface="Wingdings" pitchFamily="2" charset="2"/>
              <a:buChar char="q"/>
            </a:pPr>
            <a:r>
              <a:rPr lang="en-US" altLang="en-US" dirty="0"/>
              <a:t>Thread 2 performs</a:t>
            </a:r>
            <a:br>
              <a:rPr lang="en-US" altLang="en-US" dirty="0"/>
            </a:br>
            <a:br>
              <a:rPr lang="en-US" altLang="en-US" dirty="0"/>
            </a:br>
            <a:r>
              <a:rPr lang="en-US" altLang="en-US" dirty="0">
                <a:latin typeface="Courier New" pitchFamily="49" charset="0"/>
                <a:cs typeface="Courier New" pitchFamily="49" charset="0"/>
              </a:rPr>
              <a:t>x = 100;</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flag = true</a:t>
            </a:r>
          </a:p>
          <a:p>
            <a:pPr>
              <a:buFont typeface="Wingdings" pitchFamily="2" charset="2"/>
              <a:buChar char="q"/>
            </a:pPr>
            <a:r>
              <a:rPr lang="en-US" altLang="en-US" dirty="0"/>
              <a:t>What is the expected output?</a:t>
            </a:r>
          </a:p>
        </p:txBody>
      </p:sp>
    </p:spTree>
    <p:extLst>
      <p:ext uri="{BB962C8B-B14F-4D97-AF65-F5344CB8AC3E}">
        <p14:creationId xmlns:p14="http://schemas.microsoft.com/office/powerpoint/2010/main" val="144476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noChangeArrowheads="1"/>
          </p:cNvSpPr>
          <p:nvPr>
            <p:ph type="title"/>
          </p:nvPr>
        </p:nvSpPr>
        <p:spPr/>
        <p:txBody>
          <a:bodyPr/>
          <a:lstStyle/>
          <a:p>
            <a:pPr algn="l"/>
            <a:r>
              <a:rPr lang="en-US" altLang="en-US"/>
              <a:t>Peterson’s Solution</a:t>
            </a:r>
          </a:p>
        </p:txBody>
      </p:sp>
      <p:sp>
        <p:nvSpPr>
          <p:cNvPr id="33794" name="Content Placeholder 2"/>
          <p:cNvSpPr>
            <a:spLocks noGrp="1" noChangeArrowheads="1"/>
          </p:cNvSpPr>
          <p:nvPr>
            <p:ph idx="1"/>
          </p:nvPr>
        </p:nvSpPr>
        <p:spPr>
          <a:xfrm>
            <a:off x="284163" y="1945709"/>
            <a:ext cx="8574087" cy="3992563"/>
          </a:xfrm>
        </p:spPr>
        <p:txBody>
          <a:bodyPr>
            <a:normAutofit fontScale="85000" lnSpcReduction="20000"/>
          </a:bodyPr>
          <a:lstStyle/>
          <a:p>
            <a:pPr>
              <a:spcBef>
                <a:spcPts val="500"/>
              </a:spcBef>
              <a:buFont typeface="Wingdings" pitchFamily="2" charset="2"/>
              <a:buChar char="q"/>
            </a:pPr>
            <a:r>
              <a:rPr lang="en-US" altLang="en-US" dirty="0"/>
              <a:t>100 is the expected output.</a:t>
            </a:r>
          </a:p>
          <a:p>
            <a:pPr>
              <a:spcBef>
                <a:spcPts val="500"/>
              </a:spcBef>
              <a:buFont typeface="Wingdings" pitchFamily="2" charset="2"/>
              <a:buChar char="q"/>
            </a:pPr>
            <a:r>
              <a:rPr lang="en-US" altLang="en-US" dirty="0"/>
              <a:t>However, the operations for Thread 2 may be reordered:</a:t>
            </a:r>
            <a:br>
              <a:rPr lang="en-US" altLang="en-US" dirty="0"/>
            </a:br>
            <a:br>
              <a:rPr lang="en-US" altLang="en-US" dirty="0"/>
            </a:br>
            <a:r>
              <a:rPr lang="en-US" altLang="en-US" dirty="0">
                <a:latin typeface="Courier New" pitchFamily="49" charset="0"/>
                <a:cs typeface="Courier New" pitchFamily="49" charset="0"/>
              </a:rPr>
              <a:t>flag = true;</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x = 100;</a:t>
            </a:r>
          </a:p>
          <a:p>
            <a:pPr>
              <a:spcBef>
                <a:spcPts val="500"/>
              </a:spcBef>
              <a:buFont typeface="Wingdings" pitchFamily="2" charset="2"/>
              <a:buChar char="q"/>
            </a:pPr>
            <a:r>
              <a:rPr lang="en-US" altLang="en-US" dirty="0"/>
              <a:t>If this occurs, the output may be 0!</a:t>
            </a:r>
          </a:p>
          <a:p>
            <a:pPr>
              <a:spcBef>
                <a:spcPts val="500"/>
              </a:spcBef>
              <a:buFont typeface="Wingdings" pitchFamily="2" charset="2"/>
              <a:buChar char="q"/>
            </a:pPr>
            <a:r>
              <a:rPr lang="en-US" altLang="en-US" dirty="0"/>
              <a:t>The effects of instruction reordering in Peterson’s Solution</a:t>
            </a:r>
          </a:p>
          <a:p>
            <a:pPr>
              <a:spcBef>
                <a:spcPts val="500"/>
              </a:spcBef>
              <a:buFont typeface="Wingdings" pitchFamily="2" charset="2"/>
              <a:buChar char="q"/>
            </a:pPr>
            <a:endParaRPr lang="en-US" altLang="en-US" dirty="0"/>
          </a:p>
          <a:p>
            <a:pPr>
              <a:spcBef>
                <a:spcPts val="500"/>
              </a:spcBef>
              <a:buFont typeface="Wingdings" pitchFamily="2" charset="2"/>
              <a:buChar char="q"/>
            </a:pPr>
            <a:endParaRPr lang="en-US" altLang="en-US" dirty="0"/>
          </a:p>
          <a:p>
            <a:pPr>
              <a:spcBef>
                <a:spcPts val="500"/>
              </a:spcBef>
              <a:buFont typeface="Wingdings" pitchFamily="2" charset="2"/>
              <a:buChar char="q"/>
            </a:pPr>
            <a:endParaRPr lang="en-US" altLang="en-US" dirty="0"/>
          </a:p>
          <a:p>
            <a:pPr>
              <a:spcBef>
                <a:spcPts val="500"/>
              </a:spcBef>
              <a:buFont typeface="Wingdings" pitchFamily="2" charset="2"/>
              <a:buChar char="q"/>
            </a:pPr>
            <a:endParaRPr lang="en-US" altLang="en-US" dirty="0"/>
          </a:p>
          <a:p>
            <a:pPr>
              <a:spcBef>
                <a:spcPts val="500"/>
              </a:spcBef>
              <a:buFont typeface="Wingdings" pitchFamily="2" charset="2"/>
              <a:buChar char="q"/>
            </a:pPr>
            <a:endParaRPr lang="en-US" altLang="en-US" dirty="0"/>
          </a:p>
          <a:p>
            <a:pPr>
              <a:spcBef>
                <a:spcPts val="500"/>
              </a:spcBef>
              <a:buFont typeface="Wingdings" pitchFamily="2" charset="2"/>
              <a:buChar char="q"/>
            </a:pPr>
            <a:r>
              <a:rPr lang="en-US" altLang="en-US" dirty="0"/>
              <a:t>This allows both processes to be in their critical section at the same time!</a:t>
            </a:r>
          </a:p>
        </p:txBody>
      </p:sp>
      <p:pic>
        <p:nvPicPr>
          <p:cNvPr id="33795"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14996" y="4014983"/>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7864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Operating Systems Concept</a:t>
            </a:r>
          </a:p>
          <a:p>
            <a:pPr lvl="1">
              <a:buFont typeface="Wingdings" pitchFamily="2" charset="2"/>
              <a:buChar char="q"/>
            </a:pPr>
            <a:r>
              <a:rPr lang="en-US" dirty="0"/>
              <a:t>Written by Galvin and </a:t>
            </a:r>
            <a:r>
              <a:rPr lang="en-US" dirty="0" err="1"/>
              <a:t>Silberschatz</a:t>
            </a:r>
            <a:endParaRPr lang="en-US" dirty="0"/>
          </a:p>
          <a:p>
            <a:pPr lvl="1">
              <a:buFont typeface="Wingdings" pitchFamily="2" charset="2"/>
              <a:buChar char="q"/>
            </a:pPr>
            <a:r>
              <a:rPr lang="en-US" dirty="0"/>
              <a:t>Edition: 9</a:t>
            </a:r>
            <a:r>
              <a:rPr lang="en-US" baseline="30000" dirty="0"/>
              <a:t>th</a:t>
            </a:r>
            <a:r>
              <a:rPr lang="en-US" dirty="0"/>
              <a:t> </a:t>
            </a:r>
          </a:p>
        </p:txBody>
      </p:sp>
    </p:spTree>
    <p:extLst>
      <p:ext uri="{BB962C8B-B14F-4D97-AF65-F5344CB8AC3E}">
        <p14:creationId xmlns:p14="http://schemas.microsoft.com/office/powerpoint/2010/main" val="192338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a:solidFill>
                  <a:schemeClr val="tx1"/>
                </a:solidFill>
              </a:rPr>
              <a:t>Background</a:t>
            </a:r>
          </a:p>
          <a:p>
            <a:pPr marL="457200" indent="-457200">
              <a:buAutoNum type="arabicPeriod"/>
            </a:pPr>
            <a:r>
              <a:rPr lang="en-US" sz="2400" dirty="0">
                <a:solidFill>
                  <a:schemeClr val="tx1"/>
                </a:solidFill>
              </a:rPr>
              <a:t>The Critical-Section Problem</a:t>
            </a:r>
          </a:p>
          <a:p>
            <a:pPr marL="457200" indent="-457200">
              <a:buAutoNum type="arabicPeriod"/>
            </a:pPr>
            <a:r>
              <a:rPr lang="en-US" sz="2400" dirty="0">
                <a:solidFill>
                  <a:schemeClr val="tx1"/>
                </a:solidFill>
              </a:rPr>
              <a:t>Peterson’s Solution</a:t>
            </a:r>
          </a:p>
          <a:p>
            <a:pPr marL="342900" indent="-342900">
              <a:buAutoNum type="arabicPeriod"/>
            </a:pPr>
            <a:endParaRPr lang="en-US" sz="2000" dirty="0">
              <a:solidFill>
                <a:schemeClr val="tx1"/>
              </a:solidFill>
            </a:endParaRPr>
          </a:p>
          <a:p>
            <a:pPr marL="342900" indent="-342900">
              <a:buAutoNum type="arabicPeriod"/>
            </a:pP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Content Placeholder 2">
            <a:extLst>
              <a:ext uri="{FF2B5EF4-FFF2-40B4-BE49-F238E27FC236}">
                <a16:creationId xmlns:a16="http://schemas.microsoft.com/office/drawing/2014/main" id="{87F4BAFD-2E76-4ABD-8010-F76016C90307}"/>
              </a:ext>
            </a:extLst>
          </p:cNvPr>
          <p:cNvSpPr txBox="1">
            <a:spLocks/>
          </p:cNvSpPr>
          <p:nvPr/>
        </p:nvSpPr>
        <p:spPr>
          <a:xfrm>
            <a:off x="430669" y="1114339"/>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Operating Systems Concept</a:t>
            </a:r>
          </a:p>
          <a:p>
            <a:pPr lvl="1">
              <a:buFont typeface="Wingdings" pitchFamily="2" charset="2"/>
              <a:buChar char="q"/>
            </a:pPr>
            <a:r>
              <a:rPr lang="en-US" dirty="0"/>
              <a:t>Written by Galvin and </a:t>
            </a:r>
            <a:r>
              <a:rPr lang="en-US" dirty="0" err="1"/>
              <a:t>Silberschatz</a:t>
            </a:r>
            <a:endParaRPr lang="en-US" dirty="0"/>
          </a:p>
          <a:p>
            <a:pPr lvl="1">
              <a:buFont typeface="Wingdings" pitchFamily="2" charset="2"/>
              <a:buChar char="q"/>
            </a:pPr>
            <a:r>
              <a:rPr lang="en-US" dirty="0"/>
              <a:t>Edition: 9</a:t>
            </a:r>
            <a:r>
              <a:rPr lang="en-US" baseline="30000" dirty="0"/>
              <a:t>th</a:t>
            </a:r>
            <a:r>
              <a:rPr lang="en-US" dirty="0"/>
              <a:t> </a:t>
            </a: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noChangeArrowheads="1"/>
          </p:cNvSpPr>
          <p:nvPr>
            <p:ph type="title"/>
          </p:nvPr>
        </p:nvSpPr>
        <p:spPr/>
        <p:txBody>
          <a:bodyPr/>
          <a:lstStyle/>
          <a:p>
            <a:pPr algn="l" eaLnBrk="1" hangingPunct="1"/>
            <a:r>
              <a:rPr lang="en-US" altLang="en-US"/>
              <a:t>Background</a:t>
            </a:r>
          </a:p>
        </p:txBody>
      </p:sp>
      <p:sp>
        <p:nvSpPr>
          <p:cNvPr id="9218" name="Rectangle 5"/>
          <p:cNvSpPr>
            <a:spLocks noGrp="1" noChangeArrowheads="1"/>
          </p:cNvSpPr>
          <p:nvPr>
            <p:ph idx="1"/>
          </p:nvPr>
        </p:nvSpPr>
        <p:spPr>
          <a:xfrm>
            <a:off x="284163" y="1933183"/>
            <a:ext cx="8574087" cy="3992563"/>
          </a:xfrm>
        </p:spPr>
        <p:txBody>
          <a:bodyPr>
            <a:normAutofit fontScale="85000" lnSpcReduction="10000"/>
          </a:bodyPr>
          <a:lstStyle/>
          <a:p>
            <a:pPr>
              <a:buFont typeface="Wingdings" pitchFamily="2" charset="2"/>
              <a:buChar char="q"/>
            </a:pPr>
            <a:r>
              <a:rPr lang="en-US" altLang="en-US" dirty="0"/>
              <a:t>Processes can execute concurrently</a:t>
            </a:r>
          </a:p>
          <a:p>
            <a:pPr lvl="1">
              <a:buFont typeface="Wingdings" pitchFamily="2" charset="2"/>
              <a:buChar char="q"/>
            </a:pPr>
            <a:r>
              <a:rPr lang="en-US" altLang="en-US" dirty="0">
                <a:solidFill>
                  <a:srgbClr val="FF0000"/>
                </a:solidFill>
              </a:rPr>
              <a:t>May be interrupted at any time, partially completing execution</a:t>
            </a:r>
          </a:p>
          <a:p>
            <a:pPr>
              <a:buFont typeface="Wingdings" pitchFamily="2" charset="2"/>
              <a:buChar char="q"/>
            </a:pPr>
            <a:r>
              <a:rPr lang="en-US" altLang="en-US" dirty="0">
                <a:solidFill>
                  <a:srgbClr val="FF0000"/>
                </a:solidFill>
              </a:rPr>
              <a:t>Concurrent access to shared data</a:t>
            </a:r>
            <a:r>
              <a:rPr lang="en-US" altLang="en-US" dirty="0"/>
              <a:t> may result in </a:t>
            </a:r>
            <a:r>
              <a:rPr lang="en-US" altLang="en-US" dirty="0">
                <a:solidFill>
                  <a:srgbClr val="FF0000"/>
                </a:solidFill>
              </a:rPr>
              <a:t>data inconsistency</a:t>
            </a:r>
          </a:p>
          <a:p>
            <a:pPr>
              <a:buFont typeface="Wingdings" pitchFamily="2" charset="2"/>
              <a:buChar char="q"/>
            </a:pPr>
            <a:r>
              <a:rPr lang="en-US" altLang="en-US" dirty="0"/>
              <a:t>Maintaining data consistency requires mechanisms to ensure the </a:t>
            </a:r>
            <a:r>
              <a:rPr lang="en-US" altLang="en-US" dirty="0">
                <a:solidFill>
                  <a:srgbClr val="FF0000"/>
                </a:solidFill>
              </a:rPr>
              <a:t>orderly</a:t>
            </a:r>
            <a:r>
              <a:rPr lang="en-US" altLang="en-US" dirty="0">
                <a:solidFill>
                  <a:srgbClr val="00B050"/>
                </a:solidFill>
              </a:rPr>
              <a:t> execution of cooperating processes</a:t>
            </a:r>
          </a:p>
          <a:p>
            <a:pPr>
              <a:buFont typeface="Wingdings" pitchFamily="2" charset="2"/>
              <a:buChar char="q"/>
            </a:pPr>
            <a:r>
              <a:rPr lang="en-US" altLang="en-US" dirty="0"/>
              <a:t>Illustration of the problem:</a:t>
            </a:r>
            <a:br>
              <a:rPr lang="en-US" altLang="en-US" dirty="0"/>
            </a:br>
            <a:r>
              <a:rPr lang="en-US" altLang="en-US" dirty="0"/>
              <a:t>Suppose that we wanted to provide a solution to the </a:t>
            </a:r>
            <a:r>
              <a:rPr lang="en-US" altLang="en-US" b="1" dirty="0">
                <a:solidFill>
                  <a:srgbClr val="00B0F0"/>
                </a:solidFill>
              </a:rPr>
              <a:t>consumer-producer problem</a:t>
            </a:r>
            <a:r>
              <a:rPr lang="en-US" altLang="en-US" dirty="0"/>
              <a:t> that fills </a:t>
            </a:r>
            <a:r>
              <a:rPr lang="en-US" altLang="en-US" b="1" i="1" dirty="0">
                <a:solidFill>
                  <a:srgbClr val="000000"/>
                </a:solidFill>
              </a:rPr>
              <a:t>all</a:t>
            </a:r>
            <a:r>
              <a:rPr lang="en-US" altLang="en-US" dirty="0">
                <a:solidFill>
                  <a:srgbClr val="000000"/>
                </a:solidFill>
              </a:rPr>
              <a:t> </a:t>
            </a:r>
            <a:r>
              <a:rPr lang="en-US" altLang="en-US" dirty="0"/>
              <a:t>the buffers. We can do so by having an integer </a:t>
            </a:r>
            <a:r>
              <a:rPr lang="en-US" altLang="en-US" b="1" dirty="0">
                <a:solidFill>
                  <a:srgbClr val="FF0000"/>
                </a:solidFill>
                <a:latin typeface="Courier" pitchFamily="-84" charset="0"/>
              </a:rPr>
              <a:t>counter</a:t>
            </a:r>
            <a:r>
              <a:rPr lang="en-US" altLang="en-US" b="1" dirty="0">
                <a:solidFill>
                  <a:srgbClr val="FF0000"/>
                </a:solidFill>
              </a:rPr>
              <a:t> </a:t>
            </a:r>
            <a:r>
              <a:rPr lang="en-US" altLang="en-US" dirty="0">
                <a:solidFill>
                  <a:srgbClr val="FF0000"/>
                </a:solidFill>
              </a:rPr>
              <a:t>that keeps track of the number of full buffers.  </a:t>
            </a:r>
            <a:r>
              <a:rPr lang="en-US" altLang="en-US" dirty="0"/>
              <a:t>Initially, </a:t>
            </a:r>
            <a:r>
              <a:rPr lang="en-US" altLang="en-US" b="1" dirty="0">
                <a:latin typeface="Courier" pitchFamily="-84" charset="0"/>
              </a:rPr>
              <a:t>counter</a:t>
            </a:r>
            <a:r>
              <a:rPr lang="en-US" altLang="en-US" dirty="0">
                <a:latin typeface="Courier" pitchFamily="-84" charset="0"/>
              </a:rPr>
              <a:t> </a:t>
            </a:r>
            <a:r>
              <a:rPr lang="en-US" altLang="en-US" dirty="0"/>
              <a:t>is set to 0. It is incremented by the producer after it produces a new buffer and is decremented by the consumer after it consumes a buffer.</a:t>
            </a:r>
          </a:p>
        </p:txBody>
      </p:sp>
    </p:spTree>
    <p:extLst>
      <p:ext uri="{BB962C8B-B14F-4D97-AF65-F5344CB8AC3E}">
        <p14:creationId xmlns:p14="http://schemas.microsoft.com/office/powerpoint/2010/main" val="9245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a:bodyPr>
          <a:lstStyle/>
          <a:p>
            <a:pPr algn="l" eaLnBrk="1" hangingPunct="1"/>
            <a:r>
              <a:rPr lang="en-US" altLang="en-US"/>
              <a:t>Producer </a:t>
            </a:r>
          </a:p>
        </p:txBody>
      </p:sp>
      <p:sp>
        <p:nvSpPr>
          <p:cNvPr id="11266" name="Rectangle 3"/>
          <p:cNvSpPr>
            <a:spLocks noGrp="1" noChangeArrowheads="1"/>
          </p:cNvSpPr>
          <p:nvPr>
            <p:ph idx="1"/>
          </p:nvPr>
        </p:nvSpPr>
        <p:spPr>
          <a:xfrm>
            <a:off x="644409" y="1821828"/>
            <a:ext cx="5958522" cy="3731949"/>
          </a:xfrm>
        </p:spPr>
        <p:txBody>
          <a:bodyPr>
            <a:normAutofit fontScale="92500" lnSpcReduction="20000"/>
          </a:bodyPr>
          <a:lstStyle/>
          <a:p>
            <a:pPr marL="0" indent="0">
              <a:buFont typeface="Monotype Sorts" pitchFamily="-84" charset="2"/>
              <a:buNone/>
            </a:pPr>
            <a:r>
              <a:rPr lang="en-US" altLang="en-US" sz="1700" dirty="0">
                <a:latin typeface="Courier New" pitchFamily="49" charset="0"/>
              </a:rPr>
              <a:t>while (true) {</a:t>
            </a:r>
            <a:br>
              <a:rPr lang="en-US" altLang="en-US" sz="1700" dirty="0">
                <a:latin typeface="Courier New" pitchFamily="49" charset="0"/>
              </a:rPr>
            </a:br>
            <a:r>
              <a:rPr lang="en-US" altLang="en-US" sz="1700" dirty="0">
                <a:latin typeface="Courier New" pitchFamily="49" charset="0"/>
              </a:rPr>
              <a:t>	/* produce an item in next produced */ </a:t>
            </a:r>
          </a:p>
          <a:p>
            <a:pPr marL="0" indent="0">
              <a:buFont typeface="Monotype Sorts" pitchFamily="-84" charset="2"/>
              <a:buNone/>
            </a:pPr>
            <a:r>
              <a:rPr lang="en-US" altLang="en-US" sz="1700" dirty="0">
                <a:latin typeface="Courier New" pitchFamily="49" charset="0"/>
              </a:rPr>
              <a:t>	</a:t>
            </a:r>
          </a:p>
          <a:p>
            <a:pPr marL="0" indent="0">
              <a:buFont typeface="Monotype Sorts" pitchFamily="-84" charset="2"/>
              <a:buNone/>
            </a:pPr>
            <a:r>
              <a:rPr lang="en-US" altLang="en-US" sz="1700" dirty="0">
                <a:latin typeface="Courier New" pitchFamily="49" charset="0"/>
              </a:rPr>
              <a:t>	while (counter == BUFFER_SIZE)  </a:t>
            </a:r>
          </a:p>
          <a:p>
            <a:pPr marL="0" indent="0">
              <a:buFont typeface="Monotype Sorts" pitchFamily="-84" charset="2"/>
              <a:buNone/>
            </a:pPr>
            <a:r>
              <a:rPr lang="en-US" altLang="en-US" sz="1700" dirty="0">
                <a:latin typeface="Courier New" pitchFamily="49" charset="0"/>
              </a:rPr>
              <a:t>		; /* do nothing */ </a:t>
            </a:r>
          </a:p>
          <a:p>
            <a:pPr marL="0" indent="0">
              <a:buFont typeface="Monotype Sorts" pitchFamily="-84" charset="2"/>
              <a:buNone/>
            </a:pPr>
            <a:r>
              <a:rPr lang="en-US" altLang="en-US" sz="1700" dirty="0">
                <a:latin typeface="Courier New" pitchFamily="49" charset="0"/>
              </a:rPr>
              <a:t>	buffer[in] = </a:t>
            </a:r>
            <a:r>
              <a:rPr lang="en-US" altLang="en-US" sz="1700" dirty="0" err="1">
                <a:latin typeface="Courier New" pitchFamily="49" charset="0"/>
              </a:rPr>
              <a:t>next_produced</a:t>
            </a:r>
            <a:r>
              <a:rPr lang="en-US" altLang="en-US" sz="1700" dirty="0">
                <a:latin typeface="Courier New" pitchFamily="49" charset="0"/>
              </a:rPr>
              <a:t>; </a:t>
            </a:r>
          </a:p>
          <a:p>
            <a:pPr marL="0" indent="0">
              <a:buFont typeface="Monotype Sorts" pitchFamily="-84" charset="2"/>
              <a:buNone/>
            </a:pPr>
            <a:r>
              <a:rPr lang="en-US" altLang="en-US" sz="1700" dirty="0">
                <a:latin typeface="Courier New" pitchFamily="49" charset="0"/>
              </a:rPr>
              <a:t>	</a:t>
            </a:r>
            <a:r>
              <a:rPr lang="en-US" altLang="en-US" sz="1700" dirty="0">
                <a:solidFill>
                  <a:srgbClr val="FF0000"/>
                </a:solidFill>
                <a:latin typeface="Courier New" pitchFamily="49" charset="0"/>
              </a:rPr>
              <a:t>in </a:t>
            </a:r>
            <a:r>
              <a:rPr lang="en-US" altLang="en-US" sz="1700" dirty="0">
                <a:latin typeface="Courier New" pitchFamily="49" charset="0"/>
              </a:rPr>
              <a:t>= (in + 1) % BUFFER_SIZE; </a:t>
            </a:r>
          </a:p>
          <a:p>
            <a:pPr marL="0" indent="0">
              <a:buFont typeface="Monotype Sorts" pitchFamily="-84" charset="2"/>
              <a:buNone/>
            </a:pPr>
            <a:r>
              <a:rPr lang="en-US" altLang="en-US" sz="1700" dirty="0">
                <a:latin typeface="Courier New" pitchFamily="49" charset="0"/>
              </a:rPr>
              <a:t>	</a:t>
            </a:r>
            <a:r>
              <a:rPr lang="en-US" altLang="en-US" sz="1700" dirty="0">
                <a:solidFill>
                  <a:srgbClr val="FF0000"/>
                </a:solidFill>
                <a:latin typeface="Courier New" pitchFamily="49" charset="0"/>
              </a:rPr>
              <a:t>counter++; </a:t>
            </a:r>
          </a:p>
          <a:p>
            <a:pPr marL="0" indent="0">
              <a:buFont typeface="Monotype Sorts" pitchFamily="-84" charset="2"/>
              <a:buNone/>
            </a:pPr>
            <a:r>
              <a:rPr lang="en-US" altLang="en-US" sz="1700" dirty="0">
                <a:latin typeface="Courier New" pitchFamily="49" charset="0"/>
              </a:rPr>
              <a:t>} </a:t>
            </a:r>
          </a:p>
        </p:txBody>
      </p:sp>
      <p:pic>
        <p:nvPicPr>
          <p:cNvPr id="2" name="Picture 1">
            <a:extLst>
              <a:ext uri="{FF2B5EF4-FFF2-40B4-BE49-F238E27FC236}">
                <a16:creationId xmlns:a16="http://schemas.microsoft.com/office/drawing/2014/main" id="{32D70F07-78B0-9E43-9C9B-02C92F950D9F}"/>
              </a:ext>
            </a:extLst>
          </p:cNvPr>
          <p:cNvPicPr>
            <a:picLocks noChangeAspect="1"/>
          </p:cNvPicPr>
          <p:nvPr/>
        </p:nvPicPr>
        <p:blipFill>
          <a:blip r:embed="rId3"/>
          <a:stretch>
            <a:fillRect/>
          </a:stretch>
        </p:blipFill>
        <p:spPr>
          <a:xfrm>
            <a:off x="4961218" y="4770783"/>
            <a:ext cx="4182782" cy="2087217"/>
          </a:xfrm>
          <a:prstGeom prst="rect">
            <a:avLst/>
          </a:prstGeom>
        </p:spPr>
      </p:pic>
    </p:spTree>
    <p:extLst>
      <p:ext uri="{BB962C8B-B14F-4D97-AF65-F5344CB8AC3E}">
        <p14:creationId xmlns:p14="http://schemas.microsoft.com/office/powerpoint/2010/main" val="5611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normAutofit/>
          </a:bodyPr>
          <a:lstStyle/>
          <a:p>
            <a:pPr algn="l" eaLnBrk="1" hangingPunct="1"/>
            <a:r>
              <a:rPr lang="en-US" altLang="en-US"/>
              <a:t>Consumer</a:t>
            </a:r>
          </a:p>
        </p:txBody>
      </p:sp>
      <p:sp>
        <p:nvSpPr>
          <p:cNvPr id="13314" name="Rectangle 3"/>
          <p:cNvSpPr>
            <a:spLocks noGrp="1" noChangeArrowheads="1"/>
          </p:cNvSpPr>
          <p:nvPr>
            <p:ph idx="1"/>
          </p:nvPr>
        </p:nvSpPr>
        <p:spPr>
          <a:xfrm>
            <a:off x="284163" y="1945709"/>
            <a:ext cx="7076747" cy="3992563"/>
          </a:xfrm>
        </p:spPr>
        <p:txBody>
          <a:bodyPr/>
          <a:lstStyle/>
          <a:p>
            <a:pPr marL="0" indent="0">
              <a:buFont typeface="Monotype Sorts" pitchFamily="-84" charset="2"/>
              <a:buNone/>
            </a:pPr>
            <a:r>
              <a:rPr lang="en-US" altLang="en-US" sz="1600" dirty="0">
                <a:latin typeface="Courier New" pitchFamily="49" charset="0"/>
              </a:rPr>
              <a:t>while (true) {</a:t>
            </a:r>
          </a:p>
          <a:p>
            <a:pPr marL="0" indent="0">
              <a:buFont typeface="Monotype Sorts" pitchFamily="-84" charset="2"/>
              <a:buNone/>
            </a:pPr>
            <a:r>
              <a:rPr lang="en-US" altLang="en-US" sz="1600" dirty="0">
                <a:latin typeface="Courier New" pitchFamily="49" charset="0"/>
              </a:rPr>
              <a:t>	while (counter == 0) </a:t>
            </a:r>
          </a:p>
          <a:p>
            <a:pPr marL="0" indent="0">
              <a:buFont typeface="Monotype Sorts" pitchFamily="-84" charset="2"/>
              <a:buNone/>
            </a:pPr>
            <a:r>
              <a:rPr lang="en-US" altLang="en-US" sz="1600" dirty="0">
                <a:latin typeface="Courier New" pitchFamily="49" charset="0"/>
              </a:rPr>
              <a:t>		; /* do nothing */ </a:t>
            </a:r>
          </a:p>
          <a:p>
            <a:pPr marL="0" indent="0">
              <a:buFont typeface="Monotype Sorts" pitchFamily="-84" charset="2"/>
              <a:buNone/>
            </a:pPr>
            <a:r>
              <a:rPr lang="en-US" altLang="en-US" sz="1600" dirty="0">
                <a:latin typeface="Courier New" pitchFamily="49" charset="0"/>
              </a:rPr>
              <a:t>	</a:t>
            </a:r>
            <a:r>
              <a:rPr lang="en-US" altLang="en-US" sz="1600" dirty="0" err="1">
                <a:latin typeface="Courier New" pitchFamily="49" charset="0"/>
              </a:rPr>
              <a:t>next_consumed</a:t>
            </a:r>
            <a:r>
              <a:rPr lang="en-US" altLang="en-US" sz="1600" dirty="0">
                <a:latin typeface="Courier New" pitchFamily="49" charset="0"/>
              </a:rPr>
              <a:t> = buffer[out]; </a:t>
            </a:r>
          </a:p>
          <a:p>
            <a:pPr marL="0" indent="0">
              <a:buFont typeface="Monotype Sorts" pitchFamily="-84" charset="2"/>
              <a:buNone/>
            </a:pPr>
            <a:r>
              <a:rPr lang="en-US" altLang="en-US" sz="1600" dirty="0">
                <a:latin typeface="Courier New" pitchFamily="49" charset="0"/>
              </a:rPr>
              <a:t>	</a:t>
            </a:r>
            <a:r>
              <a:rPr lang="en-US" altLang="en-US" sz="1600" dirty="0">
                <a:solidFill>
                  <a:srgbClr val="FF0000"/>
                </a:solidFill>
                <a:latin typeface="Courier New" pitchFamily="49" charset="0"/>
              </a:rPr>
              <a:t>out</a:t>
            </a:r>
            <a:r>
              <a:rPr lang="en-US" altLang="en-US" sz="1600" dirty="0">
                <a:latin typeface="Courier New" pitchFamily="49" charset="0"/>
              </a:rPr>
              <a:t> = (out + 1) % BUFFER_SIZE; 	</a:t>
            </a:r>
          </a:p>
          <a:p>
            <a:pPr marL="0" indent="0">
              <a:buFont typeface="Monotype Sorts" pitchFamily="-84" charset="2"/>
              <a:buNone/>
            </a:pPr>
            <a:r>
              <a:rPr lang="en-US" altLang="en-US" sz="1600" dirty="0">
                <a:latin typeface="Courier New" pitchFamily="49" charset="0"/>
              </a:rPr>
              <a:t>        </a:t>
            </a:r>
            <a:r>
              <a:rPr lang="en-US" altLang="en-US" sz="1600" dirty="0">
                <a:solidFill>
                  <a:srgbClr val="FF0000"/>
                </a:solidFill>
                <a:latin typeface="Courier New" pitchFamily="49" charset="0"/>
              </a:rPr>
              <a:t>counter--; </a:t>
            </a:r>
          </a:p>
          <a:p>
            <a:pPr marL="0" indent="0">
              <a:buFont typeface="Monotype Sorts" pitchFamily="-84" charset="2"/>
              <a:buNone/>
            </a:pPr>
            <a:r>
              <a:rPr lang="en-US" altLang="en-US" sz="1600" dirty="0">
                <a:latin typeface="Courier New" pitchFamily="49" charset="0"/>
              </a:rPr>
              <a:t>	/* consume the item in next consumed */ </a:t>
            </a:r>
          </a:p>
          <a:p>
            <a:pPr marL="0" indent="0">
              <a:buFont typeface="Monotype Sorts" pitchFamily="-84" charset="2"/>
              <a:buNone/>
            </a:pPr>
            <a:r>
              <a:rPr lang="en-US" altLang="en-US" sz="1600" dirty="0">
                <a:latin typeface="Courier New" pitchFamily="49" charset="0"/>
              </a:rPr>
              <a:t>} </a:t>
            </a:r>
          </a:p>
        </p:txBody>
      </p:sp>
      <p:pic>
        <p:nvPicPr>
          <p:cNvPr id="4" name="Picture 3">
            <a:extLst>
              <a:ext uri="{FF2B5EF4-FFF2-40B4-BE49-F238E27FC236}">
                <a16:creationId xmlns:a16="http://schemas.microsoft.com/office/drawing/2014/main" id="{BCCF563A-6C91-9745-AF37-3467A5B0BF7F}"/>
              </a:ext>
            </a:extLst>
          </p:cNvPr>
          <p:cNvPicPr>
            <a:picLocks noChangeAspect="1"/>
          </p:cNvPicPr>
          <p:nvPr/>
        </p:nvPicPr>
        <p:blipFill>
          <a:blip r:embed="rId3"/>
          <a:stretch>
            <a:fillRect/>
          </a:stretch>
        </p:blipFill>
        <p:spPr>
          <a:xfrm>
            <a:off x="5200649" y="1738853"/>
            <a:ext cx="3657601" cy="2548336"/>
          </a:xfrm>
          <a:prstGeom prst="rect">
            <a:avLst/>
          </a:prstGeom>
        </p:spPr>
      </p:pic>
    </p:spTree>
    <p:extLst>
      <p:ext uri="{BB962C8B-B14F-4D97-AF65-F5344CB8AC3E}">
        <p14:creationId xmlns:p14="http://schemas.microsoft.com/office/powerpoint/2010/main" val="412443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26"/>
          <p:cNvSpPr>
            <a:spLocks noGrp="1" noChangeArrowheads="1"/>
          </p:cNvSpPr>
          <p:nvPr>
            <p:ph type="title"/>
          </p:nvPr>
        </p:nvSpPr>
        <p:spPr/>
        <p:txBody>
          <a:bodyPr>
            <a:normAutofit/>
          </a:bodyPr>
          <a:lstStyle/>
          <a:p>
            <a:pPr algn="l" eaLnBrk="1" hangingPunct="1"/>
            <a:r>
              <a:rPr lang="en-US" altLang="en-US"/>
              <a:t>Race Condition</a:t>
            </a:r>
          </a:p>
        </p:txBody>
      </p:sp>
      <p:sp>
        <p:nvSpPr>
          <p:cNvPr id="15362" name="Rectangle 1027"/>
          <p:cNvSpPr>
            <a:spLocks noGrp="1" noChangeArrowheads="1"/>
          </p:cNvSpPr>
          <p:nvPr>
            <p:ph idx="1"/>
          </p:nvPr>
        </p:nvSpPr>
        <p:spPr>
          <a:xfrm>
            <a:off x="284163" y="1945709"/>
            <a:ext cx="8574087" cy="3992563"/>
          </a:xfrm>
        </p:spPr>
        <p:txBody>
          <a:bodyPr/>
          <a:lstStyle/>
          <a:p>
            <a:pPr>
              <a:lnSpc>
                <a:spcPct val="90000"/>
              </a:lnSpc>
              <a:buFont typeface="Wingdings" pitchFamily="2" charset="2"/>
              <a:buChar char="q"/>
            </a:pPr>
            <a:r>
              <a:rPr lang="en-US" dirty="0"/>
              <a:t>A </a:t>
            </a:r>
            <a:r>
              <a:rPr lang="en-US" b="1" dirty="0"/>
              <a:t>race condition</a:t>
            </a:r>
            <a:r>
              <a:rPr lang="en-US" dirty="0"/>
              <a:t> is an undesirable situation that occurs when a device or system attempts to perform </a:t>
            </a:r>
            <a:r>
              <a:rPr lang="en-US" dirty="0">
                <a:solidFill>
                  <a:srgbClr val="FF0000"/>
                </a:solidFill>
              </a:rPr>
              <a:t>two or more operations at the same time</a:t>
            </a:r>
            <a:r>
              <a:rPr lang="en-US" dirty="0"/>
              <a:t>, but because of the nature of the device or system, the </a:t>
            </a:r>
            <a:r>
              <a:rPr lang="en-US" dirty="0">
                <a:solidFill>
                  <a:srgbClr val="FF0000"/>
                </a:solidFill>
              </a:rPr>
              <a:t>operations must be done in the proper sequence </a:t>
            </a:r>
            <a:r>
              <a:rPr lang="en-US" dirty="0"/>
              <a:t>to be done correctly.</a:t>
            </a:r>
          </a:p>
          <a:p>
            <a:pPr>
              <a:lnSpc>
                <a:spcPct val="90000"/>
              </a:lnSpc>
              <a:buFont typeface="Wingdings" pitchFamily="2" charset="2"/>
              <a:buChar char="q"/>
            </a:pPr>
            <a:endParaRPr lang="en-US" dirty="0"/>
          </a:p>
          <a:p>
            <a:pPr>
              <a:lnSpc>
                <a:spcPct val="90000"/>
              </a:lnSpc>
              <a:buFont typeface="Wingdings" pitchFamily="2" charset="2"/>
              <a:buChar char="q"/>
            </a:pPr>
            <a:r>
              <a:rPr lang="en-US" dirty="0"/>
              <a:t>A </a:t>
            </a:r>
            <a:r>
              <a:rPr lang="en-US" b="1" dirty="0"/>
              <a:t>race condition</a:t>
            </a:r>
            <a:r>
              <a:rPr lang="en-US" dirty="0"/>
              <a:t> occurs when </a:t>
            </a:r>
            <a:r>
              <a:rPr lang="en-US" dirty="0">
                <a:solidFill>
                  <a:srgbClr val="00B0F0"/>
                </a:solidFill>
              </a:rPr>
              <a:t>two or more threads </a:t>
            </a:r>
            <a:r>
              <a:rPr lang="en-US" dirty="0"/>
              <a:t>can access </a:t>
            </a:r>
            <a:r>
              <a:rPr lang="en-US" dirty="0">
                <a:solidFill>
                  <a:srgbClr val="00B0F0"/>
                </a:solidFill>
              </a:rPr>
              <a:t>shared data</a:t>
            </a:r>
            <a:r>
              <a:rPr lang="en-US" dirty="0"/>
              <a:t> and they </a:t>
            </a:r>
            <a:r>
              <a:rPr lang="en-US" dirty="0">
                <a:solidFill>
                  <a:srgbClr val="00B0F0"/>
                </a:solidFill>
              </a:rPr>
              <a:t>try to change it at the same time</a:t>
            </a:r>
            <a:r>
              <a:rPr lang="en-US" dirty="0"/>
              <a:t>.</a:t>
            </a:r>
          </a:p>
        </p:txBody>
      </p:sp>
    </p:spTree>
    <p:extLst>
      <p:ext uri="{BB962C8B-B14F-4D97-AF65-F5344CB8AC3E}">
        <p14:creationId xmlns:p14="http://schemas.microsoft.com/office/powerpoint/2010/main" val="217152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Grp="1" noChangeArrowheads="1"/>
          </p:cNvSpPr>
          <p:nvPr>
            <p:ph type="title"/>
          </p:nvPr>
        </p:nvSpPr>
        <p:spPr/>
        <p:txBody>
          <a:bodyPr>
            <a:normAutofit/>
          </a:bodyPr>
          <a:lstStyle/>
          <a:p>
            <a:pPr algn="l" eaLnBrk="1" hangingPunct="1"/>
            <a:r>
              <a:rPr lang="en-US" altLang="en-US"/>
              <a:t>Race Condition</a:t>
            </a:r>
          </a:p>
        </p:txBody>
      </p:sp>
      <p:sp>
        <p:nvSpPr>
          <p:cNvPr id="17410" name="Rectangle 1027"/>
          <p:cNvSpPr>
            <a:spLocks noGrp="1" noChangeArrowheads="1"/>
          </p:cNvSpPr>
          <p:nvPr>
            <p:ph idx="1"/>
          </p:nvPr>
        </p:nvSpPr>
        <p:spPr>
          <a:xfrm>
            <a:off x="284163" y="1920657"/>
            <a:ext cx="8574087" cy="3992563"/>
          </a:xfrm>
        </p:spPr>
        <p:txBody>
          <a:bodyPr>
            <a:normAutofit fontScale="92500" lnSpcReduction="10000"/>
          </a:bodyPr>
          <a:lstStyle/>
          <a:p>
            <a:pPr>
              <a:lnSpc>
                <a:spcPct val="90000"/>
              </a:lnSpc>
              <a:buFont typeface="Wingdings" pitchFamily="2" charset="2"/>
              <a:buChar char="q"/>
            </a:pPr>
            <a:r>
              <a:rPr lang="en-US" altLang="en-US" b="1" dirty="0">
                <a:solidFill>
                  <a:srgbClr val="000000"/>
                </a:solidFill>
                <a:latin typeface="Courier New" pitchFamily="49" charset="0"/>
              </a:rPr>
              <a:t>counter++ </a:t>
            </a:r>
            <a:r>
              <a:rPr lang="en-US" altLang="en-US" sz="1600" dirty="0"/>
              <a:t>could be implemented as</a:t>
            </a:r>
            <a:br>
              <a:rPr lang="en-US" altLang="en-US" sz="1600" dirty="0"/>
            </a:br>
            <a:br>
              <a:rPr lang="en-US" altLang="en-US" sz="1600" dirty="0"/>
            </a:br>
            <a:r>
              <a:rPr lang="en-US" altLang="en-US" sz="1600" b="1" dirty="0">
                <a:latin typeface="Courier New" pitchFamily="49" charset="0"/>
              </a:rPr>
              <a:t>     </a:t>
            </a:r>
            <a:r>
              <a:rPr lang="en-US" altLang="en-US" sz="1600" b="1" dirty="0">
                <a:solidFill>
                  <a:srgbClr val="0000FF"/>
                </a:solidFill>
                <a:latin typeface="Courier New" pitchFamily="49" charset="0"/>
              </a:rPr>
              <a:t>register1 = counter</a:t>
            </a:r>
            <a:br>
              <a:rPr lang="en-US" altLang="en-US" sz="1600" b="1" dirty="0">
                <a:solidFill>
                  <a:srgbClr val="0000FF"/>
                </a:solidFill>
                <a:latin typeface="Courier New" pitchFamily="49" charset="0"/>
              </a:rPr>
            </a:br>
            <a:r>
              <a:rPr lang="en-US" altLang="en-US" sz="1600" b="1" dirty="0">
                <a:solidFill>
                  <a:srgbClr val="0000FF"/>
                </a:solidFill>
                <a:latin typeface="Courier New" pitchFamily="49" charset="0"/>
              </a:rPr>
              <a:t>     register1 = register1 + 1</a:t>
            </a:r>
            <a:br>
              <a:rPr lang="en-US" altLang="en-US" sz="1600" b="1" dirty="0">
                <a:solidFill>
                  <a:srgbClr val="0000FF"/>
                </a:solidFill>
                <a:latin typeface="Courier New" pitchFamily="49" charset="0"/>
              </a:rPr>
            </a:br>
            <a:r>
              <a:rPr lang="en-US" altLang="en-US" sz="1600" b="1" dirty="0">
                <a:solidFill>
                  <a:srgbClr val="0000FF"/>
                </a:solidFill>
                <a:latin typeface="Courier New" pitchFamily="49" charset="0"/>
              </a:rPr>
              <a:t>     counter = register1</a:t>
            </a:r>
            <a:endParaRPr lang="en-US" altLang="en-US" sz="800" dirty="0">
              <a:solidFill>
                <a:srgbClr val="0000FF"/>
              </a:solidFill>
            </a:endParaRPr>
          </a:p>
          <a:p>
            <a:pPr>
              <a:lnSpc>
                <a:spcPct val="90000"/>
              </a:lnSpc>
              <a:buFont typeface="Wingdings" pitchFamily="2" charset="2"/>
              <a:buChar char="q"/>
            </a:pPr>
            <a:r>
              <a:rPr lang="en-US" altLang="en-US" b="1" dirty="0">
                <a:solidFill>
                  <a:srgbClr val="000000"/>
                </a:solidFill>
                <a:latin typeface="Courier New" pitchFamily="49" charset="0"/>
              </a:rPr>
              <a:t>counter--</a:t>
            </a:r>
            <a:r>
              <a:rPr lang="en-US" altLang="en-US" sz="1600" b="1" dirty="0">
                <a:solidFill>
                  <a:schemeClr val="tx2"/>
                </a:solidFill>
                <a:latin typeface="Courier New" pitchFamily="49" charset="0"/>
              </a:rPr>
              <a:t> </a:t>
            </a:r>
            <a:r>
              <a:rPr lang="en-US" altLang="en-US" sz="1600" dirty="0"/>
              <a:t>could be implemented as</a:t>
            </a:r>
            <a:br>
              <a:rPr lang="en-US" altLang="en-US" sz="1600" dirty="0"/>
            </a:br>
            <a:br>
              <a:rPr lang="en-US" altLang="en-US" sz="1600" dirty="0"/>
            </a:br>
            <a:r>
              <a:rPr lang="en-US" altLang="en-US" sz="1600" b="1" dirty="0">
                <a:latin typeface="Courier New" pitchFamily="49" charset="0"/>
              </a:rPr>
              <a:t>     </a:t>
            </a:r>
            <a:r>
              <a:rPr lang="en-US" altLang="en-US" sz="1600" b="1" dirty="0">
                <a:solidFill>
                  <a:schemeClr val="tx2"/>
                </a:solidFill>
                <a:latin typeface="Courier New" pitchFamily="49" charset="0"/>
              </a:rPr>
              <a:t>register2 = counter</a:t>
            </a:r>
            <a:br>
              <a:rPr lang="en-US" altLang="en-US" sz="1600" b="1" dirty="0">
                <a:solidFill>
                  <a:schemeClr val="tx2"/>
                </a:solidFill>
                <a:latin typeface="Courier New" pitchFamily="49" charset="0"/>
              </a:rPr>
            </a:br>
            <a:r>
              <a:rPr lang="en-US" altLang="en-US" sz="1600" b="1" dirty="0">
                <a:solidFill>
                  <a:schemeClr val="tx2"/>
                </a:solidFill>
                <a:latin typeface="Courier New" pitchFamily="49" charset="0"/>
              </a:rPr>
              <a:t>     register2 = register2 - 1</a:t>
            </a:r>
            <a:br>
              <a:rPr lang="en-US" altLang="en-US" sz="1600" b="1" dirty="0">
                <a:solidFill>
                  <a:schemeClr val="tx2"/>
                </a:solidFill>
                <a:latin typeface="Courier New" pitchFamily="49" charset="0"/>
              </a:rPr>
            </a:br>
            <a:r>
              <a:rPr lang="en-US" altLang="en-US" sz="1600" b="1" dirty="0">
                <a:solidFill>
                  <a:schemeClr val="tx2"/>
                </a:solidFill>
                <a:latin typeface="Courier New" pitchFamily="49" charset="0"/>
              </a:rPr>
              <a:t>     counter = register2</a:t>
            </a:r>
            <a:endParaRPr lang="en-US" altLang="en-US" sz="800" dirty="0">
              <a:solidFill>
                <a:schemeClr val="tx2"/>
              </a:solidFill>
            </a:endParaRPr>
          </a:p>
          <a:p>
            <a:pPr>
              <a:lnSpc>
                <a:spcPct val="90000"/>
              </a:lnSpc>
              <a:buFont typeface="Wingdings" pitchFamily="2" charset="2"/>
              <a:buChar char="q"/>
            </a:pPr>
            <a:r>
              <a:rPr lang="en-US" altLang="en-US" sz="1600" dirty="0"/>
              <a:t>Consider this execution interleaving with </a:t>
            </a:r>
            <a:r>
              <a:rPr lang="ja-JP" altLang="en-US" sz="1600" dirty="0"/>
              <a:t>“</a:t>
            </a:r>
            <a:r>
              <a:rPr lang="en-US" altLang="ja-JP" sz="1600" dirty="0"/>
              <a:t>count = 5</a:t>
            </a:r>
            <a:r>
              <a:rPr lang="ja-JP" altLang="en-US" sz="1600" dirty="0"/>
              <a:t>”</a:t>
            </a:r>
            <a:r>
              <a:rPr lang="en-US" altLang="ja-JP" sz="1600" dirty="0"/>
              <a:t> initially:</a:t>
            </a:r>
          </a:p>
          <a:p>
            <a:pPr marL="457200" lvl="1" indent="0">
              <a:lnSpc>
                <a:spcPct val="90000"/>
              </a:lnSpc>
              <a:buNone/>
            </a:pPr>
            <a:r>
              <a:rPr lang="en-US" altLang="en-US" sz="1600" dirty="0"/>
              <a:t>S0: producer execute </a:t>
            </a:r>
            <a:r>
              <a:rPr lang="en-US" altLang="en-US" sz="1600" b="1" dirty="0">
                <a:solidFill>
                  <a:srgbClr val="0000FF"/>
                </a:solidFill>
                <a:latin typeface="Courier New" pitchFamily="49" charset="0"/>
              </a:rPr>
              <a:t>register1 = counter</a:t>
            </a:r>
            <a:r>
              <a:rPr lang="en-US" altLang="en-US" sz="1600" b="1" dirty="0">
                <a:latin typeface="Courier New" pitchFamily="49" charset="0"/>
              </a:rPr>
              <a:t>         </a:t>
            </a:r>
            <a:r>
              <a:rPr lang="en-US" altLang="en-US" sz="1600" dirty="0"/>
              <a:t>{register1 = 5}</a:t>
            </a:r>
            <a:br>
              <a:rPr lang="en-US" altLang="en-US" sz="1600" dirty="0"/>
            </a:br>
            <a:r>
              <a:rPr lang="en-US" altLang="en-US" sz="1600" dirty="0"/>
              <a:t>S1: producer execute </a:t>
            </a:r>
            <a:r>
              <a:rPr lang="en-US" altLang="en-US" sz="1600" b="1" dirty="0">
                <a:solidFill>
                  <a:srgbClr val="0000FF"/>
                </a:solidFill>
                <a:latin typeface="Courier New" pitchFamily="49" charset="0"/>
              </a:rPr>
              <a:t>register1 = register1 + 1   </a:t>
            </a:r>
            <a:r>
              <a:rPr lang="en-US" altLang="en-US" sz="1600" dirty="0"/>
              <a:t>{register1 = 6} </a:t>
            </a:r>
            <a:br>
              <a:rPr lang="en-US" altLang="en-US" sz="1600" dirty="0"/>
            </a:br>
            <a:r>
              <a:rPr lang="en-US" altLang="en-US" sz="1600" dirty="0"/>
              <a:t>S2: consumer execute </a:t>
            </a:r>
            <a:r>
              <a:rPr lang="en-US" altLang="en-US" sz="1600" b="1" dirty="0">
                <a:solidFill>
                  <a:schemeClr val="tx2"/>
                </a:solidFill>
                <a:latin typeface="Courier New" pitchFamily="49" charset="0"/>
              </a:rPr>
              <a:t>register2 = counter</a:t>
            </a:r>
            <a:r>
              <a:rPr lang="en-US" altLang="en-US" sz="1600" b="1" dirty="0">
                <a:latin typeface="Courier New" pitchFamily="49" charset="0"/>
              </a:rPr>
              <a:t>        </a:t>
            </a:r>
            <a:r>
              <a:rPr lang="en-US" altLang="en-US" sz="1600" dirty="0"/>
              <a:t>{register2 = 5} </a:t>
            </a:r>
            <a:br>
              <a:rPr lang="en-US" altLang="en-US" sz="1600" dirty="0"/>
            </a:br>
            <a:r>
              <a:rPr lang="en-US" altLang="en-US" sz="1600" dirty="0"/>
              <a:t>S3: consumer execute </a:t>
            </a:r>
            <a:r>
              <a:rPr lang="en-US" altLang="en-US" sz="1600" b="1" dirty="0">
                <a:solidFill>
                  <a:schemeClr val="tx2"/>
                </a:solidFill>
                <a:latin typeface="Courier New" pitchFamily="49" charset="0"/>
              </a:rPr>
              <a:t>register2 = register2 – 1  </a:t>
            </a:r>
            <a:r>
              <a:rPr lang="en-US" altLang="en-US" sz="1600" dirty="0"/>
              <a:t>{register2 = 4} </a:t>
            </a:r>
            <a:br>
              <a:rPr lang="en-US" altLang="en-US" sz="1600" dirty="0"/>
            </a:br>
            <a:r>
              <a:rPr lang="en-US" altLang="en-US" sz="1600" dirty="0"/>
              <a:t>S4: producer execute </a:t>
            </a:r>
            <a:r>
              <a:rPr lang="en-US" altLang="en-US" sz="1600" b="1" dirty="0">
                <a:solidFill>
                  <a:srgbClr val="0000FF"/>
                </a:solidFill>
                <a:latin typeface="Courier New" pitchFamily="49" charset="0"/>
              </a:rPr>
              <a:t>counter = register1         </a:t>
            </a:r>
            <a:r>
              <a:rPr lang="en-US" altLang="en-US" sz="1600" dirty="0"/>
              <a:t>{counter = 6 } </a:t>
            </a:r>
            <a:br>
              <a:rPr lang="en-US" altLang="en-US" sz="1600" dirty="0"/>
            </a:br>
            <a:r>
              <a:rPr lang="en-US" altLang="en-US" sz="1600" dirty="0"/>
              <a:t>S5: consumer execute </a:t>
            </a:r>
            <a:r>
              <a:rPr lang="en-US" altLang="en-US" sz="1600" b="1" dirty="0">
                <a:solidFill>
                  <a:schemeClr val="tx2"/>
                </a:solidFill>
                <a:latin typeface="Courier New" pitchFamily="49" charset="0"/>
              </a:rPr>
              <a:t>counter = register2        </a:t>
            </a:r>
            <a:r>
              <a:rPr lang="en-US" altLang="en-US" sz="1600" dirty="0"/>
              <a:t>{counter = 4}</a:t>
            </a:r>
          </a:p>
          <a:p>
            <a:pPr lvl="1">
              <a:lnSpc>
                <a:spcPct val="90000"/>
              </a:lnSpc>
              <a:buFont typeface="Wingdings" pitchFamily="2" charset="2"/>
              <a:buChar char="q"/>
            </a:pPr>
            <a:endParaRPr lang="en-US" altLang="en-US" dirty="0"/>
          </a:p>
        </p:txBody>
      </p:sp>
    </p:spTree>
    <p:extLst>
      <p:ext uri="{BB962C8B-B14F-4D97-AF65-F5344CB8AC3E}">
        <p14:creationId xmlns:p14="http://schemas.microsoft.com/office/powerpoint/2010/main" val="202143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noChangeArrowheads="1"/>
          </p:cNvSpPr>
          <p:nvPr>
            <p:ph type="title"/>
          </p:nvPr>
        </p:nvSpPr>
        <p:spPr/>
        <p:txBody>
          <a:bodyPr/>
          <a:lstStyle/>
          <a:p>
            <a:pPr algn="l"/>
            <a:r>
              <a:rPr lang="en-US" altLang="en-US"/>
              <a:t>Race Condition</a:t>
            </a:r>
          </a:p>
        </p:txBody>
      </p:sp>
      <p:sp>
        <p:nvSpPr>
          <p:cNvPr id="19458" name="Content Placeholder 2"/>
          <p:cNvSpPr>
            <a:spLocks noGrp="1" noChangeArrowheads="1"/>
          </p:cNvSpPr>
          <p:nvPr>
            <p:ph idx="1"/>
          </p:nvPr>
        </p:nvSpPr>
        <p:spPr>
          <a:xfrm>
            <a:off x="284163" y="1933183"/>
            <a:ext cx="8574087" cy="3992563"/>
          </a:xfrm>
        </p:spPr>
        <p:txBody>
          <a:bodyPr>
            <a:normAutofit fontScale="70000" lnSpcReduction="20000"/>
          </a:bodyPr>
          <a:lstStyle/>
          <a:p>
            <a:pPr>
              <a:buFont typeface="Wingdings" pitchFamily="2" charset="2"/>
              <a:buChar char="q"/>
            </a:pPr>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 using the </a:t>
            </a:r>
            <a:r>
              <a:rPr lang="en-US" altLang="en-US" dirty="0">
                <a:latin typeface="Courier New" pitchFamily="49" charset="0"/>
                <a:cs typeface="Courier New" pitchFamily="49" charset="0"/>
              </a:rPr>
              <a:t>fork() </a:t>
            </a:r>
            <a:r>
              <a:rPr lang="en-US" altLang="en-US" dirty="0"/>
              <a:t>system call</a:t>
            </a:r>
          </a:p>
          <a:p>
            <a:pPr>
              <a:buFont typeface="Wingdings" pitchFamily="2" charset="2"/>
              <a:buChar char="q"/>
            </a:pPr>
            <a:r>
              <a:rPr lang="en-US" altLang="en-US" dirty="0"/>
              <a:t>Race condition on kernel variable </a:t>
            </a:r>
            <a:r>
              <a:rPr lang="en-US" altLang="en-US" dirty="0" err="1">
                <a:latin typeface="Courier New" pitchFamily="49" charset="0"/>
                <a:cs typeface="Courier New"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a:buFont typeface="Wingdings" pitchFamily="2" charset="2"/>
              <a:buChar char="q"/>
            </a:pPr>
            <a:r>
              <a:rPr lang="en-US" altLang="en-US" dirty="0">
                <a:solidFill>
                  <a:srgbClr val="FF0000"/>
                </a:solidFill>
              </a:rPr>
              <a:t>Unless there is </a:t>
            </a:r>
            <a:r>
              <a:rPr lang="en-US" altLang="en-US" dirty="0">
                <a:solidFill>
                  <a:schemeClr val="bg2">
                    <a:lumMod val="75000"/>
                  </a:schemeClr>
                </a:solidFill>
              </a:rPr>
              <a:t>mutual exclusion</a:t>
            </a:r>
            <a:r>
              <a:rPr lang="en-US" altLang="en-US" dirty="0">
                <a:solidFill>
                  <a:srgbClr val="FF0000"/>
                </a:solidFill>
              </a:rPr>
              <a:t>, the same </a:t>
            </a:r>
            <a:r>
              <a:rPr lang="en-US" altLang="en-US" dirty="0" err="1">
                <a:solidFill>
                  <a:srgbClr val="FF0000"/>
                </a:solidFill>
              </a:rPr>
              <a:t>pid</a:t>
            </a:r>
            <a:r>
              <a:rPr lang="en-US" altLang="en-US" dirty="0">
                <a:solidFill>
                  <a:srgbClr val="FF0000"/>
                </a:solidFill>
              </a:rPr>
              <a:t> could be assigned to two different processes!</a:t>
            </a:r>
          </a:p>
          <a:p>
            <a:pPr>
              <a:buFont typeface="Wingdings" pitchFamily="2" charset="2"/>
              <a:buChar char="q"/>
            </a:pPr>
            <a:endParaRPr lang="en-US" altLang="en-US" dirty="0"/>
          </a:p>
        </p:txBody>
      </p:sp>
      <p:pic>
        <p:nvPicPr>
          <p:cNvPr id="19459"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68044" y="2943617"/>
            <a:ext cx="4271375" cy="214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614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noChangeArrowheads="1"/>
          </p:cNvSpPr>
          <p:nvPr>
            <p:ph type="title"/>
          </p:nvPr>
        </p:nvSpPr>
        <p:spPr/>
        <p:txBody>
          <a:bodyPr>
            <a:normAutofit/>
          </a:bodyPr>
          <a:lstStyle/>
          <a:p>
            <a:pPr algn="l"/>
            <a:r>
              <a:rPr lang="en-US" altLang="en-US"/>
              <a:t>Critical Section Problem</a:t>
            </a:r>
          </a:p>
        </p:txBody>
      </p:sp>
      <p:sp>
        <p:nvSpPr>
          <p:cNvPr id="20482" name="Content Placeholder 2"/>
          <p:cNvSpPr>
            <a:spLocks noGrp="1" noChangeArrowheads="1"/>
          </p:cNvSpPr>
          <p:nvPr>
            <p:ph idx="1"/>
          </p:nvPr>
        </p:nvSpPr>
        <p:spPr>
          <a:xfrm>
            <a:off x="284163" y="1958235"/>
            <a:ext cx="8574087" cy="3992563"/>
          </a:xfrm>
        </p:spPr>
        <p:txBody>
          <a:bodyPr>
            <a:normAutofit fontScale="92500" lnSpcReduction="10000"/>
          </a:bodyPr>
          <a:lstStyle/>
          <a:p>
            <a:pPr>
              <a:buFont typeface="Wingdings" pitchFamily="2" charset="2"/>
              <a:buChar char="q"/>
            </a:pPr>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pPr>
              <a:buFont typeface="Wingdings" pitchFamily="2" charset="2"/>
              <a:buChar char="q"/>
            </a:pPr>
            <a:r>
              <a:rPr lang="en-US" altLang="en-US" dirty="0"/>
              <a:t>Each process has </a:t>
            </a:r>
            <a:r>
              <a:rPr lang="en-US" altLang="en-US" b="1" dirty="0">
                <a:solidFill>
                  <a:srgbClr val="FF0000"/>
                </a:solidFill>
              </a:rPr>
              <a:t>critical section </a:t>
            </a:r>
            <a:r>
              <a:rPr lang="en-US" altLang="en-US" dirty="0">
                <a:solidFill>
                  <a:srgbClr val="FF0000"/>
                </a:solidFill>
              </a:rPr>
              <a:t>segment of code</a:t>
            </a:r>
          </a:p>
          <a:p>
            <a:pPr lvl="1">
              <a:buFont typeface="Wingdings" pitchFamily="2" charset="2"/>
              <a:buChar char="q"/>
            </a:pPr>
            <a:r>
              <a:rPr lang="en-US" altLang="en-US" dirty="0"/>
              <a:t>Process may be change common variables, updating table, writing file, etc.</a:t>
            </a:r>
          </a:p>
          <a:p>
            <a:pPr lvl="1">
              <a:buFont typeface="Wingdings" pitchFamily="2" charset="2"/>
              <a:buChar char="q"/>
            </a:pPr>
            <a:r>
              <a:rPr lang="en-US" altLang="en-US" dirty="0"/>
              <a:t>When one process is in critical section, no other process may be in its critical section</a:t>
            </a:r>
          </a:p>
          <a:p>
            <a:pPr>
              <a:buFont typeface="Wingdings" pitchFamily="2" charset="2"/>
              <a:buChar char="q"/>
            </a:pPr>
            <a:r>
              <a:rPr lang="en-US" altLang="en-US" b="1" i="1" dirty="0"/>
              <a:t>Critical section problem </a:t>
            </a:r>
            <a:r>
              <a:rPr lang="en-US" altLang="en-US" dirty="0"/>
              <a:t>is to design protocol to solve this</a:t>
            </a:r>
          </a:p>
          <a:p>
            <a:pPr>
              <a:buFont typeface="Wingdings" pitchFamily="2" charset="2"/>
              <a:buChar char="q"/>
            </a:pPr>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p>
          <a:p>
            <a:pPr>
              <a:buFont typeface="Wingdings" pitchFamily="2" charset="2"/>
              <a:buChar char="q"/>
            </a:pPr>
            <a:endParaRPr lang="en-US" altLang="en-US" b="1" dirty="0">
              <a:solidFill>
                <a:srgbClr val="3366FF"/>
              </a:solidFill>
            </a:endParaRPr>
          </a:p>
          <a:p>
            <a:pPr>
              <a:buFont typeface="Wingdings" pitchFamily="2" charset="2"/>
              <a:buChar char="q"/>
            </a:pPr>
            <a:endParaRPr lang="en-US" altLang="en-US" dirty="0"/>
          </a:p>
        </p:txBody>
      </p:sp>
    </p:spTree>
    <p:extLst>
      <p:ext uri="{BB962C8B-B14F-4D97-AF65-F5344CB8AC3E}">
        <p14:creationId xmlns:p14="http://schemas.microsoft.com/office/powerpoint/2010/main" val="51014822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1582</TotalTime>
  <Words>1632</Words>
  <Application>Microsoft Office PowerPoint</Application>
  <PresentationFormat>On-screen Show (4:3)</PresentationFormat>
  <Paragraphs>236</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Corbel</vt:lpstr>
      <vt:lpstr>Courier</vt:lpstr>
      <vt:lpstr>Courier New</vt:lpstr>
      <vt:lpstr>Monotype Sorts</vt:lpstr>
      <vt:lpstr>Times New Roman</vt:lpstr>
      <vt:lpstr>Wingdings</vt:lpstr>
      <vt:lpstr>Wingdings 2</vt:lpstr>
      <vt:lpstr>Spectrum</vt:lpstr>
      <vt:lpstr>Synchronization Tools</vt:lpstr>
      <vt:lpstr>Lecture Outline</vt:lpstr>
      <vt:lpstr>Background</vt:lpstr>
      <vt:lpstr>Producer </vt:lpstr>
      <vt:lpstr>Consumer</vt:lpstr>
      <vt:lpstr>Race Condition</vt:lpstr>
      <vt:lpstr>Race Condition</vt:lpstr>
      <vt:lpstr>Race Condition</vt:lpstr>
      <vt:lpstr>Critical Section Problem</vt:lpstr>
      <vt:lpstr>Critical Section</vt:lpstr>
      <vt:lpstr>Solution to Critical-Section Problem (Conditions/Laws/Properties)</vt:lpstr>
      <vt:lpstr>Critical-Section Handling in OS </vt:lpstr>
      <vt:lpstr>Peterson’s Solution</vt:lpstr>
      <vt:lpstr>Algorithm for Process Pi</vt:lpstr>
      <vt:lpstr>Peterson’s Solution (cont’d)</vt:lpstr>
      <vt:lpstr>Peterson’s Solution</vt:lpstr>
      <vt:lpstr>Peterson’s Solution</vt:lpstr>
      <vt:lpstr>Peterson’s Solution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Taslimur Rahman</cp:lastModifiedBy>
  <cp:revision>88</cp:revision>
  <dcterms:created xsi:type="dcterms:W3CDTF">2018-12-10T17:20:29Z</dcterms:created>
  <dcterms:modified xsi:type="dcterms:W3CDTF">2023-07-18T07:01:23Z</dcterms:modified>
</cp:coreProperties>
</file>