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f55157ac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f55157ac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f55157ac1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f55157ac1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f55157ac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f55157ac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f55157ac1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f55157ac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f55157ac1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f55157ac1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55157ac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55157ac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2b00fd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2b00fd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55157ac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55157ac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f55157ac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f55157ac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f55157ac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f55157ac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674e0f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674e0f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0674e0f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0674e0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f55157ac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f55157ac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1703.06856.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390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Counterfactual Fairness Replication </a:t>
            </a:r>
            <a:endParaRPr/>
          </a:p>
        </p:txBody>
      </p:sp>
      <p:sp>
        <p:nvSpPr>
          <p:cNvPr id="129" name="Google Shape;129;p13"/>
          <p:cNvSpPr txBox="1"/>
          <p:nvPr>
            <p:ph idx="1" type="subTitle"/>
          </p:nvPr>
        </p:nvSpPr>
        <p:spPr>
          <a:xfrm>
            <a:off x="1858700" y="30293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Potluri Gowtam, Kai Wu, Mingfei Zhou, and Oliver Penglase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Unaware Model</a:t>
            </a:r>
            <a:r>
              <a:rPr lang="en"/>
              <a:t>: Density plots separated out by protected attributes</a:t>
            </a:r>
            <a:endParaRPr/>
          </a:p>
        </p:txBody>
      </p:sp>
      <p:grpSp>
        <p:nvGrpSpPr>
          <p:cNvPr id="192" name="Google Shape;192;p22"/>
          <p:cNvGrpSpPr/>
          <p:nvPr/>
        </p:nvGrpSpPr>
        <p:grpSpPr>
          <a:xfrm>
            <a:off x="1708840" y="1554443"/>
            <a:ext cx="5726319" cy="3038011"/>
            <a:chOff x="1675238" y="1584675"/>
            <a:chExt cx="5793524" cy="3084275"/>
          </a:xfrm>
        </p:grpSpPr>
        <p:pic>
          <p:nvPicPr>
            <p:cNvPr id="193" name="Google Shape;193;p22"/>
            <p:cNvPicPr preferRelativeResize="0"/>
            <p:nvPr/>
          </p:nvPicPr>
          <p:blipFill>
            <a:blip r:embed="rId3">
              <a:alphaModFix/>
            </a:blip>
            <a:stretch>
              <a:fillRect/>
            </a:stretch>
          </p:blipFill>
          <p:spPr>
            <a:xfrm>
              <a:off x="1675238" y="1584675"/>
              <a:ext cx="5793524" cy="2896775"/>
            </a:xfrm>
            <a:prstGeom prst="rect">
              <a:avLst/>
            </a:prstGeom>
            <a:noFill/>
            <a:ln cap="flat" cmpd="sng" w="9525">
              <a:solidFill>
                <a:srgbClr val="000000"/>
              </a:solidFill>
              <a:prstDash val="solid"/>
              <a:round/>
              <a:headEnd len="sm" w="sm" type="none"/>
              <a:tailEnd len="sm" w="sm" type="none"/>
            </a:ln>
          </p:spPr>
        </p:pic>
        <p:sp>
          <p:nvSpPr>
            <p:cNvPr id="194" name="Google Shape;194;p22"/>
            <p:cNvSpPr txBox="1"/>
            <p:nvPr/>
          </p:nvSpPr>
          <p:spPr>
            <a:xfrm>
              <a:off x="3596100" y="4416350"/>
              <a:ext cx="19518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Predicted FYA</a:t>
              </a:r>
              <a:endParaRPr>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3"/>
          <p:cNvGrpSpPr/>
          <p:nvPr/>
        </p:nvGrpSpPr>
        <p:grpSpPr>
          <a:xfrm>
            <a:off x="5671872" y="888543"/>
            <a:ext cx="2908432" cy="3627958"/>
            <a:chOff x="5299388" y="682000"/>
            <a:chExt cx="3108960" cy="3901450"/>
          </a:xfrm>
        </p:grpSpPr>
        <p:pic>
          <p:nvPicPr>
            <p:cNvPr id="200" name="Google Shape;200;p23"/>
            <p:cNvPicPr preferRelativeResize="0"/>
            <p:nvPr/>
          </p:nvPicPr>
          <p:blipFill>
            <a:blip r:embed="rId3">
              <a:alphaModFix/>
            </a:blip>
            <a:stretch>
              <a:fillRect/>
            </a:stretch>
          </p:blipFill>
          <p:spPr>
            <a:xfrm>
              <a:off x="5299388" y="682000"/>
              <a:ext cx="3108960" cy="1965960"/>
            </a:xfrm>
            <a:prstGeom prst="rect">
              <a:avLst/>
            </a:prstGeom>
            <a:noFill/>
            <a:ln>
              <a:noFill/>
            </a:ln>
          </p:spPr>
        </p:pic>
        <p:pic>
          <p:nvPicPr>
            <p:cNvPr id="201" name="Google Shape;201;p23"/>
            <p:cNvPicPr preferRelativeResize="0"/>
            <p:nvPr/>
          </p:nvPicPr>
          <p:blipFill>
            <a:blip r:embed="rId4">
              <a:alphaModFix/>
            </a:blip>
            <a:stretch>
              <a:fillRect/>
            </a:stretch>
          </p:blipFill>
          <p:spPr>
            <a:xfrm>
              <a:off x="5299400" y="2686900"/>
              <a:ext cx="2996100" cy="1896550"/>
            </a:xfrm>
            <a:prstGeom prst="rect">
              <a:avLst/>
            </a:prstGeom>
            <a:noFill/>
            <a:ln>
              <a:noFill/>
            </a:ln>
          </p:spPr>
        </p:pic>
      </p:grpSp>
      <p:sp>
        <p:nvSpPr>
          <p:cNvPr id="202" name="Google Shape;202;p23"/>
          <p:cNvSpPr txBox="1"/>
          <p:nvPr/>
        </p:nvSpPr>
        <p:spPr>
          <a:xfrm>
            <a:off x="590550" y="2832675"/>
            <a:ext cx="4581900" cy="159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Following the fairness algorithm we infer the </a:t>
            </a:r>
            <a:r>
              <a:rPr lang="en"/>
              <a:t>values</a:t>
            </a:r>
            <a:r>
              <a:rPr lang="en"/>
              <a:t> of K given the observed variables LSAT (L) and GPA (G)</a:t>
            </a:r>
            <a:endParaRPr/>
          </a:p>
          <a:p>
            <a:pPr indent="-317500" lvl="0" marL="457200" rtl="0" algn="l">
              <a:spcBef>
                <a:spcPts val="0"/>
              </a:spcBef>
              <a:spcAft>
                <a:spcPts val="0"/>
              </a:spcAft>
              <a:buSzPts val="1400"/>
              <a:buChar char="-"/>
            </a:pPr>
            <a:r>
              <a:rPr lang="en"/>
              <a:t>We can see how closely the inferred K's managed to be to the "actual" K's (which we technically can never know).</a:t>
            </a:r>
            <a:endParaRPr/>
          </a:p>
          <a:p>
            <a:pPr indent="-317500" lvl="0" marL="457200" rtl="0" algn="l">
              <a:spcBef>
                <a:spcPts val="0"/>
              </a:spcBef>
              <a:spcAft>
                <a:spcPts val="0"/>
              </a:spcAft>
              <a:buSzPts val="1400"/>
              <a:buChar char="-"/>
            </a:pPr>
            <a:r>
              <a:rPr lang="en"/>
              <a:t>See next slide for resulting density plot from regression of FYA on inferred K</a:t>
            </a:r>
            <a:endParaRPr/>
          </a:p>
        </p:txBody>
      </p:sp>
      <p:sp>
        <p:nvSpPr>
          <p:cNvPr id="203" name="Google Shape;203;p23"/>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 Model: Inferring K</a:t>
            </a:r>
            <a:endParaRPr/>
          </a:p>
        </p:txBody>
      </p:sp>
      <p:pic>
        <p:nvPicPr>
          <p:cNvPr id="204" name="Google Shape;204;p23"/>
          <p:cNvPicPr preferRelativeResize="0"/>
          <p:nvPr/>
        </p:nvPicPr>
        <p:blipFill>
          <a:blip r:embed="rId5">
            <a:alphaModFix/>
          </a:blip>
          <a:stretch>
            <a:fillRect/>
          </a:stretch>
        </p:blipFill>
        <p:spPr>
          <a:xfrm>
            <a:off x="819150" y="1151075"/>
            <a:ext cx="4353425" cy="168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 Model: Density plots separated out by protected attributes</a:t>
            </a:r>
            <a:endParaRPr/>
          </a:p>
        </p:txBody>
      </p:sp>
      <p:pic>
        <p:nvPicPr>
          <p:cNvPr id="210" name="Google Shape;210;p24"/>
          <p:cNvPicPr preferRelativeResize="0"/>
          <p:nvPr/>
        </p:nvPicPr>
        <p:blipFill>
          <a:blip r:embed="rId3">
            <a:alphaModFix/>
          </a:blip>
          <a:stretch>
            <a:fillRect/>
          </a:stretch>
        </p:blipFill>
        <p:spPr>
          <a:xfrm>
            <a:off x="1712887" y="1536725"/>
            <a:ext cx="5718226" cy="2851025"/>
          </a:xfrm>
          <a:prstGeom prst="rect">
            <a:avLst/>
          </a:prstGeom>
          <a:noFill/>
          <a:ln cap="flat" cmpd="sng" w="9525">
            <a:solidFill>
              <a:schemeClr val="dk2"/>
            </a:solidFill>
            <a:prstDash val="solid"/>
            <a:round/>
            <a:headEnd len="sm" w="sm" type="none"/>
            <a:tailEnd len="sm" w="sm" type="none"/>
          </a:ln>
        </p:spPr>
      </p:pic>
      <p:sp>
        <p:nvSpPr>
          <p:cNvPr id="211" name="Google Shape;211;p24"/>
          <p:cNvSpPr txBox="1"/>
          <p:nvPr/>
        </p:nvSpPr>
        <p:spPr>
          <a:xfrm>
            <a:off x="3596100" y="4386155"/>
            <a:ext cx="19518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Predicted FYA</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7" name="Google Shape;217;p25"/>
          <p:cNvSpPr txBox="1"/>
          <p:nvPr>
            <p:ph idx="1" type="body"/>
          </p:nvPr>
        </p:nvSpPr>
        <p:spPr>
          <a:xfrm>
            <a:off x="819150" y="1194650"/>
            <a:ext cx="7505700" cy="341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the previous implementation of the counterfactual fairness, we take the protected attributes into consideration, so we are able to take into account the different social biases that may arise towards individuals based on ethically sensitive attributes and compensate for these biases effectively. In our implementation, we are able to capture these social biases and make clear the implicit trade-off between prediction accuracy and fairness in real life situations.</a:t>
            </a:r>
            <a:endParaRPr/>
          </a:p>
          <a:p>
            <a:pPr indent="-311150" lvl="0" marL="457200" rtl="0" algn="l">
              <a:spcBef>
                <a:spcPts val="0"/>
              </a:spcBef>
              <a:spcAft>
                <a:spcPts val="0"/>
              </a:spcAft>
              <a:buSzPts val="1300"/>
              <a:buChar char="●"/>
            </a:pPr>
            <a:r>
              <a:rPr lang="en"/>
              <a:t>We believe that fairness should be regulated by explicitly modeling the causal structure of the world. Simply relying on probabilistic independence cannot meet the fair standard, it also cannot point out why and how unfairness is occurring. By implementing the previous counterfactual fairness models, we are able to provide practical solutions for solving a wide array of fairness modeling problems.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Original Paper: </a:t>
            </a:r>
            <a:r>
              <a:rPr lang="en" u="sng">
                <a:solidFill>
                  <a:schemeClr val="hlink"/>
                </a:solidFill>
                <a:hlinkClick r:id="rId3"/>
              </a:rPr>
              <a:t>Counterfactual Fairness by Matt Kusner, Joshua Loftus, Chris Russell, and Ricardo Silva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2015675" y="1963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35" name="Google Shape;135;p14"/>
          <p:cNvPicPr preferRelativeResize="0"/>
          <p:nvPr/>
        </p:nvPicPr>
        <p:blipFill>
          <a:blip r:embed="rId3">
            <a:alphaModFix/>
          </a:blip>
          <a:stretch>
            <a:fillRect/>
          </a:stretch>
        </p:blipFill>
        <p:spPr>
          <a:xfrm>
            <a:off x="1865096" y="1355175"/>
            <a:ext cx="5413808" cy="30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fairness?</a:t>
            </a:r>
            <a:endParaRPr/>
          </a:p>
        </p:txBody>
      </p:sp>
      <p:sp>
        <p:nvSpPr>
          <p:cNvPr id="141" name="Google Shape;141;p15"/>
          <p:cNvSpPr txBox="1"/>
          <p:nvPr>
            <p:ph idx="1" type="body"/>
          </p:nvPr>
        </p:nvSpPr>
        <p:spPr>
          <a:xfrm>
            <a:off x="819150" y="1076325"/>
            <a:ext cx="7436100" cy="27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Fairness through unawareness </a:t>
            </a:r>
            <a:r>
              <a:rPr lang="en"/>
              <a:t>– an algorithm does not use any protected attributes. If we have observations of a person’s race or sex we just ignore that information</a:t>
            </a:r>
            <a:endParaRPr/>
          </a:p>
          <a:p>
            <a:pPr indent="0" lvl="0" marL="0" rtl="0" algn="l">
              <a:lnSpc>
                <a:spcPct val="100000"/>
              </a:lnSpc>
              <a:spcBef>
                <a:spcPts val="1600"/>
              </a:spcBef>
              <a:spcAft>
                <a:spcPts val="0"/>
              </a:spcAft>
              <a:buNone/>
            </a:pPr>
            <a:r>
              <a:rPr lang="en"/>
              <a:t>I</a:t>
            </a:r>
            <a:r>
              <a:rPr b="1" lang="en"/>
              <a:t>ndividual Fairness</a:t>
            </a:r>
            <a:r>
              <a:rPr lang="en"/>
              <a:t> – an algorithm gives similar predictions to similar individuals. Similarity is determined through domain knowledge</a:t>
            </a:r>
            <a:endParaRPr/>
          </a:p>
          <a:p>
            <a:pPr indent="0" lvl="0" marL="0" rtl="0" algn="l">
              <a:lnSpc>
                <a:spcPct val="100000"/>
              </a:lnSpc>
              <a:spcBef>
                <a:spcPts val="1600"/>
              </a:spcBef>
              <a:spcAft>
                <a:spcPts val="0"/>
              </a:spcAft>
              <a:buNone/>
            </a:pPr>
            <a:r>
              <a:rPr b="1" lang="en"/>
              <a:t>Demographic Parity </a:t>
            </a:r>
            <a:r>
              <a:rPr lang="en"/>
              <a:t>– an algorithm gives the same prediction no matter what the value of the given protected attribute is. </a:t>
            </a:r>
            <a:r>
              <a:rPr i="1" lang="en"/>
              <a:t>P(</a:t>
            </a:r>
            <a:r>
              <a:rPr i="1" lang="en">
                <a:solidFill>
                  <a:srgbClr val="4D5156"/>
                </a:solidFill>
                <a:highlight>
                  <a:srgbClr val="FFFFFF"/>
                </a:highlight>
              </a:rPr>
              <a:t>Ŷ| A = 0) = P</a:t>
            </a:r>
            <a:r>
              <a:rPr i="1" lang="en"/>
              <a:t>(</a:t>
            </a:r>
            <a:r>
              <a:rPr i="1" lang="en">
                <a:solidFill>
                  <a:srgbClr val="4D5156"/>
                </a:solidFill>
                <a:highlight>
                  <a:srgbClr val="FFFFFF"/>
                </a:highlight>
              </a:rPr>
              <a:t>Ŷ| A = 1) </a:t>
            </a:r>
            <a:endParaRPr i="1"/>
          </a:p>
          <a:p>
            <a:pPr indent="0" lvl="0" marL="0" rtl="0" algn="l">
              <a:lnSpc>
                <a:spcPct val="100000"/>
              </a:lnSpc>
              <a:spcBef>
                <a:spcPts val="1600"/>
              </a:spcBef>
              <a:spcAft>
                <a:spcPts val="0"/>
              </a:spcAft>
              <a:buNone/>
            </a:pPr>
            <a:r>
              <a:rPr b="1" lang="en"/>
              <a:t>Equality of Opportunity</a:t>
            </a:r>
            <a:r>
              <a:rPr lang="en"/>
              <a:t> – an algorithm gives the same prediction given the outcome regardless of the protected attribute. </a:t>
            </a:r>
            <a:r>
              <a:rPr i="1" lang="en"/>
              <a:t>P</a:t>
            </a:r>
            <a:r>
              <a:rPr i="1" lang="en"/>
              <a:t>(</a:t>
            </a:r>
            <a:r>
              <a:rPr i="1" lang="en">
                <a:solidFill>
                  <a:srgbClr val="4D5156"/>
                </a:solidFill>
                <a:highlight>
                  <a:srgbClr val="FFFFFF"/>
                </a:highlight>
              </a:rPr>
              <a:t>Ŷ= 1| A = 0, Y = 1) = P</a:t>
            </a:r>
            <a:r>
              <a:rPr i="1" lang="en"/>
              <a:t>(</a:t>
            </a:r>
            <a:r>
              <a:rPr i="1" lang="en">
                <a:solidFill>
                  <a:srgbClr val="4D5156"/>
                </a:solidFill>
                <a:highlight>
                  <a:srgbClr val="FFFFFF"/>
                </a:highlight>
              </a:rPr>
              <a:t>Ŷ = 1| A = 1, Y = 1) </a:t>
            </a:r>
            <a:endParaRPr i="1"/>
          </a:p>
          <a:p>
            <a:pPr indent="0" lvl="0" marL="0" rtl="0" algn="l">
              <a:lnSpc>
                <a:spcPct val="100000"/>
              </a:lnSpc>
              <a:spcBef>
                <a:spcPts val="1600"/>
              </a:spcBef>
              <a:spcAft>
                <a:spcPts val="1600"/>
              </a:spcAft>
              <a:buNone/>
            </a:pPr>
            <a:r>
              <a:rPr b="1" lang="en"/>
              <a:t>Counterfactual Fairness</a:t>
            </a:r>
            <a:r>
              <a:rPr lang="en"/>
              <a:t> – Had any individual been of a different race, sex, etc. the prediction would not change. </a:t>
            </a:r>
            <a:r>
              <a:rPr i="1" lang="en"/>
              <a:t>P(</a:t>
            </a:r>
            <a:r>
              <a:rPr i="1" lang="en">
                <a:solidFill>
                  <a:srgbClr val="4D5156"/>
                </a:solidFill>
                <a:highlight>
                  <a:srgbClr val="FFFFFF"/>
                </a:highlight>
              </a:rPr>
              <a:t>Ŷ</a:t>
            </a:r>
            <a:r>
              <a:rPr baseline="-25000" i="1" lang="en"/>
              <a:t>A←a</a:t>
            </a:r>
            <a:r>
              <a:rPr i="1" lang="en"/>
              <a:t> (U) = y | X = x, A = a) = P(</a:t>
            </a:r>
            <a:r>
              <a:rPr i="1" lang="en">
                <a:solidFill>
                  <a:srgbClr val="4D5156"/>
                </a:solidFill>
                <a:highlight>
                  <a:srgbClr val="FFFFFF"/>
                </a:highlight>
              </a:rPr>
              <a:t>Ŷ</a:t>
            </a:r>
            <a:r>
              <a:rPr baseline="-25000" i="1" lang="en"/>
              <a:t>A←a’</a:t>
            </a:r>
            <a:r>
              <a:rPr i="1" lang="en"/>
              <a:t> (U) = y | X = x, A = a)</a:t>
            </a:r>
            <a:endParaRPr i="1"/>
          </a:p>
        </p:txBody>
      </p:sp>
      <p:sp>
        <p:nvSpPr>
          <p:cNvPr id="142" name="Google Shape;142;p15"/>
          <p:cNvSpPr/>
          <p:nvPr/>
        </p:nvSpPr>
        <p:spPr>
          <a:xfrm>
            <a:off x="855600" y="4068200"/>
            <a:ext cx="7432800" cy="650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*Implication of counterfactual fairness* </a:t>
            </a:r>
            <a:endParaRPr b="1"/>
          </a:p>
          <a:p>
            <a:pPr indent="0" lvl="0" marL="0" rtl="0" algn="ctr">
              <a:spcBef>
                <a:spcPts val="0"/>
              </a:spcBef>
              <a:spcAft>
                <a:spcPts val="0"/>
              </a:spcAft>
              <a:buNone/>
            </a:pPr>
            <a:r>
              <a:rPr lang="en"/>
              <a:t>A prediction will be counterfactually fair if it is a function of the non-descendants of a protected attribute (this precludes the use of the observed outcome in a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Example</a:t>
            </a:r>
            <a:endParaRPr/>
          </a:p>
        </p:txBody>
      </p:sp>
      <p:pic>
        <p:nvPicPr>
          <p:cNvPr descr="image alt &gt;&lt;" id="148" name="Google Shape;148;p16"/>
          <p:cNvPicPr preferRelativeResize="0"/>
          <p:nvPr/>
        </p:nvPicPr>
        <p:blipFill rotWithShape="1">
          <a:blip r:embed="rId3">
            <a:alphaModFix/>
          </a:blip>
          <a:srcRect b="0" l="22181" r="14241" t="5802"/>
          <a:stretch/>
        </p:blipFill>
        <p:spPr>
          <a:xfrm>
            <a:off x="5119175" y="1337100"/>
            <a:ext cx="3434274" cy="2862400"/>
          </a:xfrm>
          <a:prstGeom prst="rect">
            <a:avLst/>
          </a:prstGeom>
          <a:noFill/>
          <a:ln>
            <a:noFill/>
          </a:ln>
        </p:spPr>
      </p:pic>
      <p:sp>
        <p:nvSpPr>
          <p:cNvPr id="149" name="Google Shape;149;p16"/>
          <p:cNvSpPr txBox="1"/>
          <p:nvPr/>
        </p:nvSpPr>
        <p:spPr>
          <a:xfrm>
            <a:off x="975925" y="1256750"/>
            <a:ext cx="4093800" cy="302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
                <a:latin typeface="Calibri"/>
                <a:ea typeface="Calibri"/>
                <a:cs typeface="Calibri"/>
                <a:sym typeface="Calibri"/>
              </a:rPr>
              <a:t>Protected Attribute </a:t>
            </a:r>
            <a:r>
              <a:rPr lang="en">
                <a:latin typeface="Calibri"/>
                <a:ea typeface="Calibri"/>
                <a:cs typeface="Calibri"/>
                <a:sym typeface="Calibri"/>
              </a:rPr>
              <a:t>- </a:t>
            </a:r>
            <a:r>
              <a:rPr lang="en">
                <a:latin typeface="Calibri"/>
                <a:ea typeface="Calibri"/>
                <a:cs typeface="Calibri"/>
                <a:sym typeface="Calibri"/>
              </a:rPr>
              <a:t>Race (A) </a:t>
            </a:r>
            <a:r>
              <a:rPr lang="en">
                <a:latin typeface="Calibri"/>
                <a:ea typeface="Calibri"/>
                <a:cs typeface="Calibri"/>
                <a:sym typeface="Calibri"/>
              </a:rPr>
              <a:t>- Any attribute that should not be discriminated against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Observable Attribute</a:t>
            </a:r>
            <a:r>
              <a:rPr lang="en">
                <a:latin typeface="Calibri"/>
                <a:ea typeface="Calibri"/>
                <a:cs typeface="Calibri"/>
                <a:sym typeface="Calibri"/>
              </a:rPr>
              <a:t> - Red Car (X)</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Outcome</a:t>
            </a:r>
            <a:r>
              <a:rPr lang="en">
                <a:latin typeface="Calibri"/>
                <a:ea typeface="Calibri"/>
                <a:cs typeface="Calibri"/>
                <a:sym typeface="Calibri"/>
              </a:rPr>
              <a:t> - Accident Rate (Y)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Latent Variable </a:t>
            </a:r>
            <a:r>
              <a:rPr lang="en">
                <a:latin typeface="Calibri"/>
                <a:ea typeface="Calibri"/>
                <a:cs typeface="Calibri"/>
                <a:sym typeface="Calibri"/>
              </a:rPr>
              <a:t>- Aggressive Driving (U)</a:t>
            </a:r>
            <a:endParaRPr>
              <a:latin typeface="Calibri"/>
              <a:ea typeface="Calibri"/>
              <a:cs typeface="Calibri"/>
              <a:sym typeface="Calibri"/>
            </a:endParaRPr>
          </a:p>
          <a:p>
            <a:pPr indent="0" lvl="0" marL="0" rtl="0" algn="just">
              <a:lnSpc>
                <a:spcPct val="115000"/>
              </a:lnSpc>
              <a:spcBef>
                <a:spcPts val="1200"/>
              </a:spcBef>
              <a:spcAft>
                <a:spcPts val="0"/>
              </a:spcAft>
              <a:buNone/>
            </a:pPr>
            <a:r>
              <a:rPr lang="en" sz="1100"/>
              <a:t>Group A is more likely than other groups to drive a red car (X) but are not more likely to get into an accident (Y)</a:t>
            </a:r>
            <a:endParaRPr sz="1100"/>
          </a:p>
          <a:p>
            <a:pPr indent="0" lvl="0" marL="0" rtl="0" algn="just">
              <a:lnSpc>
                <a:spcPct val="115000"/>
              </a:lnSpc>
              <a:spcBef>
                <a:spcPts val="1200"/>
              </a:spcBef>
              <a:spcAft>
                <a:spcPts val="0"/>
              </a:spcAft>
              <a:buNone/>
            </a:pPr>
            <a:r>
              <a:rPr lang="en" sz="1100"/>
              <a:t>People who are more likely to be aggressive drivers (U) like to drive red cars as well</a:t>
            </a:r>
            <a:endParaRPr sz="1100"/>
          </a:p>
          <a:p>
            <a:pPr indent="0" lvl="0" marL="0" rtl="0" algn="just">
              <a:lnSpc>
                <a:spcPct val="115000"/>
              </a:lnSpc>
              <a:spcBef>
                <a:spcPts val="1200"/>
              </a:spcBef>
              <a:spcAft>
                <a:spcPts val="1200"/>
              </a:spcAft>
              <a:buNone/>
            </a:pPr>
            <a:r>
              <a:rPr lang="en" sz="1100"/>
              <a:t>Using red car (X) as a predictor will lead to an unfair prediction as group A would be predicted to be more likely to get into an accident even though this is not the case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444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Fair learning Algorithm</a:t>
            </a:r>
            <a:endParaRPr/>
          </a:p>
        </p:txBody>
      </p:sp>
      <p:pic>
        <p:nvPicPr>
          <p:cNvPr id="155" name="Google Shape;155;p17"/>
          <p:cNvPicPr preferRelativeResize="0"/>
          <p:nvPr/>
        </p:nvPicPr>
        <p:blipFill>
          <a:blip r:embed="rId3">
            <a:alphaModFix/>
          </a:blip>
          <a:stretch>
            <a:fillRect/>
          </a:stretch>
        </p:blipFill>
        <p:spPr>
          <a:xfrm>
            <a:off x="1518613" y="1170325"/>
            <a:ext cx="6106775" cy="1319150"/>
          </a:xfrm>
          <a:prstGeom prst="rect">
            <a:avLst/>
          </a:prstGeom>
          <a:noFill/>
          <a:ln>
            <a:noFill/>
          </a:ln>
        </p:spPr>
      </p:pic>
      <p:sp>
        <p:nvSpPr>
          <p:cNvPr id="156" name="Google Shape;156;p17"/>
          <p:cNvSpPr txBox="1"/>
          <p:nvPr>
            <p:ph idx="1" type="body"/>
          </p:nvPr>
        </p:nvSpPr>
        <p:spPr>
          <a:xfrm>
            <a:off x="819150" y="2580025"/>
            <a:ext cx="7505700" cy="196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simple terms we are essentially extracting the latent variable from observed variables and then using that latent variable and non-descendents of the protected attribute in the predictive model.</a:t>
            </a:r>
            <a:endParaRPr/>
          </a:p>
          <a:p>
            <a:pPr indent="-311150" lvl="0" marL="457200" rtl="0" algn="l">
              <a:spcBef>
                <a:spcPts val="0"/>
              </a:spcBef>
              <a:spcAft>
                <a:spcPts val="0"/>
              </a:spcAft>
              <a:buSzPts val="1300"/>
              <a:buChar char="●"/>
            </a:pPr>
            <a:r>
              <a:rPr lang="en"/>
              <a:t>As the authors say, “we are essentially learning a projection of T into the space of fair decisions, removing historical biases as a by-product ”. (p. 5)</a:t>
            </a:r>
            <a:endParaRPr/>
          </a:p>
          <a:p>
            <a:pPr indent="-311150" lvl="0" marL="457200" rtl="0" algn="l">
              <a:spcBef>
                <a:spcPts val="0"/>
              </a:spcBef>
              <a:spcAft>
                <a:spcPts val="0"/>
              </a:spcAft>
              <a:buSzPts val="1300"/>
              <a:buChar char="●"/>
            </a:pPr>
            <a:r>
              <a:rPr lang="en"/>
              <a:t>Model </a:t>
            </a:r>
            <a:r>
              <a:rPr i="1" lang="en"/>
              <a:t>M </a:t>
            </a:r>
            <a:r>
              <a:rPr lang="en"/>
              <a:t> can take 3 levels of counterfactual assumption (most assumptions at level 3)</a:t>
            </a:r>
            <a:endParaRPr/>
          </a:p>
          <a:p>
            <a:pPr indent="-298450" lvl="1" marL="914400" rtl="0" algn="l">
              <a:spcBef>
                <a:spcPts val="0"/>
              </a:spcBef>
              <a:spcAft>
                <a:spcPts val="0"/>
              </a:spcAft>
              <a:buSzPts val="1100"/>
              <a:buChar char="○"/>
            </a:pPr>
            <a:r>
              <a:rPr lang="en"/>
              <a:t>Level 1 – Determine  from observable non-descendents of</a:t>
            </a:r>
            <a:r>
              <a:rPr lang="en"/>
              <a:t> A</a:t>
            </a:r>
            <a:endParaRPr/>
          </a:p>
          <a:p>
            <a:pPr indent="-298450" lvl="1" marL="914400" rtl="0" algn="l">
              <a:spcBef>
                <a:spcPts val="0"/>
              </a:spcBef>
              <a:spcAft>
                <a:spcPts val="0"/>
              </a:spcAft>
              <a:buSzPts val="1100"/>
              <a:buChar char="○"/>
            </a:pPr>
            <a:r>
              <a:rPr lang="en"/>
              <a:t>Level 2 – Determine  through some non-deterministic latent variable (</a:t>
            </a:r>
            <a:r>
              <a:rPr b="1" lang="en"/>
              <a:t>This is what we replicate</a:t>
            </a:r>
            <a:r>
              <a:rPr lang="en"/>
              <a:t>)</a:t>
            </a:r>
            <a:endParaRPr/>
          </a:p>
          <a:p>
            <a:pPr indent="-298450" lvl="1" marL="914400" rtl="0" algn="l">
              <a:spcBef>
                <a:spcPts val="0"/>
              </a:spcBef>
              <a:spcAft>
                <a:spcPts val="0"/>
              </a:spcAft>
              <a:buSzPts val="1100"/>
              <a:buChar char="○"/>
            </a:pPr>
            <a:r>
              <a:rPr lang="en"/>
              <a:t>Level 3 – Determine  through some deterministic latent variables (not discussed in great detail)</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School </a:t>
            </a:r>
            <a:r>
              <a:rPr lang="en"/>
              <a:t>Success</a:t>
            </a:r>
            <a:endParaRPr/>
          </a:p>
        </p:txBody>
      </p:sp>
      <p:sp>
        <p:nvSpPr>
          <p:cNvPr id="162" name="Google Shape;162;p18"/>
          <p:cNvSpPr txBox="1"/>
          <p:nvPr/>
        </p:nvSpPr>
        <p:spPr>
          <a:xfrm>
            <a:off x="975925" y="1485350"/>
            <a:ext cx="4093800" cy="302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
                <a:latin typeface="Calibri"/>
                <a:ea typeface="Calibri"/>
                <a:cs typeface="Calibri"/>
                <a:sym typeface="Calibri"/>
              </a:rPr>
              <a:t>Protected Attributes </a:t>
            </a:r>
            <a:r>
              <a:rPr lang="en">
                <a:latin typeface="Calibri"/>
                <a:ea typeface="Calibri"/>
                <a:cs typeface="Calibri"/>
                <a:sym typeface="Calibri"/>
              </a:rPr>
              <a:t>- Race (R), Sex (S)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Observable Attribute</a:t>
            </a:r>
            <a:r>
              <a:rPr b="1" lang="en">
                <a:latin typeface="Calibri"/>
                <a:ea typeface="Calibri"/>
                <a:cs typeface="Calibri"/>
                <a:sym typeface="Calibri"/>
              </a:rPr>
              <a:t>s</a:t>
            </a:r>
            <a:r>
              <a:rPr lang="en">
                <a:latin typeface="Calibri"/>
                <a:ea typeface="Calibri"/>
                <a:cs typeface="Calibri"/>
                <a:sym typeface="Calibri"/>
              </a:rPr>
              <a:t> </a:t>
            </a:r>
            <a:r>
              <a:rPr lang="en">
                <a:latin typeface="Calibri"/>
                <a:ea typeface="Calibri"/>
                <a:cs typeface="Calibri"/>
                <a:sym typeface="Calibri"/>
              </a:rPr>
              <a:t>- LSAT (L), GPA (G)</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Outcome</a:t>
            </a:r>
            <a:r>
              <a:rPr lang="en">
                <a:latin typeface="Calibri"/>
                <a:ea typeface="Calibri"/>
                <a:cs typeface="Calibri"/>
                <a:sym typeface="Calibri"/>
              </a:rPr>
              <a:t> - FYA - First Year Average (F)</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Latent Variable </a:t>
            </a:r>
            <a:r>
              <a:rPr lang="en">
                <a:latin typeface="Calibri"/>
                <a:ea typeface="Calibri"/>
                <a:cs typeface="Calibri"/>
                <a:sym typeface="Calibri"/>
              </a:rPr>
              <a:t>- Knowledge (K)</a:t>
            </a:r>
            <a:endParaRPr sz="1100"/>
          </a:p>
          <a:p>
            <a:pPr indent="0" lvl="0" marL="0" rtl="0" algn="just">
              <a:lnSpc>
                <a:spcPct val="115000"/>
              </a:lnSpc>
              <a:spcBef>
                <a:spcPts val="1200"/>
              </a:spcBef>
              <a:spcAft>
                <a:spcPts val="0"/>
              </a:spcAft>
              <a:buNone/>
            </a:pPr>
            <a:r>
              <a:rPr lang="en" sz="1100"/>
              <a:t>Example in authors paper comes from real observed data on low school applicants</a:t>
            </a:r>
            <a:endParaRPr sz="1100"/>
          </a:p>
          <a:p>
            <a:pPr indent="0" lvl="0" marL="0" rtl="0" algn="just">
              <a:lnSpc>
                <a:spcPct val="115000"/>
              </a:lnSpc>
              <a:spcBef>
                <a:spcPts val="1200"/>
              </a:spcBef>
              <a:spcAft>
                <a:spcPts val="0"/>
              </a:spcAft>
              <a:buNone/>
            </a:pPr>
            <a:r>
              <a:rPr lang="en" sz="1100"/>
              <a:t>Data used in replication is </a:t>
            </a:r>
            <a:r>
              <a:rPr lang="en" sz="1100"/>
              <a:t>created</a:t>
            </a:r>
            <a:r>
              <a:rPr lang="en" sz="1100"/>
              <a:t> from a model created in Pyro</a:t>
            </a:r>
            <a:endParaRPr sz="1100"/>
          </a:p>
          <a:p>
            <a:pPr indent="0" lvl="0" marL="0" rtl="0" algn="just">
              <a:lnSpc>
                <a:spcPct val="115000"/>
              </a:lnSpc>
              <a:spcBef>
                <a:spcPts val="1200"/>
              </a:spcBef>
              <a:spcAft>
                <a:spcPts val="0"/>
              </a:spcAft>
              <a:buNone/>
            </a:pPr>
            <a:r>
              <a:rPr lang="en" sz="1100"/>
              <a:t>The goal of a school creating this model would be to predict if an applicant will have a high first year average</a:t>
            </a:r>
            <a:endParaRPr sz="1100"/>
          </a:p>
          <a:p>
            <a:pPr indent="0" lvl="0" marL="0" rtl="0" algn="just">
              <a:lnSpc>
                <a:spcPct val="115000"/>
              </a:lnSpc>
              <a:spcBef>
                <a:spcPts val="1200"/>
              </a:spcBef>
              <a:spcAft>
                <a:spcPts val="1200"/>
              </a:spcAft>
              <a:buNone/>
            </a:pPr>
            <a:r>
              <a:t/>
            </a:r>
            <a:endParaRPr sz="1100"/>
          </a:p>
        </p:txBody>
      </p:sp>
      <p:grpSp>
        <p:nvGrpSpPr>
          <p:cNvPr id="163" name="Google Shape;163;p18"/>
          <p:cNvGrpSpPr/>
          <p:nvPr/>
        </p:nvGrpSpPr>
        <p:grpSpPr>
          <a:xfrm>
            <a:off x="5136450" y="1598375"/>
            <a:ext cx="3321475" cy="2620850"/>
            <a:chOff x="5136450" y="1522175"/>
            <a:chExt cx="3321475" cy="2620850"/>
          </a:xfrm>
        </p:grpSpPr>
        <p:pic>
          <p:nvPicPr>
            <p:cNvPr id="164" name="Google Shape;164;p18"/>
            <p:cNvPicPr preferRelativeResize="0"/>
            <p:nvPr/>
          </p:nvPicPr>
          <p:blipFill rotWithShape="1">
            <a:blip r:embed="rId3">
              <a:alphaModFix/>
            </a:blip>
            <a:srcRect b="0" l="0" r="24902" t="0"/>
            <a:stretch/>
          </p:blipFill>
          <p:spPr>
            <a:xfrm>
              <a:off x="5136450" y="1522175"/>
              <a:ext cx="3321475" cy="2620850"/>
            </a:xfrm>
            <a:prstGeom prst="rect">
              <a:avLst/>
            </a:prstGeom>
            <a:noFill/>
            <a:ln>
              <a:noFill/>
            </a:ln>
          </p:spPr>
        </p:pic>
        <p:pic>
          <p:nvPicPr>
            <p:cNvPr id="165" name="Google Shape;165;p18"/>
            <p:cNvPicPr preferRelativeResize="0"/>
            <p:nvPr/>
          </p:nvPicPr>
          <p:blipFill rotWithShape="1">
            <a:blip r:embed="rId3">
              <a:alphaModFix/>
            </a:blip>
            <a:srcRect b="39154" l="76589" r="0" t="36938"/>
            <a:stretch/>
          </p:blipFill>
          <p:spPr>
            <a:xfrm>
              <a:off x="7205825" y="3572225"/>
              <a:ext cx="882475" cy="533974"/>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School Model</a:t>
            </a:r>
            <a:endParaRPr/>
          </a:p>
        </p:txBody>
      </p:sp>
      <p:sp>
        <p:nvSpPr>
          <p:cNvPr id="171" name="Google Shape;171;p19"/>
          <p:cNvSpPr txBox="1"/>
          <p:nvPr/>
        </p:nvSpPr>
        <p:spPr>
          <a:xfrm>
            <a:off x="975925" y="1332950"/>
            <a:ext cx="4093800" cy="302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latin typeface="Calibri"/>
                <a:ea typeface="Calibri"/>
                <a:cs typeface="Calibri"/>
                <a:sym typeface="Calibri"/>
              </a:rPr>
              <a:t>Synthetic data generated from the distributions on the right. For simplicity data is defined as follows:</a:t>
            </a:r>
            <a:endParaRPr b="1">
              <a:latin typeface="Calibri"/>
              <a:ea typeface="Calibri"/>
              <a:cs typeface="Calibri"/>
              <a:sym typeface="Calibri"/>
            </a:endParaRPr>
          </a:p>
          <a:p>
            <a:pPr indent="-298450" lvl="0" marL="457200" rtl="0" algn="just">
              <a:lnSpc>
                <a:spcPct val="115000"/>
              </a:lnSpc>
              <a:spcBef>
                <a:spcPts val="1200"/>
              </a:spcBef>
              <a:spcAft>
                <a:spcPts val="0"/>
              </a:spcAft>
              <a:buSzPts val="1100"/>
              <a:buChar char="-"/>
            </a:pPr>
            <a:r>
              <a:rPr b="1" lang="en" sz="1100"/>
              <a:t>Race (R)</a:t>
            </a:r>
            <a:r>
              <a:rPr lang="en" sz="1100"/>
              <a:t> - Binary variable</a:t>
            </a:r>
            <a:endParaRPr sz="1100"/>
          </a:p>
          <a:p>
            <a:pPr indent="-298450" lvl="0" marL="457200" rtl="0" algn="just">
              <a:lnSpc>
                <a:spcPct val="115000"/>
              </a:lnSpc>
              <a:spcBef>
                <a:spcPts val="0"/>
              </a:spcBef>
              <a:spcAft>
                <a:spcPts val="0"/>
              </a:spcAft>
              <a:buSzPts val="1100"/>
              <a:buChar char="-"/>
            </a:pPr>
            <a:r>
              <a:rPr b="1" lang="en" sz="1100"/>
              <a:t>Sex (S) </a:t>
            </a:r>
            <a:r>
              <a:rPr lang="en" sz="1100"/>
              <a:t>- Binary variable</a:t>
            </a:r>
            <a:endParaRPr sz="1100"/>
          </a:p>
          <a:p>
            <a:pPr indent="-298450" lvl="0" marL="457200" rtl="0" algn="just">
              <a:lnSpc>
                <a:spcPct val="115000"/>
              </a:lnSpc>
              <a:spcBef>
                <a:spcPts val="0"/>
              </a:spcBef>
              <a:spcAft>
                <a:spcPts val="0"/>
              </a:spcAft>
              <a:buSzPts val="1100"/>
              <a:buChar char="-"/>
            </a:pPr>
            <a:r>
              <a:rPr b="1" lang="en" sz="1100"/>
              <a:t>Knowledge (K)</a:t>
            </a:r>
            <a:r>
              <a:rPr lang="en" sz="1100"/>
              <a:t> - Normal distributed variable indicating a applicants unobserved knowledge or ability</a:t>
            </a:r>
            <a:endParaRPr sz="1100"/>
          </a:p>
          <a:p>
            <a:pPr indent="-298450" lvl="0" marL="457200" rtl="0" algn="just">
              <a:lnSpc>
                <a:spcPct val="115000"/>
              </a:lnSpc>
              <a:spcBef>
                <a:spcPts val="0"/>
              </a:spcBef>
              <a:spcAft>
                <a:spcPts val="0"/>
              </a:spcAft>
              <a:buSzPts val="1100"/>
              <a:buChar char="-"/>
            </a:pPr>
            <a:r>
              <a:rPr b="1" lang="en" sz="1100"/>
              <a:t>LSAT (L)</a:t>
            </a:r>
            <a:r>
              <a:rPr lang="en" sz="1100"/>
              <a:t> - Normally distributed variable, function of Race, Sex and Knowledge. Entrance exam score</a:t>
            </a:r>
            <a:endParaRPr sz="1100"/>
          </a:p>
          <a:p>
            <a:pPr indent="-298450" lvl="0" marL="457200" rtl="0" algn="just">
              <a:lnSpc>
                <a:spcPct val="115000"/>
              </a:lnSpc>
              <a:spcBef>
                <a:spcPts val="0"/>
              </a:spcBef>
              <a:spcAft>
                <a:spcPts val="0"/>
              </a:spcAft>
              <a:buSzPts val="1100"/>
              <a:buChar char="-"/>
            </a:pPr>
            <a:r>
              <a:rPr b="1" lang="en" sz="1100"/>
              <a:t>GPA (G)</a:t>
            </a:r>
            <a:r>
              <a:rPr lang="en" sz="1100"/>
              <a:t> - Normally distributed variable, function of Race, Sex and Knowledge. GPA prior to law school</a:t>
            </a:r>
            <a:endParaRPr sz="1100"/>
          </a:p>
          <a:p>
            <a:pPr indent="-298450" lvl="0" marL="457200" rtl="0" algn="just">
              <a:lnSpc>
                <a:spcPct val="115000"/>
              </a:lnSpc>
              <a:spcBef>
                <a:spcPts val="0"/>
              </a:spcBef>
              <a:spcAft>
                <a:spcPts val="0"/>
              </a:spcAft>
              <a:buSzPts val="1100"/>
              <a:buChar char="-"/>
            </a:pPr>
            <a:r>
              <a:rPr b="1" lang="en" sz="1100"/>
              <a:t>FYA (F)</a:t>
            </a:r>
            <a:r>
              <a:rPr lang="en" sz="1100"/>
              <a:t> - Normally distributed variable, function of Race, Sex and Knowledge. First Year Average in Law school</a:t>
            </a:r>
            <a:endParaRPr sz="1100"/>
          </a:p>
        </p:txBody>
      </p:sp>
      <p:pic>
        <p:nvPicPr>
          <p:cNvPr id="172" name="Google Shape;172;p19"/>
          <p:cNvPicPr preferRelativeResize="0"/>
          <p:nvPr/>
        </p:nvPicPr>
        <p:blipFill>
          <a:blip r:embed="rId3">
            <a:alphaModFix/>
          </a:blip>
          <a:stretch>
            <a:fillRect/>
          </a:stretch>
        </p:blipFill>
        <p:spPr>
          <a:xfrm>
            <a:off x="5168550" y="1557988"/>
            <a:ext cx="3549376" cy="257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4779259" y="1180575"/>
            <a:ext cx="3545592" cy="3301300"/>
          </a:xfrm>
          <a:prstGeom prst="rect">
            <a:avLst/>
          </a:prstGeom>
          <a:noFill/>
          <a:ln>
            <a:noFill/>
          </a:ln>
        </p:spPr>
      </p:pic>
      <p:sp>
        <p:nvSpPr>
          <p:cNvPr id="178" name="Google Shape;178;p20"/>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Unaware/Full</a:t>
            </a:r>
            <a:r>
              <a:rPr lang="en"/>
              <a:t> Model Code</a:t>
            </a:r>
            <a:endParaRPr/>
          </a:p>
        </p:txBody>
      </p:sp>
      <p:sp>
        <p:nvSpPr>
          <p:cNvPr id="179" name="Google Shape;179;p20"/>
          <p:cNvSpPr txBox="1"/>
          <p:nvPr/>
        </p:nvSpPr>
        <p:spPr>
          <a:xfrm>
            <a:off x="991225" y="1577525"/>
            <a:ext cx="3545700" cy="250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 Pyros linear regression to get </a:t>
            </a:r>
            <a:r>
              <a:rPr lang="en"/>
              <a:t>parameters</a:t>
            </a:r>
            <a:r>
              <a:rPr lang="en"/>
              <a:t> and determine predicted values of FYA</a:t>
            </a:r>
            <a:endParaRPr/>
          </a:p>
          <a:p>
            <a:pPr indent="-317500" lvl="0" marL="457200" rtl="0" algn="l">
              <a:spcBef>
                <a:spcPts val="0"/>
              </a:spcBef>
              <a:spcAft>
                <a:spcPts val="0"/>
              </a:spcAft>
              <a:buSzPts val="1400"/>
              <a:buChar char="-"/>
            </a:pPr>
            <a:r>
              <a:rPr lang="en"/>
              <a:t>Full model uses all observable data</a:t>
            </a:r>
            <a:endParaRPr/>
          </a:p>
          <a:p>
            <a:pPr indent="-317500" lvl="0" marL="457200" rtl="0" algn="l">
              <a:spcBef>
                <a:spcPts val="0"/>
              </a:spcBef>
              <a:spcAft>
                <a:spcPts val="0"/>
              </a:spcAft>
              <a:buSzPts val="1400"/>
              <a:buChar char="-"/>
            </a:pPr>
            <a:r>
              <a:rPr lang="en"/>
              <a:t>Unaware models only uses non-protected observable attributes (LSAT and GPA)</a:t>
            </a:r>
            <a:endParaRPr/>
          </a:p>
          <a:p>
            <a:pPr indent="-317500" lvl="0" marL="457200" rtl="0" algn="l">
              <a:spcBef>
                <a:spcPts val="0"/>
              </a:spcBef>
              <a:spcAft>
                <a:spcPts val="0"/>
              </a:spcAft>
              <a:buSzPts val="1400"/>
              <a:buChar char="-"/>
            </a:pPr>
            <a:r>
              <a:rPr lang="en"/>
              <a:t>Both models result in unfair predictions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results on next two slides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Model: Density plots </a:t>
            </a:r>
            <a:r>
              <a:rPr lang="en"/>
              <a:t>separated</a:t>
            </a:r>
            <a:r>
              <a:rPr lang="en"/>
              <a:t> out by protected attributes</a:t>
            </a:r>
            <a:endParaRPr/>
          </a:p>
        </p:txBody>
      </p:sp>
      <p:pic>
        <p:nvPicPr>
          <p:cNvPr id="185" name="Google Shape;185;p21"/>
          <p:cNvPicPr preferRelativeResize="0"/>
          <p:nvPr/>
        </p:nvPicPr>
        <p:blipFill>
          <a:blip r:embed="rId3">
            <a:alphaModFix/>
          </a:blip>
          <a:stretch>
            <a:fillRect/>
          </a:stretch>
        </p:blipFill>
        <p:spPr>
          <a:xfrm>
            <a:off x="1781937" y="1499100"/>
            <a:ext cx="5580125" cy="2966075"/>
          </a:xfrm>
          <a:prstGeom prst="rect">
            <a:avLst/>
          </a:prstGeom>
          <a:noFill/>
          <a:ln cap="flat" cmpd="sng" w="9525">
            <a:solidFill>
              <a:srgbClr val="000000"/>
            </a:solidFill>
            <a:prstDash val="solid"/>
            <a:round/>
            <a:headEnd len="sm" w="sm" type="none"/>
            <a:tailEnd len="sm" w="sm" type="none"/>
          </a:ln>
        </p:spPr>
      </p:pic>
      <p:sp>
        <p:nvSpPr>
          <p:cNvPr id="186" name="Google Shape;186;p21"/>
          <p:cNvSpPr txBox="1"/>
          <p:nvPr/>
        </p:nvSpPr>
        <p:spPr>
          <a:xfrm>
            <a:off x="3596100" y="4386155"/>
            <a:ext cx="19518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Predicted FYA</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