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24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F8558-9705-4395-9C70-638F1FE02D6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6D863-0B45-4368-8E99-704351970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27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sentence</a:t>
            </a:r>
            <a:r>
              <a:rPr lang="en-US" baseline="0" dirty="0" smtClean="0"/>
              <a:t> or two each of pros/cons.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6D863-0B45-4368-8E99-7043519706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57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</a:p>
          <a:p>
            <a:pPr marL="288000" lvl="1">
              <a:spcAft>
                <a:spcPts val="1134"/>
              </a:spcAft>
            </a:pPr>
            <a:r>
              <a:rPr lang="en-US" sz="2200" b="0" strike="noStrike" spc="-1">
                <a:solidFill>
                  <a:srgbClr val="1C1C1C"/>
                </a:solidFill>
                <a:latin typeface="Source Sans Pro Light"/>
              </a:rPr>
              <a:t>Second Outline Level</a:t>
            </a:r>
          </a:p>
          <a:p>
            <a:pPr marL="576000" lvl="2">
              <a:spcAft>
                <a:spcPts val="850"/>
              </a:spcAft>
            </a:pPr>
            <a:r>
              <a:rPr lang="en-US" sz="1800" b="0" strike="noStrike" spc="-1">
                <a:solidFill>
                  <a:srgbClr val="1C1C1C"/>
                </a:solidFill>
                <a:latin typeface="Source Sans Pro Light"/>
              </a:rPr>
              <a:t>Third Outline Level</a:t>
            </a:r>
          </a:p>
          <a:p>
            <a:pPr marL="864000" lvl="3">
              <a:spcAft>
                <a:spcPts val="567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Fourth Outline Level</a:t>
            </a:r>
          </a:p>
          <a:p>
            <a:pPr marL="1152000" lvl="4">
              <a:spcAft>
                <a:spcPts val="283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Fifth Outline Level</a:t>
            </a:r>
          </a:p>
          <a:p>
            <a:pPr marL="1440000" lvl="5">
              <a:spcAft>
                <a:spcPts val="283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Sixth Outline Level</a:t>
            </a:r>
          </a:p>
          <a:p>
            <a:pPr marL="1728000" lvl="6">
              <a:spcAft>
                <a:spcPts val="283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Seventh Outline Level</a:t>
            </a: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/>
            <a:r>
              <a:rPr lang="en-US" sz="1800" b="1" strike="noStrike" spc="-1">
                <a:solidFill>
                  <a:srgbClr val="FFFFFF"/>
                </a:solidFill>
                <a:latin typeface="Source Sans Pro Black"/>
              </a:rPr>
              <a:t> </a:t>
            </a: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1800" b="1" strike="noStrike" spc="-1">
                <a:solidFill>
                  <a:srgbClr val="FFFFFF"/>
                </a:solidFill>
                <a:latin typeface="Source Sans Pro Black"/>
              </a:rPr>
              <a:t> </a:t>
            </a: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fld id="{38947FCE-7076-41C3-B9BC-07A6F71F1516}" type="slidenum">
              <a:rPr lang="en-US" sz="1800" b="1" strike="noStrike" spc="-1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</a:p>
          <a:p>
            <a:pPr marL="288000" lvl="1">
              <a:spcAft>
                <a:spcPts val="1131"/>
              </a:spcAft>
            </a:pPr>
            <a:r>
              <a:rPr lang="en-US" sz="2200" b="0" strike="noStrike" spc="-1">
                <a:solidFill>
                  <a:srgbClr val="1C1C1C"/>
                </a:solidFill>
                <a:latin typeface="Source Sans Pro Light"/>
              </a:rPr>
              <a:t>Second Outline Level</a:t>
            </a:r>
          </a:p>
          <a:p>
            <a:pPr marL="576000" lvl="2">
              <a:spcAft>
                <a:spcPts val="850"/>
              </a:spcAft>
            </a:pPr>
            <a:r>
              <a:rPr lang="en-US" sz="1800" b="0" strike="noStrike" spc="-1">
                <a:solidFill>
                  <a:srgbClr val="1C1C1C"/>
                </a:solidFill>
                <a:latin typeface="Source Sans Pro Light"/>
              </a:rPr>
              <a:t>Third Outline Level</a:t>
            </a:r>
          </a:p>
          <a:p>
            <a:pPr marL="864000" lvl="3">
              <a:spcAft>
                <a:spcPts val="567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Fourth Outline Level</a:t>
            </a:r>
          </a:p>
          <a:p>
            <a:pPr marL="1152000" lvl="4">
              <a:spcAft>
                <a:spcPts val="283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Fifth Outline Level</a:t>
            </a:r>
          </a:p>
          <a:p>
            <a:pPr marL="1440000" lvl="5">
              <a:spcAft>
                <a:spcPts val="283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Sixth Outline Level</a:t>
            </a:r>
          </a:p>
          <a:p>
            <a:pPr marL="1728000" lvl="6">
              <a:spcAft>
                <a:spcPts val="283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Seventh Outline Level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1" strike="noStrike" spc="-1">
                <a:solidFill>
                  <a:srgbClr val="E74C3C"/>
                </a:solidFill>
                <a:latin typeface="Source Sans Pro Black"/>
              </a:rPr>
              <a:t> 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1800" b="1" strike="noStrike" spc="-1">
                <a:solidFill>
                  <a:srgbClr val="E74C3C"/>
                </a:solidFill>
                <a:latin typeface="Source Sans Pro Black"/>
              </a:rPr>
              <a:t> </a:t>
            </a: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92567B4A-43BD-4DA1-883F-9099B73F597C}" type="slidenum">
              <a:rPr lang="en-US" sz="1800" b="1" strike="noStrike" spc="-1">
                <a:solidFill>
                  <a:srgbClr val="E74C3C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2600" b="1" strike="noStrike" spc="-1">
                <a:solidFill>
                  <a:srgbClr val="FFFFFF"/>
                </a:solidFill>
                <a:latin typeface="Source Sans Pro Black"/>
              </a:rPr>
              <a:t>Extracting reality from DFT: Experimental band gap predictions through ensemble learning</a:t>
            </a: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Results</a:t>
            </a:r>
          </a:p>
        </p:txBody>
      </p:sp>
      <p:sp>
        <p:nvSpPr>
          <p:cNvPr id="169" name="TextShape 2"/>
          <p:cNvSpPr txBox="1"/>
          <p:nvPr/>
        </p:nvSpPr>
        <p:spPr>
          <a:xfrm>
            <a:off x="365760" y="18288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Previous Work</a:t>
            </a:r>
          </a:p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Experimental SVR</a:t>
            </a:r>
          </a:p>
        </p:txBody>
      </p:sp>
      <p:sp>
        <p:nvSpPr>
          <p:cNvPr id="170" name="CustomShape 3"/>
          <p:cNvSpPr/>
          <p:nvPr/>
        </p:nvSpPr>
        <p:spPr>
          <a:xfrm>
            <a:off x="360000" y="3291840"/>
            <a:ext cx="2926080" cy="2651760"/>
          </a:xfrm>
          <a:prstGeom prst="rect">
            <a:avLst/>
          </a:prstGeom>
          <a:solidFill>
            <a:srgbClr val="729FCF">
              <a:alpha val="5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Line 4"/>
          <p:cNvSpPr/>
          <p:nvPr/>
        </p:nvSpPr>
        <p:spPr>
          <a:xfrm flipV="1">
            <a:off x="548640" y="3749040"/>
            <a:ext cx="2103120" cy="210312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5"/>
          <p:cNvSpPr/>
          <p:nvPr/>
        </p:nvSpPr>
        <p:spPr>
          <a:xfrm>
            <a:off x="1920240" y="4297680"/>
            <a:ext cx="182880" cy="182880"/>
          </a:xfrm>
          <a:prstGeom prst="ellipse">
            <a:avLst/>
          </a:prstGeom>
          <a:solidFill>
            <a:srgbClr val="729FCF">
              <a:alpha val="5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6"/>
          <p:cNvSpPr/>
          <p:nvPr/>
        </p:nvSpPr>
        <p:spPr>
          <a:xfrm>
            <a:off x="1645920" y="5120640"/>
            <a:ext cx="182880" cy="182880"/>
          </a:xfrm>
          <a:prstGeom prst="ellipse">
            <a:avLst/>
          </a:prstGeom>
          <a:solidFill>
            <a:srgbClr val="729FCF">
              <a:alpha val="5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7"/>
          <p:cNvSpPr/>
          <p:nvPr/>
        </p:nvSpPr>
        <p:spPr>
          <a:xfrm>
            <a:off x="731520" y="4846320"/>
            <a:ext cx="182880" cy="182880"/>
          </a:xfrm>
          <a:prstGeom prst="ellipse">
            <a:avLst/>
          </a:prstGeom>
          <a:solidFill>
            <a:srgbClr val="729FCF">
              <a:alpha val="5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8"/>
          <p:cNvSpPr/>
          <p:nvPr/>
        </p:nvSpPr>
        <p:spPr>
          <a:xfrm>
            <a:off x="1097280" y="4937760"/>
            <a:ext cx="182880" cy="182880"/>
          </a:xfrm>
          <a:prstGeom prst="ellipse">
            <a:avLst/>
          </a:prstGeom>
          <a:solidFill>
            <a:srgbClr val="729FCF">
              <a:alpha val="5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9"/>
          <p:cNvSpPr/>
          <p:nvPr/>
        </p:nvSpPr>
        <p:spPr>
          <a:xfrm>
            <a:off x="1280160" y="5486400"/>
            <a:ext cx="182880" cy="182880"/>
          </a:xfrm>
          <a:prstGeom prst="ellipse">
            <a:avLst/>
          </a:prstGeom>
          <a:solidFill>
            <a:srgbClr val="729FCF">
              <a:alpha val="5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10"/>
          <p:cNvSpPr/>
          <p:nvPr/>
        </p:nvSpPr>
        <p:spPr>
          <a:xfrm>
            <a:off x="1371600" y="4480560"/>
            <a:ext cx="182880" cy="182880"/>
          </a:xfrm>
          <a:prstGeom prst="ellipse">
            <a:avLst/>
          </a:prstGeom>
          <a:solidFill>
            <a:srgbClr val="729FCF">
              <a:alpha val="5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11"/>
          <p:cNvSpPr/>
          <p:nvPr/>
        </p:nvSpPr>
        <p:spPr>
          <a:xfrm>
            <a:off x="1920240" y="4023360"/>
            <a:ext cx="182880" cy="182880"/>
          </a:xfrm>
          <a:prstGeom prst="ellipse">
            <a:avLst/>
          </a:prstGeom>
          <a:solidFill>
            <a:srgbClr val="729FCF">
              <a:alpha val="5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12"/>
          <p:cNvSpPr/>
          <p:nvPr/>
        </p:nvSpPr>
        <p:spPr>
          <a:xfrm>
            <a:off x="1828800" y="4663440"/>
            <a:ext cx="182880" cy="182880"/>
          </a:xfrm>
          <a:prstGeom prst="ellipse">
            <a:avLst/>
          </a:prstGeom>
          <a:solidFill>
            <a:srgbClr val="729FCF">
              <a:alpha val="5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13"/>
          <p:cNvSpPr/>
          <p:nvPr/>
        </p:nvSpPr>
        <p:spPr>
          <a:xfrm>
            <a:off x="731520" y="5577840"/>
            <a:ext cx="182880" cy="182880"/>
          </a:xfrm>
          <a:prstGeom prst="ellipse">
            <a:avLst/>
          </a:prstGeom>
          <a:solidFill>
            <a:srgbClr val="729FCF">
              <a:alpha val="5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81" name="Table 14"/>
          <p:cNvGraphicFramePr/>
          <p:nvPr/>
        </p:nvGraphicFramePr>
        <p:xfrm>
          <a:off x="5577840" y="2406240"/>
          <a:ext cx="3648960" cy="1439280"/>
        </p:xfrm>
        <a:graphic>
          <a:graphicData uri="http://schemas.openxmlformats.org/drawingml/2006/table">
            <a:tbl>
              <a:tblPr/>
              <a:tblGrid>
                <a:gridCol w="1216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RMSE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Results</a:t>
            </a:r>
          </a:p>
        </p:txBody>
      </p:sp>
      <p:sp>
        <p:nvSpPr>
          <p:cNvPr id="183" name="TextShape 2"/>
          <p:cNvSpPr txBox="1"/>
          <p:nvPr/>
        </p:nvSpPr>
        <p:spPr>
          <a:xfrm>
            <a:off x="365760" y="18288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The experimental models</a:t>
            </a:r>
          </a:p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</a:t>
            </a:r>
          </a:p>
        </p:txBody>
      </p:sp>
      <p:sp>
        <p:nvSpPr>
          <p:cNvPr id="184" name="CustomShape 3"/>
          <p:cNvSpPr/>
          <p:nvPr/>
        </p:nvSpPr>
        <p:spPr>
          <a:xfrm>
            <a:off x="542880" y="5029200"/>
            <a:ext cx="1560240" cy="1371600"/>
          </a:xfrm>
          <a:prstGeom prst="rect">
            <a:avLst/>
          </a:prstGeom>
          <a:solidFill>
            <a:srgbClr val="729FCF">
              <a:alpha val="47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Line 4"/>
          <p:cNvSpPr/>
          <p:nvPr/>
        </p:nvSpPr>
        <p:spPr>
          <a:xfrm flipV="1">
            <a:off x="643320" y="5265720"/>
            <a:ext cx="1121400" cy="108792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5"/>
          <p:cNvSpPr/>
          <p:nvPr/>
        </p:nvSpPr>
        <p:spPr>
          <a:xfrm>
            <a:off x="1374840" y="5549400"/>
            <a:ext cx="97560" cy="94680"/>
          </a:xfrm>
          <a:prstGeom prst="ellipse">
            <a:avLst/>
          </a:prstGeom>
          <a:solidFill>
            <a:srgbClr val="729FCF">
              <a:alpha val="47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6"/>
          <p:cNvSpPr/>
          <p:nvPr/>
        </p:nvSpPr>
        <p:spPr>
          <a:xfrm>
            <a:off x="1228680" y="5975280"/>
            <a:ext cx="97560" cy="94320"/>
          </a:xfrm>
          <a:prstGeom prst="ellipse">
            <a:avLst/>
          </a:prstGeom>
          <a:solidFill>
            <a:srgbClr val="729FCF">
              <a:alpha val="47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7"/>
          <p:cNvSpPr/>
          <p:nvPr/>
        </p:nvSpPr>
        <p:spPr>
          <a:xfrm>
            <a:off x="740880" y="5833080"/>
            <a:ext cx="97560" cy="94680"/>
          </a:xfrm>
          <a:prstGeom prst="ellipse">
            <a:avLst/>
          </a:prstGeom>
          <a:solidFill>
            <a:srgbClr val="729FCF">
              <a:alpha val="47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8"/>
          <p:cNvSpPr/>
          <p:nvPr/>
        </p:nvSpPr>
        <p:spPr>
          <a:xfrm>
            <a:off x="936000" y="5880600"/>
            <a:ext cx="97560" cy="94680"/>
          </a:xfrm>
          <a:prstGeom prst="ellipse">
            <a:avLst/>
          </a:prstGeom>
          <a:solidFill>
            <a:srgbClr val="729FCF">
              <a:alpha val="47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9"/>
          <p:cNvSpPr/>
          <p:nvPr/>
        </p:nvSpPr>
        <p:spPr>
          <a:xfrm>
            <a:off x="1033560" y="6164280"/>
            <a:ext cx="97560" cy="94680"/>
          </a:xfrm>
          <a:prstGeom prst="ellipse">
            <a:avLst/>
          </a:prstGeom>
          <a:solidFill>
            <a:srgbClr val="729FCF">
              <a:alpha val="47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10"/>
          <p:cNvSpPr/>
          <p:nvPr/>
        </p:nvSpPr>
        <p:spPr>
          <a:xfrm>
            <a:off x="1082160" y="5644080"/>
            <a:ext cx="97560" cy="94680"/>
          </a:xfrm>
          <a:prstGeom prst="ellipse">
            <a:avLst/>
          </a:prstGeom>
          <a:solidFill>
            <a:srgbClr val="729FCF">
              <a:alpha val="47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11"/>
          <p:cNvSpPr/>
          <p:nvPr/>
        </p:nvSpPr>
        <p:spPr>
          <a:xfrm>
            <a:off x="1374840" y="5407560"/>
            <a:ext cx="97560" cy="94680"/>
          </a:xfrm>
          <a:prstGeom prst="ellipse">
            <a:avLst/>
          </a:prstGeom>
          <a:solidFill>
            <a:srgbClr val="729FCF">
              <a:alpha val="47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12"/>
          <p:cNvSpPr/>
          <p:nvPr/>
        </p:nvSpPr>
        <p:spPr>
          <a:xfrm>
            <a:off x="1326240" y="5738760"/>
            <a:ext cx="97200" cy="94320"/>
          </a:xfrm>
          <a:prstGeom prst="ellipse">
            <a:avLst/>
          </a:prstGeom>
          <a:solidFill>
            <a:srgbClr val="729FCF">
              <a:alpha val="47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13"/>
          <p:cNvSpPr/>
          <p:nvPr/>
        </p:nvSpPr>
        <p:spPr>
          <a:xfrm>
            <a:off x="740880" y="6211440"/>
            <a:ext cx="97560" cy="94680"/>
          </a:xfrm>
          <a:prstGeom prst="ellipse">
            <a:avLst/>
          </a:prstGeom>
          <a:solidFill>
            <a:srgbClr val="729FCF">
              <a:alpha val="47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95" name="Table 14"/>
          <p:cNvGraphicFramePr/>
          <p:nvPr/>
        </p:nvGraphicFramePr>
        <p:xfrm>
          <a:off x="5577840" y="2406240"/>
          <a:ext cx="3648960" cy="3599640"/>
        </p:xfrm>
        <a:graphic>
          <a:graphicData uri="http://schemas.openxmlformats.org/drawingml/2006/table">
            <a:tbl>
              <a:tblPr/>
              <a:tblGrid>
                <a:gridCol w="1216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RMSE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SVR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BGM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RFR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0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LR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6" name="CustomShape 15"/>
          <p:cNvSpPr/>
          <p:nvPr/>
        </p:nvSpPr>
        <p:spPr>
          <a:xfrm>
            <a:off x="542880" y="2834640"/>
            <a:ext cx="1560240" cy="1371600"/>
          </a:xfrm>
          <a:prstGeom prst="rect">
            <a:avLst/>
          </a:prstGeom>
          <a:solidFill>
            <a:srgbClr val="729FCF">
              <a:alpha val="47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Line 16"/>
          <p:cNvSpPr/>
          <p:nvPr/>
        </p:nvSpPr>
        <p:spPr>
          <a:xfrm flipV="1">
            <a:off x="643320" y="3071160"/>
            <a:ext cx="1121400" cy="108792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17"/>
          <p:cNvSpPr/>
          <p:nvPr/>
        </p:nvSpPr>
        <p:spPr>
          <a:xfrm>
            <a:off x="1374840" y="3354840"/>
            <a:ext cx="97560" cy="94680"/>
          </a:xfrm>
          <a:prstGeom prst="ellipse">
            <a:avLst/>
          </a:prstGeom>
          <a:solidFill>
            <a:srgbClr val="729FCF">
              <a:alpha val="47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18"/>
          <p:cNvSpPr/>
          <p:nvPr/>
        </p:nvSpPr>
        <p:spPr>
          <a:xfrm>
            <a:off x="1228680" y="3780720"/>
            <a:ext cx="97560" cy="94320"/>
          </a:xfrm>
          <a:prstGeom prst="ellipse">
            <a:avLst/>
          </a:prstGeom>
          <a:solidFill>
            <a:srgbClr val="729FCF">
              <a:alpha val="47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19"/>
          <p:cNvSpPr/>
          <p:nvPr/>
        </p:nvSpPr>
        <p:spPr>
          <a:xfrm>
            <a:off x="740880" y="3638520"/>
            <a:ext cx="97560" cy="94680"/>
          </a:xfrm>
          <a:prstGeom prst="ellipse">
            <a:avLst/>
          </a:prstGeom>
          <a:solidFill>
            <a:srgbClr val="729FCF">
              <a:alpha val="47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20"/>
          <p:cNvSpPr/>
          <p:nvPr/>
        </p:nvSpPr>
        <p:spPr>
          <a:xfrm>
            <a:off x="936000" y="3686040"/>
            <a:ext cx="97560" cy="94680"/>
          </a:xfrm>
          <a:prstGeom prst="ellipse">
            <a:avLst/>
          </a:prstGeom>
          <a:solidFill>
            <a:srgbClr val="729FCF">
              <a:alpha val="47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21"/>
          <p:cNvSpPr/>
          <p:nvPr/>
        </p:nvSpPr>
        <p:spPr>
          <a:xfrm>
            <a:off x="1033560" y="3969720"/>
            <a:ext cx="97560" cy="94680"/>
          </a:xfrm>
          <a:prstGeom prst="ellipse">
            <a:avLst/>
          </a:prstGeom>
          <a:solidFill>
            <a:srgbClr val="729FCF">
              <a:alpha val="47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22"/>
          <p:cNvSpPr/>
          <p:nvPr/>
        </p:nvSpPr>
        <p:spPr>
          <a:xfrm>
            <a:off x="1082160" y="3449520"/>
            <a:ext cx="97560" cy="94680"/>
          </a:xfrm>
          <a:prstGeom prst="ellipse">
            <a:avLst/>
          </a:prstGeom>
          <a:solidFill>
            <a:srgbClr val="729FCF">
              <a:alpha val="47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23"/>
          <p:cNvSpPr/>
          <p:nvPr/>
        </p:nvSpPr>
        <p:spPr>
          <a:xfrm>
            <a:off x="1374840" y="3213000"/>
            <a:ext cx="97560" cy="94680"/>
          </a:xfrm>
          <a:prstGeom prst="ellipse">
            <a:avLst/>
          </a:prstGeom>
          <a:solidFill>
            <a:srgbClr val="729FCF">
              <a:alpha val="47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24"/>
          <p:cNvSpPr/>
          <p:nvPr/>
        </p:nvSpPr>
        <p:spPr>
          <a:xfrm>
            <a:off x="1326240" y="3544200"/>
            <a:ext cx="97200" cy="94320"/>
          </a:xfrm>
          <a:prstGeom prst="ellipse">
            <a:avLst/>
          </a:prstGeom>
          <a:solidFill>
            <a:srgbClr val="729FCF">
              <a:alpha val="47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25"/>
          <p:cNvSpPr/>
          <p:nvPr/>
        </p:nvSpPr>
        <p:spPr>
          <a:xfrm>
            <a:off x="740880" y="4016880"/>
            <a:ext cx="97560" cy="94680"/>
          </a:xfrm>
          <a:prstGeom prst="ellipse">
            <a:avLst/>
          </a:prstGeom>
          <a:solidFill>
            <a:srgbClr val="729FCF">
              <a:alpha val="47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26"/>
          <p:cNvSpPr/>
          <p:nvPr/>
        </p:nvSpPr>
        <p:spPr>
          <a:xfrm>
            <a:off x="3200400" y="5029200"/>
            <a:ext cx="1560240" cy="1371600"/>
          </a:xfrm>
          <a:prstGeom prst="rect">
            <a:avLst/>
          </a:prstGeom>
          <a:solidFill>
            <a:srgbClr val="729FCF">
              <a:alpha val="47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Line 27"/>
          <p:cNvSpPr/>
          <p:nvPr/>
        </p:nvSpPr>
        <p:spPr>
          <a:xfrm flipV="1">
            <a:off x="3300840" y="5265720"/>
            <a:ext cx="1121400" cy="108792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28"/>
          <p:cNvSpPr/>
          <p:nvPr/>
        </p:nvSpPr>
        <p:spPr>
          <a:xfrm>
            <a:off x="4032360" y="5549400"/>
            <a:ext cx="97560" cy="94680"/>
          </a:xfrm>
          <a:prstGeom prst="ellipse">
            <a:avLst/>
          </a:prstGeom>
          <a:solidFill>
            <a:srgbClr val="729FCF">
              <a:alpha val="47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29"/>
          <p:cNvSpPr/>
          <p:nvPr/>
        </p:nvSpPr>
        <p:spPr>
          <a:xfrm>
            <a:off x="3886200" y="5975280"/>
            <a:ext cx="97560" cy="94320"/>
          </a:xfrm>
          <a:prstGeom prst="ellipse">
            <a:avLst/>
          </a:prstGeom>
          <a:solidFill>
            <a:srgbClr val="729FCF">
              <a:alpha val="47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30"/>
          <p:cNvSpPr/>
          <p:nvPr/>
        </p:nvSpPr>
        <p:spPr>
          <a:xfrm>
            <a:off x="3398400" y="5833080"/>
            <a:ext cx="97560" cy="94680"/>
          </a:xfrm>
          <a:prstGeom prst="ellipse">
            <a:avLst/>
          </a:prstGeom>
          <a:solidFill>
            <a:srgbClr val="729FCF">
              <a:alpha val="47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31"/>
          <p:cNvSpPr/>
          <p:nvPr/>
        </p:nvSpPr>
        <p:spPr>
          <a:xfrm>
            <a:off x="3593520" y="5880600"/>
            <a:ext cx="97560" cy="94680"/>
          </a:xfrm>
          <a:prstGeom prst="ellipse">
            <a:avLst/>
          </a:prstGeom>
          <a:solidFill>
            <a:srgbClr val="729FCF">
              <a:alpha val="47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32"/>
          <p:cNvSpPr/>
          <p:nvPr/>
        </p:nvSpPr>
        <p:spPr>
          <a:xfrm>
            <a:off x="3691080" y="6164280"/>
            <a:ext cx="97560" cy="94680"/>
          </a:xfrm>
          <a:prstGeom prst="ellipse">
            <a:avLst/>
          </a:prstGeom>
          <a:solidFill>
            <a:srgbClr val="729FCF">
              <a:alpha val="47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33"/>
          <p:cNvSpPr/>
          <p:nvPr/>
        </p:nvSpPr>
        <p:spPr>
          <a:xfrm>
            <a:off x="3739680" y="5644080"/>
            <a:ext cx="97560" cy="94680"/>
          </a:xfrm>
          <a:prstGeom prst="ellipse">
            <a:avLst/>
          </a:prstGeom>
          <a:solidFill>
            <a:srgbClr val="729FCF">
              <a:alpha val="47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34"/>
          <p:cNvSpPr/>
          <p:nvPr/>
        </p:nvSpPr>
        <p:spPr>
          <a:xfrm>
            <a:off x="4032360" y="5407560"/>
            <a:ext cx="97560" cy="94680"/>
          </a:xfrm>
          <a:prstGeom prst="ellipse">
            <a:avLst/>
          </a:prstGeom>
          <a:solidFill>
            <a:srgbClr val="729FCF">
              <a:alpha val="47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35"/>
          <p:cNvSpPr/>
          <p:nvPr/>
        </p:nvSpPr>
        <p:spPr>
          <a:xfrm>
            <a:off x="3983760" y="5738760"/>
            <a:ext cx="97200" cy="94320"/>
          </a:xfrm>
          <a:prstGeom prst="ellipse">
            <a:avLst/>
          </a:prstGeom>
          <a:solidFill>
            <a:srgbClr val="729FCF">
              <a:alpha val="47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36"/>
          <p:cNvSpPr/>
          <p:nvPr/>
        </p:nvSpPr>
        <p:spPr>
          <a:xfrm>
            <a:off x="3398400" y="6211440"/>
            <a:ext cx="97560" cy="94680"/>
          </a:xfrm>
          <a:prstGeom prst="ellipse">
            <a:avLst/>
          </a:prstGeom>
          <a:solidFill>
            <a:srgbClr val="729FCF">
              <a:alpha val="47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37"/>
          <p:cNvSpPr/>
          <p:nvPr/>
        </p:nvSpPr>
        <p:spPr>
          <a:xfrm>
            <a:off x="3286080" y="2926080"/>
            <a:ext cx="1560240" cy="1371600"/>
          </a:xfrm>
          <a:prstGeom prst="rect">
            <a:avLst/>
          </a:prstGeom>
          <a:solidFill>
            <a:srgbClr val="729FCF">
              <a:alpha val="47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Line 38"/>
          <p:cNvSpPr/>
          <p:nvPr/>
        </p:nvSpPr>
        <p:spPr>
          <a:xfrm flipV="1">
            <a:off x="3386520" y="3162600"/>
            <a:ext cx="1121400" cy="108792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39"/>
          <p:cNvSpPr/>
          <p:nvPr/>
        </p:nvSpPr>
        <p:spPr>
          <a:xfrm>
            <a:off x="4118040" y="3446280"/>
            <a:ext cx="97560" cy="94680"/>
          </a:xfrm>
          <a:prstGeom prst="ellipse">
            <a:avLst/>
          </a:prstGeom>
          <a:solidFill>
            <a:srgbClr val="729FCF">
              <a:alpha val="47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CustomShape 40"/>
          <p:cNvSpPr/>
          <p:nvPr/>
        </p:nvSpPr>
        <p:spPr>
          <a:xfrm>
            <a:off x="3971880" y="3872160"/>
            <a:ext cx="97560" cy="94320"/>
          </a:xfrm>
          <a:prstGeom prst="ellipse">
            <a:avLst/>
          </a:prstGeom>
          <a:solidFill>
            <a:srgbClr val="729FCF">
              <a:alpha val="47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41"/>
          <p:cNvSpPr/>
          <p:nvPr/>
        </p:nvSpPr>
        <p:spPr>
          <a:xfrm>
            <a:off x="3484080" y="3729960"/>
            <a:ext cx="97560" cy="94680"/>
          </a:xfrm>
          <a:prstGeom prst="ellipse">
            <a:avLst/>
          </a:prstGeom>
          <a:solidFill>
            <a:srgbClr val="729FCF">
              <a:alpha val="47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42"/>
          <p:cNvSpPr/>
          <p:nvPr/>
        </p:nvSpPr>
        <p:spPr>
          <a:xfrm>
            <a:off x="3679200" y="3777480"/>
            <a:ext cx="97560" cy="94680"/>
          </a:xfrm>
          <a:prstGeom prst="ellipse">
            <a:avLst/>
          </a:prstGeom>
          <a:solidFill>
            <a:srgbClr val="729FCF">
              <a:alpha val="47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43"/>
          <p:cNvSpPr/>
          <p:nvPr/>
        </p:nvSpPr>
        <p:spPr>
          <a:xfrm>
            <a:off x="3776760" y="4061160"/>
            <a:ext cx="97560" cy="94680"/>
          </a:xfrm>
          <a:prstGeom prst="ellipse">
            <a:avLst/>
          </a:prstGeom>
          <a:solidFill>
            <a:srgbClr val="729FCF">
              <a:alpha val="47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44"/>
          <p:cNvSpPr/>
          <p:nvPr/>
        </p:nvSpPr>
        <p:spPr>
          <a:xfrm>
            <a:off x="3825360" y="3540960"/>
            <a:ext cx="97560" cy="94680"/>
          </a:xfrm>
          <a:prstGeom prst="ellipse">
            <a:avLst/>
          </a:prstGeom>
          <a:solidFill>
            <a:srgbClr val="729FCF">
              <a:alpha val="47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45"/>
          <p:cNvSpPr/>
          <p:nvPr/>
        </p:nvSpPr>
        <p:spPr>
          <a:xfrm>
            <a:off x="4118040" y="3304440"/>
            <a:ext cx="97560" cy="94680"/>
          </a:xfrm>
          <a:prstGeom prst="ellipse">
            <a:avLst/>
          </a:prstGeom>
          <a:solidFill>
            <a:srgbClr val="729FCF">
              <a:alpha val="47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46"/>
          <p:cNvSpPr/>
          <p:nvPr/>
        </p:nvSpPr>
        <p:spPr>
          <a:xfrm>
            <a:off x="4069440" y="3635640"/>
            <a:ext cx="97200" cy="94320"/>
          </a:xfrm>
          <a:prstGeom prst="ellipse">
            <a:avLst/>
          </a:prstGeom>
          <a:solidFill>
            <a:srgbClr val="729FCF">
              <a:alpha val="47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47"/>
          <p:cNvSpPr/>
          <p:nvPr/>
        </p:nvSpPr>
        <p:spPr>
          <a:xfrm>
            <a:off x="3484080" y="4108320"/>
            <a:ext cx="97560" cy="94680"/>
          </a:xfrm>
          <a:prstGeom prst="ellipse">
            <a:avLst/>
          </a:prstGeom>
          <a:solidFill>
            <a:srgbClr val="729FCF">
              <a:alpha val="47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The DFT based band gap models</a:t>
            </a:r>
          </a:p>
        </p:txBody>
      </p:sp>
      <p:sp>
        <p:nvSpPr>
          <p:cNvPr id="230" name="TextShape 2"/>
          <p:cNvSpPr txBox="1"/>
          <p:nvPr/>
        </p:nvSpPr>
        <p:spPr>
          <a:xfrm>
            <a:off x="274320" y="1540800"/>
            <a:ext cx="8229600" cy="120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Aflow Model </a:t>
            </a:r>
            <a:r>
              <a:t/>
            </a:r>
            <a:br/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Materials Project model</a:t>
            </a:r>
          </a:p>
        </p:txBody>
      </p:sp>
      <p:sp>
        <p:nvSpPr>
          <p:cNvPr id="231" name="CustomShape 3"/>
          <p:cNvSpPr/>
          <p:nvPr/>
        </p:nvSpPr>
        <p:spPr>
          <a:xfrm>
            <a:off x="182880" y="4013280"/>
            <a:ext cx="2560320" cy="245016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Line 4"/>
          <p:cNvSpPr/>
          <p:nvPr/>
        </p:nvSpPr>
        <p:spPr>
          <a:xfrm flipV="1">
            <a:off x="388800" y="4065840"/>
            <a:ext cx="2296080" cy="229752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5"/>
          <p:cNvSpPr/>
          <p:nvPr/>
        </p:nvSpPr>
        <p:spPr>
          <a:xfrm>
            <a:off x="1886400" y="4665240"/>
            <a:ext cx="199440" cy="199800"/>
          </a:xfrm>
          <a:prstGeom prst="ellipse">
            <a:avLst/>
          </a:prstGeom>
          <a:solidFill>
            <a:srgbClr val="F68E7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6"/>
          <p:cNvSpPr/>
          <p:nvPr/>
        </p:nvSpPr>
        <p:spPr>
          <a:xfrm>
            <a:off x="1586880" y="5564160"/>
            <a:ext cx="199440" cy="199800"/>
          </a:xfrm>
          <a:prstGeom prst="ellipse">
            <a:avLst/>
          </a:prstGeom>
          <a:solidFill>
            <a:srgbClr val="F68E7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CustomShape 7"/>
          <p:cNvSpPr/>
          <p:nvPr/>
        </p:nvSpPr>
        <p:spPr>
          <a:xfrm>
            <a:off x="588600" y="5264640"/>
            <a:ext cx="199440" cy="199800"/>
          </a:xfrm>
          <a:prstGeom prst="ellipse">
            <a:avLst/>
          </a:prstGeom>
          <a:solidFill>
            <a:srgbClr val="F68E7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8"/>
          <p:cNvSpPr/>
          <p:nvPr/>
        </p:nvSpPr>
        <p:spPr>
          <a:xfrm>
            <a:off x="987840" y="5364360"/>
            <a:ext cx="199800" cy="199800"/>
          </a:xfrm>
          <a:prstGeom prst="ellipse">
            <a:avLst/>
          </a:prstGeom>
          <a:solidFill>
            <a:srgbClr val="F68E7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9"/>
          <p:cNvSpPr/>
          <p:nvPr/>
        </p:nvSpPr>
        <p:spPr>
          <a:xfrm>
            <a:off x="1187640" y="5963760"/>
            <a:ext cx="199440" cy="199800"/>
          </a:xfrm>
          <a:prstGeom prst="ellipse">
            <a:avLst/>
          </a:prstGeom>
          <a:solidFill>
            <a:srgbClr val="F68E7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10"/>
          <p:cNvSpPr/>
          <p:nvPr/>
        </p:nvSpPr>
        <p:spPr>
          <a:xfrm>
            <a:off x="1287360" y="4865040"/>
            <a:ext cx="199800" cy="199800"/>
          </a:xfrm>
          <a:prstGeom prst="ellipse">
            <a:avLst/>
          </a:prstGeom>
          <a:solidFill>
            <a:srgbClr val="F68E7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11"/>
          <p:cNvSpPr/>
          <p:nvPr/>
        </p:nvSpPr>
        <p:spPr>
          <a:xfrm>
            <a:off x="1886400" y="4365360"/>
            <a:ext cx="199440" cy="199800"/>
          </a:xfrm>
          <a:prstGeom prst="ellipse">
            <a:avLst/>
          </a:prstGeom>
          <a:solidFill>
            <a:srgbClr val="F68E7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12"/>
          <p:cNvSpPr/>
          <p:nvPr/>
        </p:nvSpPr>
        <p:spPr>
          <a:xfrm>
            <a:off x="1786320" y="5064840"/>
            <a:ext cx="199800" cy="199800"/>
          </a:xfrm>
          <a:prstGeom prst="ellipse">
            <a:avLst/>
          </a:prstGeom>
          <a:solidFill>
            <a:srgbClr val="F68E7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13"/>
          <p:cNvSpPr/>
          <p:nvPr/>
        </p:nvSpPr>
        <p:spPr>
          <a:xfrm>
            <a:off x="588600" y="6063840"/>
            <a:ext cx="199440" cy="199800"/>
          </a:xfrm>
          <a:prstGeom prst="ellipse">
            <a:avLst/>
          </a:prstGeom>
          <a:solidFill>
            <a:srgbClr val="F68E7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42" name="Table 14"/>
          <p:cNvGraphicFramePr/>
          <p:nvPr/>
        </p:nvGraphicFramePr>
        <p:xfrm>
          <a:off x="3135600" y="5577840"/>
          <a:ext cx="2716560" cy="856440"/>
        </p:xfrm>
        <a:graphic>
          <a:graphicData uri="http://schemas.openxmlformats.org/drawingml/2006/table">
            <a:tbl>
              <a:tblPr/>
              <a:tblGrid>
                <a:gridCol w="90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4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RMSE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MAPE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3" name="TextShape 15"/>
          <p:cNvSpPr txBox="1"/>
          <p:nvPr/>
        </p:nvSpPr>
        <p:spPr>
          <a:xfrm>
            <a:off x="3749040" y="2834640"/>
            <a:ext cx="1279440" cy="88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Source Sans Pro"/>
              </a:rPr>
              <a:t>Train and test error by Epoch</a:t>
            </a:r>
          </a:p>
        </p:txBody>
      </p:sp>
      <p:sp>
        <p:nvSpPr>
          <p:cNvPr id="244" name="TextShape 16"/>
          <p:cNvSpPr txBox="1"/>
          <p:nvPr/>
        </p:nvSpPr>
        <p:spPr>
          <a:xfrm>
            <a:off x="451440" y="3657600"/>
            <a:ext cx="2748960" cy="35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Source Sans Pro"/>
              </a:rPr>
              <a:t>5-fold CV predictions</a:t>
            </a:r>
          </a:p>
        </p:txBody>
      </p:sp>
      <p:sp>
        <p:nvSpPr>
          <p:cNvPr id="245" name="TextShape 17"/>
          <p:cNvSpPr txBox="1"/>
          <p:nvPr/>
        </p:nvSpPr>
        <p:spPr>
          <a:xfrm>
            <a:off x="3291840" y="5039280"/>
            <a:ext cx="2011680" cy="35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Source Sans Pro"/>
              </a:rPr>
              <a:t>5-fold CV error</a:t>
            </a:r>
          </a:p>
        </p:txBody>
      </p:sp>
      <p:sp>
        <p:nvSpPr>
          <p:cNvPr id="246" name="CustomShape 18"/>
          <p:cNvSpPr/>
          <p:nvPr/>
        </p:nvSpPr>
        <p:spPr>
          <a:xfrm>
            <a:off x="6400800" y="3456360"/>
            <a:ext cx="3172320" cy="303588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Line 19"/>
          <p:cNvSpPr/>
          <p:nvPr/>
        </p:nvSpPr>
        <p:spPr>
          <a:xfrm flipV="1">
            <a:off x="6656040" y="3521520"/>
            <a:ext cx="2845080" cy="284688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20"/>
          <p:cNvSpPr/>
          <p:nvPr/>
        </p:nvSpPr>
        <p:spPr>
          <a:xfrm>
            <a:off x="8988120" y="4937760"/>
            <a:ext cx="247320" cy="247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21"/>
          <p:cNvSpPr/>
          <p:nvPr/>
        </p:nvSpPr>
        <p:spPr>
          <a:xfrm>
            <a:off x="8140320" y="5378040"/>
            <a:ext cx="247320" cy="247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22"/>
          <p:cNvSpPr/>
          <p:nvPr/>
        </p:nvSpPr>
        <p:spPr>
          <a:xfrm>
            <a:off x="9253800" y="5303520"/>
            <a:ext cx="247320" cy="247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23"/>
          <p:cNvSpPr/>
          <p:nvPr/>
        </p:nvSpPr>
        <p:spPr>
          <a:xfrm>
            <a:off x="7799040" y="5394960"/>
            <a:ext cx="247680" cy="247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24"/>
          <p:cNvSpPr/>
          <p:nvPr/>
        </p:nvSpPr>
        <p:spPr>
          <a:xfrm>
            <a:off x="7645680" y="5873040"/>
            <a:ext cx="247320" cy="247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25"/>
          <p:cNvSpPr/>
          <p:nvPr/>
        </p:nvSpPr>
        <p:spPr>
          <a:xfrm>
            <a:off x="8686800" y="5303520"/>
            <a:ext cx="247680" cy="2473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26"/>
          <p:cNvSpPr/>
          <p:nvPr/>
        </p:nvSpPr>
        <p:spPr>
          <a:xfrm>
            <a:off x="9144000" y="4572000"/>
            <a:ext cx="247320" cy="247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27"/>
          <p:cNvSpPr/>
          <p:nvPr/>
        </p:nvSpPr>
        <p:spPr>
          <a:xfrm>
            <a:off x="8387640" y="4759200"/>
            <a:ext cx="247320" cy="247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28"/>
          <p:cNvSpPr/>
          <p:nvPr/>
        </p:nvSpPr>
        <p:spPr>
          <a:xfrm>
            <a:off x="6903360" y="5997240"/>
            <a:ext cx="247320" cy="2473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TextShape 29"/>
          <p:cNvSpPr txBox="1"/>
          <p:nvPr/>
        </p:nvSpPr>
        <p:spPr>
          <a:xfrm>
            <a:off x="6395040" y="2468880"/>
            <a:ext cx="3389040" cy="1884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Source Sans Pro"/>
              </a:rPr>
              <a:t>Predicted Experimental (based on DFT) vs Actual experimental Band gap</a:t>
            </a:r>
          </a:p>
        </p:txBody>
      </p:sp>
      <p:sp>
        <p:nvSpPr>
          <p:cNvPr id="258" name="CustomShape 30"/>
          <p:cNvSpPr/>
          <p:nvPr/>
        </p:nvSpPr>
        <p:spPr>
          <a:xfrm>
            <a:off x="7132320" y="6168600"/>
            <a:ext cx="199800" cy="199800"/>
          </a:xfrm>
          <a:prstGeom prst="ellipse">
            <a:avLst/>
          </a:prstGeom>
          <a:solidFill>
            <a:srgbClr val="F68E7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31"/>
          <p:cNvSpPr/>
          <p:nvPr/>
        </p:nvSpPr>
        <p:spPr>
          <a:xfrm>
            <a:off x="7315200" y="5652360"/>
            <a:ext cx="199800" cy="199800"/>
          </a:xfrm>
          <a:prstGeom prst="ellipse">
            <a:avLst/>
          </a:prstGeom>
          <a:solidFill>
            <a:srgbClr val="F68E7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32"/>
          <p:cNvSpPr/>
          <p:nvPr/>
        </p:nvSpPr>
        <p:spPr>
          <a:xfrm>
            <a:off x="7406640" y="5920920"/>
            <a:ext cx="199800" cy="199800"/>
          </a:xfrm>
          <a:prstGeom prst="ellipse">
            <a:avLst/>
          </a:prstGeom>
          <a:solidFill>
            <a:srgbClr val="F68E7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33"/>
          <p:cNvSpPr/>
          <p:nvPr/>
        </p:nvSpPr>
        <p:spPr>
          <a:xfrm>
            <a:off x="8029800" y="5178240"/>
            <a:ext cx="199800" cy="199800"/>
          </a:xfrm>
          <a:prstGeom prst="ellipse">
            <a:avLst/>
          </a:prstGeom>
          <a:solidFill>
            <a:srgbClr val="F68E7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34"/>
          <p:cNvSpPr/>
          <p:nvPr/>
        </p:nvSpPr>
        <p:spPr>
          <a:xfrm>
            <a:off x="7955280" y="5625720"/>
            <a:ext cx="199800" cy="199800"/>
          </a:xfrm>
          <a:prstGeom prst="ellipse">
            <a:avLst/>
          </a:prstGeom>
          <a:solidFill>
            <a:srgbClr val="F68E7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35"/>
          <p:cNvSpPr/>
          <p:nvPr/>
        </p:nvSpPr>
        <p:spPr>
          <a:xfrm>
            <a:off x="8487000" y="5652360"/>
            <a:ext cx="199800" cy="199800"/>
          </a:xfrm>
          <a:prstGeom prst="ellipse">
            <a:avLst/>
          </a:prstGeom>
          <a:solidFill>
            <a:srgbClr val="F68E7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36"/>
          <p:cNvSpPr/>
          <p:nvPr/>
        </p:nvSpPr>
        <p:spPr>
          <a:xfrm>
            <a:off x="8669880" y="4480560"/>
            <a:ext cx="199800" cy="199800"/>
          </a:xfrm>
          <a:prstGeom prst="ellipse">
            <a:avLst/>
          </a:prstGeom>
          <a:solidFill>
            <a:srgbClr val="F68E7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37"/>
          <p:cNvSpPr/>
          <p:nvPr/>
        </p:nvSpPr>
        <p:spPr>
          <a:xfrm>
            <a:off x="8686800" y="4846320"/>
            <a:ext cx="199800" cy="199800"/>
          </a:xfrm>
          <a:prstGeom prst="ellipse">
            <a:avLst/>
          </a:prstGeom>
          <a:solidFill>
            <a:srgbClr val="F68E7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38"/>
          <p:cNvSpPr/>
          <p:nvPr/>
        </p:nvSpPr>
        <p:spPr>
          <a:xfrm>
            <a:off x="457200" y="6063840"/>
            <a:ext cx="247680" cy="2473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39"/>
          <p:cNvSpPr/>
          <p:nvPr/>
        </p:nvSpPr>
        <p:spPr>
          <a:xfrm>
            <a:off x="392400" y="5577840"/>
            <a:ext cx="247680" cy="2473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40"/>
          <p:cNvSpPr/>
          <p:nvPr/>
        </p:nvSpPr>
        <p:spPr>
          <a:xfrm>
            <a:off x="941040" y="5696280"/>
            <a:ext cx="247680" cy="2473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41"/>
          <p:cNvSpPr/>
          <p:nvPr/>
        </p:nvSpPr>
        <p:spPr>
          <a:xfrm>
            <a:off x="1039680" y="5056200"/>
            <a:ext cx="247680" cy="2473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42"/>
          <p:cNvSpPr/>
          <p:nvPr/>
        </p:nvSpPr>
        <p:spPr>
          <a:xfrm>
            <a:off x="1123920" y="5316840"/>
            <a:ext cx="247680" cy="2473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43"/>
          <p:cNvSpPr/>
          <p:nvPr/>
        </p:nvSpPr>
        <p:spPr>
          <a:xfrm>
            <a:off x="1463040" y="5239080"/>
            <a:ext cx="247680" cy="2473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44"/>
          <p:cNvSpPr/>
          <p:nvPr/>
        </p:nvSpPr>
        <p:spPr>
          <a:xfrm>
            <a:off x="2221200" y="4416120"/>
            <a:ext cx="247680" cy="2473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45"/>
          <p:cNvSpPr/>
          <p:nvPr/>
        </p:nvSpPr>
        <p:spPr>
          <a:xfrm>
            <a:off x="4846320" y="1947240"/>
            <a:ext cx="247680" cy="2473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46"/>
          <p:cNvSpPr/>
          <p:nvPr/>
        </p:nvSpPr>
        <p:spPr>
          <a:xfrm>
            <a:off x="2651760" y="1645920"/>
            <a:ext cx="199800" cy="199800"/>
          </a:xfrm>
          <a:prstGeom prst="ellipse">
            <a:avLst/>
          </a:prstGeom>
          <a:solidFill>
            <a:srgbClr val="F68E7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The DFT based band gap models</a:t>
            </a:r>
          </a:p>
        </p:txBody>
      </p:sp>
      <p:sp>
        <p:nvSpPr>
          <p:cNvPr id="276" name="TextShape 2"/>
          <p:cNvSpPr txBox="1"/>
          <p:nvPr/>
        </p:nvSpPr>
        <p:spPr>
          <a:xfrm>
            <a:off x="274320" y="1632240"/>
            <a:ext cx="8229600" cy="120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Combined model</a:t>
            </a:r>
          </a:p>
          <a:p>
            <a:pPr>
              <a:spcAft>
                <a:spcPts val="1142"/>
              </a:spcAft>
            </a:pPr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182880" y="4013280"/>
            <a:ext cx="2560320" cy="245016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Line 4"/>
          <p:cNvSpPr/>
          <p:nvPr/>
        </p:nvSpPr>
        <p:spPr>
          <a:xfrm flipV="1">
            <a:off x="388800" y="4065840"/>
            <a:ext cx="2296080" cy="229752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5"/>
          <p:cNvSpPr/>
          <p:nvPr/>
        </p:nvSpPr>
        <p:spPr>
          <a:xfrm>
            <a:off x="1886400" y="4665240"/>
            <a:ext cx="199440" cy="199800"/>
          </a:xfrm>
          <a:prstGeom prst="ellipse">
            <a:avLst/>
          </a:prstGeom>
          <a:solidFill>
            <a:srgbClr val="9D85B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6"/>
          <p:cNvSpPr/>
          <p:nvPr/>
        </p:nvSpPr>
        <p:spPr>
          <a:xfrm>
            <a:off x="1586880" y="5564160"/>
            <a:ext cx="199440" cy="199800"/>
          </a:xfrm>
          <a:prstGeom prst="ellipse">
            <a:avLst/>
          </a:prstGeom>
          <a:solidFill>
            <a:srgbClr val="9D85B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CustomShape 7"/>
          <p:cNvSpPr/>
          <p:nvPr/>
        </p:nvSpPr>
        <p:spPr>
          <a:xfrm>
            <a:off x="588600" y="5264640"/>
            <a:ext cx="199440" cy="199800"/>
          </a:xfrm>
          <a:prstGeom prst="ellipse">
            <a:avLst/>
          </a:prstGeom>
          <a:solidFill>
            <a:srgbClr val="9D85B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8"/>
          <p:cNvSpPr/>
          <p:nvPr/>
        </p:nvSpPr>
        <p:spPr>
          <a:xfrm>
            <a:off x="987840" y="5364360"/>
            <a:ext cx="199800" cy="199800"/>
          </a:xfrm>
          <a:prstGeom prst="ellipse">
            <a:avLst/>
          </a:prstGeom>
          <a:solidFill>
            <a:srgbClr val="9D85B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9"/>
          <p:cNvSpPr/>
          <p:nvPr/>
        </p:nvSpPr>
        <p:spPr>
          <a:xfrm>
            <a:off x="1187640" y="5963760"/>
            <a:ext cx="199440" cy="199800"/>
          </a:xfrm>
          <a:prstGeom prst="ellipse">
            <a:avLst/>
          </a:prstGeom>
          <a:solidFill>
            <a:srgbClr val="9D85B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CustomShape 10"/>
          <p:cNvSpPr/>
          <p:nvPr/>
        </p:nvSpPr>
        <p:spPr>
          <a:xfrm>
            <a:off x="1287360" y="4865040"/>
            <a:ext cx="199800" cy="199800"/>
          </a:xfrm>
          <a:prstGeom prst="ellipse">
            <a:avLst/>
          </a:prstGeom>
          <a:solidFill>
            <a:srgbClr val="9D85B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11"/>
          <p:cNvSpPr/>
          <p:nvPr/>
        </p:nvSpPr>
        <p:spPr>
          <a:xfrm>
            <a:off x="1886400" y="4365360"/>
            <a:ext cx="199440" cy="199800"/>
          </a:xfrm>
          <a:prstGeom prst="ellipse">
            <a:avLst/>
          </a:prstGeom>
          <a:solidFill>
            <a:srgbClr val="9D85B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CustomShape 12"/>
          <p:cNvSpPr/>
          <p:nvPr/>
        </p:nvSpPr>
        <p:spPr>
          <a:xfrm>
            <a:off x="1786320" y="5064840"/>
            <a:ext cx="199800" cy="199800"/>
          </a:xfrm>
          <a:prstGeom prst="ellipse">
            <a:avLst/>
          </a:prstGeom>
          <a:solidFill>
            <a:srgbClr val="9D85B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CustomShape 13"/>
          <p:cNvSpPr/>
          <p:nvPr/>
        </p:nvSpPr>
        <p:spPr>
          <a:xfrm>
            <a:off x="588600" y="6063840"/>
            <a:ext cx="199440" cy="199800"/>
          </a:xfrm>
          <a:prstGeom prst="ellipse">
            <a:avLst/>
          </a:prstGeom>
          <a:solidFill>
            <a:srgbClr val="9D85B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88" name="Table 14"/>
          <p:cNvGraphicFramePr/>
          <p:nvPr/>
        </p:nvGraphicFramePr>
        <p:xfrm>
          <a:off x="3135600" y="5577840"/>
          <a:ext cx="2716560" cy="856440"/>
        </p:xfrm>
        <a:graphic>
          <a:graphicData uri="http://schemas.openxmlformats.org/drawingml/2006/table">
            <a:tbl>
              <a:tblPr/>
              <a:tblGrid>
                <a:gridCol w="90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4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RMSE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MAPE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9" name="TextShape 15"/>
          <p:cNvSpPr txBox="1"/>
          <p:nvPr/>
        </p:nvSpPr>
        <p:spPr>
          <a:xfrm>
            <a:off x="3749040" y="2834640"/>
            <a:ext cx="1279440" cy="88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Source Sans Pro"/>
              </a:rPr>
              <a:t>Train and test error by Epoch</a:t>
            </a:r>
          </a:p>
        </p:txBody>
      </p:sp>
      <p:sp>
        <p:nvSpPr>
          <p:cNvPr id="290" name="TextShape 16"/>
          <p:cNvSpPr txBox="1"/>
          <p:nvPr/>
        </p:nvSpPr>
        <p:spPr>
          <a:xfrm>
            <a:off x="451440" y="3657600"/>
            <a:ext cx="2748960" cy="35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Source Sans Pro"/>
              </a:rPr>
              <a:t>5-fold CV predictions</a:t>
            </a:r>
          </a:p>
        </p:txBody>
      </p:sp>
      <p:sp>
        <p:nvSpPr>
          <p:cNvPr id="291" name="TextShape 17"/>
          <p:cNvSpPr txBox="1"/>
          <p:nvPr/>
        </p:nvSpPr>
        <p:spPr>
          <a:xfrm>
            <a:off x="3291840" y="5039280"/>
            <a:ext cx="2011680" cy="35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Source Sans Pro"/>
              </a:rPr>
              <a:t>5-fold CV error</a:t>
            </a:r>
          </a:p>
        </p:txBody>
      </p:sp>
      <p:sp>
        <p:nvSpPr>
          <p:cNvPr id="292" name="CustomShape 18"/>
          <p:cNvSpPr/>
          <p:nvPr/>
        </p:nvSpPr>
        <p:spPr>
          <a:xfrm>
            <a:off x="6400800" y="3456360"/>
            <a:ext cx="3172320" cy="303588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Line 19"/>
          <p:cNvSpPr/>
          <p:nvPr/>
        </p:nvSpPr>
        <p:spPr>
          <a:xfrm flipV="1">
            <a:off x="6656040" y="3521520"/>
            <a:ext cx="2845080" cy="284688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TextShape 20"/>
          <p:cNvSpPr txBox="1"/>
          <p:nvPr/>
        </p:nvSpPr>
        <p:spPr>
          <a:xfrm>
            <a:off x="6395040" y="2468880"/>
            <a:ext cx="3389040" cy="1884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Source Sans Pro"/>
              </a:rPr>
              <a:t>Predicted Experimental (based on DFT) vs Actual experimental Band gap</a:t>
            </a:r>
          </a:p>
        </p:txBody>
      </p:sp>
      <p:sp>
        <p:nvSpPr>
          <p:cNvPr id="295" name="CustomShape 21"/>
          <p:cNvSpPr/>
          <p:nvPr/>
        </p:nvSpPr>
        <p:spPr>
          <a:xfrm>
            <a:off x="7132320" y="6168600"/>
            <a:ext cx="199800" cy="199800"/>
          </a:xfrm>
          <a:prstGeom prst="ellipse">
            <a:avLst/>
          </a:prstGeom>
          <a:solidFill>
            <a:srgbClr val="9D85B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22"/>
          <p:cNvSpPr/>
          <p:nvPr/>
        </p:nvSpPr>
        <p:spPr>
          <a:xfrm>
            <a:off x="7315200" y="5652360"/>
            <a:ext cx="199800" cy="199800"/>
          </a:xfrm>
          <a:prstGeom prst="ellipse">
            <a:avLst/>
          </a:prstGeom>
          <a:solidFill>
            <a:srgbClr val="9D85B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23"/>
          <p:cNvSpPr/>
          <p:nvPr/>
        </p:nvSpPr>
        <p:spPr>
          <a:xfrm>
            <a:off x="7406640" y="5920920"/>
            <a:ext cx="199800" cy="199800"/>
          </a:xfrm>
          <a:prstGeom prst="ellipse">
            <a:avLst/>
          </a:prstGeom>
          <a:solidFill>
            <a:srgbClr val="9D85B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24"/>
          <p:cNvSpPr/>
          <p:nvPr/>
        </p:nvSpPr>
        <p:spPr>
          <a:xfrm>
            <a:off x="8029800" y="5178240"/>
            <a:ext cx="199800" cy="199800"/>
          </a:xfrm>
          <a:prstGeom prst="ellipse">
            <a:avLst/>
          </a:prstGeom>
          <a:solidFill>
            <a:srgbClr val="9D85B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CustomShape 25"/>
          <p:cNvSpPr/>
          <p:nvPr/>
        </p:nvSpPr>
        <p:spPr>
          <a:xfrm>
            <a:off x="7955280" y="5625720"/>
            <a:ext cx="199800" cy="199800"/>
          </a:xfrm>
          <a:prstGeom prst="ellipse">
            <a:avLst/>
          </a:prstGeom>
          <a:solidFill>
            <a:srgbClr val="9D85B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CustomShape 26"/>
          <p:cNvSpPr/>
          <p:nvPr/>
        </p:nvSpPr>
        <p:spPr>
          <a:xfrm>
            <a:off x="8487000" y="5652360"/>
            <a:ext cx="199800" cy="199800"/>
          </a:xfrm>
          <a:prstGeom prst="ellipse">
            <a:avLst/>
          </a:prstGeom>
          <a:solidFill>
            <a:srgbClr val="9D85B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CustomShape 27"/>
          <p:cNvSpPr/>
          <p:nvPr/>
        </p:nvSpPr>
        <p:spPr>
          <a:xfrm>
            <a:off x="8669880" y="4480560"/>
            <a:ext cx="199800" cy="199800"/>
          </a:xfrm>
          <a:prstGeom prst="ellipse">
            <a:avLst/>
          </a:prstGeom>
          <a:solidFill>
            <a:srgbClr val="9D85B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CustomShape 28"/>
          <p:cNvSpPr/>
          <p:nvPr/>
        </p:nvSpPr>
        <p:spPr>
          <a:xfrm>
            <a:off x="8686800" y="4846320"/>
            <a:ext cx="199800" cy="199800"/>
          </a:xfrm>
          <a:prstGeom prst="ellipse">
            <a:avLst/>
          </a:prstGeom>
          <a:solidFill>
            <a:srgbClr val="9D85B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CustomShape 29"/>
          <p:cNvSpPr/>
          <p:nvPr/>
        </p:nvSpPr>
        <p:spPr>
          <a:xfrm>
            <a:off x="3566160" y="1737360"/>
            <a:ext cx="199440" cy="199800"/>
          </a:xfrm>
          <a:prstGeom prst="ellipse">
            <a:avLst/>
          </a:prstGeom>
          <a:solidFill>
            <a:srgbClr val="9D85B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365760" y="18288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Making the experimental ensemble</a:t>
            </a:r>
          </a:p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</a:t>
            </a:r>
          </a:p>
        </p:txBody>
      </p:sp>
      <p:sp>
        <p:nvSpPr>
          <p:cNvPr id="306" name="CustomShape 3"/>
          <p:cNvSpPr/>
          <p:nvPr/>
        </p:nvSpPr>
        <p:spPr>
          <a:xfrm>
            <a:off x="822960" y="4663440"/>
            <a:ext cx="1560240" cy="1371600"/>
          </a:xfrm>
          <a:prstGeom prst="rect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Line 4"/>
          <p:cNvSpPr/>
          <p:nvPr/>
        </p:nvSpPr>
        <p:spPr>
          <a:xfrm flipV="1">
            <a:off x="923400" y="4899960"/>
            <a:ext cx="1121400" cy="108792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CustomShape 5"/>
          <p:cNvSpPr/>
          <p:nvPr/>
        </p:nvSpPr>
        <p:spPr>
          <a:xfrm>
            <a:off x="1654920" y="518364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6"/>
          <p:cNvSpPr/>
          <p:nvPr/>
        </p:nvSpPr>
        <p:spPr>
          <a:xfrm>
            <a:off x="1508760" y="5609520"/>
            <a:ext cx="97560" cy="9432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CustomShape 7"/>
          <p:cNvSpPr/>
          <p:nvPr/>
        </p:nvSpPr>
        <p:spPr>
          <a:xfrm>
            <a:off x="1020960" y="546732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CustomShape 8"/>
          <p:cNvSpPr/>
          <p:nvPr/>
        </p:nvSpPr>
        <p:spPr>
          <a:xfrm>
            <a:off x="1216080" y="551484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CustomShape 9"/>
          <p:cNvSpPr/>
          <p:nvPr/>
        </p:nvSpPr>
        <p:spPr>
          <a:xfrm>
            <a:off x="1313640" y="579852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10"/>
          <p:cNvSpPr/>
          <p:nvPr/>
        </p:nvSpPr>
        <p:spPr>
          <a:xfrm>
            <a:off x="1362240" y="527832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CustomShape 11"/>
          <p:cNvSpPr/>
          <p:nvPr/>
        </p:nvSpPr>
        <p:spPr>
          <a:xfrm>
            <a:off x="1654920" y="504180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12"/>
          <p:cNvSpPr/>
          <p:nvPr/>
        </p:nvSpPr>
        <p:spPr>
          <a:xfrm>
            <a:off x="1606320" y="5373000"/>
            <a:ext cx="97200" cy="9432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13"/>
          <p:cNvSpPr/>
          <p:nvPr/>
        </p:nvSpPr>
        <p:spPr>
          <a:xfrm>
            <a:off x="1020960" y="584568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14"/>
          <p:cNvSpPr/>
          <p:nvPr/>
        </p:nvSpPr>
        <p:spPr>
          <a:xfrm>
            <a:off x="822960" y="3017520"/>
            <a:ext cx="1560240" cy="1371600"/>
          </a:xfrm>
          <a:prstGeom prst="rect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Line 15"/>
          <p:cNvSpPr/>
          <p:nvPr/>
        </p:nvSpPr>
        <p:spPr>
          <a:xfrm flipV="1">
            <a:off x="923400" y="3254040"/>
            <a:ext cx="1121400" cy="108792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CustomShape 16"/>
          <p:cNvSpPr/>
          <p:nvPr/>
        </p:nvSpPr>
        <p:spPr>
          <a:xfrm>
            <a:off x="1654920" y="353772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CustomShape 17"/>
          <p:cNvSpPr/>
          <p:nvPr/>
        </p:nvSpPr>
        <p:spPr>
          <a:xfrm>
            <a:off x="1508760" y="3963600"/>
            <a:ext cx="97560" cy="9432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CustomShape 18"/>
          <p:cNvSpPr/>
          <p:nvPr/>
        </p:nvSpPr>
        <p:spPr>
          <a:xfrm>
            <a:off x="1020960" y="382140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CustomShape 19"/>
          <p:cNvSpPr/>
          <p:nvPr/>
        </p:nvSpPr>
        <p:spPr>
          <a:xfrm>
            <a:off x="1216080" y="386892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CustomShape 20"/>
          <p:cNvSpPr/>
          <p:nvPr/>
        </p:nvSpPr>
        <p:spPr>
          <a:xfrm>
            <a:off x="1313640" y="415260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CustomShape 21"/>
          <p:cNvSpPr/>
          <p:nvPr/>
        </p:nvSpPr>
        <p:spPr>
          <a:xfrm>
            <a:off x="1362240" y="363240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CustomShape 22"/>
          <p:cNvSpPr/>
          <p:nvPr/>
        </p:nvSpPr>
        <p:spPr>
          <a:xfrm>
            <a:off x="1654920" y="339588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23"/>
          <p:cNvSpPr/>
          <p:nvPr/>
        </p:nvSpPr>
        <p:spPr>
          <a:xfrm>
            <a:off x="1606320" y="3727080"/>
            <a:ext cx="97200" cy="9432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CustomShape 24"/>
          <p:cNvSpPr/>
          <p:nvPr/>
        </p:nvSpPr>
        <p:spPr>
          <a:xfrm>
            <a:off x="1020960" y="419976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CustomShape 25"/>
          <p:cNvSpPr/>
          <p:nvPr/>
        </p:nvSpPr>
        <p:spPr>
          <a:xfrm>
            <a:off x="2651760" y="4663440"/>
            <a:ext cx="1560240" cy="1371600"/>
          </a:xfrm>
          <a:prstGeom prst="rect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Line 26"/>
          <p:cNvSpPr/>
          <p:nvPr/>
        </p:nvSpPr>
        <p:spPr>
          <a:xfrm flipV="1">
            <a:off x="2752200" y="4899960"/>
            <a:ext cx="1121400" cy="108792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CustomShape 27"/>
          <p:cNvSpPr/>
          <p:nvPr/>
        </p:nvSpPr>
        <p:spPr>
          <a:xfrm>
            <a:off x="3483720" y="518364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" name="CustomShape 28"/>
          <p:cNvSpPr/>
          <p:nvPr/>
        </p:nvSpPr>
        <p:spPr>
          <a:xfrm>
            <a:off x="3337560" y="5609520"/>
            <a:ext cx="97560" cy="9432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CustomShape 29"/>
          <p:cNvSpPr/>
          <p:nvPr/>
        </p:nvSpPr>
        <p:spPr>
          <a:xfrm>
            <a:off x="2849760" y="546732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" name="CustomShape 30"/>
          <p:cNvSpPr/>
          <p:nvPr/>
        </p:nvSpPr>
        <p:spPr>
          <a:xfrm>
            <a:off x="3044880" y="551484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CustomShape 31"/>
          <p:cNvSpPr/>
          <p:nvPr/>
        </p:nvSpPr>
        <p:spPr>
          <a:xfrm>
            <a:off x="3142440" y="579852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CustomShape 32"/>
          <p:cNvSpPr/>
          <p:nvPr/>
        </p:nvSpPr>
        <p:spPr>
          <a:xfrm>
            <a:off x="3191040" y="527832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CustomShape 33"/>
          <p:cNvSpPr/>
          <p:nvPr/>
        </p:nvSpPr>
        <p:spPr>
          <a:xfrm>
            <a:off x="3483720" y="504180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CustomShape 34"/>
          <p:cNvSpPr/>
          <p:nvPr/>
        </p:nvSpPr>
        <p:spPr>
          <a:xfrm>
            <a:off x="3435120" y="5373000"/>
            <a:ext cx="97200" cy="9432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35"/>
          <p:cNvSpPr/>
          <p:nvPr/>
        </p:nvSpPr>
        <p:spPr>
          <a:xfrm>
            <a:off x="2849760" y="584568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36"/>
          <p:cNvSpPr/>
          <p:nvPr/>
        </p:nvSpPr>
        <p:spPr>
          <a:xfrm>
            <a:off x="2657520" y="3017520"/>
            <a:ext cx="1560240" cy="1371600"/>
          </a:xfrm>
          <a:prstGeom prst="rect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Line 37"/>
          <p:cNvSpPr/>
          <p:nvPr/>
        </p:nvSpPr>
        <p:spPr>
          <a:xfrm flipV="1">
            <a:off x="2757960" y="3254040"/>
            <a:ext cx="1121400" cy="108792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38"/>
          <p:cNvSpPr/>
          <p:nvPr/>
        </p:nvSpPr>
        <p:spPr>
          <a:xfrm>
            <a:off x="3489480" y="353772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39"/>
          <p:cNvSpPr/>
          <p:nvPr/>
        </p:nvSpPr>
        <p:spPr>
          <a:xfrm>
            <a:off x="3343320" y="3963600"/>
            <a:ext cx="97560" cy="9432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40"/>
          <p:cNvSpPr/>
          <p:nvPr/>
        </p:nvSpPr>
        <p:spPr>
          <a:xfrm>
            <a:off x="2855520" y="382140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41"/>
          <p:cNvSpPr/>
          <p:nvPr/>
        </p:nvSpPr>
        <p:spPr>
          <a:xfrm>
            <a:off x="3050640" y="386892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42"/>
          <p:cNvSpPr/>
          <p:nvPr/>
        </p:nvSpPr>
        <p:spPr>
          <a:xfrm>
            <a:off x="3148200" y="415260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43"/>
          <p:cNvSpPr/>
          <p:nvPr/>
        </p:nvSpPr>
        <p:spPr>
          <a:xfrm>
            <a:off x="3196800" y="363240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CustomShape 44"/>
          <p:cNvSpPr/>
          <p:nvPr/>
        </p:nvSpPr>
        <p:spPr>
          <a:xfrm>
            <a:off x="3489480" y="339588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" name="CustomShape 45"/>
          <p:cNvSpPr/>
          <p:nvPr/>
        </p:nvSpPr>
        <p:spPr>
          <a:xfrm>
            <a:off x="3440880" y="3727080"/>
            <a:ext cx="97200" cy="9432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" name="CustomShape 46"/>
          <p:cNvSpPr/>
          <p:nvPr/>
        </p:nvSpPr>
        <p:spPr>
          <a:xfrm>
            <a:off x="2855520" y="419976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CustomShape 47"/>
          <p:cNvSpPr/>
          <p:nvPr/>
        </p:nvSpPr>
        <p:spPr>
          <a:xfrm>
            <a:off x="731520" y="2743200"/>
            <a:ext cx="5943600" cy="3566160"/>
          </a:xfrm>
          <a:custGeom>
            <a:avLst/>
            <a:gdLst/>
            <a:ahLst/>
            <a:cxnLst/>
            <a:rect l="0" t="0" r="r" b="b"/>
            <a:pathLst>
              <a:path w="16512" h="9908">
                <a:moveTo>
                  <a:pt x="0" y="0"/>
                </a:moveTo>
                <a:lnTo>
                  <a:pt x="11007" y="0"/>
                </a:lnTo>
                <a:lnTo>
                  <a:pt x="11007" y="3715"/>
                </a:lnTo>
                <a:lnTo>
                  <a:pt x="13759" y="3715"/>
                </a:lnTo>
                <a:lnTo>
                  <a:pt x="13759" y="2476"/>
                </a:lnTo>
                <a:lnTo>
                  <a:pt x="16511" y="4953"/>
                </a:lnTo>
                <a:lnTo>
                  <a:pt x="13759" y="7430"/>
                </a:lnTo>
                <a:lnTo>
                  <a:pt x="13759" y="6191"/>
                </a:lnTo>
                <a:lnTo>
                  <a:pt x="11007" y="6191"/>
                </a:lnTo>
                <a:lnTo>
                  <a:pt x="11007" y="9907"/>
                </a:lnTo>
                <a:lnTo>
                  <a:pt x="0" y="9907"/>
                </a:lnTo>
                <a:lnTo>
                  <a:pt x="0" y="0"/>
                </a:lnTo>
              </a:path>
            </a:pathLst>
          </a:custGeom>
          <a:noFill/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CustomShape 48"/>
          <p:cNvSpPr/>
          <p:nvPr/>
        </p:nvSpPr>
        <p:spPr>
          <a:xfrm>
            <a:off x="6858000" y="3840480"/>
            <a:ext cx="1560240" cy="1371600"/>
          </a:xfrm>
          <a:prstGeom prst="rect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" name="Line 49"/>
          <p:cNvSpPr/>
          <p:nvPr/>
        </p:nvSpPr>
        <p:spPr>
          <a:xfrm flipV="1">
            <a:off x="6958440" y="4077000"/>
            <a:ext cx="1121400" cy="108792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CustomShape 50"/>
          <p:cNvSpPr/>
          <p:nvPr/>
        </p:nvSpPr>
        <p:spPr>
          <a:xfrm>
            <a:off x="7689960" y="436068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" name="CustomShape 51"/>
          <p:cNvSpPr/>
          <p:nvPr/>
        </p:nvSpPr>
        <p:spPr>
          <a:xfrm>
            <a:off x="7543800" y="4692240"/>
            <a:ext cx="97560" cy="9432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CustomShape 52"/>
          <p:cNvSpPr/>
          <p:nvPr/>
        </p:nvSpPr>
        <p:spPr>
          <a:xfrm>
            <a:off x="7028640" y="484308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" name="CustomShape 53"/>
          <p:cNvSpPr/>
          <p:nvPr/>
        </p:nvSpPr>
        <p:spPr>
          <a:xfrm>
            <a:off x="7251120" y="466020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CustomShape 54"/>
          <p:cNvSpPr/>
          <p:nvPr/>
        </p:nvSpPr>
        <p:spPr>
          <a:xfrm>
            <a:off x="7400520" y="493452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CustomShape 55"/>
          <p:cNvSpPr/>
          <p:nvPr/>
        </p:nvSpPr>
        <p:spPr>
          <a:xfrm>
            <a:off x="7406640" y="447732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CustomShape 56"/>
          <p:cNvSpPr/>
          <p:nvPr/>
        </p:nvSpPr>
        <p:spPr>
          <a:xfrm>
            <a:off x="8040600" y="429768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CustomShape 57"/>
          <p:cNvSpPr/>
          <p:nvPr/>
        </p:nvSpPr>
        <p:spPr>
          <a:xfrm>
            <a:off x="7641360" y="4550040"/>
            <a:ext cx="97200" cy="9432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CustomShape 58"/>
          <p:cNvSpPr/>
          <p:nvPr/>
        </p:nvSpPr>
        <p:spPr>
          <a:xfrm>
            <a:off x="7056000" y="502272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CustomShape 59"/>
          <p:cNvSpPr/>
          <p:nvPr/>
        </p:nvSpPr>
        <p:spPr>
          <a:xfrm>
            <a:off x="2468880" y="4480560"/>
            <a:ext cx="2011680" cy="1737360"/>
          </a:xfrm>
          <a:custGeom>
            <a:avLst/>
            <a:gdLst/>
            <a:ahLst/>
            <a:cxnLst/>
            <a:rect l="0" t="0" r="r" b="b"/>
            <a:pathLst>
              <a:path w="5589" h="4827">
                <a:moveTo>
                  <a:pt x="2794" y="0"/>
                </a:moveTo>
                <a:cubicBezTo>
                  <a:pt x="4378" y="0"/>
                  <a:pt x="5588" y="1045"/>
                  <a:pt x="5588" y="2413"/>
                </a:cubicBezTo>
                <a:cubicBezTo>
                  <a:pt x="5588" y="3781"/>
                  <a:pt x="4378" y="4826"/>
                  <a:pt x="2794" y="4826"/>
                </a:cubicBezTo>
                <a:cubicBezTo>
                  <a:pt x="1210" y="4826"/>
                  <a:pt x="0" y="3781"/>
                  <a:pt x="0" y="2413"/>
                </a:cubicBezTo>
                <a:cubicBezTo>
                  <a:pt x="0" y="1045"/>
                  <a:pt x="1210" y="0"/>
                  <a:pt x="2794" y="0"/>
                </a:cubicBezTo>
                <a:moveTo>
                  <a:pt x="1086" y="1364"/>
                </a:moveTo>
                <a:lnTo>
                  <a:pt x="1027" y="1439"/>
                </a:lnTo>
                <a:lnTo>
                  <a:pt x="973" y="1517"/>
                </a:lnTo>
                <a:lnTo>
                  <a:pt x="923" y="1597"/>
                </a:lnTo>
                <a:lnTo>
                  <a:pt x="878" y="1679"/>
                </a:lnTo>
                <a:lnTo>
                  <a:pt x="838" y="1763"/>
                </a:lnTo>
                <a:lnTo>
                  <a:pt x="803" y="1848"/>
                </a:lnTo>
                <a:lnTo>
                  <a:pt x="772" y="1935"/>
                </a:lnTo>
                <a:lnTo>
                  <a:pt x="747" y="2023"/>
                </a:lnTo>
                <a:lnTo>
                  <a:pt x="727" y="2112"/>
                </a:lnTo>
                <a:lnTo>
                  <a:pt x="712" y="2202"/>
                </a:lnTo>
                <a:lnTo>
                  <a:pt x="703" y="2292"/>
                </a:lnTo>
                <a:lnTo>
                  <a:pt x="698" y="2383"/>
                </a:lnTo>
                <a:lnTo>
                  <a:pt x="699" y="2473"/>
                </a:lnTo>
                <a:lnTo>
                  <a:pt x="705" y="2564"/>
                </a:lnTo>
                <a:lnTo>
                  <a:pt x="717" y="2654"/>
                </a:lnTo>
                <a:lnTo>
                  <a:pt x="733" y="2744"/>
                </a:lnTo>
                <a:lnTo>
                  <a:pt x="755" y="2832"/>
                </a:lnTo>
                <a:lnTo>
                  <a:pt x="782" y="2920"/>
                </a:lnTo>
                <a:lnTo>
                  <a:pt x="814" y="3007"/>
                </a:lnTo>
                <a:lnTo>
                  <a:pt x="851" y="3092"/>
                </a:lnTo>
                <a:lnTo>
                  <a:pt x="893" y="3175"/>
                </a:lnTo>
                <a:lnTo>
                  <a:pt x="939" y="3256"/>
                </a:lnTo>
                <a:lnTo>
                  <a:pt x="990" y="3335"/>
                </a:lnTo>
                <a:lnTo>
                  <a:pt x="1046" y="3412"/>
                </a:lnTo>
                <a:lnTo>
                  <a:pt x="1106" y="3486"/>
                </a:lnTo>
                <a:lnTo>
                  <a:pt x="1171" y="3558"/>
                </a:lnTo>
                <a:lnTo>
                  <a:pt x="1239" y="3627"/>
                </a:lnTo>
                <a:lnTo>
                  <a:pt x="1312" y="3693"/>
                </a:lnTo>
                <a:lnTo>
                  <a:pt x="1388" y="3755"/>
                </a:lnTo>
                <a:lnTo>
                  <a:pt x="1467" y="3814"/>
                </a:lnTo>
                <a:lnTo>
                  <a:pt x="1550" y="3870"/>
                </a:lnTo>
                <a:lnTo>
                  <a:pt x="1636" y="3922"/>
                </a:lnTo>
                <a:lnTo>
                  <a:pt x="1725" y="3970"/>
                </a:lnTo>
                <a:lnTo>
                  <a:pt x="1817" y="4014"/>
                </a:lnTo>
                <a:lnTo>
                  <a:pt x="1911" y="4055"/>
                </a:lnTo>
                <a:lnTo>
                  <a:pt x="2008" y="4091"/>
                </a:lnTo>
                <a:lnTo>
                  <a:pt x="2106" y="4123"/>
                </a:lnTo>
                <a:lnTo>
                  <a:pt x="2206" y="4150"/>
                </a:lnTo>
                <a:lnTo>
                  <a:pt x="2308" y="4174"/>
                </a:lnTo>
                <a:lnTo>
                  <a:pt x="2410" y="4192"/>
                </a:lnTo>
                <a:lnTo>
                  <a:pt x="2514" y="4207"/>
                </a:lnTo>
                <a:lnTo>
                  <a:pt x="2619" y="4217"/>
                </a:lnTo>
                <a:lnTo>
                  <a:pt x="2723" y="4222"/>
                </a:lnTo>
                <a:lnTo>
                  <a:pt x="2828" y="4223"/>
                </a:lnTo>
                <a:lnTo>
                  <a:pt x="2933" y="4219"/>
                </a:lnTo>
                <a:lnTo>
                  <a:pt x="3038" y="4211"/>
                </a:lnTo>
                <a:lnTo>
                  <a:pt x="3142" y="4198"/>
                </a:lnTo>
                <a:lnTo>
                  <a:pt x="3245" y="4181"/>
                </a:lnTo>
                <a:lnTo>
                  <a:pt x="3347" y="4159"/>
                </a:lnTo>
                <a:lnTo>
                  <a:pt x="3448" y="4133"/>
                </a:lnTo>
                <a:lnTo>
                  <a:pt x="3547" y="4102"/>
                </a:lnTo>
                <a:lnTo>
                  <a:pt x="3644" y="4068"/>
                </a:lnTo>
                <a:lnTo>
                  <a:pt x="3739" y="4029"/>
                </a:lnTo>
                <a:lnTo>
                  <a:pt x="3831" y="3986"/>
                </a:lnTo>
                <a:lnTo>
                  <a:pt x="3921" y="3939"/>
                </a:lnTo>
                <a:lnTo>
                  <a:pt x="4008" y="3888"/>
                </a:lnTo>
                <a:lnTo>
                  <a:pt x="1086" y="1364"/>
                </a:lnTo>
                <a:moveTo>
                  <a:pt x="4502" y="3462"/>
                </a:moveTo>
                <a:lnTo>
                  <a:pt x="4561" y="3387"/>
                </a:lnTo>
                <a:lnTo>
                  <a:pt x="4615" y="3309"/>
                </a:lnTo>
                <a:lnTo>
                  <a:pt x="4665" y="3229"/>
                </a:lnTo>
                <a:lnTo>
                  <a:pt x="4710" y="3147"/>
                </a:lnTo>
                <a:lnTo>
                  <a:pt x="4750" y="3063"/>
                </a:lnTo>
                <a:lnTo>
                  <a:pt x="4785" y="2978"/>
                </a:lnTo>
                <a:lnTo>
                  <a:pt x="4816" y="2891"/>
                </a:lnTo>
                <a:lnTo>
                  <a:pt x="4841" y="2803"/>
                </a:lnTo>
                <a:lnTo>
                  <a:pt x="4861" y="2714"/>
                </a:lnTo>
                <a:lnTo>
                  <a:pt x="4876" y="2624"/>
                </a:lnTo>
                <a:lnTo>
                  <a:pt x="4885" y="2534"/>
                </a:lnTo>
                <a:lnTo>
                  <a:pt x="4890" y="2443"/>
                </a:lnTo>
                <a:lnTo>
                  <a:pt x="4889" y="2353"/>
                </a:lnTo>
                <a:lnTo>
                  <a:pt x="4883" y="2262"/>
                </a:lnTo>
                <a:lnTo>
                  <a:pt x="4871" y="2172"/>
                </a:lnTo>
                <a:lnTo>
                  <a:pt x="4855" y="2082"/>
                </a:lnTo>
                <a:lnTo>
                  <a:pt x="4833" y="1994"/>
                </a:lnTo>
                <a:lnTo>
                  <a:pt x="4806" y="1906"/>
                </a:lnTo>
                <a:lnTo>
                  <a:pt x="4774" y="1819"/>
                </a:lnTo>
                <a:lnTo>
                  <a:pt x="4737" y="1734"/>
                </a:lnTo>
                <a:lnTo>
                  <a:pt x="4695" y="1651"/>
                </a:lnTo>
                <a:lnTo>
                  <a:pt x="4649" y="1570"/>
                </a:lnTo>
                <a:lnTo>
                  <a:pt x="4598" y="1491"/>
                </a:lnTo>
                <a:lnTo>
                  <a:pt x="4542" y="1414"/>
                </a:lnTo>
                <a:lnTo>
                  <a:pt x="4482" y="1340"/>
                </a:lnTo>
                <a:lnTo>
                  <a:pt x="4417" y="1268"/>
                </a:lnTo>
                <a:lnTo>
                  <a:pt x="4349" y="1199"/>
                </a:lnTo>
                <a:lnTo>
                  <a:pt x="4276" y="1133"/>
                </a:lnTo>
                <a:lnTo>
                  <a:pt x="4200" y="1071"/>
                </a:lnTo>
                <a:lnTo>
                  <a:pt x="4121" y="1012"/>
                </a:lnTo>
                <a:lnTo>
                  <a:pt x="4038" y="956"/>
                </a:lnTo>
                <a:lnTo>
                  <a:pt x="3952" y="904"/>
                </a:lnTo>
                <a:lnTo>
                  <a:pt x="3863" y="856"/>
                </a:lnTo>
                <a:lnTo>
                  <a:pt x="3771" y="812"/>
                </a:lnTo>
                <a:lnTo>
                  <a:pt x="3677" y="771"/>
                </a:lnTo>
                <a:lnTo>
                  <a:pt x="3580" y="735"/>
                </a:lnTo>
                <a:lnTo>
                  <a:pt x="3482" y="703"/>
                </a:lnTo>
                <a:lnTo>
                  <a:pt x="3382" y="676"/>
                </a:lnTo>
                <a:lnTo>
                  <a:pt x="3280" y="652"/>
                </a:lnTo>
                <a:lnTo>
                  <a:pt x="3178" y="634"/>
                </a:lnTo>
                <a:lnTo>
                  <a:pt x="3074" y="619"/>
                </a:lnTo>
                <a:lnTo>
                  <a:pt x="2969" y="609"/>
                </a:lnTo>
                <a:lnTo>
                  <a:pt x="2865" y="604"/>
                </a:lnTo>
                <a:lnTo>
                  <a:pt x="2760" y="603"/>
                </a:lnTo>
                <a:lnTo>
                  <a:pt x="2655" y="607"/>
                </a:lnTo>
                <a:lnTo>
                  <a:pt x="2550" y="615"/>
                </a:lnTo>
                <a:lnTo>
                  <a:pt x="2446" y="628"/>
                </a:lnTo>
                <a:lnTo>
                  <a:pt x="2343" y="645"/>
                </a:lnTo>
                <a:lnTo>
                  <a:pt x="2241" y="667"/>
                </a:lnTo>
                <a:lnTo>
                  <a:pt x="2140" y="693"/>
                </a:lnTo>
                <a:lnTo>
                  <a:pt x="2041" y="724"/>
                </a:lnTo>
                <a:lnTo>
                  <a:pt x="1944" y="758"/>
                </a:lnTo>
                <a:lnTo>
                  <a:pt x="1849" y="797"/>
                </a:lnTo>
                <a:lnTo>
                  <a:pt x="1757" y="840"/>
                </a:lnTo>
                <a:lnTo>
                  <a:pt x="1667" y="887"/>
                </a:lnTo>
                <a:lnTo>
                  <a:pt x="1580" y="938"/>
                </a:lnTo>
                <a:lnTo>
                  <a:pt x="4502" y="3462"/>
                </a:lnTo>
              </a:path>
            </a:pathLst>
          </a:cu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60"/>
          <p:cNvSpPr/>
          <p:nvPr/>
        </p:nvSpPr>
        <p:spPr>
          <a:xfrm>
            <a:off x="5394960" y="5486400"/>
            <a:ext cx="2287080" cy="1353960"/>
          </a:xfrm>
          <a:prstGeom prst="borderCallout1">
            <a:avLst>
              <a:gd name="adj1" fmla="val 18750"/>
              <a:gd name="adj2" fmla="val -8333"/>
              <a:gd name="adj3" fmla="val -26976"/>
              <a:gd name="adj4" fmla="val -51648"/>
            </a:avLst>
          </a:prstGeom>
          <a:noFill/>
          <a:ln w="38160">
            <a:solidFill>
              <a:srgbClr val="EF41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9080" tIns="64080" rIns="109080" bIns="64080" anchor="ctr"/>
          <a:lstStyle/>
          <a:p>
            <a:pPr algn="ctr"/>
            <a:r>
              <a:rPr lang="en-US" sz="1800" b="0" strike="noStrike" spc="-1">
                <a:latin typeface="Source Sans Pro"/>
              </a:rPr>
              <a:t>Linear regression</a:t>
            </a:r>
          </a:p>
          <a:p>
            <a:pPr algn="ctr"/>
            <a:r>
              <a:rPr lang="en-US" sz="1800" b="0" strike="noStrike" spc="-1">
                <a:latin typeface="Source Sans Pro"/>
              </a:rPr>
              <a:t>Eliminated</a:t>
            </a:r>
          </a:p>
          <a:p>
            <a:pPr algn="ctr"/>
            <a:r>
              <a:rPr lang="en-US" sz="1800" b="0" strike="noStrike" spc="-1">
                <a:latin typeface="Source Sans Pro"/>
              </a:rPr>
              <a:t>during CV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65" name="TextShape 2"/>
          <p:cNvSpPr txBox="1"/>
          <p:nvPr/>
        </p:nvSpPr>
        <p:spPr>
          <a:xfrm>
            <a:off x="365760" y="18288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Making the optimal ensemble</a:t>
            </a:r>
          </a:p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</a:t>
            </a:r>
          </a:p>
        </p:txBody>
      </p:sp>
      <p:sp>
        <p:nvSpPr>
          <p:cNvPr id="366" name="CustomShape 3"/>
          <p:cNvSpPr/>
          <p:nvPr/>
        </p:nvSpPr>
        <p:spPr>
          <a:xfrm>
            <a:off x="974880" y="4663440"/>
            <a:ext cx="1560240" cy="1371600"/>
          </a:xfrm>
          <a:prstGeom prst="rect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" name="Line 4"/>
          <p:cNvSpPr/>
          <p:nvPr/>
        </p:nvSpPr>
        <p:spPr>
          <a:xfrm flipV="1">
            <a:off x="1075320" y="4899960"/>
            <a:ext cx="1121400" cy="108792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CustomShape 5"/>
          <p:cNvSpPr/>
          <p:nvPr/>
        </p:nvSpPr>
        <p:spPr>
          <a:xfrm>
            <a:off x="1806840" y="518364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CustomShape 6"/>
          <p:cNvSpPr/>
          <p:nvPr/>
        </p:nvSpPr>
        <p:spPr>
          <a:xfrm>
            <a:off x="1660680" y="5609520"/>
            <a:ext cx="97560" cy="9432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CustomShape 7"/>
          <p:cNvSpPr/>
          <p:nvPr/>
        </p:nvSpPr>
        <p:spPr>
          <a:xfrm>
            <a:off x="1172880" y="546732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CustomShape 8"/>
          <p:cNvSpPr/>
          <p:nvPr/>
        </p:nvSpPr>
        <p:spPr>
          <a:xfrm>
            <a:off x="1368000" y="551484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CustomShape 9"/>
          <p:cNvSpPr/>
          <p:nvPr/>
        </p:nvSpPr>
        <p:spPr>
          <a:xfrm>
            <a:off x="1465560" y="579852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10"/>
          <p:cNvSpPr/>
          <p:nvPr/>
        </p:nvSpPr>
        <p:spPr>
          <a:xfrm>
            <a:off x="1514160" y="527832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CustomShape 11"/>
          <p:cNvSpPr/>
          <p:nvPr/>
        </p:nvSpPr>
        <p:spPr>
          <a:xfrm>
            <a:off x="1806840" y="504180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CustomShape 12"/>
          <p:cNvSpPr/>
          <p:nvPr/>
        </p:nvSpPr>
        <p:spPr>
          <a:xfrm>
            <a:off x="1758240" y="5373000"/>
            <a:ext cx="97200" cy="9432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CustomShape 13"/>
          <p:cNvSpPr/>
          <p:nvPr/>
        </p:nvSpPr>
        <p:spPr>
          <a:xfrm>
            <a:off x="1172880" y="584568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14"/>
          <p:cNvSpPr/>
          <p:nvPr/>
        </p:nvSpPr>
        <p:spPr>
          <a:xfrm>
            <a:off x="974880" y="3017520"/>
            <a:ext cx="1560240" cy="1371600"/>
          </a:xfrm>
          <a:prstGeom prst="rect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Line 15"/>
          <p:cNvSpPr/>
          <p:nvPr/>
        </p:nvSpPr>
        <p:spPr>
          <a:xfrm flipV="1">
            <a:off x="1075320" y="3254040"/>
            <a:ext cx="1121400" cy="108792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CustomShape 16"/>
          <p:cNvSpPr/>
          <p:nvPr/>
        </p:nvSpPr>
        <p:spPr>
          <a:xfrm>
            <a:off x="1806840" y="353772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CustomShape 17"/>
          <p:cNvSpPr/>
          <p:nvPr/>
        </p:nvSpPr>
        <p:spPr>
          <a:xfrm>
            <a:off x="1660680" y="3963600"/>
            <a:ext cx="97560" cy="9432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8"/>
          <p:cNvSpPr/>
          <p:nvPr/>
        </p:nvSpPr>
        <p:spPr>
          <a:xfrm>
            <a:off x="1172880" y="382140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CustomShape 19"/>
          <p:cNvSpPr/>
          <p:nvPr/>
        </p:nvSpPr>
        <p:spPr>
          <a:xfrm>
            <a:off x="1368000" y="386892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CustomShape 20"/>
          <p:cNvSpPr/>
          <p:nvPr/>
        </p:nvSpPr>
        <p:spPr>
          <a:xfrm>
            <a:off x="1465560" y="415260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CustomShape 21"/>
          <p:cNvSpPr/>
          <p:nvPr/>
        </p:nvSpPr>
        <p:spPr>
          <a:xfrm>
            <a:off x="1514160" y="363240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CustomShape 22"/>
          <p:cNvSpPr/>
          <p:nvPr/>
        </p:nvSpPr>
        <p:spPr>
          <a:xfrm>
            <a:off x="1806840" y="339588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CustomShape 23"/>
          <p:cNvSpPr/>
          <p:nvPr/>
        </p:nvSpPr>
        <p:spPr>
          <a:xfrm>
            <a:off x="1758240" y="3727080"/>
            <a:ext cx="97200" cy="9432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CustomShape 24"/>
          <p:cNvSpPr/>
          <p:nvPr/>
        </p:nvSpPr>
        <p:spPr>
          <a:xfrm>
            <a:off x="1172880" y="419976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25"/>
          <p:cNvSpPr/>
          <p:nvPr/>
        </p:nvSpPr>
        <p:spPr>
          <a:xfrm>
            <a:off x="2809440" y="3017520"/>
            <a:ext cx="1560240" cy="1371600"/>
          </a:xfrm>
          <a:prstGeom prst="rect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Line 26"/>
          <p:cNvSpPr/>
          <p:nvPr/>
        </p:nvSpPr>
        <p:spPr>
          <a:xfrm flipV="1">
            <a:off x="2909880" y="3254040"/>
            <a:ext cx="1121400" cy="108792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27"/>
          <p:cNvSpPr/>
          <p:nvPr/>
        </p:nvSpPr>
        <p:spPr>
          <a:xfrm>
            <a:off x="3641400" y="353772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28"/>
          <p:cNvSpPr/>
          <p:nvPr/>
        </p:nvSpPr>
        <p:spPr>
          <a:xfrm>
            <a:off x="3495240" y="3963600"/>
            <a:ext cx="97560" cy="9432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29"/>
          <p:cNvSpPr/>
          <p:nvPr/>
        </p:nvSpPr>
        <p:spPr>
          <a:xfrm>
            <a:off x="3007440" y="382140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30"/>
          <p:cNvSpPr/>
          <p:nvPr/>
        </p:nvSpPr>
        <p:spPr>
          <a:xfrm>
            <a:off x="3202560" y="386892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31"/>
          <p:cNvSpPr/>
          <p:nvPr/>
        </p:nvSpPr>
        <p:spPr>
          <a:xfrm>
            <a:off x="3300120" y="415260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32"/>
          <p:cNvSpPr/>
          <p:nvPr/>
        </p:nvSpPr>
        <p:spPr>
          <a:xfrm>
            <a:off x="3348720" y="363240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33"/>
          <p:cNvSpPr/>
          <p:nvPr/>
        </p:nvSpPr>
        <p:spPr>
          <a:xfrm>
            <a:off x="3641400" y="339588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CustomShape 34"/>
          <p:cNvSpPr/>
          <p:nvPr/>
        </p:nvSpPr>
        <p:spPr>
          <a:xfrm>
            <a:off x="3592800" y="3727080"/>
            <a:ext cx="97200" cy="9432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" name="CustomShape 35"/>
          <p:cNvSpPr/>
          <p:nvPr/>
        </p:nvSpPr>
        <p:spPr>
          <a:xfrm>
            <a:off x="3007440" y="419976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" name="CustomShape 36"/>
          <p:cNvSpPr/>
          <p:nvPr/>
        </p:nvSpPr>
        <p:spPr>
          <a:xfrm>
            <a:off x="883440" y="2743200"/>
            <a:ext cx="5669280" cy="3566160"/>
          </a:xfrm>
          <a:custGeom>
            <a:avLst/>
            <a:gdLst/>
            <a:ahLst/>
            <a:cxnLst/>
            <a:rect l="0" t="0" r="r" b="b"/>
            <a:pathLst>
              <a:path w="15750" h="9908">
                <a:moveTo>
                  <a:pt x="0" y="0"/>
                </a:moveTo>
                <a:lnTo>
                  <a:pt x="10499" y="0"/>
                </a:lnTo>
                <a:lnTo>
                  <a:pt x="10499" y="3715"/>
                </a:lnTo>
                <a:lnTo>
                  <a:pt x="13124" y="3715"/>
                </a:lnTo>
                <a:lnTo>
                  <a:pt x="13124" y="2476"/>
                </a:lnTo>
                <a:lnTo>
                  <a:pt x="15749" y="4953"/>
                </a:lnTo>
                <a:lnTo>
                  <a:pt x="13124" y="7430"/>
                </a:lnTo>
                <a:lnTo>
                  <a:pt x="13124" y="6191"/>
                </a:lnTo>
                <a:lnTo>
                  <a:pt x="10499" y="6191"/>
                </a:lnTo>
                <a:lnTo>
                  <a:pt x="10499" y="9907"/>
                </a:lnTo>
                <a:lnTo>
                  <a:pt x="0" y="9907"/>
                </a:lnTo>
                <a:lnTo>
                  <a:pt x="0" y="0"/>
                </a:lnTo>
              </a:path>
            </a:pathLst>
          </a:custGeom>
          <a:noFill/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" name="CustomShape 37"/>
          <p:cNvSpPr/>
          <p:nvPr/>
        </p:nvSpPr>
        <p:spPr>
          <a:xfrm>
            <a:off x="2781360" y="4627440"/>
            <a:ext cx="1560240" cy="137160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" name="Line 38"/>
          <p:cNvSpPr/>
          <p:nvPr/>
        </p:nvSpPr>
        <p:spPr>
          <a:xfrm flipV="1">
            <a:off x="2907000" y="4656600"/>
            <a:ext cx="1398960" cy="128664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2" name="CustomShape 39"/>
          <p:cNvSpPr/>
          <p:nvPr/>
        </p:nvSpPr>
        <p:spPr>
          <a:xfrm>
            <a:off x="3819600" y="4992480"/>
            <a:ext cx="121320" cy="111600"/>
          </a:xfrm>
          <a:prstGeom prst="ellipse">
            <a:avLst/>
          </a:prstGeom>
          <a:solidFill>
            <a:srgbClr val="9D85B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3" name="CustomShape 40"/>
          <p:cNvSpPr/>
          <p:nvPr/>
        </p:nvSpPr>
        <p:spPr>
          <a:xfrm>
            <a:off x="3636720" y="5495760"/>
            <a:ext cx="121680" cy="111600"/>
          </a:xfrm>
          <a:prstGeom prst="ellipse">
            <a:avLst/>
          </a:prstGeom>
          <a:solidFill>
            <a:srgbClr val="9D85B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4" name="CustomShape 41"/>
          <p:cNvSpPr/>
          <p:nvPr/>
        </p:nvSpPr>
        <p:spPr>
          <a:xfrm>
            <a:off x="3028680" y="5328000"/>
            <a:ext cx="121680" cy="111600"/>
          </a:xfrm>
          <a:prstGeom prst="ellipse">
            <a:avLst/>
          </a:prstGeom>
          <a:solidFill>
            <a:srgbClr val="9D85B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CustomShape 42"/>
          <p:cNvSpPr/>
          <p:nvPr/>
        </p:nvSpPr>
        <p:spPr>
          <a:xfrm>
            <a:off x="3272040" y="5383440"/>
            <a:ext cx="121680" cy="112320"/>
          </a:xfrm>
          <a:prstGeom prst="ellipse">
            <a:avLst/>
          </a:prstGeom>
          <a:solidFill>
            <a:srgbClr val="9D85B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" name="CustomShape 43"/>
          <p:cNvSpPr/>
          <p:nvPr/>
        </p:nvSpPr>
        <p:spPr>
          <a:xfrm>
            <a:off x="3393720" y="5719320"/>
            <a:ext cx="121320" cy="111960"/>
          </a:xfrm>
          <a:prstGeom prst="ellipse">
            <a:avLst/>
          </a:prstGeom>
          <a:solidFill>
            <a:srgbClr val="9D85B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" name="CustomShape 44"/>
          <p:cNvSpPr/>
          <p:nvPr/>
        </p:nvSpPr>
        <p:spPr>
          <a:xfrm>
            <a:off x="3454560" y="5104080"/>
            <a:ext cx="121680" cy="111960"/>
          </a:xfrm>
          <a:prstGeom prst="ellipse">
            <a:avLst/>
          </a:prstGeom>
          <a:solidFill>
            <a:srgbClr val="9D85B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" name="CustomShape 45"/>
          <p:cNvSpPr/>
          <p:nvPr/>
        </p:nvSpPr>
        <p:spPr>
          <a:xfrm>
            <a:off x="3819600" y="4824720"/>
            <a:ext cx="121320" cy="111600"/>
          </a:xfrm>
          <a:prstGeom prst="ellipse">
            <a:avLst/>
          </a:prstGeom>
          <a:solidFill>
            <a:srgbClr val="9D85B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" name="CustomShape 46"/>
          <p:cNvSpPr/>
          <p:nvPr/>
        </p:nvSpPr>
        <p:spPr>
          <a:xfrm>
            <a:off x="3758400" y="5216040"/>
            <a:ext cx="121680" cy="111960"/>
          </a:xfrm>
          <a:prstGeom prst="ellipse">
            <a:avLst/>
          </a:prstGeom>
          <a:solidFill>
            <a:srgbClr val="9D85B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CustomShape 47"/>
          <p:cNvSpPr/>
          <p:nvPr/>
        </p:nvSpPr>
        <p:spPr>
          <a:xfrm>
            <a:off x="3028680" y="5775120"/>
            <a:ext cx="121680" cy="112320"/>
          </a:xfrm>
          <a:prstGeom prst="ellipse">
            <a:avLst/>
          </a:prstGeom>
          <a:solidFill>
            <a:srgbClr val="9D85B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CustomShape 48"/>
          <p:cNvSpPr/>
          <p:nvPr/>
        </p:nvSpPr>
        <p:spPr>
          <a:xfrm>
            <a:off x="7126560" y="3840480"/>
            <a:ext cx="1560240" cy="1371600"/>
          </a:xfrm>
          <a:prstGeom prst="rect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Line 49"/>
          <p:cNvSpPr/>
          <p:nvPr/>
        </p:nvSpPr>
        <p:spPr>
          <a:xfrm flipV="1">
            <a:off x="7227000" y="4077000"/>
            <a:ext cx="1121400" cy="108792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3" name="CustomShape 50"/>
          <p:cNvSpPr/>
          <p:nvPr/>
        </p:nvSpPr>
        <p:spPr>
          <a:xfrm>
            <a:off x="7958520" y="436068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4" name="CustomShape 51"/>
          <p:cNvSpPr/>
          <p:nvPr/>
        </p:nvSpPr>
        <p:spPr>
          <a:xfrm>
            <a:off x="7812360" y="4692240"/>
            <a:ext cx="97560" cy="9432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CustomShape 52"/>
          <p:cNvSpPr/>
          <p:nvPr/>
        </p:nvSpPr>
        <p:spPr>
          <a:xfrm>
            <a:off x="7394760" y="484632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6" name="CustomShape 53"/>
          <p:cNvSpPr/>
          <p:nvPr/>
        </p:nvSpPr>
        <p:spPr>
          <a:xfrm>
            <a:off x="7519680" y="469188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CustomShape 54"/>
          <p:cNvSpPr/>
          <p:nvPr/>
        </p:nvSpPr>
        <p:spPr>
          <a:xfrm>
            <a:off x="7583760" y="488088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CustomShape 55"/>
          <p:cNvSpPr/>
          <p:nvPr/>
        </p:nvSpPr>
        <p:spPr>
          <a:xfrm>
            <a:off x="7675200" y="447732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9" name="CustomShape 56"/>
          <p:cNvSpPr/>
          <p:nvPr/>
        </p:nvSpPr>
        <p:spPr>
          <a:xfrm>
            <a:off x="8309160" y="429768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CustomShape 57"/>
          <p:cNvSpPr/>
          <p:nvPr/>
        </p:nvSpPr>
        <p:spPr>
          <a:xfrm>
            <a:off x="7909920" y="4550040"/>
            <a:ext cx="97200" cy="9432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CustomShape 58"/>
          <p:cNvSpPr/>
          <p:nvPr/>
        </p:nvSpPr>
        <p:spPr>
          <a:xfrm>
            <a:off x="7324560" y="5022720"/>
            <a:ext cx="97560" cy="94680"/>
          </a:xfrm>
          <a:prstGeom prst="ellipse">
            <a:avLst/>
          </a:prstGeom>
          <a:solidFill>
            <a:srgbClr val="729FCF">
              <a:alpha val="2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CustomShape 59"/>
          <p:cNvSpPr/>
          <p:nvPr/>
        </p:nvSpPr>
        <p:spPr>
          <a:xfrm>
            <a:off x="5486400" y="5486400"/>
            <a:ext cx="2468880" cy="1353960"/>
          </a:xfrm>
          <a:prstGeom prst="borderCallout1">
            <a:avLst>
              <a:gd name="adj1" fmla="val 18750"/>
              <a:gd name="adj2" fmla="val -8333"/>
              <a:gd name="adj3" fmla="val -26953"/>
              <a:gd name="adj4" fmla="val -47861"/>
            </a:avLst>
          </a:prstGeom>
          <a:noFill/>
          <a:ln w="3816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9080" tIns="64080" rIns="109080" bIns="64080" anchor="ctr"/>
          <a:lstStyle/>
          <a:p>
            <a:pPr algn="ctr"/>
            <a:r>
              <a:rPr lang="en-US" sz="1800" b="0" strike="noStrike" spc="-1">
                <a:latin typeface="Source Sans Pro"/>
              </a:rPr>
              <a:t>Combined DFT</a:t>
            </a:r>
          </a:p>
          <a:p>
            <a:pPr algn="ctr"/>
            <a:r>
              <a:rPr lang="en-US" sz="1800" b="0" strike="noStrike" spc="-1">
                <a:latin typeface="Source Sans Pro"/>
              </a:rPr>
              <a:t>model selected</a:t>
            </a:r>
          </a:p>
          <a:p>
            <a:pPr algn="ctr"/>
            <a:r>
              <a:rPr lang="en-US" sz="1800" b="0" strike="noStrike" spc="-1">
                <a:latin typeface="Source Sans Pro"/>
              </a:rPr>
              <a:t>during CV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Ensemble performance</a:t>
            </a:r>
          </a:p>
        </p:txBody>
      </p:sp>
      <p:sp>
        <p:nvSpPr>
          <p:cNvPr id="424" name="TextShape 2"/>
          <p:cNvSpPr txBox="1"/>
          <p:nvPr/>
        </p:nvSpPr>
        <p:spPr>
          <a:xfrm>
            <a:off x="360000" y="1980000"/>
            <a:ext cx="9058320" cy="671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US" sz="2600" b="1" u="sng" strike="noStrike" spc="-1">
                <a:solidFill>
                  <a:srgbClr val="1C1C1C"/>
                </a:solidFill>
                <a:uFillTx/>
                <a:latin typeface="Source Sans Pro Semibold"/>
              </a:rPr>
              <a:t>Experimental models</a:t>
            </a: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     vs.    </a:t>
            </a:r>
            <a:r>
              <a:rPr lang="en-US" sz="2600" b="1" u="sng" strike="noStrike" spc="-1">
                <a:solidFill>
                  <a:srgbClr val="1C1C1C"/>
                </a:solidFill>
                <a:uFillTx/>
                <a:latin typeface="Source Sans Pro Semibold"/>
              </a:rPr>
              <a:t> Added DFT information</a:t>
            </a:r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5" name="TextShape 3"/>
          <p:cNvSpPr txBox="1"/>
          <p:nvPr/>
        </p:nvSpPr>
        <p:spPr>
          <a:xfrm>
            <a:off x="91440" y="5394960"/>
            <a:ext cx="4790880" cy="146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>
                <a:latin typeface="Source Sans Pro"/>
              </a:rPr>
              <a:t>0.68 % improvement to R2</a:t>
            </a:r>
          </a:p>
          <a:p>
            <a:r>
              <a:rPr lang="en-US" sz="2200" b="0" strike="noStrike" spc="-1">
                <a:latin typeface="Source Sans Pro"/>
              </a:rPr>
              <a:t>2.06% improvement to RMSE</a:t>
            </a:r>
          </a:p>
          <a:p>
            <a:r>
              <a:rPr lang="en-US" sz="2200" b="0" strike="noStrike" spc="-1">
                <a:latin typeface="Source Sans Pro"/>
              </a:rPr>
              <a:t>0.48 % improvement to MAPE</a:t>
            </a:r>
          </a:p>
        </p:txBody>
      </p:sp>
      <p:sp>
        <p:nvSpPr>
          <p:cNvPr id="426" name="TextShape 4"/>
          <p:cNvSpPr txBox="1"/>
          <p:nvPr/>
        </p:nvSpPr>
        <p:spPr>
          <a:xfrm>
            <a:off x="5303520" y="5394960"/>
            <a:ext cx="4297680" cy="146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>
                <a:latin typeface="Source Sans Pro"/>
              </a:rPr>
              <a:t>2.78 % improvement to R2</a:t>
            </a:r>
          </a:p>
          <a:p>
            <a:r>
              <a:rPr lang="en-US" sz="2200" b="0" strike="noStrike" spc="-1">
                <a:latin typeface="Source Sans Pro"/>
              </a:rPr>
              <a:t>8.73% improvement to RMSE</a:t>
            </a:r>
          </a:p>
          <a:p>
            <a:r>
              <a:rPr lang="en-US" sz="2200" b="0" strike="noStrike" spc="-1">
                <a:latin typeface="Source Sans Pro"/>
              </a:rPr>
              <a:t>2.09 % improvement to MAPE</a:t>
            </a:r>
          </a:p>
        </p:txBody>
      </p:sp>
      <p:sp>
        <p:nvSpPr>
          <p:cNvPr id="427" name="CustomShape 5"/>
          <p:cNvSpPr/>
          <p:nvPr/>
        </p:nvSpPr>
        <p:spPr>
          <a:xfrm>
            <a:off x="429840" y="2834640"/>
            <a:ext cx="260280" cy="2286000"/>
          </a:xfrm>
          <a:prstGeom prst="rect">
            <a:avLst/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" name="CustomShape 6"/>
          <p:cNvSpPr/>
          <p:nvPr/>
        </p:nvSpPr>
        <p:spPr>
          <a:xfrm>
            <a:off x="741960" y="2834640"/>
            <a:ext cx="260280" cy="2286000"/>
          </a:xfrm>
          <a:prstGeom prst="rect">
            <a:avLst/>
          </a:prstGeom>
          <a:solidFill>
            <a:srgbClr val="F58220">
              <a:alpha val="6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CustomShape 7"/>
          <p:cNvSpPr/>
          <p:nvPr/>
        </p:nvSpPr>
        <p:spPr>
          <a:xfrm>
            <a:off x="1053720" y="2834640"/>
            <a:ext cx="260280" cy="2286000"/>
          </a:xfrm>
          <a:prstGeom prst="rect">
            <a:avLst/>
          </a:prstGeom>
          <a:solidFill>
            <a:srgbClr val="EF413D">
              <a:alpha val="61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CustomShape 8"/>
          <p:cNvSpPr/>
          <p:nvPr/>
        </p:nvSpPr>
        <p:spPr>
          <a:xfrm>
            <a:off x="3302640" y="2834640"/>
            <a:ext cx="260280" cy="2286000"/>
          </a:xfrm>
          <a:prstGeom prst="rect">
            <a:avLst/>
          </a:prstGeom>
          <a:solidFill>
            <a:srgbClr val="F5822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" name="CustomShape 9"/>
          <p:cNvSpPr/>
          <p:nvPr/>
        </p:nvSpPr>
        <p:spPr>
          <a:xfrm>
            <a:off x="5421600" y="2834640"/>
            <a:ext cx="234000" cy="2286000"/>
          </a:xfrm>
          <a:prstGeom prst="rect">
            <a:avLst/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CustomShape 10"/>
          <p:cNvSpPr/>
          <p:nvPr/>
        </p:nvSpPr>
        <p:spPr>
          <a:xfrm>
            <a:off x="5702400" y="2834640"/>
            <a:ext cx="233640" cy="2286000"/>
          </a:xfrm>
          <a:prstGeom prst="rect">
            <a:avLst/>
          </a:prstGeom>
          <a:solidFill>
            <a:srgbClr val="F58220">
              <a:alpha val="6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" name="CustomShape 11"/>
          <p:cNvSpPr/>
          <p:nvPr/>
        </p:nvSpPr>
        <p:spPr>
          <a:xfrm>
            <a:off x="5982840" y="2834640"/>
            <a:ext cx="233640" cy="2286000"/>
          </a:xfrm>
          <a:prstGeom prst="rect">
            <a:avLst/>
          </a:prstGeom>
          <a:solidFill>
            <a:srgbClr val="EF413D">
              <a:alpha val="61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CustomShape 12"/>
          <p:cNvSpPr/>
          <p:nvPr/>
        </p:nvSpPr>
        <p:spPr>
          <a:xfrm>
            <a:off x="8987760" y="2834640"/>
            <a:ext cx="234000" cy="2286000"/>
          </a:xfrm>
          <a:prstGeom prst="rect">
            <a:avLst/>
          </a:prstGeom>
          <a:solidFill>
            <a:srgbClr val="F5822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CustomShape 13"/>
          <p:cNvSpPr/>
          <p:nvPr/>
        </p:nvSpPr>
        <p:spPr>
          <a:xfrm>
            <a:off x="6396480" y="3791880"/>
            <a:ext cx="233640" cy="8820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" name="CustomShape 14"/>
          <p:cNvSpPr/>
          <p:nvPr/>
        </p:nvSpPr>
        <p:spPr>
          <a:xfrm>
            <a:off x="6489720" y="3616200"/>
            <a:ext cx="47160" cy="43956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CustomShape 15"/>
          <p:cNvSpPr/>
          <p:nvPr/>
        </p:nvSpPr>
        <p:spPr>
          <a:xfrm>
            <a:off x="6788520" y="2834640"/>
            <a:ext cx="255960" cy="2286000"/>
          </a:xfrm>
          <a:prstGeom prst="rect">
            <a:avLst/>
          </a:prstGeom>
          <a:solidFill>
            <a:srgbClr val="00AAA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16"/>
          <p:cNvSpPr/>
          <p:nvPr/>
        </p:nvSpPr>
        <p:spPr>
          <a:xfrm>
            <a:off x="1664280" y="3431160"/>
            <a:ext cx="1461960" cy="894240"/>
          </a:xfrm>
          <a:custGeom>
            <a:avLst/>
            <a:gdLst/>
            <a:ahLst/>
            <a:cxnLst/>
            <a:rect l="0" t="0" r="r" b="b"/>
            <a:pathLst>
              <a:path w="4063" h="2486">
                <a:moveTo>
                  <a:pt x="0" y="0"/>
                </a:moveTo>
                <a:lnTo>
                  <a:pt x="2708" y="0"/>
                </a:lnTo>
                <a:lnTo>
                  <a:pt x="2708" y="931"/>
                </a:lnTo>
                <a:lnTo>
                  <a:pt x="3385" y="931"/>
                </a:lnTo>
                <a:lnTo>
                  <a:pt x="3385" y="621"/>
                </a:lnTo>
                <a:lnTo>
                  <a:pt x="4062" y="1242"/>
                </a:lnTo>
                <a:lnTo>
                  <a:pt x="3385" y="1863"/>
                </a:lnTo>
                <a:lnTo>
                  <a:pt x="3385" y="1553"/>
                </a:lnTo>
                <a:lnTo>
                  <a:pt x="2708" y="1553"/>
                </a:lnTo>
                <a:lnTo>
                  <a:pt x="2708" y="2485"/>
                </a:lnTo>
                <a:lnTo>
                  <a:pt x="0" y="2485"/>
                </a:lnTo>
                <a:lnTo>
                  <a:pt x="0" y="0"/>
                </a:lnTo>
              </a:path>
            </a:pathLst>
          </a:cu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/>
            <a:r>
              <a:rPr lang="en-US" sz="1800" b="0" strike="noStrike" spc="-1">
                <a:latin typeface="Source Sans Pro"/>
              </a:rPr>
              <a:t>Model</a:t>
            </a:r>
          </a:p>
        </p:txBody>
      </p:sp>
      <p:sp>
        <p:nvSpPr>
          <p:cNvPr id="439" name="CustomShape 17"/>
          <p:cNvSpPr/>
          <p:nvPr/>
        </p:nvSpPr>
        <p:spPr>
          <a:xfrm>
            <a:off x="7260480" y="3431160"/>
            <a:ext cx="1461960" cy="894240"/>
          </a:xfrm>
          <a:custGeom>
            <a:avLst/>
            <a:gdLst/>
            <a:ahLst/>
            <a:cxnLst/>
            <a:rect l="0" t="0" r="r" b="b"/>
            <a:pathLst>
              <a:path w="4063" h="2486">
                <a:moveTo>
                  <a:pt x="0" y="0"/>
                </a:moveTo>
                <a:lnTo>
                  <a:pt x="2708" y="0"/>
                </a:lnTo>
                <a:lnTo>
                  <a:pt x="2708" y="931"/>
                </a:lnTo>
                <a:lnTo>
                  <a:pt x="3385" y="931"/>
                </a:lnTo>
                <a:lnTo>
                  <a:pt x="3385" y="621"/>
                </a:lnTo>
                <a:lnTo>
                  <a:pt x="4062" y="1242"/>
                </a:lnTo>
                <a:lnTo>
                  <a:pt x="3385" y="1863"/>
                </a:lnTo>
                <a:lnTo>
                  <a:pt x="3385" y="1553"/>
                </a:lnTo>
                <a:lnTo>
                  <a:pt x="2708" y="1553"/>
                </a:lnTo>
                <a:lnTo>
                  <a:pt x="2708" y="2485"/>
                </a:lnTo>
                <a:lnTo>
                  <a:pt x="0" y="2485"/>
                </a:lnTo>
                <a:lnTo>
                  <a:pt x="0" y="0"/>
                </a:lnTo>
              </a:path>
            </a:pathLst>
          </a:cu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/>
            <a:r>
              <a:rPr lang="en-US" sz="1800" b="0" strike="noStrike" spc="-1">
                <a:latin typeface="Source Sans Pro"/>
              </a:rPr>
              <a:t>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Conclusion</a:t>
            </a:r>
          </a:p>
        </p:txBody>
      </p:sp>
      <p:sp>
        <p:nvSpPr>
          <p:cNvPr id="44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Dft provides a useful insight into reality</a:t>
            </a: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The plethora of DFT data allows us to learn real aspects of materials science that can be transferred between machine learning models. </a:t>
            </a: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DFT based learning allows us to gain access to the information in dft without subjecting ourselfs to the runtime and expense of using DFT directly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Intro 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Faster materials</a:t>
            </a:r>
          </a:p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Good Results</a:t>
            </a:r>
          </a:p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Can Machine learning be improved?</a:t>
            </a:r>
          </a:p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Previous uses of DFT with ML</a:t>
            </a:r>
          </a:p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Experimental Band gap prediction</a:t>
            </a:r>
          </a:p>
        </p:txBody>
      </p:sp>
      <p:sp>
        <p:nvSpPr>
          <p:cNvPr id="92" name="TextShape 2"/>
          <p:cNvSpPr txBox="1"/>
          <p:nvPr/>
        </p:nvSpPr>
        <p:spPr>
          <a:xfrm>
            <a:off x="512640" y="192024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How band gap was learned the first time</a:t>
            </a:r>
          </a:p>
        </p:txBody>
      </p:sp>
      <p:sp>
        <p:nvSpPr>
          <p:cNvPr id="93" name="CustomShape 3"/>
          <p:cNvSpPr/>
          <p:nvPr/>
        </p:nvSpPr>
        <p:spPr>
          <a:xfrm>
            <a:off x="1188720" y="2743200"/>
            <a:ext cx="2286000" cy="2286000"/>
          </a:xfrm>
          <a:prstGeom prst="rect">
            <a:avLst/>
          </a:prstGeom>
          <a:solidFill>
            <a:srgbClr val="F58220"/>
          </a:solidFill>
          <a:ln>
            <a:solidFill>
              <a:srgbClr val="F9A87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Source Sans Pro"/>
              </a:rPr>
              <a:t>Composition-based</a:t>
            </a:r>
          </a:p>
          <a:p>
            <a:pPr algn="ctr"/>
            <a:r>
              <a:rPr lang="en-US" sz="1800" b="0" strike="noStrike" spc="-1">
                <a:latin typeface="Source Sans Pro"/>
              </a:rPr>
              <a:t>feature vectors</a:t>
            </a:r>
          </a:p>
          <a:p>
            <a:pPr algn="ctr"/>
            <a:r>
              <a:rPr lang="en-US" sz="1800" b="0" strike="noStrike" spc="-1">
                <a:latin typeface="Source Sans Pro"/>
              </a:rPr>
              <a:t>CBFV</a:t>
            </a:r>
          </a:p>
          <a:p>
            <a:pPr algn="ctr"/>
            <a:endParaRPr lang="en-US" sz="1800" b="0" strike="noStrike" spc="-1">
              <a:latin typeface="Source Sans Pro"/>
            </a:endParaRPr>
          </a:p>
        </p:txBody>
      </p:sp>
      <p:sp>
        <p:nvSpPr>
          <p:cNvPr id="94" name="CustomShape 4"/>
          <p:cNvSpPr/>
          <p:nvPr/>
        </p:nvSpPr>
        <p:spPr>
          <a:xfrm rot="5445600">
            <a:off x="5272560" y="3609360"/>
            <a:ext cx="2188800" cy="462240"/>
          </a:xfrm>
          <a:prstGeom prst="rect">
            <a:avLst/>
          </a:prstGeom>
          <a:solidFill>
            <a:srgbClr val="F5822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Source Sans Pro"/>
              </a:rPr>
              <a:t>Predictions</a:t>
            </a:r>
          </a:p>
        </p:txBody>
      </p:sp>
      <p:sp>
        <p:nvSpPr>
          <p:cNvPr id="95" name="CustomShape 5"/>
          <p:cNvSpPr/>
          <p:nvPr/>
        </p:nvSpPr>
        <p:spPr>
          <a:xfrm>
            <a:off x="3840480" y="3200400"/>
            <a:ext cx="2103120" cy="1371600"/>
          </a:xfrm>
          <a:custGeom>
            <a:avLst/>
            <a:gdLst/>
            <a:ahLst/>
            <a:cxnLst/>
            <a:rect l="0" t="0" r="r" b="b"/>
            <a:pathLst>
              <a:path w="5844" h="3812">
                <a:moveTo>
                  <a:pt x="0" y="0"/>
                </a:moveTo>
                <a:lnTo>
                  <a:pt x="3895" y="0"/>
                </a:lnTo>
                <a:lnTo>
                  <a:pt x="3895" y="1429"/>
                </a:lnTo>
                <a:lnTo>
                  <a:pt x="4869" y="1429"/>
                </a:lnTo>
                <a:lnTo>
                  <a:pt x="4869" y="952"/>
                </a:lnTo>
                <a:lnTo>
                  <a:pt x="5843" y="1905"/>
                </a:lnTo>
                <a:lnTo>
                  <a:pt x="4869" y="2858"/>
                </a:lnTo>
                <a:lnTo>
                  <a:pt x="4869" y="2381"/>
                </a:lnTo>
                <a:lnTo>
                  <a:pt x="3895" y="2381"/>
                </a:lnTo>
                <a:lnTo>
                  <a:pt x="3895" y="3811"/>
                </a:lnTo>
                <a:lnTo>
                  <a:pt x="0" y="3811"/>
                </a:lnTo>
                <a:lnTo>
                  <a:pt x="0" y="0"/>
                </a:lnTo>
              </a:path>
            </a:pathLst>
          </a:cu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/>
            <a:r>
              <a:rPr lang="en-US" sz="1800" b="0" strike="noStrike" spc="-1">
                <a:latin typeface="Source Sans Pro"/>
              </a:rPr>
              <a:t>Model</a:t>
            </a:r>
          </a:p>
          <a:p>
            <a:pPr algn="ctr"/>
            <a:r>
              <a:rPr lang="en-US" sz="1800" b="0" strike="noStrike" spc="-1">
                <a:latin typeface="Source Sans Pro"/>
              </a:rPr>
              <a:t>(SVR)</a:t>
            </a:r>
          </a:p>
        </p:txBody>
      </p:sp>
      <p:sp>
        <p:nvSpPr>
          <p:cNvPr id="96" name="CustomShape 6"/>
          <p:cNvSpPr/>
          <p:nvPr/>
        </p:nvSpPr>
        <p:spPr>
          <a:xfrm>
            <a:off x="1188720" y="5760720"/>
            <a:ext cx="548640" cy="548640"/>
          </a:xfrm>
          <a:prstGeom prst="rect">
            <a:avLst/>
          </a:prstGeom>
          <a:solidFill>
            <a:srgbClr val="F5822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7"/>
          <p:cNvSpPr/>
          <p:nvPr/>
        </p:nvSpPr>
        <p:spPr>
          <a:xfrm>
            <a:off x="2651760" y="5486400"/>
            <a:ext cx="1828800" cy="914400"/>
          </a:xfrm>
          <a:prstGeom prst="wedgeRectCallout">
            <a:avLst>
              <a:gd name="adj1" fmla="val -94023"/>
              <a:gd name="adj2" fmla="val -967"/>
            </a:avLst>
          </a:pr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/>
            <a:r>
              <a:rPr lang="en-US" sz="1800" b="0" strike="noStrike" spc="-1">
                <a:latin typeface="Source Sans Pro"/>
              </a:rPr>
              <a:t>25% reserved</a:t>
            </a:r>
          </a:p>
          <a:p>
            <a:pPr algn="ctr"/>
            <a:r>
              <a:rPr lang="en-US" sz="1800" b="0" strike="noStrike" spc="-1">
                <a:latin typeface="Source Sans Pro"/>
              </a:rPr>
              <a:t>as test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60000" y="1985195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What about the other algorithms? Can we learn from those too? </a:t>
            </a:r>
          </a:p>
        </p:txBody>
      </p:sp>
      <p:sp>
        <p:nvSpPr>
          <p:cNvPr id="100" name="CustomShape 3"/>
          <p:cNvSpPr/>
          <p:nvPr/>
        </p:nvSpPr>
        <p:spPr>
          <a:xfrm>
            <a:off x="1005840" y="4023360"/>
            <a:ext cx="457200" cy="2377440"/>
          </a:xfrm>
          <a:prstGeom prst="rect">
            <a:avLst/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4"/>
          <p:cNvSpPr/>
          <p:nvPr/>
        </p:nvSpPr>
        <p:spPr>
          <a:xfrm>
            <a:off x="2743200" y="4023360"/>
            <a:ext cx="457200" cy="2377440"/>
          </a:xfrm>
          <a:prstGeom prst="rect">
            <a:avLst/>
          </a:prstGeom>
          <a:solidFill>
            <a:srgbClr val="F58220">
              <a:alpha val="16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5"/>
          <p:cNvSpPr/>
          <p:nvPr/>
        </p:nvSpPr>
        <p:spPr>
          <a:xfrm>
            <a:off x="1554480" y="4023360"/>
            <a:ext cx="457200" cy="2377440"/>
          </a:xfrm>
          <a:prstGeom prst="rect">
            <a:avLst/>
          </a:prstGeom>
          <a:solidFill>
            <a:srgbClr val="F58220">
              <a:alpha val="6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6"/>
          <p:cNvSpPr/>
          <p:nvPr/>
        </p:nvSpPr>
        <p:spPr>
          <a:xfrm>
            <a:off x="2103120" y="4023360"/>
            <a:ext cx="457200" cy="2377440"/>
          </a:xfrm>
          <a:prstGeom prst="rect">
            <a:avLst/>
          </a:prstGeom>
          <a:solidFill>
            <a:srgbClr val="EF413D">
              <a:alpha val="61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TextShape 7"/>
          <p:cNvSpPr txBox="1"/>
          <p:nvPr/>
        </p:nvSpPr>
        <p:spPr>
          <a:xfrm rot="16200000">
            <a:off x="789840" y="4914720"/>
            <a:ext cx="970200" cy="35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Source Sans Pro"/>
              </a:rPr>
              <a:t>SVR</a:t>
            </a:r>
          </a:p>
        </p:txBody>
      </p:sp>
      <p:sp>
        <p:nvSpPr>
          <p:cNvPr id="105" name="TextShape 8"/>
          <p:cNvSpPr txBox="1"/>
          <p:nvPr/>
        </p:nvSpPr>
        <p:spPr>
          <a:xfrm rot="16200000">
            <a:off x="1330560" y="4942800"/>
            <a:ext cx="914400" cy="35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Source Sans Pro"/>
              </a:rPr>
              <a:t>GBR</a:t>
            </a:r>
          </a:p>
        </p:txBody>
      </p:sp>
      <p:sp>
        <p:nvSpPr>
          <p:cNvPr id="106" name="TextShape 9"/>
          <p:cNvSpPr txBox="1"/>
          <p:nvPr/>
        </p:nvSpPr>
        <p:spPr>
          <a:xfrm rot="16200000">
            <a:off x="1778040" y="4805640"/>
            <a:ext cx="1188720" cy="35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Source Sans Pro"/>
              </a:rPr>
              <a:t>RFR</a:t>
            </a:r>
          </a:p>
        </p:txBody>
      </p:sp>
      <p:sp>
        <p:nvSpPr>
          <p:cNvPr id="107" name="TextShape 10"/>
          <p:cNvSpPr txBox="1"/>
          <p:nvPr/>
        </p:nvSpPr>
        <p:spPr>
          <a:xfrm rot="16193400">
            <a:off x="2418840" y="4713840"/>
            <a:ext cx="1188720" cy="35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Source Sans Pro"/>
              </a:rPr>
              <a:t>LR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Each model captures its own version of reality. Often, the combined learning is more powerful than any single entity. We capture this with a stacked ensembling technique.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Ensemble Predictions</a:t>
            </a:r>
          </a:p>
        </p:txBody>
      </p:sp>
      <p:sp>
        <p:nvSpPr>
          <p:cNvPr id="11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The ensemble of models each use different flavors of learning. We can learn regions were each has optimal performance to get the best possible guess. </a:t>
            </a:r>
          </a:p>
        </p:txBody>
      </p:sp>
      <p:sp>
        <p:nvSpPr>
          <p:cNvPr id="112" name="CustomShape 3"/>
          <p:cNvSpPr/>
          <p:nvPr/>
        </p:nvSpPr>
        <p:spPr>
          <a:xfrm>
            <a:off x="640080" y="3840480"/>
            <a:ext cx="457200" cy="2377440"/>
          </a:xfrm>
          <a:prstGeom prst="rect">
            <a:avLst/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377440" y="3840480"/>
            <a:ext cx="457200" cy="2377440"/>
          </a:xfrm>
          <a:prstGeom prst="rect">
            <a:avLst/>
          </a:prstGeom>
          <a:solidFill>
            <a:srgbClr val="F58220">
              <a:alpha val="16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5"/>
          <p:cNvSpPr/>
          <p:nvPr/>
        </p:nvSpPr>
        <p:spPr>
          <a:xfrm>
            <a:off x="1188720" y="3840480"/>
            <a:ext cx="457200" cy="2377440"/>
          </a:xfrm>
          <a:prstGeom prst="rect">
            <a:avLst/>
          </a:prstGeom>
          <a:solidFill>
            <a:srgbClr val="F58220">
              <a:alpha val="6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6"/>
          <p:cNvSpPr/>
          <p:nvPr/>
        </p:nvSpPr>
        <p:spPr>
          <a:xfrm>
            <a:off x="1737360" y="3840480"/>
            <a:ext cx="457200" cy="2377440"/>
          </a:xfrm>
          <a:prstGeom prst="rect">
            <a:avLst/>
          </a:prstGeom>
          <a:solidFill>
            <a:srgbClr val="EF413D">
              <a:alpha val="61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TextShape 7"/>
          <p:cNvSpPr txBox="1"/>
          <p:nvPr/>
        </p:nvSpPr>
        <p:spPr>
          <a:xfrm rot="16200000">
            <a:off x="424080" y="4731840"/>
            <a:ext cx="970200" cy="35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Source Sans Pro"/>
              </a:rPr>
              <a:t>SVR</a:t>
            </a:r>
          </a:p>
        </p:txBody>
      </p:sp>
      <p:sp>
        <p:nvSpPr>
          <p:cNvPr id="117" name="TextShape 8"/>
          <p:cNvSpPr txBox="1"/>
          <p:nvPr/>
        </p:nvSpPr>
        <p:spPr>
          <a:xfrm rot="16200000">
            <a:off x="964800" y="4759920"/>
            <a:ext cx="914400" cy="35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Source Sans Pro"/>
              </a:rPr>
              <a:t>GBR</a:t>
            </a:r>
          </a:p>
        </p:txBody>
      </p:sp>
      <p:sp>
        <p:nvSpPr>
          <p:cNvPr id="118" name="TextShape 9"/>
          <p:cNvSpPr txBox="1"/>
          <p:nvPr/>
        </p:nvSpPr>
        <p:spPr>
          <a:xfrm rot="16200000">
            <a:off x="1412280" y="4622760"/>
            <a:ext cx="1188720" cy="35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Source Sans Pro"/>
              </a:rPr>
              <a:t>RFR</a:t>
            </a:r>
          </a:p>
        </p:txBody>
      </p:sp>
      <p:sp>
        <p:nvSpPr>
          <p:cNvPr id="119" name="TextShape 10"/>
          <p:cNvSpPr txBox="1"/>
          <p:nvPr/>
        </p:nvSpPr>
        <p:spPr>
          <a:xfrm rot="16193400">
            <a:off x="2053080" y="4530960"/>
            <a:ext cx="1188720" cy="35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Source Sans Pro"/>
              </a:rPr>
              <a:t>LR</a:t>
            </a:r>
          </a:p>
        </p:txBody>
      </p:sp>
      <p:sp>
        <p:nvSpPr>
          <p:cNvPr id="120" name="CustomShape 11"/>
          <p:cNvSpPr/>
          <p:nvPr/>
        </p:nvSpPr>
        <p:spPr>
          <a:xfrm>
            <a:off x="3383280" y="4389120"/>
            <a:ext cx="2103120" cy="1371600"/>
          </a:xfrm>
          <a:custGeom>
            <a:avLst/>
            <a:gdLst/>
            <a:ahLst/>
            <a:cxnLst/>
            <a:rect l="0" t="0" r="r" b="b"/>
            <a:pathLst>
              <a:path w="5844" h="3812">
                <a:moveTo>
                  <a:pt x="0" y="0"/>
                </a:moveTo>
                <a:lnTo>
                  <a:pt x="3895" y="0"/>
                </a:lnTo>
                <a:lnTo>
                  <a:pt x="3895" y="1429"/>
                </a:lnTo>
                <a:lnTo>
                  <a:pt x="4869" y="1429"/>
                </a:lnTo>
                <a:lnTo>
                  <a:pt x="4869" y="952"/>
                </a:lnTo>
                <a:lnTo>
                  <a:pt x="5843" y="1905"/>
                </a:lnTo>
                <a:lnTo>
                  <a:pt x="4869" y="2858"/>
                </a:lnTo>
                <a:lnTo>
                  <a:pt x="4869" y="2381"/>
                </a:lnTo>
                <a:lnTo>
                  <a:pt x="3895" y="2381"/>
                </a:lnTo>
                <a:lnTo>
                  <a:pt x="3895" y="3811"/>
                </a:lnTo>
                <a:lnTo>
                  <a:pt x="0" y="3811"/>
                </a:lnTo>
                <a:lnTo>
                  <a:pt x="0" y="0"/>
                </a:lnTo>
              </a:path>
            </a:pathLst>
          </a:cu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/>
            <a:r>
              <a:rPr lang="en-US" sz="1800" b="0" strike="noStrike" spc="-1">
                <a:latin typeface="Source Sans Pro"/>
              </a:rPr>
              <a:t>Model</a:t>
            </a:r>
          </a:p>
        </p:txBody>
      </p:sp>
      <p:sp>
        <p:nvSpPr>
          <p:cNvPr id="121" name="CustomShape 12"/>
          <p:cNvSpPr/>
          <p:nvPr/>
        </p:nvSpPr>
        <p:spPr>
          <a:xfrm rot="16194000">
            <a:off x="4665960" y="4753800"/>
            <a:ext cx="2372400" cy="544320"/>
          </a:xfrm>
          <a:prstGeom prst="rect">
            <a:avLst/>
          </a:prstGeom>
          <a:solidFill>
            <a:srgbClr val="F5822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Source Sans Pro"/>
              </a:rPr>
              <a:t>Predictions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Ideally we can use weak models in the ensemble as long as they provide previously uncaptured information.</a:t>
            </a:r>
          </a:p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</a:t>
            </a:r>
          </a:p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Idea! Train additional models on DFT band gap. Include predictions made with these models in ensemble.</a:t>
            </a:r>
            <a:r>
              <a:t/>
            </a:r>
            <a:br/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60000" y="548640"/>
            <a:ext cx="9360000" cy="711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Models proposed for ensemble learning:</a:t>
            </a:r>
          </a:p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</a:t>
            </a:r>
          </a:p>
        </p:txBody>
      </p:sp>
      <p:sp>
        <p:nvSpPr>
          <p:cNvPr id="126" name="CustomShape 3"/>
          <p:cNvSpPr/>
          <p:nvPr/>
        </p:nvSpPr>
        <p:spPr>
          <a:xfrm>
            <a:off x="3566160" y="5120640"/>
            <a:ext cx="101844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4"/>
          <p:cNvSpPr/>
          <p:nvPr/>
        </p:nvSpPr>
        <p:spPr>
          <a:xfrm>
            <a:off x="3566160" y="4023360"/>
            <a:ext cx="1089360" cy="924480"/>
          </a:xfrm>
          <a:prstGeom prst="ellipse">
            <a:avLst/>
          </a:prstGeom>
          <a:solidFill>
            <a:srgbClr val="F37B7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5"/>
          <p:cNvSpPr/>
          <p:nvPr/>
        </p:nvSpPr>
        <p:spPr>
          <a:xfrm>
            <a:off x="365760" y="4754880"/>
            <a:ext cx="18288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6"/>
          <p:cNvSpPr/>
          <p:nvPr/>
        </p:nvSpPr>
        <p:spPr>
          <a:xfrm>
            <a:off x="6035040" y="5420880"/>
            <a:ext cx="72720" cy="284400"/>
          </a:xfrm>
          <a:prstGeom prst="rect">
            <a:avLst/>
          </a:prstGeom>
          <a:solidFill>
            <a:srgbClr val="5C2D91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7"/>
          <p:cNvSpPr/>
          <p:nvPr/>
        </p:nvSpPr>
        <p:spPr>
          <a:xfrm>
            <a:off x="6035040" y="4353120"/>
            <a:ext cx="75240" cy="274320"/>
          </a:xfrm>
          <a:prstGeom prst="rect">
            <a:avLst/>
          </a:prstGeom>
          <a:solidFill>
            <a:srgbClr val="A3238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8"/>
          <p:cNvSpPr/>
          <p:nvPr/>
        </p:nvSpPr>
        <p:spPr>
          <a:xfrm>
            <a:off x="2301120" y="4541400"/>
            <a:ext cx="76320" cy="396360"/>
          </a:xfrm>
          <a:prstGeom prst="rect">
            <a:avLst/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9"/>
          <p:cNvSpPr/>
          <p:nvPr/>
        </p:nvSpPr>
        <p:spPr>
          <a:xfrm>
            <a:off x="2301120" y="5547240"/>
            <a:ext cx="76320" cy="396360"/>
          </a:xfrm>
          <a:prstGeom prst="rect">
            <a:avLst/>
          </a:prstGeom>
          <a:solidFill>
            <a:srgbClr val="F58220">
              <a:alpha val="16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10"/>
          <p:cNvSpPr/>
          <p:nvPr/>
        </p:nvSpPr>
        <p:spPr>
          <a:xfrm>
            <a:off x="2301120" y="3962160"/>
            <a:ext cx="76320" cy="396360"/>
          </a:xfrm>
          <a:prstGeom prst="rect">
            <a:avLst/>
          </a:prstGeom>
          <a:solidFill>
            <a:srgbClr val="F58220">
              <a:alpha val="6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11"/>
          <p:cNvSpPr/>
          <p:nvPr/>
        </p:nvSpPr>
        <p:spPr>
          <a:xfrm>
            <a:off x="2301120" y="5029200"/>
            <a:ext cx="76320" cy="396360"/>
          </a:xfrm>
          <a:prstGeom prst="rect">
            <a:avLst/>
          </a:prstGeom>
          <a:solidFill>
            <a:srgbClr val="EF413D">
              <a:alpha val="61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135" name="Line 1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72000">
            <a:solidFill>
              <a:srgbClr val="2C3E50"/>
            </a:solidFill>
            <a:round/>
            <a:tailEnd type="triangle" w="med" len="med"/>
          </a:ln>
        </p:spPr>
      </p:cxnSp>
      <p:cxnSp>
        <p:nvCxnSpPr>
          <p:cNvPr id="136" name="Line 1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72000">
            <a:solidFill>
              <a:srgbClr val="2C3E50"/>
            </a:solidFill>
            <a:round/>
            <a:tailEnd type="triangle" w="med" len="med"/>
          </a:ln>
        </p:spPr>
      </p:cxnSp>
      <p:cxnSp>
        <p:nvCxnSpPr>
          <p:cNvPr id="137" name="Line 1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72000">
            <a:solidFill>
              <a:srgbClr val="2C3E50"/>
            </a:solidFill>
            <a:round/>
            <a:tailEnd type="triangle" w="med" len="med"/>
          </a:ln>
        </p:spPr>
      </p:cxnSp>
      <p:cxnSp>
        <p:nvCxnSpPr>
          <p:cNvPr id="138" name="Line 1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72000">
            <a:solidFill>
              <a:srgbClr val="2C3E50"/>
            </a:solidFill>
            <a:round/>
            <a:tailEnd type="triangle" w="med" len="med"/>
          </a:ln>
        </p:spPr>
      </p:cxnSp>
      <p:cxnSp>
        <p:nvCxnSpPr>
          <p:cNvPr id="139" name="Line 1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72000">
            <a:solidFill>
              <a:srgbClr val="2C3E50"/>
            </a:solidFill>
            <a:round/>
            <a:tailEnd type="triangle" w="med" len="med"/>
          </a:ln>
        </p:spPr>
      </p:cxnSp>
      <p:cxnSp>
        <p:nvCxnSpPr>
          <p:cNvPr id="140" name="Line 1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72000">
            <a:solidFill>
              <a:srgbClr val="2C3E50"/>
            </a:solidFill>
            <a:round/>
            <a:tailEnd type="triangle" w="med" len="med"/>
          </a:ln>
        </p:spPr>
      </p:cxnSp>
      <p:sp>
        <p:nvSpPr>
          <p:cNvPr id="141" name="CustomShape 18"/>
          <p:cNvSpPr/>
          <p:nvPr/>
        </p:nvSpPr>
        <p:spPr>
          <a:xfrm>
            <a:off x="6943320" y="4297680"/>
            <a:ext cx="1554480" cy="1371600"/>
          </a:xfrm>
          <a:prstGeom prst="ellipse">
            <a:avLst/>
          </a:prstGeom>
          <a:solidFill>
            <a:srgbClr val="A3238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19"/>
          <p:cNvSpPr/>
          <p:nvPr/>
        </p:nvSpPr>
        <p:spPr>
          <a:xfrm>
            <a:off x="9137880" y="4846320"/>
            <a:ext cx="75240" cy="274320"/>
          </a:xfrm>
          <a:prstGeom prst="rect">
            <a:avLst/>
          </a:prstGeom>
          <a:solidFill>
            <a:srgbClr val="00AAA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143" name="Line 2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72000">
            <a:solidFill>
              <a:srgbClr val="2C3E50"/>
            </a:solidFill>
            <a:round/>
            <a:tailEnd type="triangle" w="med" len="med"/>
          </a:ln>
        </p:spPr>
      </p:cxnSp>
      <p:sp>
        <p:nvSpPr>
          <p:cNvPr id="144" name="TextShape 21"/>
          <p:cNvSpPr txBox="1"/>
          <p:nvPr/>
        </p:nvSpPr>
        <p:spPr>
          <a:xfrm>
            <a:off x="274320" y="2712960"/>
            <a:ext cx="2926080" cy="1947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Source Sans Pro"/>
              </a:rPr>
              <a:t>4 unique Experimental models. Predictions generated from 10-fold CV</a:t>
            </a:r>
          </a:p>
          <a:p>
            <a:endParaRPr lang="en-US" sz="1800" b="0" strike="noStrike" spc="-1">
              <a:latin typeface="Source Sans Pro"/>
            </a:endParaRPr>
          </a:p>
        </p:txBody>
      </p:sp>
      <p:sp>
        <p:nvSpPr>
          <p:cNvPr id="145" name="TextShape 22"/>
          <p:cNvSpPr txBox="1"/>
          <p:nvPr/>
        </p:nvSpPr>
        <p:spPr>
          <a:xfrm>
            <a:off x="3291840" y="2674080"/>
            <a:ext cx="2834640" cy="115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Source Sans Pro"/>
              </a:rPr>
              <a:t>2 separate DFT trained models. Each predict on experimental formulae</a:t>
            </a:r>
          </a:p>
        </p:txBody>
      </p:sp>
      <p:sp>
        <p:nvSpPr>
          <p:cNvPr id="146" name="TextShape 23"/>
          <p:cNvSpPr txBox="1"/>
          <p:nvPr/>
        </p:nvSpPr>
        <p:spPr>
          <a:xfrm>
            <a:off x="6835680" y="2674080"/>
            <a:ext cx="2651760" cy="14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Source Sans Pro"/>
              </a:rPr>
              <a:t>Single Model trained on combined DFT databases. Predict on experimental formulae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Ensembling with DFT prediction</a:t>
            </a:r>
          </a:p>
        </p:txBody>
      </p:sp>
      <p:sp>
        <p:nvSpPr>
          <p:cNvPr id="148" name="CustomShape 2"/>
          <p:cNvSpPr/>
          <p:nvPr/>
        </p:nvSpPr>
        <p:spPr>
          <a:xfrm>
            <a:off x="1818720" y="1704240"/>
            <a:ext cx="334080" cy="1737360"/>
          </a:xfrm>
          <a:prstGeom prst="rect">
            <a:avLst/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3"/>
          <p:cNvSpPr/>
          <p:nvPr/>
        </p:nvSpPr>
        <p:spPr>
          <a:xfrm>
            <a:off x="3035520" y="1704240"/>
            <a:ext cx="334080" cy="1737360"/>
          </a:xfrm>
          <a:prstGeom prst="rect">
            <a:avLst/>
          </a:prstGeom>
          <a:solidFill>
            <a:srgbClr val="F58220">
              <a:alpha val="16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2219760" y="1704240"/>
            <a:ext cx="334080" cy="1737360"/>
          </a:xfrm>
          <a:prstGeom prst="rect">
            <a:avLst/>
          </a:prstGeom>
          <a:solidFill>
            <a:srgbClr val="F58220">
              <a:alpha val="6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5"/>
          <p:cNvSpPr/>
          <p:nvPr/>
        </p:nvSpPr>
        <p:spPr>
          <a:xfrm>
            <a:off x="2620440" y="1704240"/>
            <a:ext cx="334080" cy="1737360"/>
          </a:xfrm>
          <a:prstGeom prst="rect">
            <a:avLst/>
          </a:prstGeom>
          <a:solidFill>
            <a:srgbClr val="EF413D">
              <a:alpha val="61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6"/>
          <p:cNvSpPr/>
          <p:nvPr/>
        </p:nvSpPr>
        <p:spPr>
          <a:xfrm>
            <a:off x="7255440" y="1704240"/>
            <a:ext cx="334080" cy="1737360"/>
          </a:xfrm>
          <a:prstGeom prst="rect">
            <a:avLst/>
          </a:prstGeom>
          <a:solidFill>
            <a:srgbClr val="F5822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7"/>
          <p:cNvSpPr/>
          <p:nvPr/>
        </p:nvSpPr>
        <p:spPr>
          <a:xfrm>
            <a:off x="3883680" y="1704240"/>
            <a:ext cx="334080" cy="1737360"/>
          </a:xfrm>
          <a:prstGeom prst="rect">
            <a:avLst/>
          </a:prstGeom>
          <a:solidFill>
            <a:srgbClr val="5C2D91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8"/>
          <p:cNvSpPr/>
          <p:nvPr/>
        </p:nvSpPr>
        <p:spPr>
          <a:xfrm>
            <a:off x="4284720" y="1704240"/>
            <a:ext cx="334080" cy="1737360"/>
          </a:xfrm>
          <a:prstGeom prst="rect">
            <a:avLst/>
          </a:prstGeom>
          <a:solidFill>
            <a:srgbClr val="A3238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9"/>
          <p:cNvSpPr/>
          <p:nvPr/>
        </p:nvSpPr>
        <p:spPr>
          <a:xfrm>
            <a:off x="3446640" y="2372400"/>
            <a:ext cx="334080" cy="6696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10"/>
          <p:cNvSpPr/>
          <p:nvPr/>
        </p:nvSpPr>
        <p:spPr>
          <a:xfrm>
            <a:off x="3580200" y="2238840"/>
            <a:ext cx="66960" cy="33408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11"/>
          <p:cNvSpPr/>
          <p:nvPr/>
        </p:nvSpPr>
        <p:spPr>
          <a:xfrm>
            <a:off x="1864800" y="4932000"/>
            <a:ext cx="334080" cy="1737360"/>
          </a:xfrm>
          <a:prstGeom prst="rect">
            <a:avLst/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12"/>
          <p:cNvSpPr/>
          <p:nvPr/>
        </p:nvSpPr>
        <p:spPr>
          <a:xfrm>
            <a:off x="3081600" y="4932000"/>
            <a:ext cx="334080" cy="1737360"/>
          </a:xfrm>
          <a:prstGeom prst="rect">
            <a:avLst/>
          </a:prstGeom>
          <a:solidFill>
            <a:srgbClr val="F58220">
              <a:alpha val="16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13"/>
          <p:cNvSpPr/>
          <p:nvPr/>
        </p:nvSpPr>
        <p:spPr>
          <a:xfrm>
            <a:off x="2265840" y="4932000"/>
            <a:ext cx="334080" cy="1737360"/>
          </a:xfrm>
          <a:prstGeom prst="rect">
            <a:avLst/>
          </a:prstGeom>
          <a:solidFill>
            <a:srgbClr val="F58220">
              <a:alpha val="6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14"/>
          <p:cNvSpPr/>
          <p:nvPr/>
        </p:nvSpPr>
        <p:spPr>
          <a:xfrm>
            <a:off x="2666520" y="4932000"/>
            <a:ext cx="334080" cy="1737360"/>
          </a:xfrm>
          <a:prstGeom prst="rect">
            <a:avLst/>
          </a:prstGeom>
          <a:solidFill>
            <a:srgbClr val="EF413D">
              <a:alpha val="61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15"/>
          <p:cNvSpPr/>
          <p:nvPr/>
        </p:nvSpPr>
        <p:spPr>
          <a:xfrm>
            <a:off x="6725520" y="4932000"/>
            <a:ext cx="334080" cy="1737360"/>
          </a:xfrm>
          <a:prstGeom prst="rect">
            <a:avLst/>
          </a:prstGeom>
          <a:solidFill>
            <a:srgbClr val="F5822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16"/>
          <p:cNvSpPr/>
          <p:nvPr/>
        </p:nvSpPr>
        <p:spPr>
          <a:xfrm>
            <a:off x="3492720" y="5600160"/>
            <a:ext cx="334080" cy="6696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17"/>
          <p:cNvSpPr/>
          <p:nvPr/>
        </p:nvSpPr>
        <p:spPr>
          <a:xfrm>
            <a:off x="3626280" y="5466600"/>
            <a:ext cx="66960" cy="33408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18"/>
          <p:cNvSpPr/>
          <p:nvPr/>
        </p:nvSpPr>
        <p:spPr>
          <a:xfrm>
            <a:off x="3876480" y="4932000"/>
            <a:ext cx="365760" cy="1737360"/>
          </a:xfrm>
          <a:prstGeom prst="rect">
            <a:avLst/>
          </a:prstGeom>
          <a:solidFill>
            <a:srgbClr val="00AAA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TextShape 19"/>
          <p:cNvSpPr txBox="1"/>
          <p:nvPr/>
        </p:nvSpPr>
        <p:spPr>
          <a:xfrm>
            <a:off x="1828800" y="3749040"/>
            <a:ext cx="5029200" cy="88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Source Sans Pro"/>
              </a:rPr>
              <a:t>We can combine our dft predictions with the experimental models. Both schemes utilize Aflow and Materials Project data</a:t>
            </a:r>
          </a:p>
        </p:txBody>
      </p:sp>
      <p:sp>
        <p:nvSpPr>
          <p:cNvPr id="166" name="CustomShape 20"/>
          <p:cNvSpPr/>
          <p:nvPr/>
        </p:nvSpPr>
        <p:spPr>
          <a:xfrm>
            <a:off x="4937760" y="1828800"/>
            <a:ext cx="2103120" cy="1371600"/>
          </a:xfrm>
          <a:custGeom>
            <a:avLst/>
            <a:gdLst/>
            <a:ahLst/>
            <a:cxnLst/>
            <a:rect l="0" t="0" r="r" b="b"/>
            <a:pathLst>
              <a:path w="5844" h="3812">
                <a:moveTo>
                  <a:pt x="0" y="0"/>
                </a:moveTo>
                <a:lnTo>
                  <a:pt x="3895" y="0"/>
                </a:lnTo>
                <a:lnTo>
                  <a:pt x="3895" y="1429"/>
                </a:lnTo>
                <a:lnTo>
                  <a:pt x="4869" y="1429"/>
                </a:lnTo>
                <a:lnTo>
                  <a:pt x="4869" y="952"/>
                </a:lnTo>
                <a:lnTo>
                  <a:pt x="5843" y="1905"/>
                </a:lnTo>
                <a:lnTo>
                  <a:pt x="4869" y="2858"/>
                </a:lnTo>
                <a:lnTo>
                  <a:pt x="4869" y="2381"/>
                </a:lnTo>
                <a:lnTo>
                  <a:pt x="3895" y="2381"/>
                </a:lnTo>
                <a:lnTo>
                  <a:pt x="3895" y="3811"/>
                </a:lnTo>
                <a:lnTo>
                  <a:pt x="0" y="3811"/>
                </a:lnTo>
                <a:lnTo>
                  <a:pt x="0" y="0"/>
                </a:lnTo>
              </a:path>
            </a:pathLst>
          </a:cu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/>
            <a:r>
              <a:rPr lang="en-US" sz="1800" b="0" strike="noStrike" spc="-1">
                <a:latin typeface="Source Sans Pro"/>
              </a:rPr>
              <a:t>Model</a:t>
            </a:r>
          </a:p>
        </p:txBody>
      </p:sp>
      <p:sp>
        <p:nvSpPr>
          <p:cNvPr id="167" name="CustomShape 21"/>
          <p:cNvSpPr/>
          <p:nvPr/>
        </p:nvSpPr>
        <p:spPr>
          <a:xfrm>
            <a:off x="4572000" y="5120640"/>
            <a:ext cx="2103120" cy="1371600"/>
          </a:xfrm>
          <a:custGeom>
            <a:avLst/>
            <a:gdLst/>
            <a:ahLst/>
            <a:cxnLst/>
            <a:rect l="0" t="0" r="r" b="b"/>
            <a:pathLst>
              <a:path w="5844" h="3812">
                <a:moveTo>
                  <a:pt x="0" y="0"/>
                </a:moveTo>
                <a:lnTo>
                  <a:pt x="3895" y="0"/>
                </a:lnTo>
                <a:lnTo>
                  <a:pt x="3895" y="1429"/>
                </a:lnTo>
                <a:lnTo>
                  <a:pt x="4869" y="1429"/>
                </a:lnTo>
                <a:lnTo>
                  <a:pt x="4869" y="952"/>
                </a:lnTo>
                <a:lnTo>
                  <a:pt x="5843" y="1905"/>
                </a:lnTo>
                <a:lnTo>
                  <a:pt x="4869" y="2858"/>
                </a:lnTo>
                <a:lnTo>
                  <a:pt x="4869" y="2381"/>
                </a:lnTo>
                <a:lnTo>
                  <a:pt x="3895" y="2381"/>
                </a:lnTo>
                <a:lnTo>
                  <a:pt x="3895" y="3811"/>
                </a:lnTo>
                <a:lnTo>
                  <a:pt x="0" y="3811"/>
                </a:lnTo>
                <a:lnTo>
                  <a:pt x="0" y="0"/>
                </a:lnTo>
              </a:path>
            </a:pathLst>
          </a:cu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/>
            <a:r>
              <a:rPr lang="en-US" sz="1800" b="0" strike="noStrike" spc="-1">
                <a:latin typeface="Source Sans Pro"/>
              </a:rPr>
              <a:t>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459</Words>
  <Application>Microsoft Office PowerPoint</Application>
  <PresentationFormat>Custom</PresentationFormat>
  <Paragraphs>101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DejaVu Sans</vt:lpstr>
      <vt:lpstr>Source Sans Pro</vt:lpstr>
      <vt:lpstr>Source Sans Pro Black</vt:lpstr>
      <vt:lpstr>Source Sans Pro Light</vt:lpstr>
      <vt:lpstr>Source Sans Pro Semibold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taylor sparks</cp:lastModifiedBy>
  <cp:revision>12</cp:revision>
  <dcterms:created xsi:type="dcterms:W3CDTF">2018-08-24T16:56:53Z</dcterms:created>
  <dcterms:modified xsi:type="dcterms:W3CDTF">2018-08-28T16:03:27Z</dcterms:modified>
  <dc:language>en-US</dc:language>
</cp:coreProperties>
</file>