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9.jpeg" ContentType="image/jpeg"/>
  <Override PartName="/ppt/media/image1.jpeg" ContentType="image/jpeg"/>
  <Override PartName="/ppt/media/image5.jpeg" ContentType="image/jpeg"/>
  <Override PartName="/ppt/media/image2.gif" ContentType="image/gif"/>
  <Override PartName="/ppt/media/image3.jpeg" ContentType="image/jpeg"/>
  <Override PartName="/ppt/media/image4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gif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160000" y="1008000"/>
            <a:ext cx="5759640" cy="367164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366640" y="1188720"/>
            <a:ext cx="5402520" cy="3324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137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latin typeface="j.d."/>
              </a:rPr>
              <a:t>Cahier des charges</a:t>
            </a:r>
            <a:r>
              <a:rPr b="0" lang="fr-FR" sz="4400" spc="-1" strike="noStrike">
                <a:latin typeface="Arial"/>
              </a:rPr>
              <a:t> </a:t>
            </a:r>
            <a:r>
              <a:rPr b="1" lang="fr-FR" sz="4400" spc="-1" strike="noStrike">
                <a:solidFill>
                  <a:srgbClr val="a7074b"/>
                </a:solidFill>
                <a:latin typeface="j.d."/>
              </a:rPr>
              <a:t>OC Pizza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216000" y="1224000"/>
            <a:ext cx="9647640" cy="41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0"/>
          </a:bodyPr>
          <a:p>
            <a:pPr marL="457200" indent="-228240">
              <a:lnSpc>
                <a:spcPct val="100000"/>
              </a:lnSpc>
              <a:spcBef>
                <a:spcPts val="1400"/>
              </a:spcBef>
            </a:pPr>
            <a:r>
              <a:rPr b="0" lang="fr-FR" sz="2000" spc="-1" strike="noStrike">
                <a:latin typeface="Verdana"/>
              </a:rPr>
              <a:t>- être plus efficace dans la gestion des commandes (réception, préparation, livraison)</a:t>
            </a:r>
            <a:endParaRPr b="0" lang="fr-FR" sz="20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  <a:spcBef>
                <a:spcPts val="1400"/>
              </a:spcBef>
            </a:pPr>
            <a:r>
              <a:rPr b="0" lang="fr-FR" sz="2000" spc="-1" strike="noStrike">
                <a:latin typeface="Verdana"/>
              </a:rPr>
              <a:t>- suivre en temps réel les commandes passées et en préparation</a:t>
            </a:r>
            <a:endParaRPr b="0" lang="fr-FR" sz="20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  <a:spcBef>
                <a:spcPts val="1400"/>
              </a:spcBef>
            </a:pPr>
            <a:r>
              <a:rPr b="0" lang="fr-FR" sz="2000" spc="-1" strike="noStrike">
                <a:latin typeface="Verdana"/>
              </a:rPr>
              <a:t>- suivre en temps réel le stock d’ingrédients restants (quelles pizzas sont encore réalisables?)</a:t>
            </a:r>
            <a:endParaRPr b="0" lang="fr-FR" sz="20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  <a:spcBef>
                <a:spcPts val="1400"/>
              </a:spcBef>
            </a:pPr>
            <a:endParaRPr b="0" lang="fr-FR" sz="2000" spc="-1" strike="noStrike">
              <a:latin typeface="Arial"/>
            </a:endParaRPr>
          </a:p>
          <a:p>
            <a:pPr marL="457200" indent="-228240" algn="just">
              <a:lnSpc>
                <a:spcPct val="100000"/>
              </a:lnSpc>
            </a:pPr>
            <a:r>
              <a:rPr b="0" lang="fr-FR" sz="2000" spc="-1" strike="noStrike">
                <a:latin typeface="Verdana"/>
                <a:ea typeface="Trebuchet MS"/>
              </a:rPr>
              <a:t>- proposer un site Internet pour que les clients puissent : </a:t>
            </a:r>
            <a:endParaRPr b="0" lang="fr-FR" sz="2000" spc="-1" strike="noStrike">
              <a:latin typeface="Arial"/>
            </a:endParaRPr>
          </a:p>
          <a:p>
            <a:pPr marL="914400" indent="-228240" algn="just">
              <a:lnSpc>
                <a:spcPct val="100000"/>
              </a:lnSpc>
            </a:pPr>
            <a:r>
              <a:rPr b="0" lang="fr-FR" sz="2000" spc="-1" strike="noStrike">
                <a:latin typeface="Verdana"/>
                <a:ea typeface="Trebuchet MS"/>
              </a:rPr>
              <a:t>* passer leurs commandes  (possible aussi par téléphone ou sur place)</a:t>
            </a:r>
            <a:endParaRPr b="0" lang="fr-FR" sz="2000" spc="-1" strike="noStrike">
              <a:latin typeface="Arial"/>
            </a:endParaRPr>
          </a:p>
          <a:p>
            <a:pPr marL="914400" indent="-228240" algn="just">
              <a:lnSpc>
                <a:spcPct val="100000"/>
              </a:lnSpc>
            </a:pPr>
            <a:r>
              <a:rPr b="0" lang="fr-FR" sz="2000" spc="-1" strike="noStrike">
                <a:latin typeface="Verdana"/>
                <a:ea typeface="Trebuchet MS"/>
              </a:rPr>
              <a:t>* payer en ligne leur commande s’ils le souhaitent (sinon, à la livraison)</a:t>
            </a:r>
            <a:endParaRPr b="0" lang="fr-FR" sz="2000" spc="-1" strike="noStrike">
              <a:latin typeface="Arial"/>
            </a:endParaRPr>
          </a:p>
          <a:p>
            <a:pPr marL="914400" indent="-228240" algn="just">
              <a:lnSpc>
                <a:spcPct val="100000"/>
              </a:lnSpc>
            </a:pPr>
            <a:r>
              <a:rPr b="0" lang="fr-FR" sz="2000" spc="-1" strike="noStrike">
                <a:latin typeface="Verdana"/>
                <a:ea typeface="Trebuchet MS"/>
              </a:rPr>
              <a:t>* modifier ou annuler leur commande tant que celle-ci n’a pas été préparée</a:t>
            </a:r>
            <a:endParaRPr b="0" lang="fr-FR" sz="2000" spc="-1" strike="noStrike">
              <a:latin typeface="Arial"/>
            </a:endParaRPr>
          </a:p>
          <a:p>
            <a:pPr marL="914400" indent="-228240" algn="just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457200" indent="-228240" algn="just">
              <a:lnSpc>
                <a:spcPct val="100000"/>
              </a:lnSpc>
              <a:spcAft>
                <a:spcPts val="1400"/>
              </a:spcAft>
            </a:pPr>
            <a:r>
              <a:rPr b="0" lang="fr-FR" sz="2000" spc="-1" strike="noStrike">
                <a:latin typeface="Verdana"/>
                <a:ea typeface="Trebuchet MS"/>
              </a:rPr>
              <a:t>- proposer un aide mémoire aux pizzaiolos (recette de chaque pizza)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864000" y="72000"/>
            <a:ext cx="8423640" cy="554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504720" y="911880"/>
            <a:ext cx="3898080" cy="370692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5228640" y="346320"/>
            <a:ext cx="4563000" cy="505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137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latin typeface="Arial"/>
              </a:rPr>
              <a:t>T</a:t>
            </a:r>
            <a:r>
              <a:rPr b="0" lang="fr-FR" sz="4400" spc="-1" strike="noStrike">
                <a:latin typeface="j.d."/>
              </a:rPr>
              <a:t>echnique préconisée (1/2)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216000" y="1440000"/>
            <a:ext cx="9647640" cy="39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 indent="-228240">
              <a:lnSpc>
                <a:spcPct val="100000"/>
              </a:lnSpc>
              <a:spcBef>
                <a:spcPts val="1400"/>
              </a:spcBef>
            </a:pPr>
            <a:r>
              <a:rPr b="0" lang="fr-FR" sz="2000" spc="-1" strike="noStrike">
                <a:latin typeface="Verdana"/>
              </a:rPr>
              <a:t>- développer de zéro un site web pour permettre une bonne adaptation au besoin et une bonne personnalisation</a:t>
            </a:r>
            <a:endParaRPr b="0" lang="fr-FR" sz="20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  <a:spcBef>
                <a:spcPts val="1400"/>
              </a:spcBef>
            </a:pPr>
            <a:endParaRPr b="0" lang="fr-FR" sz="20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  <a:spcBef>
                <a:spcPts val="1400"/>
              </a:spcBef>
            </a:pPr>
            <a:r>
              <a:rPr b="0" lang="fr-FR" sz="2000" spc="-1" strike="noStrike">
                <a:latin typeface="Verdana"/>
              </a:rPr>
              <a:t>- utiliser le langage PHP, puissant mais souple, très répandu, et qui permettra une bonne évolutivité</a:t>
            </a:r>
            <a:endParaRPr b="0" lang="fr-FR" sz="20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  <a:spcBef>
                <a:spcPts val="1400"/>
              </a:spcBef>
            </a:pPr>
            <a:endParaRPr b="0" lang="fr-FR" sz="20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  <a:spcBef>
                <a:spcPts val="1400"/>
              </a:spcBef>
            </a:pPr>
            <a:r>
              <a:rPr b="0" lang="fr-FR" sz="2000" spc="-1" strike="noStrike">
                <a:latin typeface="Verdana"/>
                <a:ea typeface="Trebuchet MS"/>
              </a:rPr>
              <a:t>- avec le framework Symphony2 (très répandu) </a:t>
            </a:r>
            <a:endParaRPr b="0" lang="fr-FR" sz="20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  <a:spcBef>
                <a:spcPts val="1400"/>
              </a:spcBef>
            </a:pPr>
            <a:r>
              <a:rPr b="0" lang="fr-FR" sz="2000" spc="-1" strike="noStrike">
                <a:latin typeface="Verdana"/>
                <a:ea typeface="Trebuchet MS"/>
              </a:rPr>
              <a:t>- et une base de donnée MySQL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137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latin typeface="j.d."/>
                <a:ea typeface="Microsoft YaHei"/>
              </a:rPr>
              <a:t>Technique préconisée (2/2)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216000" y="1224000"/>
            <a:ext cx="9647640" cy="41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 indent="-228240">
              <a:lnSpc>
                <a:spcPct val="100000"/>
              </a:lnSpc>
              <a:spcBef>
                <a:spcPts val="1400"/>
              </a:spcBef>
            </a:pPr>
            <a:endParaRPr b="0" lang="fr-FR" sz="18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  <a:spcBef>
                <a:spcPts val="1400"/>
              </a:spcBef>
            </a:pPr>
            <a:r>
              <a:rPr b="0" lang="fr-FR" sz="2000" spc="-1" strike="noStrike">
                <a:latin typeface="Verdana"/>
                <a:ea typeface="Trebuchet MS"/>
              </a:rPr>
              <a:t>- hébergement « dans le Cloud » (code et base de données) </a:t>
            </a:r>
            <a:endParaRPr b="0" lang="fr-FR" sz="20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  <a:spcBef>
                <a:spcPts val="1400"/>
              </a:spcBef>
            </a:pPr>
            <a:endParaRPr b="0" lang="fr-FR" sz="20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  <a:spcBef>
                <a:spcPts val="1400"/>
              </a:spcBef>
            </a:pPr>
            <a:r>
              <a:rPr b="0" lang="fr-FR" sz="2000" spc="-1" strike="noStrike">
                <a:latin typeface="Verdana"/>
                <a:ea typeface="Trebuchet MS"/>
              </a:rPr>
              <a:t>- via un serveur VPS (Serveur Privé Virtuel) : bon rapport performance/cout, fluide, adapté pour un usage commercial modéré ou intense</a:t>
            </a:r>
            <a:endParaRPr b="0" lang="fr-FR" sz="20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  <a:spcBef>
                <a:spcPts val="1400"/>
              </a:spcBef>
            </a:pPr>
            <a:endParaRPr b="0" lang="fr-FR" sz="20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  <a:spcBef>
                <a:spcPts val="1400"/>
              </a:spcBef>
            </a:pPr>
            <a:r>
              <a:rPr b="0" lang="fr-FR" sz="2000" spc="-1" strike="noStrike">
                <a:latin typeface="Verdana"/>
                <a:ea typeface="Trebuchet MS"/>
              </a:rPr>
              <a:t>- avec accès sécurisé à une plateforme de paiement en ligne en utilisant l’ API de la banque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936000" y="560160"/>
            <a:ext cx="8323560" cy="469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1656000" y="72000"/>
            <a:ext cx="6983640" cy="539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137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latin typeface="j.d."/>
              </a:rPr>
              <a:t>Autres possibilités techniques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216000" y="1224000"/>
            <a:ext cx="9647640" cy="41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 indent="-228240">
              <a:lnSpc>
                <a:spcPct val="100000"/>
              </a:lnSpc>
              <a:spcBef>
                <a:spcPts val="1400"/>
              </a:spcBef>
            </a:pPr>
            <a:r>
              <a:rPr b="0" lang="fr-FR" sz="2000" spc="-1" strike="noStrike">
                <a:latin typeface="Verdana"/>
              </a:rPr>
              <a:t>- </a:t>
            </a:r>
            <a:r>
              <a:rPr b="0" lang="fr-FR" sz="2000" spc="-1" strike="noStrike" u="sng">
                <a:uFillTx/>
                <a:latin typeface="Verdana"/>
              </a:rPr>
              <a:t>réaliser une </a:t>
            </a:r>
            <a:r>
              <a:rPr b="1" lang="fr-FR" sz="2000" spc="-1" strike="noStrike" u="sng">
                <a:uFillTx/>
                <a:latin typeface="Verdana"/>
              </a:rPr>
              <a:t>application web pour </a:t>
            </a:r>
            <a:r>
              <a:rPr b="1" lang="fr-FR" sz="2000" spc="-1" strike="noStrike" u="sng">
                <a:solidFill>
                  <a:srgbClr val="355269"/>
                </a:solidFill>
                <a:uFillTx/>
                <a:latin typeface="Verdana"/>
              </a:rPr>
              <a:t>smartphone</a:t>
            </a:r>
            <a:r>
              <a:rPr b="0" lang="fr-FR" sz="2000" spc="-1" strike="noStrike" u="sng">
                <a:solidFill>
                  <a:srgbClr val="355269"/>
                </a:solidFill>
                <a:uFillTx/>
                <a:latin typeface="Verdana"/>
              </a:rPr>
              <a:t> ou une </a:t>
            </a:r>
            <a:r>
              <a:rPr b="1" lang="fr-FR" sz="2000" spc="-1" strike="noStrike" u="sng">
                <a:solidFill>
                  <a:srgbClr val="355269"/>
                </a:solidFill>
                <a:uFillTx/>
                <a:latin typeface="Verdana"/>
              </a:rPr>
              <a:t>application native smartphone</a:t>
            </a:r>
            <a:r>
              <a:rPr b="0" lang="fr-FR" sz="2000" spc="-1" strike="noStrike">
                <a:solidFill>
                  <a:srgbClr val="355269"/>
                </a:solidFill>
                <a:latin typeface="Verdana"/>
              </a:rPr>
              <a:t> pour que les </a:t>
            </a:r>
            <a:r>
              <a:rPr b="1" lang="fr-FR" sz="2000" spc="-1" strike="noStrike">
                <a:solidFill>
                  <a:srgbClr val="800080"/>
                </a:solidFill>
                <a:latin typeface="Verdana"/>
              </a:rPr>
              <a:t>clients</a:t>
            </a:r>
            <a:r>
              <a:rPr b="0" lang="fr-FR" sz="2000" spc="-1" strike="noStrike">
                <a:solidFill>
                  <a:srgbClr val="800080"/>
                </a:solidFill>
                <a:latin typeface="Verdana"/>
              </a:rPr>
              <a:t> puissent </a:t>
            </a:r>
            <a:r>
              <a:rPr b="1" lang="fr-FR" sz="2000" spc="-1" strike="noStrike">
                <a:solidFill>
                  <a:srgbClr val="800080"/>
                </a:solidFill>
                <a:latin typeface="Verdana"/>
              </a:rPr>
              <a:t>commander par leur smartphone</a:t>
            </a:r>
            <a:r>
              <a:rPr b="0" lang="fr-FR" sz="2000" spc="-1" strike="noStrike">
                <a:solidFill>
                  <a:srgbClr val="800080"/>
                </a:solidFill>
                <a:latin typeface="Verdana"/>
              </a:rPr>
              <a:t> et suivre leur commande, avec notification pour connaître les dernières nouveautés et réductions/offres spéciales</a:t>
            </a:r>
            <a:endParaRPr b="0" lang="fr-FR" sz="20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  <a:spcBef>
                <a:spcPts val="1400"/>
              </a:spcBef>
            </a:pPr>
            <a:r>
              <a:rPr b="0" lang="fr-FR" sz="2000" spc="-1" strike="noStrike">
                <a:solidFill>
                  <a:srgbClr val="800080"/>
                </a:solidFill>
                <a:latin typeface="Verdana"/>
                <a:ea typeface="Trebuchet MS"/>
              </a:rPr>
              <a:t>- </a:t>
            </a:r>
            <a:r>
              <a:rPr b="0" lang="fr-FR" sz="2000" spc="-1" strike="noStrike" u="sng">
                <a:solidFill>
                  <a:srgbClr val="800080"/>
                </a:solidFill>
                <a:uFillTx/>
                <a:latin typeface="Verdana"/>
                <a:ea typeface="Trebuchet MS"/>
              </a:rPr>
              <a:t>développer une </a:t>
            </a:r>
            <a:r>
              <a:rPr b="1" lang="fr-FR" sz="2000" spc="-1" strike="noStrike" u="sng">
                <a:solidFill>
                  <a:srgbClr val="800080"/>
                </a:solidFill>
                <a:uFillTx/>
                <a:latin typeface="Verdana"/>
                <a:ea typeface="Trebuchet MS"/>
              </a:rPr>
              <a:t>application native pour </a:t>
            </a:r>
            <a:r>
              <a:rPr b="1" lang="fr-FR" sz="2000" spc="-1" strike="noStrike" u="sng">
                <a:solidFill>
                  <a:srgbClr val="355269"/>
                </a:solidFill>
                <a:uFillTx/>
                <a:latin typeface="Verdana"/>
                <a:ea typeface="Trebuchet MS"/>
              </a:rPr>
              <a:t>smartphone/tablette</a:t>
            </a:r>
            <a:r>
              <a:rPr b="1" lang="fr-FR" sz="2000" spc="-1" strike="noStrike">
                <a:solidFill>
                  <a:srgbClr val="355269"/>
                </a:solidFill>
                <a:latin typeface="Verdana"/>
                <a:ea typeface="Trebuchet MS"/>
              </a:rPr>
              <a:t> pour les </a:t>
            </a:r>
            <a:r>
              <a:rPr b="1" lang="fr-FR" sz="2000" spc="-1" strike="noStrike">
                <a:solidFill>
                  <a:srgbClr val="800080"/>
                </a:solidFill>
                <a:latin typeface="Verdana"/>
                <a:ea typeface="Trebuchet MS"/>
              </a:rPr>
              <a:t>livreurs</a:t>
            </a:r>
            <a:r>
              <a:rPr b="0" lang="fr-FR" sz="2000" spc="-1" strike="noStrike">
                <a:solidFill>
                  <a:srgbClr val="800080"/>
                </a:solidFill>
                <a:latin typeface="Verdana"/>
                <a:ea typeface="Trebuchet MS"/>
              </a:rPr>
              <a:t> avec repérage des </a:t>
            </a:r>
            <a:r>
              <a:rPr b="1" lang="fr-FR" sz="2000" spc="-1" strike="noStrike">
                <a:solidFill>
                  <a:srgbClr val="800080"/>
                </a:solidFill>
                <a:latin typeface="Verdana"/>
                <a:ea typeface="Trebuchet MS"/>
              </a:rPr>
              <a:t>adresses et guidage par Google Maps</a:t>
            </a:r>
            <a:endParaRPr b="0" lang="fr-FR" sz="20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  <a:spcBef>
                <a:spcPts val="1400"/>
              </a:spcBef>
            </a:pPr>
            <a:r>
              <a:rPr b="0" lang="fr-FR" sz="2000" spc="-1" strike="noStrike">
                <a:solidFill>
                  <a:srgbClr val="800080"/>
                </a:solidFill>
                <a:latin typeface="Verdana"/>
                <a:ea typeface="Trebuchet MS"/>
              </a:rPr>
              <a:t>- éventuellement : </a:t>
            </a:r>
            <a:r>
              <a:rPr b="0" lang="fr-FR" sz="2000" spc="-1" strike="noStrike" u="sng">
                <a:solidFill>
                  <a:srgbClr val="800080"/>
                </a:solidFill>
                <a:uFillTx/>
                <a:latin typeface="Verdana"/>
                <a:ea typeface="Trebuchet MS"/>
              </a:rPr>
              <a:t>réaliser une </a:t>
            </a:r>
            <a:r>
              <a:rPr b="1" lang="fr-FR" sz="2000" spc="-1" strike="noStrike" u="sng">
                <a:solidFill>
                  <a:srgbClr val="800080"/>
                </a:solidFill>
                <a:uFillTx/>
                <a:latin typeface="Verdana"/>
                <a:ea typeface="Trebuchet MS"/>
              </a:rPr>
              <a:t>application web pour </a:t>
            </a:r>
            <a:r>
              <a:rPr b="1" lang="fr-FR" sz="2000" spc="-1" strike="noStrike" u="sng">
                <a:solidFill>
                  <a:srgbClr val="355269"/>
                </a:solidFill>
                <a:uFillTx/>
                <a:latin typeface="Verdana"/>
                <a:ea typeface="Trebuchet MS"/>
              </a:rPr>
              <a:t>tablette</a:t>
            </a:r>
            <a:r>
              <a:rPr b="0" lang="fr-FR" sz="2000" spc="-1" strike="noStrike" u="sng">
                <a:solidFill>
                  <a:srgbClr val="355269"/>
                </a:solidFill>
                <a:uFillTx/>
                <a:latin typeface="Verdana"/>
                <a:ea typeface="Trebuchet MS"/>
              </a:rPr>
              <a:t> ou une </a:t>
            </a:r>
            <a:r>
              <a:rPr b="1" lang="fr-FR" sz="2000" spc="-1" strike="noStrike" u="sng">
                <a:solidFill>
                  <a:srgbClr val="355269"/>
                </a:solidFill>
                <a:uFillTx/>
                <a:latin typeface="Verdana"/>
                <a:ea typeface="Trebuchet MS"/>
              </a:rPr>
              <a:t>application native tablette</a:t>
            </a:r>
            <a:r>
              <a:rPr b="0" lang="fr-FR" sz="2000" spc="-1" strike="noStrike">
                <a:solidFill>
                  <a:srgbClr val="355269"/>
                </a:solidFill>
                <a:latin typeface="Verdana"/>
                <a:ea typeface="Trebuchet MS"/>
              </a:rPr>
              <a:t> pour que le </a:t>
            </a:r>
            <a:r>
              <a:rPr b="1" lang="fr-FR" sz="2000" spc="-1" strike="noStrike">
                <a:solidFill>
                  <a:srgbClr val="800080"/>
                </a:solidFill>
                <a:latin typeface="Verdana"/>
                <a:ea typeface="Trebuchet MS"/>
              </a:rPr>
              <a:t>cuisinier</a:t>
            </a:r>
            <a:r>
              <a:rPr b="0" lang="fr-FR" sz="2000" spc="-1" strike="noStrike">
                <a:solidFill>
                  <a:srgbClr val="800080"/>
                </a:solidFill>
                <a:latin typeface="Verdana"/>
                <a:ea typeface="Trebuchet MS"/>
              </a:rPr>
              <a:t> puisse passer à du tout </a:t>
            </a:r>
            <a:r>
              <a:rPr b="1" lang="fr-FR" sz="2000" spc="-1" strike="noStrike">
                <a:solidFill>
                  <a:srgbClr val="800080"/>
                </a:solidFill>
                <a:latin typeface="Verdana"/>
                <a:ea typeface="Trebuchet MS"/>
              </a:rPr>
              <a:t>tactile</a:t>
            </a:r>
            <a:r>
              <a:rPr b="0" lang="fr-FR" sz="2000" spc="-1" strike="noStrike">
                <a:solidFill>
                  <a:srgbClr val="800080"/>
                </a:solidFill>
                <a:latin typeface="Verdana"/>
                <a:ea typeface="Trebuchet MS"/>
              </a:rPr>
              <a:t> via une </a:t>
            </a:r>
            <a:r>
              <a:rPr b="1" lang="fr-FR" sz="2000" spc="-1" strike="noStrike">
                <a:solidFill>
                  <a:srgbClr val="800080"/>
                </a:solidFill>
                <a:latin typeface="Verdana"/>
                <a:ea typeface="Trebuchet MS"/>
              </a:rPr>
              <a:t>tablette en cuisine</a:t>
            </a:r>
            <a:r>
              <a:rPr b="0" lang="fr-FR" sz="2000" spc="-1" strike="noStrike">
                <a:solidFill>
                  <a:srgbClr val="800080"/>
                </a:solidFill>
                <a:latin typeface="Verdana"/>
                <a:ea typeface="Trebuchet MS"/>
              </a:rPr>
              <a:t> (mieux adaptée pour le tactile et pour la protection contre les projections ou l’humidité)</a:t>
            </a:r>
            <a:endParaRPr b="0" lang="fr-FR" sz="20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  <a:spcBef>
                <a:spcPts val="1400"/>
              </a:spcBef>
            </a:pPr>
            <a:endParaRPr b="0" lang="fr-FR" sz="20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  <a:spcBef>
                <a:spcPts val="1400"/>
              </a:spcBef>
            </a:pPr>
            <a:endParaRPr b="0" lang="fr-FR" sz="20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  <a:spcBef>
                <a:spcPts val="1400"/>
              </a:spcBef>
            </a:pP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Application>LibreOffice/6.2.2.2$Windows_X86_64 LibreOffice_project/2b840030fec2aae0fd2658d8d4f9548af4e3518d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2019-04-03T17:37:05Z</dcterms:created>
  <dc:creator/>
  <dc:description/>
  <dc:language>fr-FR</dc:language>
  <cp:lastModifiedBy/>
  <dcterms:modified xsi:type="dcterms:W3CDTF">2019-04-09T00:54:53Z</dcterms:modified>
  <cp:revision>9</cp:revision>
  <dc:subject/>
  <dc:title/>
</cp:coreProperties>
</file>