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8" r:id="rId3"/>
    <p:sldId id="260" r:id="rId4"/>
    <p:sldId id="259" r:id="rId5"/>
    <p:sldId id="262" r:id="rId6"/>
    <p:sldId id="263" r:id="rId7"/>
    <p:sldId id="264" r:id="rId8"/>
    <p:sldId id="266" r:id="rId9"/>
    <p:sldId id="267" r:id="rId10"/>
    <p:sldId id="286" r:id="rId11"/>
    <p:sldId id="289" r:id="rId12"/>
    <p:sldId id="290" r:id="rId13"/>
    <p:sldId id="287" r:id="rId14"/>
    <p:sldId id="288" r:id="rId15"/>
    <p:sldId id="270" r:id="rId16"/>
    <p:sldId id="271" r:id="rId17"/>
    <p:sldId id="273" r:id="rId18"/>
    <p:sldId id="272" r:id="rId19"/>
    <p:sldId id="274" r:id="rId20"/>
    <p:sldId id="280" r:id="rId21"/>
    <p:sldId id="281" r:id="rId22"/>
    <p:sldId id="275" r:id="rId23"/>
    <p:sldId id="282" r:id="rId24"/>
    <p:sldId id="276" r:id="rId25"/>
    <p:sldId id="278" r:id="rId26"/>
    <p:sldId id="279" r:id="rId27"/>
    <p:sldId id="277" r:id="rId28"/>
    <p:sldId id="283" r:id="rId29"/>
    <p:sldId id="284" r:id="rId30"/>
    <p:sldId id="292" r:id="rId31"/>
    <p:sldId id="296" r:id="rId32"/>
    <p:sldId id="295" r:id="rId33"/>
    <p:sldId id="297" r:id="rId34"/>
    <p:sldId id="293" r:id="rId35"/>
    <p:sldId id="294" r:id="rId36"/>
    <p:sldId id="298" r:id="rId37"/>
    <p:sldId id="299" r:id="rId38"/>
    <p:sldId id="300" r:id="rId39"/>
    <p:sldId id="301" r:id="rId40"/>
    <p:sldId id="302" r:id="rId41"/>
    <p:sldId id="303" r:id="rId42"/>
    <p:sldId id="304" r:id="rId43"/>
    <p:sldId id="310" r:id="rId44"/>
    <p:sldId id="309" r:id="rId45"/>
    <p:sldId id="308" r:id="rId46"/>
    <p:sldId id="326" r:id="rId47"/>
    <p:sldId id="327" r:id="rId48"/>
    <p:sldId id="306" r:id="rId49"/>
    <p:sldId id="307" r:id="rId50"/>
    <p:sldId id="311" r:id="rId51"/>
    <p:sldId id="312" r:id="rId52"/>
    <p:sldId id="316" r:id="rId53"/>
    <p:sldId id="333" r:id="rId54"/>
    <p:sldId id="313" r:id="rId55"/>
    <p:sldId id="328" r:id="rId56"/>
    <p:sldId id="334" r:id="rId57"/>
    <p:sldId id="330" r:id="rId58"/>
    <p:sldId id="329" r:id="rId59"/>
    <p:sldId id="314" r:id="rId60"/>
    <p:sldId id="317" r:id="rId61"/>
    <p:sldId id="318" r:id="rId62"/>
    <p:sldId id="315" r:id="rId63"/>
    <p:sldId id="331" r:id="rId64"/>
    <p:sldId id="332" r:id="rId65"/>
    <p:sldId id="335" r:id="rId66"/>
    <p:sldId id="336" r:id="rId67"/>
    <p:sldId id="342" r:id="rId68"/>
    <p:sldId id="340" r:id="rId69"/>
    <p:sldId id="343" r:id="rId70"/>
    <p:sldId id="344" r:id="rId71"/>
    <p:sldId id="345" r:id="rId72"/>
    <p:sldId id="337" r:id="rId73"/>
    <p:sldId id="338" r:id="rId74"/>
    <p:sldId id="339" r:id="rId75"/>
    <p:sldId id="319" r:id="rId76"/>
    <p:sldId id="346" r:id="rId77"/>
    <p:sldId id="320" r:id="rId78"/>
    <p:sldId id="321" r:id="rId79"/>
    <p:sldId id="322" r:id="rId80"/>
    <p:sldId id="324" r:id="rId81"/>
    <p:sldId id="347" r:id="rId82"/>
    <p:sldId id="348" r:id="rId83"/>
    <p:sldId id="349" r:id="rId84"/>
    <p:sldId id="350" r:id="rId85"/>
    <p:sldId id="351"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EA3A70"/>
    <a:srgbClr val="00602B"/>
    <a:srgbClr val="6A3851"/>
    <a:srgbClr val="3B252C"/>
    <a:srgbClr val="003E1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519" autoAdjust="0"/>
    <p:restoredTop sz="94757" autoAdjust="0"/>
  </p:normalViewPr>
  <p:slideViewPr>
    <p:cSldViewPr>
      <p:cViewPr>
        <p:scale>
          <a:sx n="70" d="100"/>
          <a:sy n="70" d="100"/>
        </p:scale>
        <p:origin x="-342" y="6"/>
      </p:cViewPr>
      <p:guideLst>
        <p:guide orient="horz" pos="2160"/>
        <p:guide pos="2880"/>
      </p:guideLst>
    </p:cSldViewPr>
  </p:slideViewPr>
  <p:outlineViewPr>
    <p:cViewPr>
      <p:scale>
        <a:sx n="33" d="100"/>
        <a:sy n="33" d="100"/>
      </p:scale>
      <p:origin x="150" y="12500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B67C4-C614-4B29-886C-E753C5D9B4E9}" type="datetimeFigureOut">
              <a:rPr lang="en-US" smtClean="0"/>
              <a:pPr/>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B2A80-9238-49D1-8C29-C9E8C30A4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4.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5.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2.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5.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6.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2.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4.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apache-jmeter-an-introduction/"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www.geeksforgeeks.org/introduction-to-wiresha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33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36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59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37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69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38</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79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39</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85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1" i="0" kern="1200" dirty="0" smtClean="0">
                <a:solidFill>
                  <a:schemeClr val="tx1"/>
                </a:solidFill>
                <a:latin typeface="+mn-lt"/>
                <a:ea typeface="+mn-ea"/>
                <a:cs typeface="+mn-cs"/>
              </a:rPr>
              <a:t>Tools for Functional Testing in Cloud</a:t>
            </a:r>
          </a:p>
          <a:p>
            <a:pPr fontAlgn="base"/>
            <a:r>
              <a:rPr lang="en-US" sz="1200" b="0" i="0" kern="1200" dirty="0" smtClean="0">
                <a:solidFill>
                  <a:schemeClr val="tx1"/>
                </a:solidFill>
                <a:latin typeface="+mn-lt"/>
                <a:ea typeface="+mn-ea"/>
                <a:cs typeface="+mn-cs"/>
              </a:rPr>
              <a:t>There are many tools used for testing performance, load, stress testing in or of cloud. Some of these testing tools are mentioned below:</a:t>
            </a:r>
          </a:p>
          <a:p>
            <a:pPr fontAlgn="base"/>
            <a:r>
              <a:rPr lang="en-US" sz="1200" b="1" i="0" kern="1200" dirty="0" err="1" smtClean="0">
                <a:solidFill>
                  <a:schemeClr val="tx1"/>
                </a:solidFill>
                <a:latin typeface="+mn-lt"/>
                <a:ea typeface="+mn-ea"/>
                <a:cs typeface="+mn-cs"/>
              </a:rPr>
              <a:t>AppPerfect</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AppPerfect</a:t>
            </a:r>
            <a:r>
              <a:rPr lang="en-US" sz="1200" b="0" i="0" kern="1200" dirty="0" smtClean="0">
                <a:solidFill>
                  <a:schemeClr val="tx1"/>
                </a:solidFill>
                <a:latin typeface="+mn-lt"/>
                <a:ea typeface="+mn-ea"/>
                <a:cs typeface="+mn-cs"/>
              </a:rPr>
              <a:t> is a software development company located in Sunnyvale, CA. It markets supports and develops a set of testing and monitoring products that are used to analyze, test, and monitor web and windows-based applications.</a:t>
            </a:r>
          </a:p>
          <a:p>
            <a:pPr fontAlgn="base"/>
            <a:r>
              <a:rPr lang="en-US" sz="1200" b="1" i="0" kern="1200" dirty="0" err="1" smtClean="0">
                <a:solidFill>
                  <a:schemeClr val="tx1"/>
                </a:solidFill>
                <a:latin typeface="+mn-lt"/>
                <a:ea typeface="+mn-ea"/>
                <a:cs typeface="+mn-cs"/>
              </a:rPr>
              <a:t>Jmeter</a:t>
            </a:r>
            <a:r>
              <a:rPr lang="en-US" sz="1200" b="1" i="0" kern="1200" dirty="0" smtClean="0">
                <a:solidFill>
                  <a:schemeClr val="tx1"/>
                </a:solidFill>
                <a:latin typeface="+mn-lt"/>
                <a:ea typeface="+mn-ea"/>
                <a:cs typeface="+mn-cs"/>
              </a:rPr>
              <a:t>: </a:t>
            </a:r>
            <a:r>
              <a:rPr lang="en-US" sz="1200" b="0" i="0" u="sng" kern="1200" dirty="0" smtClean="0">
                <a:solidFill>
                  <a:schemeClr val="tx1"/>
                </a:solidFill>
                <a:latin typeface="+mn-lt"/>
                <a:ea typeface="+mn-ea"/>
                <a:cs typeface="+mn-cs"/>
                <a:hlinkClick r:id="rId3"/>
              </a:rPr>
              <a:t>Apache </a:t>
            </a:r>
            <a:r>
              <a:rPr lang="en-US" sz="1200" b="0" i="0" u="sng" kern="1200" dirty="0" err="1" smtClean="0">
                <a:solidFill>
                  <a:schemeClr val="tx1"/>
                </a:solidFill>
                <a:latin typeface="+mn-lt"/>
                <a:ea typeface="+mn-ea"/>
                <a:cs typeface="+mn-cs"/>
                <a:hlinkClick r:id="rId3"/>
              </a:rPr>
              <a:t>JMeter</a:t>
            </a:r>
            <a:r>
              <a:rPr lang="en-US" sz="1200" b="0" i="0" kern="1200" dirty="0" smtClean="0">
                <a:solidFill>
                  <a:schemeClr val="tx1"/>
                </a:solidFill>
                <a:latin typeface="+mn-lt"/>
                <a:ea typeface="+mn-ea"/>
                <a:cs typeface="+mn-cs"/>
              </a:rPr>
              <a:t> is an open-source, Java-based application software designed to load testing tools to analyze and monitor the performance of the services and web applications.</a:t>
            </a:r>
          </a:p>
          <a:p>
            <a:pPr fontAlgn="base"/>
            <a:r>
              <a:rPr lang="en-US" sz="1200" b="1" i="0" kern="1200" dirty="0" smtClean="0">
                <a:solidFill>
                  <a:schemeClr val="tx1"/>
                </a:solidFill>
                <a:latin typeface="+mn-lt"/>
                <a:ea typeface="+mn-ea"/>
                <a:cs typeface="+mn-cs"/>
              </a:rPr>
              <a:t>SOASTA </a:t>
            </a:r>
            <a:r>
              <a:rPr lang="en-US" sz="1200" b="1" i="0" kern="1200" dirty="0" err="1" smtClean="0">
                <a:solidFill>
                  <a:schemeClr val="tx1"/>
                </a:solidFill>
                <a:latin typeface="+mn-lt"/>
                <a:ea typeface="+mn-ea"/>
                <a:cs typeface="+mn-cs"/>
              </a:rPr>
              <a:t>CloudTest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SOASTA cloud test is a cross-platform test management tool with a user-friendly design.</a:t>
            </a:r>
          </a:p>
          <a:p>
            <a:pPr fontAlgn="base"/>
            <a:r>
              <a:rPr lang="en-US" sz="1200" b="1" i="0" kern="1200" dirty="0" err="1" smtClean="0">
                <a:solidFill>
                  <a:schemeClr val="tx1"/>
                </a:solidFill>
                <a:latin typeface="+mn-lt"/>
                <a:ea typeface="+mn-ea"/>
                <a:cs typeface="+mn-cs"/>
              </a:rPr>
              <a:t>LoadStorm</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It is a tool to manage and monitor the performance of the entire cloud infrastructure and produces a real-time graph for performance analysis.</a:t>
            </a:r>
          </a:p>
          <a:p>
            <a:pPr fontAlgn="base"/>
            <a:r>
              <a:rPr lang="en-US" sz="1200" b="1" i="0" kern="1200" dirty="0" smtClean="0">
                <a:solidFill>
                  <a:schemeClr val="tx1"/>
                </a:solidFill>
                <a:latin typeface="+mn-lt"/>
                <a:ea typeface="+mn-ea"/>
                <a:cs typeface="+mn-cs"/>
              </a:rPr>
              <a:t>Tools for Security Testing in Cloud</a:t>
            </a:r>
          </a:p>
          <a:p>
            <a:pPr fontAlgn="base"/>
            <a:r>
              <a:rPr lang="en-US" sz="1200" b="0" i="0" kern="1200" dirty="0" smtClean="0">
                <a:solidFill>
                  <a:schemeClr val="tx1"/>
                </a:solidFill>
                <a:latin typeface="+mn-lt"/>
                <a:ea typeface="+mn-ea"/>
                <a:cs typeface="+mn-cs"/>
              </a:rPr>
              <a:t>The following are the tools for security testing in the cloud:</a:t>
            </a:r>
          </a:p>
          <a:p>
            <a:pPr fontAlgn="base"/>
            <a:r>
              <a:rPr lang="en-US" sz="1200" b="1" i="0" kern="1200" dirty="0" err="1" smtClean="0">
                <a:solidFill>
                  <a:schemeClr val="tx1"/>
                </a:solidFill>
                <a:latin typeface="+mn-lt"/>
                <a:ea typeface="+mn-ea"/>
                <a:cs typeface="+mn-cs"/>
              </a:rPr>
              <a:t>Nessus</a:t>
            </a:r>
            <a:r>
              <a:rPr lang="en-US" sz="1200" b="1"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Nessus</a:t>
            </a:r>
            <a:r>
              <a:rPr lang="en-US" sz="1200" b="0" i="0" kern="1200" dirty="0" smtClean="0">
                <a:solidFill>
                  <a:schemeClr val="tx1"/>
                </a:solidFill>
                <a:latin typeface="+mn-lt"/>
                <a:ea typeface="+mn-ea"/>
                <a:cs typeface="+mn-cs"/>
              </a:rPr>
              <a:t> is a remote security scanning tool that scans the system and raises an alert if any vulnerability is discovered that hackers could use to get unauthorized access to sensitive data.</a:t>
            </a:r>
          </a:p>
          <a:p>
            <a:pPr fontAlgn="base"/>
            <a:r>
              <a:rPr lang="en-US" sz="1200" b="1" i="0" kern="1200" dirty="0" smtClean="0">
                <a:solidFill>
                  <a:schemeClr val="tx1"/>
                </a:solidFill>
                <a:latin typeface="+mn-lt"/>
                <a:ea typeface="+mn-ea"/>
                <a:cs typeface="+mn-cs"/>
              </a:rPr>
              <a:t>Wireshark: </a:t>
            </a:r>
            <a:r>
              <a:rPr lang="en-US" sz="1200" b="0" i="0" u="sng" kern="1200" dirty="0" smtClean="0">
                <a:solidFill>
                  <a:schemeClr val="tx1"/>
                </a:solidFill>
                <a:latin typeface="+mn-lt"/>
                <a:ea typeface="+mn-ea"/>
                <a:cs typeface="+mn-cs"/>
                <a:hlinkClick r:id="rId4"/>
              </a:rPr>
              <a:t>Wireshark</a:t>
            </a:r>
            <a:r>
              <a:rPr lang="en-US" sz="1200" b="0" i="0" kern="1200" dirty="0" smtClean="0">
                <a:solidFill>
                  <a:schemeClr val="tx1"/>
                </a:solidFill>
                <a:latin typeface="+mn-lt"/>
                <a:ea typeface="+mn-ea"/>
                <a:cs typeface="+mn-cs"/>
              </a:rPr>
              <a:t> is an open-source packet analyzer used for network troubleshooting and monitoring, software, and communications protocols development. </a:t>
            </a:r>
          </a:p>
          <a:p>
            <a:pPr fontAlgn="base"/>
            <a:r>
              <a:rPr lang="en-US" sz="1200" b="1" i="0" kern="1200" dirty="0" err="1" smtClean="0">
                <a:solidFill>
                  <a:schemeClr val="tx1"/>
                </a:solidFill>
                <a:latin typeface="+mn-lt"/>
                <a:ea typeface="+mn-ea"/>
                <a:cs typeface="+mn-cs"/>
              </a:rPr>
              <a:t>Nmap</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Nmap</a:t>
            </a:r>
            <a:r>
              <a:rPr lang="en-US" sz="1200" b="0" i="0" kern="1200" dirty="0" smtClean="0">
                <a:solidFill>
                  <a:schemeClr val="tx1"/>
                </a:solidFill>
                <a:latin typeface="+mn-lt"/>
                <a:ea typeface="+mn-ea"/>
                <a:cs typeface="+mn-cs"/>
              </a:rPr>
              <a:t> is a network scanner that is used to discover hosts and services on a network by sending packets and analyzing the response.</a:t>
            </a:r>
          </a:p>
          <a:p>
            <a:pPr fontAlgn="base"/>
            <a:r>
              <a:rPr lang="en-US" sz="1200" b="1" i="0" kern="1200" dirty="0" smtClean="0">
                <a:solidFill>
                  <a:schemeClr val="tx1"/>
                </a:solidFill>
                <a:latin typeface="+mn-lt"/>
                <a:ea typeface="+mn-ea"/>
                <a:cs typeface="+mn-cs"/>
              </a:rPr>
              <a:t>Benefits Of Cloud Testing</a:t>
            </a:r>
          </a:p>
          <a:p>
            <a:pPr fontAlgn="base"/>
            <a:r>
              <a:rPr lang="en-US" sz="1200" b="0" i="0" kern="1200" dirty="0" smtClean="0">
                <a:solidFill>
                  <a:schemeClr val="tx1"/>
                </a:solidFill>
                <a:latin typeface="+mn-lt"/>
                <a:ea typeface="+mn-ea"/>
                <a:cs typeface="+mn-cs"/>
              </a:rPr>
              <a:t>The following are some of the benefits of cloud testing:</a:t>
            </a:r>
          </a:p>
          <a:p>
            <a:pPr fontAlgn="base"/>
            <a:r>
              <a:rPr lang="en-US" sz="1200" b="1" i="0" kern="1200" dirty="0" smtClean="0">
                <a:solidFill>
                  <a:schemeClr val="tx1"/>
                </a:solidFill>
                <a:latin typeface="+mn-lt"/>
                <a:ea typeface="+mn-ea"/>
                <a:cs typeface="+mn-cs"/>
              </a:rPr>
              <a:t>Availability of Required testing environment:</a:t>
            </a:r>
            <a:r>
              <a:rPr lang="en-US" sz="1200" b="0" i="0" kern="1200" dirty="0" smtClean="0">
                <a:solidFill>
                  <a:schemeClr val="tx1"/>
                </a:solidFill>
                <a:latin typeface="+mn-lt"/>
                <a:ea typeface="+mn-ea"/>
                <a:cs typeface="+mn-cs"/>
              </a:rPr>
              <a:t> In cloud testing, testing teams can easily replicate the customer’s environment for effective testing of the cloud without investing in the additional hardware and software resources for testing. These resources can be accessed from any device with a network connection. </a:t>
            </a:r>
          </a:p>
          <a:p>
            <a:pPr fontAlgn="base"/>
            <a:r>
              <a:rPr lang="en-US" sz="1200" b="1" i="0" kern="1200" dirty="0" smtClean="0">
                <a:solidFill>
                  <a:schemeClr val="tx1"/>
                </a:solidFill>
                <a:latin typeface="+mn-lt"/>
                <a:ea typeface="+mn-ea"/>
                <a:cs typeface="+mn-cs"/>
              </a:rPr>
              <a:t>Less expensive:</a:t>
            </a:r>
            <a:r>
              <a:rPr lang="en-US" sz="1200" b="0" i="0" kern="1200" dirty="0" smtClean="0">
                <a:solidFill>
                  <a:schemeClr val="tx1"/>
                </a:solidFill>
                <a:latin typeface="+mn-lt"/>
                <a:ea typeface="+mn-ea"/>
                <a:cs typeface="+mn-cs"/>
              </a:rPr>
              <a:t> Cloud testing is more cost-efficient than traditional methods of testing, as there is no need of investing in additional hardware and software resources. Customers, as well as the testing team, only pay for what they use.</a:t>
            </a:r>
          </a:p>
          <a:p>
            <a:pPr fontAlgn="base"/>
            <a:r>
              <a:rPr lang="en-US" sz="1200" b="1" i="0" kern="1200" dirty="0" smtClean="0">
                <a:solidFill>
                  <a:schemeClr val="tx1"/>
                </a:solidFill>
                <a:latin typeface="+mn-lt"/>
                <a:ea typeface="+mn-ea"/>
                <a:cs typeface="+mn-cs"/>
              </a:rPr>
              <a:t>Faster testing: </a:t>
            </a:r>
            <a:r>
              <a:rPr lang="en-US" sz="1200" b="0" i="0" kern="1200" dirty="0" smtClean="0">
                <a:solidFill>
                  <a:schemeClr val="tx1"/>
                </a:solidFill>
                <a:latin typeface="+mn-lt"/>
                <a:ea typeface="+mn-ea"/>
                <a:cs typeface="+mn-cs"/>
              </a:rPr>
              <a:t>Cloud testing is faster than the traditional method of testing as most of the management tasks like physical infrastructure management for testing are removed.</a:t>
            </a:r>
          </a:p>
          <a:p>
            <a:pPr fontAlgn="base"/>
            <a:r>
              <a:rPr lang="en-US" sz="1200" b="1" i="0" kern="1200" dirty="0" smtClean="0">
                <a:solidFill>
                  <a:schemeClr val="tx1"/>
                </a:solidFill>
                <a:latin typeface="+mn-lt"/>
                <a:ea typeface="+mn-ea"/>
                <a:cs typeface="+mn-cs"/>
              </a:rPr>
              <a:t>Scalability: </a:t>
            </a:r>
            <a:r>
              <a:rPr lang="en-US" sz="1200" b="0" i="0" kern="1200" dirty="0" smtClean="0">
                <a:solidFill>
                  <a:schemeClr val="tx1"/>
                </a:solidFill>
                <a:latin typeface="+mn-lt"/>
                <a:ea typeface="+mn-ea"/>
                <a:cs typeface="+mn-cs"/>
              </a:rPr>
              <a:t>The cloud computing resources can be increased and decreased whenever required, based on testing demands.</a:t>
            </a:r>
          </a:p>
          <a:p>
            <a:pPr fontAlgn="base"/>
            <a:r>
              <a:rPr lang="en-US" sz="1200" b="1" i="0" kern="1200" dirty="0" smtClean="0">
                <a:solidFill>
                  <a:schemeClr val="tx1"/>
                </a:solidFill>
                <a:latin typeface="+mn-lt"/>
                <a:ea typeface="+mn-ea"/>
                <a:cs typeface="+mn-cs"/>
              </a:rPr>
              <a:t>Customization:</a:t>
            </a:r>
            <a:r>
              <a:rPr lang="en-US" sz="1200" b="0" i="0" kern="1200" dirty="0" smtClean="0">
                <a:solidFill>
                  <a:schemeClr val="tx1"/>
                </a:solidFill>
                <a:latin typeface="+mn-lt"/>
                <a:ea typeface="+mn-ea"/>
                <a:cs typeface="+mn-cs"/>
              </a:rPr>
              <a:t> Cloud testing can be customized as per the usage, cost and time based on the variety of users and user’s environment.</a:t>
            </a:r>
          </a:p>
          <a:p>
            <a:pPr fontAlgn="base"/>
            <a:r>
              <a:rPr lang="en-US" sz="1200" b="1" i="0" kern="1200" dirty="0" smtClean="0">
                <a:solidFill>
                  <a:schemeClr val="tx1"/>
                </a:solidFill>
                <a:latin typeface="+mn-lt"/>
                <a:ea typeface="+mn-ea"/>
                <a:cs typeface="+mn-cs"/>
              </a:rPr>
              <a:t>Disaster recovery:</a:t>
            </a:r>
            <a:r>
              <a:rPr lang="en-US" sz="1200" b="0" i="0" kern="1200" dirty="0" smtClean="0">
                <a:solidFill>
                  <a:schemeClr val="tx1"/>
                </a:solidFill>
                <a:latin typeface="+mn-lt"/>
                <a:ea typeface="+mn-ea"/>
                <a:cs typeface="+mn-cs"/>
              </a:rPr>
              <a:t> Disaster recovery is easily possible as the data backup is taken at the cloud vendors as well as at the user’s end also.</a:t>
            </a:r>
          </a:p>
          <a:p>
            <a:endParaRPr lang="en-US" dirty="0"/>
          </a:p>
        </p:txBody>
      </p:sp>
      <p:sp>
        <p:nvSpPr>
          <p:cNvPr id="4" name="Slide Number Placeholder 3"/>
          <p:cNvSpPr>
            <a:spLocks noGrp="1"/>
          </p:cNvSpPr>
          <p:nvPr>
            <p:ph type="sldNum" sz="quarter" idx="10"/>
          </p:nvPr>
        </p:nvSpPr>
        <p:spPr/>
        <p:txBody>
          <a:bodyPr/>
          <a:lstStyle/>
          <a:p>
            <a:fld id="{447B2A80-9238-49D1-8C29-C9E8C30A4468}"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40D4E8-10B5-4338-9389-A81630B6148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0D4E8-10B5-4338-9389-A81630B6148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0D4E8-10B5-4338-9389-A81630B6148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0D4E8-10B5-4338-9389-A81630B6148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40D4E8-10B5-4338-9389-A81630B6148A}" type="datetimeFigureOut">
              <a:rPr lang="en-US" smtClean="0"/>
              <a:pPr/>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40D4E8-10B5-4338-9389-A81630B6148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40D4E8-10B5-4338-9389-A81630B6148A}" type="datetimeFigureOut">
              <a:rPr lang="en-US" smtClean="0"/>
              <a:pPr/>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40D4E8-10B5-4338-9389-A81630B6148A}" type="datetimeFigureOut">
              <a:rPr lang="en-US" smtClean="0"/>
              <a:pPr/>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4E8-10B5-4338-9389-A81630B6148A}" type="datetimeFigureOut">
              <a:rPr lang="en-US" smtClean="0"/>
              <a:pPr/>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0D4E8-10B5-4338-9389-A81630B6148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0D4E8-10B5-4338-9389-A81630B6148A}" type="datetimeFigureOut">
              <a:rPr lang="en-US" smtClean="0"/>
              <a:pPr/>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7D40C-0F4A-41C0-B6CA-C4998F8D86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0D4E8-10B5-4338-9389-A81630B6148A}" type="datetimeFigureOut">
              <a:rPr lang="en-US" smtClean="0"/>
              <a:pPr/>
              <a:t>4/15/2023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7D40C-0F4A-41C0-B6CA-C4998F8D86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plunk.com/en_us/data-insider/ai-and-machine-learnin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echtarget.com/searchsoftwarequality/definition/quality-assur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javatpoint.com/software-as-a-servic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ibm.com/in-en/products/qradar-sie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ibm.com/in-en/cloud/disaster-recovery"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guidepointsecurity.com/cloud-secur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uidepointsecurity.com/cloud-security-architecture/"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cloudcomputing/definition/Microsoft-Azure-Marketplace" TargetMode="External"/><Relationship Id="rId2" Type="http://schemas.openxmlformats.org/officeDocument/2006/relationships/hyperlink" Target="https://www.techtarget.com/searchaws/definition/AWS-Marketplac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guidepointsecurity.com/cloud-securit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uidepointsecurity.com/endpoint-security/"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guidepointsecurity.com/identity-and-access-management/" TargetMode="External"/><Relationship Id="rId4" Type="http://schemas.openxmlformats.org/officeDocument/2006/relationships/hyperlink" Target="https://www.guidepointsecurity.com/vulnerability-management-as-a-service/"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guidepointsecurity.com/application-securit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guidepointsecurity.com/identity-and-access-management/"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artner.com/en/information-technology/glossary/business-process-management-bp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vmware.com/security.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juniper.net/us/en/products/security/srx-series/vsrx-virtual-firewall.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0999"/>
            <a:ext cx="8991600" cy="6019801"/>
          </a:xfrm>
        </p:spPr>
        <p:txBody>
          <a:bodyPr>
            <a:normAutofit fontScale="90000"/>
          </a:bodyPr>
          <a:lstStyle/>
          <a:p>
            <a:r>
              <a:rPr lang="en-US" b="1" dirty="0" smtClean="0"/>
              <a:t/>
            </a:r>
            <a:br>
              <a:rPr lang="en-US" b="1" dirty="0" smtClean="0"/>
            </a:br>
            <a:r>
              <a:rPr lang="en-US" b="1" dirty="0" smtClean="0"/>
              <a:t/>
            </a:r>
            <a:br>
              <a:rPr lang="en-US" b="1" dirty="0" smtClean="0"/>
            </a:br>
            <a:r>
              <a:rPr lang="en-US" sz="5300" b="1" dirty="0" smtClean="0"/>
              <a:t>Cloud Computing</a:t>
            </a:r>
            <a:r>
              <a:rPr lang="en-US" b="1" dirty="0" smtClean="0"/>
              <a:t/>
            </a:r>
            <a:br>
              <a:rPr lang="en-US" b="1" dirty="0" smtClean="0"/>
            </a:br>
            <a:r>
              <a:rPr lang="en-US" b="1" dirty="0" smtClean="0"/>
              <a:t/>
            </a:r>
            <a:br>
              <a:rPr lang="en-US" b="1" dirty="0" smtClean="0"/>
            </a:br>
            <a:r>
              <a:rPr lang="en-US" sz="4900" b="1" dirty="0" smtClean="0"/>
              <a:t>Unit-IV</a:t>
            </a:r>
            <a:br>
              <a:rPr lang="en-US" sz="4900" b="1" dirty="0" smtClean="0"/>
            </a:br>
            <a:r>
              <a:rPr lang="en-US" sz="4900" b="1" dirty="0" smtClean="0"/>
              <a:t/>
            </a:r>
            <a:br>
              <a:rPr lang="en-US" sz="4900" b="1" dirty="0" smtClean="0"/>
            </a:br>
            <a:r>
              <a:rPr lang="en-US" sz="4900" b="1" dirty="0" smtClean="0"/>
              <a:t> </a:t>
            </a:r>
            <a:r>
              <a:rPr lang="en-US" sz="4900" b="1" dirty="0"/>
              <a:t>Cloud </a:t>
            </a:r>
            <a:r>
              <a:rPr lang="en-US" sz="4900" b="1" dirty="0" smtClean="0"/>
              <a:t>Solutions</a:t>
            </a:r>
            <a:r>
              <a:rPr lang="en-US" b="1" dirty="0" smtClean="0"/>
              <a:t/>
            </a:r>
            <a:br>
              <a:rPr lang="en-US" b="1" dirty="0" smtClean="0"/>
            </a:br>
            <a:r>
              <a:rPr lang="en-US" b="1" dirty="0" smtClean="0"/>
              <a:t/>
            </a:r>
            <a:br>
              <a:rPr lang="en-US" b="1" dirty="0" smtClean="0"/>
            </a:br>
            <a:r>
              <a:rPr lang="en-US" b="1" dirty="0" smtClean="0"/>
              <a:t/>
            </a:r>
            <a:br>
              <a:rPr lang="en-US" b="1" dirty="0" smtClean="0"/>
            </a:br>
            <a:r>
              <a:rPr lang="en-US" b="1" i="1" dirty="0" smtClean="0">
                <a:solidFill>
                  <a:srgbClr val="C00000"/>
                </a:solidFill>
              </a:rPr>
              <a:t>By. Dr. </a:t>
            </a:r>
            <a:r>
              <a:rPr lang="en-US" b="1" i="1" dirty="0" err="1" smtClean="0">
                <a:solidFill>
                  <a:srgbClr val="C00000"/>
                </a:solidFill>
              </a:rPr>
              <a:t>Samta</a:t>
            </a:r>
            <a:r>
              <a:rPr lang="en-US" b="1" i="1" dirty="0" smtClean="0">
                <a:solidFill>
                  <a:srgbClr val="C00000"/>
                </a:solidFill>
              </a:rPr>
              <a:t> </a:t>
            </a:r>
            <a:r>
              <a:rPr lang="en-US" b="1" i="1" dirty="0" err="1" smtClean="0">
                <a:solidFill>
                  <a:srgbClr val="C00000"/>
                </a:solidFill>
              </a:rPr>
              <a:t>Gajbhiye</a:t>
            </a:r>
            <a:r>
              <a:rPr lang="en-US" b="1" i="1" dirty="0" smtClean="0">
                <a:solidFill>
                  <a:srgbClr val="C00000"/>
                </a:solidFill>
              </a:rPr>
              <a:t/>
            </a:r>
            <a:br>
              <a:rPr lang="en-US" b="1" i="1" dirty="0" smtClean="0">
                <a:solidFill>
                  <a:srgbClr val="C00000"/>
                </a:solidFill>
              </a:rPr>
            </a:br>
            <a:r>
              <a:rPr lang="en-US" b="1" dirty="0" smtClean="0"/>
              <a:t/>
            </a:r>
            <a:br>
              <a:rPr lang="en-US" b="1" dirty="0" smtClean="0"/>
            </a:br>
            <a:r>
              <a:rPr lang="en-US" b="1" dirty="0" smtClean="0"/>
              <a:t/>
            </a:r>
            <a:br>
              <a:rPr lang="en-US" b="1" dirty="0" smtClean="0"/>
            </a:br>
            <a:endParaRPr lang="en-US" b="1" dirty="0"/>
          </a:p>
        </p:txBody>
      </p:sp>
      <p:sp>
        <p:nvSpPr>
          <p:cNvPr id="4" name="Slide Number Placeholder 3"/>
          <p:cNvSpPr>
            <a:spLocks noGrp="1"/>
          </p:cNvSpPr>
          <p:nvPr>
            <p:ph type="sldNum" sz="quarter" idx="12"/>
          </p:nvPr>
        </p:nvSpPr>
        <p:spPr/>
        <p:txBody>
          <a:bodyPr/>
          <a:lstStyle/>
          <a:p>
            <a:fld id="{7CF9E0AB-1A05-4949-ACEC-7E562C04B18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Service Management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10</a:t>
            </a:fld>
            <a:endParaRPr lang="en-US" dirty="0"/>
          </a:p>
        </p:txBody>
      </p:sp>
      <p:sp>
        <p:nvSpPr>
          <p:cNvPr id="6" name="Rectangle 5"/>
          <p:cNvSpPr/>
          <p:nvPr/>
        </p:nvSpPr>
        <p:spPr>
          <a:xfrm>
            <a:off x="0" y="381000"/>
            <a:ext cx="9144000" cy="6863417"/>
          </a:xfrm>
          <a:prstGeom prst="rect">
            <a:avLst/>
          </a:prstGeom>
        </p:spPr>
        <p:txBody>
          <a:bodyPr wrap="square">
            <a:spAutoFit/>
          </a:bodyPr>
          <a:lstStyle/>
          <a:p>
            <a:pPr marL="346075" indent="-346075" algn="just" fontAlgn="base">
              <a:buFont typeface="Wingdings" pitchFamily="2" charset="2"/>
              <a:buChar char="Ø"/>
            </a:pPr>
            <a:r>
              <a:rPr lang="en-US" sz="2000" dirty="0" smtClean="0"/>
              <a:t>Plan, design, and implement cloud operations to monitor and manage your cloud platform and the applications that run in the cloud.</a:t>
            </a:r>
          </a:p>
          <a:p>
            <a:pPr marL="346075" indent="-346075" algn="just" fontAlgn="base">
              <a:buFont typeface="Wingdings" pitchFamily="2" charset="2"/>
              <a:buChar char="Ø"/>
            </a:pPr>
            <a:r>
              <a:rPr lang="en-US" sz="2000" b="1" i="1" dirty="0" smtClean="0"/>
              <a:t>Cloud Service Management and Operations</a:t>
            </a:r>
            <a:r>
              <a:rPr lang="en-US" sz="2000" b="1" dirty="0" smtClean="0"/>
              <a:t> </a:t>
            </a:r>
            <a:r>
              <a:rPr lang="en-US" sz="2000" dirty="0" smtClean="0"/>
              <a:t>entails all the </a:t>
            </a:r>
            <a:r>
              <a:rPr lang="en-US" sz="2000" b="1" dirty="0" smtClean="0">
                <a:solidFill>
                  <a:srgbClr val="C00000"/>
                </a:solidFill>
              </a:rPr>
              <a:t>activities that an organization does to plan, design, deliver, operate, and control the IT and cloud services that it offers to customers.</a:t>
            </a:r>
          </a:p>
          <a:p>
            <a:pPr marL="346075" indent="-346075" algn="just" fontAlgn="base">
              <a:buFont typeface="Wingdings" pitchFamily="2" charset="2"/>
              <a:buChar char="Ø"/>
            </a:pPr>
            <a:r>
              <a:rPr lang="en-US" sz="2000" dirty="0" smtClean="0"/>
              <a:t>Service management includes the </a:t>
            </a:r>
            <a:r>
              <a:rPr lang="en-US" sz="2000" b="1" dirty="0" smtClean="0">
                <a:solidFill>
                  <a:srgbClr val="0070C0"/>
                </a:solidFill>
              </a:rPr>
              <a:t>operational aspects of your applications and services</a:t>
            </a:r>
            <a:r>
              <a:rPr lang="en-US" sz="2000" dirty="0" smtClean="0"/>
              <a:t>. </a:t>
            </a:r>
          </a:p>
          <a:p>
            <a:pPr marL="568325" indent="-222250" algn="just" fontAlgn="base">
              <a:buFont typeface="Wingdings" pitchFamily="2" charset="2"/>
              <a:buChar char="§"/>
            </a:pPr>
            <a:r>
              <a:rPr lang="en-US" sz="2000" b="1" dirty="0" smtClean="0"/>
              <a:t>After an application is pushed to production, it must be managed.</a:t>
            </a:r>
            <a:r>
              <a:rPr lang="en-US" sz="2000" dirty="0" smtClean="0"/>
              <a:t> </a:t>
            </a:r>
          </a:p>
          <a:p>
            <a:pPr marL="568325" indent="-222250" algn="just" fontAlgn="base">
              <a:buFont typeface="Wingdings" pitchFamily="2" charset="2"/>
              <a:buChar char="§"/>
            </a:pPr>
            <a:r>
              <a:rPr lang="en-US" sz="2000" dirty="0" smtClean="0"/>
              <a:t>Applications are monitored to ensure availability and performance according to service level agreements (SLAs) or service level objectives (SLOs).</a:t>
            </a:r>
          </a:p>
          <a:p>
            <a:pPr marL="346075" indent="-346075" algn="just" fontAlgn="base">
              <a:buFont typeface="Wingdings" pitchFamily="2" charset="2"/>
              <a:buChar char="Ø"/>
            </a:pPr>
            <a:r>
              <a:rPr lang="en-US" sz="2000" dirty="0" smtClean="0"/>
              <a:t>Cloud Services Management are the </a:t>
            </a:r>
            <a:r>
              <a:rPr lang="en-US" sz="2000" b="1" dirty="0" smtClean="0"/>
              <a:t>processes that enable in managing entire cloud operations and assets</a:t>
            </a:r>
            <a:r>
              <a:rPr lang="en-US" sz="2000" dirty="0" smtClean="0"/>
              <a:t> on Cloud Service Platform. </a:t>
            </a:r>
          </a:p>
          <a:p>
            <a:pPr marL="346075" indent="-346075" algn="just" fontAlgn="base">
              <a:buFont typeface="Wingdings" pitchFamily="2" charset="2"/>
              <a:buChar char="Ø"/>
            </a:pPr>
            <a:r>
              <a:rPr lang="en-US" sz="2000" dirty="0" smtClean="0"/>
              <a:t>Cloud Service Management </a:t>
            </a:r>
            <a:r>
              <a:rPr lang="en-US" sz="2000" b="1" dirty="0" smtClean="0">
                <a:solidFill>
                  <a:srgbClr val="C00000"/>
                </a:solidFill>
              </a:rPr>
              <a:t>helps cloud administrators in managing and controlling end-to-end Cloud-hosted and sourced IT assets and services</a:t>
            </a:r>
            <a:r>
              <a:rPr lang="en-US" sz="2000" dirty="0" smtClean="0"/>
              <a:t>.</a:t>
            </a:r>
          </a:p>
          <a:p>
            <a:pPr marL="346075" indent="-346075" algn="just" fontAlgn="base">
              <a:buFont typeface="Wingdings" pitchFamily="2" charset="2"/>
              <a:buChar char="Ø"/>
            </a:pPr>
            <a:r>
              <a:rPr lang="en-US" sz="2000" b="1" dirty="0" smtClean="0"/>
              <a:t>Purpose</a:t>
            </a:r>
            <a:r>
              <a:rPr lang="en-US" sz="2000" dirty="0" smtClean="0"/>
              <a:t>: Establish suitable techniques for managing and running cloud-based services. Insert cloud service management techniques into current frameworks for IT creation and support.</a:t>
            </a:r>
          </a:p>
          <a:p>
            <a:pPr marL="346075" indent="-346075" algn="just" fontAlgn="base">
              <a:buFont typeface="Wingdings" pitchFamily="2" charset="2"/>
              <a:buChar char="Ø"/>
            </a:pPr>
            <a:r>
              <a:rPr lang="en-US" sz="2000" b="1" dirty="0" smtClean="0"/>
              <a:t>Cloud Service Management (CSM) </a:t>
            </a:r>
            <a:r>
              <a:rPr lang="en-US" sz="2000" dirty="0" smtClean="0"/>
              <a:t>is the cloud version of </a:t>
            </a:r>
            <a:r>
              <a:rPr lang="en-US" sz="2000" b="1" dirty="0" smtClean="0"/>
              <a:t>Information Technology Service Management (ITSM)</a:t>
            </a:r>
            <a:r>
              <a:rPr lang="en-US" sz="2000" dirty="0" smtClean="0"/>
              <a:t>.</a:t>
            </a:r>
          </a:p>
          <a:p>
            <a:pPr marL="346075" indent="-346075" algn="just" fontAlgn="base">
              <a:buFont typeface="Wingdings" pitchFamily="2" charset="2"/>
              <a:buChar char="Ø"/>
            </a:pPr>
            <a:r>
              <a:rPr lang="en-US" sz="2000" dirty="0" smtClean="0"/>
              <a:t>Traditionally, IT departments have had to manage both hardware and software in order to deliver IT services in an efficient and cost-effective manner. The drive towards budget optimization inevitably led to cloud services.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Service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11</a:t>
            </a:fld>
            <a:endParaRPr lang="en-US" dirty="0"/>
          </a:p>
        </p:txBody>
      </p:sp>
      <p:sp>
        <p:nvSpPr>
          <p:cNvPr id="6" name="Rectangle 5"/>
          <p:cNvSpPr/>
          <p:nvPr/>
        </p:nvSpPr>
        <p:spPr>
          <a:xfrm>
            <a:off x="0" y="381000"/>
            <a:ext cx="9144000" cy="3477875"/>
          </a:xfrm>
          <a:prstGeom prst="rect">
            <a:avLst/>
          </a:prstGeom>
        </p:spPr>
        <p:txBody>
          <a:bodyPr wrap="square">
            <a:spAutoFit/>
          </a:bodyPr>
          <a:lstStyle/>
          <a:p>
            <a:pPr marL="342900" indent="-342900" algn="just" fontAlgn="base">
              <a:buFont typeface="Wingdings" pitchFamily="2" charset="2"/>
              <a:buChar char="Ø"/>
            </a:pPr>
            <a:r>
              <a:rPr lang="en-US" sz="2000" dirty="0" smtClean="0"/>
              <a:t>Cloud monitoring and cloud service management tools </a:t>
            </a:r>
            <a:r>
              <a:rPr lang="en-US" sz="2000" b="1" dirty="0" smtClean="0">
                <a:solidFill>
                  <a:srgbClr val="C00000"/>
                </a:solidFill>
              </a:rPr>
              <a:t>allow cloud providers to ensure optimal performance, continuity and efficiency in virtualized, on-demand environments.</a:t>
            </a:r>
            <a:r>
              <a:rPr lang="en-US" sz="2000" dirty="0" smtClean="0"/>
              <a:t> </a:t>
            </a:r>
          </a:p>
          <a:p>
            <a:pPr marL="342900" indent="-342900" algn="just" fontAlgn="base">
              <a:buFont typeface="Wingdings" pitchFamily="2" charset="2"/>
              <a:buChar char="Ø"/>
            </a:pPr>
            <a:r>
              <a:rPr lang="en-US" sz="2000" dirty="0" smtClean="0"/>
              <a:t>In addition to best practices for </a:t>
            </a:r>
            <a:r>
              <a:rPr lang="en-US" sz="2000" b="1" dirty="0" smtClean="0"/>
              <a:t>effective administration </a:t>
            </a:r>
            <a:r>
              <a:rPr lang="en-US" sz="2000" dirty="0" smtClean="0"/>
              <a:t>of all the elements associated with </a:t>
            </a:r>
            <a:r>
              <a:rPr lang="en-US" sz="2000" b="1" dirty="0" smtClean="0"/>
              <a:t>cloud service delivery, cloud service management and cloud monitoring </a:t>
            </a:r>
            <a:r>
              <a:rPr lang="en-US" sz="2000" dirty="0" smtClean="0"/>
              <a:t>tools </a:t>
            </a:r>
            <a:r>
              <a:rPr lang="en-US" sz="2000" b="1" dirty="0" smtClean="0"/>
              <a:t>enable</a:t>
            </a:r>
            <a:r>
              <a:rPr lang="en-US" sz="2000" dirty="0" smtClean="0"/>
              <a:t> providers </a:t>
            </a:r>
            <a:r>
              <a:rPr lang="en-US" sz="2000" b="1" dirty="0" smtClean="0">
                <a:solidFill>
                  <a:srgbClr val="C00000"/>
                </a:solidFill>
              </a:rPr>
              <a:t>to keep up with the continually shifting capacity demands of a highly-elastic environment</a:t>
            </a:r>
            <a:r>
              <a:rPr lang="en-US" sz="2000" dirty="0" smtClean="0"/>
              <a:t>.</a:t>
            </a:r>
          </a:p>
          <a:p>
            <a:pPr marL="342900" indent="-342900" algn="just" fontAlgn="base">
              <a:buFont typeface="Wingdings" pitchFamily="2" charset="2"/>
              <a:buChar char="Ø"/>
            </a:pPr>
            <a:r>
              <a:rPr lang="en-US" sz="2000" dirty="0" smtClean="0"/>
              <a:t> The fig illustrates that service management provides the visibility, control and automation needed for efficient cloud delivery in both public and private implementations.</a:t>
            </a:r>
          </a:p>
          <a:p>
            <a:pPr marL="346075" indent="-346075" algn="just">
              <a:buFont typeface="Wingdings" pitchFamily="2" charset="2"/>
              <a:buChar char="Ø"/>
            </a:pPr>
            <a:endParaRPr lang="en-US" sz="2000" dirty="0" smtClean="0"/>
          </a:p>
        </p:txBody>
      </p:sp>
      <p:pic>
        <p:nvPicPr>
          <p:cNvPr id="1026" name="Picture 2"/>
          <p:cNvPicPr>
            <a:picLocks noChangeAspect="1" noChangeArrowheads="1"/>
          </p:cNvPicPr>
          <p:nvPr/>
        </p:nvPicPr>
        <p:blipFill>
          <a:blip r:embed="rId2"/>
          <a:srcRect l="34553" t="30208" r="36164" b="39584"/>
          <a:stretch>
            <a:fillRect/>
          </a:stretch>
        </p:blipFill>
        <p:spPr bwMode="auto">
          <a:xfrm>
            <a:off x="2057400" y="4038600"/>
            <a:ext cx="6705600" cy="25146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Service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12</a:t>
            </a:fld>
            <a:endParaRPr lang="en-US" dirty="0"/>
          </a:p>
        </p:txBody>
      </p:sp>
      <p:sp>
        <p:nvSpPr>
          <p:cNvPr id="6" name="Rectangle 5"/>
          <p:cNvSpPr/>
          <p:nvPr/>
        </p:nvSpPr>
        <p:spPr>
          <a:xfrm>
            <a:off x="0" y="381000"/>
            <a:ext cx="9144000" cy="6555641"/>
          </a:xfrm>
          <a:prstGeom prst="rect">
            <a:avLst/>
          </a:prstGeom>
        </p:spPr>
        <p:txBody>
          <a:bodyPr wrap="square">
            <a:spAutoFit/>
          </a:bodyPr>
          <a:lstStyle/>
          <a:p>
            <a:pPr marL="346075" indent="-346075" algn="just" fontAlgn="base">
              <a:buFont typeface="Wingdings" pitchFamily="2" charset="2"/>
              <a:buChar char="Ø"/>
            </a:pPr>
            <a:r>
              <a:rPr lang="en-US" sz="2000" b="1" dirty="0" smtClean="0"/>
              <a:t>Simplify user interaction with it:</a:t>
            </a:r>
          </a:p>
          <a:p>
            <a:pPr marL="803275" lvl="1" indent="-346075" algn="just" fontAlgn="base">
              <a:buFont typeface="Wingdings" pitchFamily="2" charset="2"/>
              <a:buChar char="§"/>
            </a:pPr>
            <a:r>
              <a:rPr lang="en-US" sz="2000" dirty="0" smtClean="0"/>
              <a:t>The user friendly s</a:t>
            </a:r>
            <a:r>
              <a:rPr lang="en-US" sz="2000" b="1" dirty="0" smtClean="0">
                <a:solidFill>
                  <a:srgbClr val="C00000"/>
                </a:solidFill>
              </a:rPr>
              <a:t>elf-service </a:t>
            </a:r>
            <a:r>
              <a:rPr lang="en-US" sz="2000" dirty="0" smtClean="0"/>
              <a:t>accelerates  time to value.</a:t>
            </a:r>
          </a:p>
          <a:p>
            <a:pPr marL="803275" lvl="1" indent="-346075" algn="just" fontAlgn="base">
              <a:buFont typeface="Wingdings" pitchFamily="2" charset="2"/>
              <a:buChar char="§"/>
            </a:pPr>
            <a:r>
              <a:rPr lang="en-US" sz="2000" b="1" dirty="0" smtClean="0">
                <a:solidFill>
                  <a:srgbClr val="C00000"/>
                </a:solidFill>
              </a:rPr>
              <a:t>Service catalogue </a:t>
            </a:r>
            <a:r>
              <a:rPr lang="en-US" sz="2000" dirty="0" smtClean="0"/>
              <a:t>enables standards which drives consistent service delivery.</a:t>
            </a:r>
          </a:p>
          <a:p>
            <a:pPr marL="346075" indent="-346075" algn="just" fontAlgn="base">
              <a:buFont typeface="Wingdings" pitchFamily="2" charset="2"/>
              <a:buChar char="Ø"/>
            </a:pPr>
            <a:r>
              <a:rPr lang="en-US" sz="2000" b="1" dirty="0" smtClean="0"/>
              <a:t>Enable policies to lower cost with provisioning:</a:t>
            </a:r>
          </a:p>
          <a:p>
            <a:pPr marL="803275" lvl="1" indent="-346075" algn="just" fontAlgn="base">
              <a:buFont typeface="Wingdings" pitchFamily="2" charset="2"/>
              <a:buChar char="§"/>
            </a:pPr>
            <a:r>
              <a:rPr lang="en-US" sz="2000" b="1" dirty="0" smtClean="0"/>
              <a:t>Automatic allocating and de-allocating</a:t>
            </a:r>
            <a:r>
              <a:rPr lang="en-US" sz="2000" dirty="0" smtClean="0"/>
              <a:t> of resources will make delivery of services fast.</a:t>
            </a:r>
          </a:p>
          <a:p>
            <a:pPr marL="803275" lvl="1" indent="-346075" algn="just" fontAlgn="base">
              <a:buFont typeface="Wingdings" pitchFamily="2" charset="2"/>
              <a:buChar char="§"/>
            </a:pPr>
            <a:r>
              <a:rPr lang="en-US" sz="2000" b="1" dirty="0" smtClean="0">
                <a:solidFill>
                  <a:srgbClr val="C00000"/>
                </a:solidFill>
              </a:rPr>
              <a:t>Provisioning policies allow </a:t>
            </a:r>
            <a:r>
              <a:rPr lang="en-US" sz="2000" dirty="0" smtClean="0"/>
              <a:t>release and reuse of assets.</a:t>
            </a:r>
          </a:p>
          <a:p>
            <a:pPr marL="346075" indent="-346075" algn="just" fontAlgn="base">
              <a:buFont typeface="Wingdings" pitchFamily="2" charset="2"/>
              <a:buChar char="Ø"/>
            </a:pPr>
            <a:r>
              <a:rPr lang="en-US" sz="2000" b="1" dirty="0" smtClean="0"/>
              <a:t>Increase system admin productivity:</a:t>
            </a:r>
          </a:p>
          <a:p>
            <a:pPr marL="803275" lvl="1" indent="-346075" algn="just" fontAlgn="base">
              <a:buFont typeface="Wingdings" pitchFamily="2" charset="2"/>
              <a:buChar char="§"/>
            </a:pPr>
            <a:r>
              <a:rPr lang="en-US" sz="2000" b="1" dirty="0" smtClean="0">
                <a:solidFill>
                  <a:srgbClr val="C00000"/>
                </a:solidFill>
              </a:rPr>
              <a:t>Providing the benefits to the broker</a:t>
            </a:r>
            <a:r>
              <a:rPr lang="en-US" sz="2000" dirty="0" smtClean="0"/>
              <a:t> will probably become a critical success factor in cloud computing.</a:t>
            </a:r>
          </a:p>
          <a:p>
            <a:pPr marL="803275" lvl="1" indent="-346075" algn="just" fontAlgn="base">
              <a:buFont typeface="Wingdings" pitchFamily="2" charset="2"/>
              <a:buChar char="§"/>
            </a:pPr>
            <a:r>
              <a:rPr lang="en-US" sz="2000" b="1" dirty="0" smtClean="0">
                <a:solidFill>
                  <a:srgbClr val="C00000"/>
                </a:solidFill>
              </a:rPr>
              <a:t>Due to the growth of service brokerage </a:t>
            </a:r>
            <a:r>
              <a:rPr lang="en-US" sz="2000" dirty="0" smtClean="0"/>
              <a:t>business will increase the ability of cloud consumers to use services in a trustworthy manner.</a:t>
            </a:r>
          </a:p>
          <a:p>
            <a:pPr marL="803275" lvl="1" indent="-346075" algn="just" fontAlgn="base">
              <a:buFont typeface="Wingdings" pitchFamily="2" charset="2"/>
              <a:buChar char="§"/>
            </a:pPr>
            <a:r>
              <a:rPr lang="en-US" sz="2000" b="1" dirty="0" smtClean="0">
                <a:solidFill>
                  <a:srgbClr val="C00000"/>
                </a:solidFill>
              </a:rPr>
              <a:t>These cloud mediators will help companies</a:t>
            </a:r>
            <a:r>
              <a:rPr lang="en-US" sz="2000" dirty="0" smtClean="0"/>
              <a:t> to choose the right platform, deploy the apps across multiple clouds.</a:t>
            </a:r>
          </a:p>
          <a:p>
            <a:pPr marL="346075" indent="-346075" algn="just" fontAlgn="base">
              <a:buFont typeface="Wingdings" pitchFamily="2" charset="2"/>
              <a:buChar char="Ø"/>
            </a:pPr>
            <a:r>
              <a:rPr lang="en-US" sz="2000" b="1" dirty="0" smtClean="0"/>
              <a:t>Following are the opportunities for cloud brokers:</a:t>
            </a:r>
          </a:p>
          <a:p>
            <a:pPr marL="803275" lvl="1" indent="-346075" algn="just" fontAlgn="base">
              <a:buFont typeface="Wingdings" pitchFamily="2" charset="2"/>
              <a:buChar char="§"/>
            </a:pPr>
            <a:r>
              <a:rPr lang="en-US" sz="2000" b="1" dirty="0" smtClean="0">
                <a:solidFill>
                  <a:srgbClr val="C00000"/>
                </a:solidFill>
              </a:rPr>
              <a:t>Cloud service intermediation</a:t>
            </a:r>
            <a:r>
              <a:rPr lang="en-US" sz="2000" dirty="0" smtClean="0"/>
              <a:t> : The broker must need to manage the additional securities or management capabilities over the cloud.</a:t>
            </a:r>
          </a:p>
          <a:p>
            <a:pPr marL="803275" lvl="1" indent="-346075" algn="just" fontAlgn="base">
              <a:buFont typeface="Wingdings" pitchFamily="2" charset="2"/>
              <a:buChar char="§"/>
            </a:pPr>
            <a:r>
              <a:rPr lang="en-US" sz="2000" b="1" dirty="0" smtClean="0">
                <a:solidFill>
                  <a:srgbClr val="C00000"/>
                </a:solidFill>
              </a:rPr>
              <a:t>Cloud aggregation:</a:t>
            </a:r>
            <a:r>
              <a:rPr lang="en-US" sz="2000" dirty="0" smtClean="0"/>
              <a:t> It includes the deployment of services over multiple cloud platforms.</a:t>
            </a:r>
          </a:p>
          <a:p>
            <a:pPr marL="803275" lvl="1" indent="-346075" algn="just" fontAlgn="base">
              <a:buFont typeface="Wingdings" pitchFamily="2" charset="2"/>
              <a:buChar char="§"/>
            </a:pPr>
            <a:r>
              <a:rPr lang="en-US" sz="2000" dirty="0" smtClean="0"/>
              <a:t>The </a:t>
            </a:r>
            <a:r>
              <a:rPr lang="en-US" sz="2000" b="1" dirty="0" smtClean="0">
                <a:solidFill>
                  <a:srgbClr val="C00000"/>
                </a:solidFill>
              </a:rPr>
              <a:t>ability to group an application across multiple clouds </a:t>
            </a:r>
            <a:r>
              <a:rPr lang="en-US" sz="2000" dirty="0" smtClean="0"/>
              <a:t>will become important i.e. if one service goes down the another can be started.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Service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13</a:t>
            </a:fld>
            <a:endParaRPr lang="en-US" dirty="0"/>
          </a:p>
        </p:txBody>
      </p:sp>
      <p:sp>
        <p:nvSpPr>
          <p:cNvPr id="6" name="Rectangle 5"/>
          <p:cNvSpPr/>
          <p:nvPr/>
        </p:nvSpPr>
        <p:spPr>
          <a:xfrm>
            <a:off x="0" y="932795"/>
            <a:ext cx="9144000" cy="3785652"/>
          </a:xfrm>
          <a:prstGeom prst="rect">
            <a:avLst/>
          </a:prstGeom>
        </p:spPr>
        <p:txBody>
          <a:bodyPr wrap="square">
            <a:spAutoFit/>
          </a:bodyPr>
          <a:lstStyle/>
          <a:p>
            <a:pPr marL="346075" indent="-346075" algn="just">
              <a:buFont typeface="Wingdings" pitchFamily="2" charset="2"/>
              <a:buChar char="Ø"/>
            </a:pPr>
            <a:r>
              <a:rPr lang="en-US" sz="2000" b="1" dirty="0" smtClean="0"/>
              <a:t>How Cloud Service Management is used?</a:t>
            </a:r>
            <a:endParaRPr lang="en-US" sz="2000" dirty="0" smtClean="0"/>
          </a:p>
          <a:p>
            <a:pPr marL="568325" indent="-331788" algn="just">
              <a:buFont typeface="Wingdings" pitchFamily="2" charset="2"/>
              <a:buChar char="§"/>
            </a:pPr>
            <a:r>
              <a:rPr lang="en-US" sz="2000" dirty="0" smtClean="0"/>
              <a:t>Cloud Service Management primarily </a:t>
            </a:r>
            <a:r>
              <a:rPr lang="en-US" sz="2000" b="1" dirty="0" smtClean="0">
                <a:solidFill>
                  <a:srgbClr val="C00000"/>
                </a:solidFill>
              </a:rPr>
              <a:t>provides means to manage and control Cloud Service operations and performance at a granular level</a:t>
            </a:r>
            <a:r>
              <a:rPr lang="en-US" sz="2000" dirty="0" smtClean="0"/>
              <a:t>. </a:t>
            </a:r>
          </a:p>
          <a:p>
            <a:pPr marL="568325" indent="-331788" algn="just">
              <a:buFont typeface="Wingdings" pitchFamily="2" charset="2"/>
              <a:buChar char="§"/>
            </a:pPr>
            <a:r>
              <a:rPr lang="en-US" sz="2000" dirty="0" smtClean="0"/>
              <a:t>It is delivered through a combination of </a:t>
            </a:r>
            <a:r>
              <a:rPr lang="en-US" sz="2000" b="1" dirty="0" smtClean="0">
                <a:solidFill>
                  <a:srgbClr val="C00000"/>
                </a:solidFill>
              </a:rPr>
              <a:t>Cloud Service Management tools, technologies, and processes</a:t>
            </a:r>
            <a:r>
              <a:rPr lang="en-US" sz="2000" dirty="0" smtClean="0"/>
              <a:t>. </a:t>
            </a:r>
          </a:p>
          <a:p>
            <a:pPr marL="568325" indent="-331788" algn="just">
              <a:buFont typeface="Wingdings" pitchFamily="2" charset="2"/>
              <a:buChar char="§"/>
            </a:pPr>
            <a:r>
              <a:rPr lang="en-US" sz="2000" dirty="0" smtClean="0"/>
              <a:t>Cloud Service Management generally provides: </a:t>
            </a:r>
          </a:p>
          <a:p>
            <a:pPr marL="914400" indent="-331788" algn="just">
              <a:buFont typeface="Wingdings" pitchFamily="2" charset="2"/>
              <a:buChar char="ü"/>
            </a:pPr>
            <a:r>
              <a:rPr lang="en-US" sz="2000" dirty="0" smtClean="0"/>
              <a:t>Management and control over all cloud services and assets.</a:t>
            </a:r>
          </a:p>
          <a:p>
            <a:pPr marL="914400" indent="-331788" algn="just">
              <a:buFont typeface="Wingdings" pitchFamily="2" charset="2"/>
              <a:buChar char="ü"/>
            </a:pPr>
            <a:r>
              <a:rPr lang="en-US" sz="2000" dirty="0" smtClean="0"/>
              <a:t>Control access to applications and services and implement mechanism to track all event logs</a:t>
            </a:r>
          </a:p>
          <a:p>
            <a:pPr marL="914400" indent="-331788" algn="just">
              <a:buFont typeface="Wingdings" pitchFamily="2" charset="2"/>
              <a:buChar char="ü"/>
            </a:pPr>
            <a:r>
              <a:rPr lang="en-US" sz="2000" dirty="0" smtClean="0"/>
              <a:t>Define, implement and monitor Key Performance Indicators (KPIs)</a:t>
            </a:r>
          </a:p>
          <a:p>
            <a:pPr marL="914400" indent="-331788" algn="just">
              <a:buFont typeface="Wingdings" pitchFamily="2" charset="2"/>
              <a:buChar char="ü"/>
            </a:pPr>
            <a:r>
              <a:rPr lang="en-US" sz="2000" dirty="0" smtClean="0"/>
              <a:t>Windows Application and System Event logs</a:t>
            </a:r>
          </a:p>
          <a:p>
            <a:pPr marL="914400" indent="-331788" algn="just">
              <a:buFont typeface="Wingdings" pitchFamily="2" charset="2"/>
              <a:buChar char="ü"/>
            </a:pPr>
            <a:r>
              <a:rPr lang="en-US" sz="2000" dirty="0" smtClean="0"/>
              <a:t>Ensure redundancy, backup, and recovery for cloud resources and services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Service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14</a:t>
            </a:fld>
            <a:endParaRPr lang="en-US" dirty="0"/>
          </a:p>
        </p:txBody>
      </p:sp>
      <p:sp>
        <p:nvSpPr>
          <p:cNvPr id="6" name="Rectangle 5"/>
          <p:cNvSpPr/>
          <p:nvPr/>
        </p:nvSpPr>
        <p:spPr>
          <a:xfrm>
            <a:off x="0" y="932795"/>
            <a:ext cx="9144000" cy="3785652"/>
          </a:xfrm>
          <a:prstGeom prst="rect">
            <a:avLst/>
          </a:prstGeom>
        </p:spPr>
        <p:txBody>
          <a:bodyPr wrap="square">
            <a:spAutoFit/>
          </a:bodyPr>
          <a:lstStyle/>
          <a:p>
            <a:pPr marL="346075" indent="-346075" algn="just">
              <a:buFont typeface="Wingdings" pitchFamily="2" charset="2"/>
              <a:buChar char="Ø"/>
            </a:pPr>
            <a:r>
              <a:rPr lang="en-US" sz="2000" b="1" dirty="0" smtClean="0"/>
              <a:t>How Cloud Service Management helps?</a:t>
            </a:r>
            <a:endParaRPr lang="en-US" sz="2000" dirty="0" smtClean="0"/>
          </a:p>
          <a:p>
            <a:pPr marL="568325" indent="-222250" algn="just">
              <a:buFont typeface="Wingdings" pitchFamily="2" charset="2"/>
              <a:buChar char="§"/>
            </a:pPr>
            <a:r>
              <a:rPr lang="en-US" sz="2000" dirty="0" smtClean="0"/>
              <a:t>It provides </a:t>
            </a:r>
            <a:r>
              <a:rPr lang="en-US" sz="2000" b="1" dirty="0" smtClean="0">
                <a:solidFill>
                  <a:srgbClr val="C00000"/>
                </a:solidFill>
              </a:rPr>
              <a:t>rich cloud monitoring features like live  dashboards, fully customizable and meaningful alerts, immediate 	notifications</a:t>
            </a:r>
            <a:r>
              <a:rPr lang="en-US" sz="2000" dirty="0" smtClean="0"/>
              <a:t>, and much more.</a:t>
            </a:r>
          </a:p>
          <a:p>
            <a:pPr marL="568325" indent="-222250" algn="just">
              <a:buFont typeface="Wingdings" pitchFamily="2" charset="2"/>
              <a:buChar char="§"/>
            </a:pPr>
            <a:r>
              <a:rPr lang="en-US" sz="2000" b="1" dirty="0" smtClean="0"/>
              <a:t>Cloud Service Management Software</a:t>
            </a:r>
            <a:r>
              <a:rPr lang="en-US" sz="2000" dirty="0" smtClean="0"/>
              <a:t> helps Cloud Administrators in;</a:t>
            </a:r>
          </a:p>
          <a:p>
            <a:pPr marL="914400" indent="-284163" algn="just">
              <a:buFont typeface="+mj-lt"/>
              <a:buAutoNum type="arabicPeriod"/>
            </a:pPr>
            <a:r>
              <a:rPr lang="en-US" sz="2000" b="1" dirty="0" smtClean="0"/>
              <a:t>Auto-Scalability –</a:t>
            </a:r>
            <a:r>
              <a:rPr lang="en-US" sz="2000" dirty="0" smtClean="0"/>
              <a:t> Scale in real-time and add extra servers automatically as demand increases and drop them when it decreases.</a:t>
            </a:r>
          </a:p>
          <a:p>
            <a:pPr marL="914400" indent="-284163" algn="just">
              <a:buFont typeface="+mj-lt"/>
              <a:buAutoNum type="arabicPeriod"/>
            </a:pPr>
            <a:r>
              <a:rPr lang="en-US" sz="2000" b="1" dirty="0" smtClean="0"/>
              <a:t>Crash Recovery – </a:t>
            </a:r>
            <a:r>
              <a:rPr lang="en-US" sz="2000" dirty="0" smtClean="0"/>
              <a:t>Auto restart of crashed processes.</a:t>
            </a:r>
          </a:p>
          <a:p>
            <a:pPr marL="914400" indent="-284163" algn="just">
              <a:buFont typeface="+mj-lt"/>
              <a:buAutoNum type="arabicPeriod"/>
            </a:pPr>
            <a:r>
              <a:rPr lang="en-US" sz="2000" b="1" dirty="0" smtClean="0"/>
              <a:t>End-to-end Management –</a:t>
            </a:r>
            <a:r>
              <a:rPr lang="en-US" sz="2000" dirty="0" smtClean="0"/>
              <a:t> management features span across all Cloud Service resources and applications. </a:t>
            </a:r>
          </a:p>
          <a:p>
            <a:pPr marL="346075" indent="-346075" algn="just" fontAlgn="base">
              <a:buFont typeface="Wingdings" pitchFamily="2" charset="2"/>
              <a:buChar char="Ø"/>
            </a:pPr>
            <a:endParaRPr lang="en-US" sz="2000" dirty="0" smtClean="0"/>
          </a:p>
          <a:p>
            <a:pPr marL="457200" indent="-457200"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15</a:t>
            </a:fld>
            <a:endParaRPr lang="en-US" dirty="0"/>
          </a:p>
        </p:txBody>
      </p:sp>
      <p:sp>
        <p:nvSpPr>
          <p:cNvPr id="6" name="Rectangle 5"/>
          <p:cNvSpPr/>
          <p:nvPr/>
        </p:nvSpPr>
        <p:spPr>
          <a:xfrm>
            <a:off x="0" y="932795"/>
            <a:ext cx="9144000" cy="5324535"/>
          </a:xfrm>
          <a:prstGeom prst="rect">
            <a:avLst/>
          </a:prstGeom>
        </p:spPr>
        <p:txBody>
          <a:bodyPr wrap="square">
            <a:spAutoFit/>
          </a:bodyPr>
          <a:lstStyle/>
          <a:p>
            <a:pPr marL="346075" indent="-346075" algn="just" fontAlgn="base">
              <a:buFont typeface="Wingdings" pitchFamily="2" charset="2"/>
              <a:buChar char="Ø"/>
            </a:pPr>
            <a:r>
              <a:rPr lang="en-US" sz="2000" b="1" i="1" dirty="0" smtClean="0"/>
              <a:t>Cloud </a:t>
            </a:r>
            <a:r>
              <a:rPr lang="en-US" sz="2000" dirty="0" smtClean="0"/>
              <a:t>analytics is the process of storing and analyzing data in the cloud and using it to extract actionable business insight. </a:t>
            </a:r>
          </a:p>
          <a:p>
            <a:pPr marL="346075" indent="-346075" algn="just" fontAlgn="base">
              <a:buFont typeface="Wingdings" pitchFamily="2" charset="2"/>
              <a:buChar char="Ø"/>
            </a:pPr>
            <a:r>
              <a:rPr lang="en-US" sz="2000" b="1" dirty="0" smtClean="0"/>
              <a:t>Cloud analytics algorithms </a:t>
            </a:r>
            <a:r>
              <a:rPr lang="en-US" sz="2000" dirty="0" smtClean="0"/>
              <a:t>are applied to large data collections to identify patterns, predict future outcomes and produce other information useful to business decision makers.</a:t>
            </a:r>
          </a:p>
          <a:p>
            <a:pPr marL="346075" indent="-346075" algn="just" fontAlgn="base">
              <a:buFont typeface="Wingdings" pitchFamily="2" charset="2"/>
              <a:buChar char="Ø"/>
            </a:pPr>
            <a:r>
              <a:rPr lang="en-US" sz="2000" dirty="0" smtClean="0"/>
              <a:t>Cloud analytics is generally a more efficient alternative to on-premises analytics .</a:t>
            </a:r>
          </a:p>
          <a:p>
            <a:pPr marL="693738" indent="-346075" algn="just" fontAlgn="base">
              <a:buFont typeface="Wingdings" pitchFamily="2" charset="2"/>
              <a:buChar char="§"/>
            </a:pPr>
            <a:r>
              <a:rPr lang="en-US" sz="2000" dirty="0" smtClean="0"/>
              <a:t>While </a:t>
            </a:r>
            <a:r>
              <a:rPr lang="en-US" sz="2000" b="1" dirty="0" smtClean="0"/>
              <a:t>on-premises analytics </a:t>
            </a:r>
            <a:r>
              <a:rPr lang="en-US" sz="2000" dirty="0" smtClean="0"/>
              <a:t>solutions give companies internal control over data privacy and security, </a:t>
            </a:r>
            <a:r>
              <a:rPr lang="en-US" sz="2000" b="1" dirty="0" smtClean="0"/>
              <a:t>they are difficult </a:t>
            </a:r>
            <a:r>
              <a:rPr lang="en-US" sz="2000" dirty="0" smtClean="0"/>
              <a:t>and </a:t>
            </a:r>
            <a:r>
              <a:rPr lang="en-US" sz="2000" b="1" dirty="0" smtClean="0"/>
              <a:t>expensive</a:t>
            </a:r>
            <a:r>
              <a:rPr lang="en-US" sz="2000" dirty="0" smtClean="0"/>
              <a:t> to scale. </a:t>
            </a:r>
            <a:r>
              <a:rPr lang="en-US" sz="2000" b="1" dirty="0" smtClean="0"/>
              <a:t>Cloud analytics</a:t>
            </a:r>
            <a:r>
              <a:rPr lang="en-US" sz="2000" dirty="0" smtClean="0"/>
              <a:t>, on the other hand, </a:t>
            </a:r>
            <a:r>
              <a:rPr lang="en-US" sz="2000" b="1" dirty="0" smtClean="0"/>
              <a:t>benefits </a:t>
            </a:r>
            <a:r>
              <a:rPr lang="en-US" sz="2000" dirty="0" smtClean="0"/>
              <a:t>from the scalability, service models and cost savings of cloud computing.</a:t>
            </a:r>
          </a:p>
          <a:p>
            <a:pPr marL="346075" indent="-346075" algn="just" fontAlgn="base">
              <a:buFont typeface="Wingdings" pitchFamily="2" charset="2"/>
              <a:buChar char="Ø"/>
            </a:pPr>
            <a:r>
              <a:rPr lang="en-US" sz="2000" dirty="0" smtClean="0"/>
              <a:t>Businesses </a:t>
            </a:r>
            <a:r>
              <a:rPr lang="en-US" sz="2000" b="1" dirty="0" smtClean="0"/>
              <a:t>generate terabytes </a:t>
            </a:r>
            <a:r>
              <a:rPr lang="en-US" sz="2000" dirty="0" smtClean="0"/>
              <a:t>of data in the course of daily operations. Today, most of this data — </a:t>
            </a:r>
            <a:r>
              <a:rPr lang="en-US" sz="2000" b="1" dirty="0" smtClean="0"/>
              <a:t>sourced from websites, social media, IT devices and financial software, among other things — exists in the cloud</a:t>
            </a:r>
            <a:r>
              <a:rPr lang="en-US" sz="2000" dirty="0" smtClean="0"/>
              <a:t>. </a:t>
            </a:r>
          </a:p>
          <a:p>
            <a:pPr marL="630238" indent="-284163" algn="just" fontAlgn="base">
              <a:buFont typeface="Wingdings" pitchFamily="2" charset="2"/>
              <a:buChar char="§"/>
            </a:pPr>
            <a:r>
              <a:rPr lang="en-US" sz="2000" dirty="0" smtClean="0"/>
              <a:t>Cloud analytics </a:t>
            </a:r>
            <a:r>
              <a:rPr lang="en-US" sz="2000" b="1" dirty="0" smtClean="0"/>
              <a:t>tools and analytics software </a:t>
            </a:r>
            <a:r>
              <a:rPr lang="en-US" sz="2000" dirty="0" smtClean="0"/>
              <a:t>are particularly efficient for </a:t>
            </a:r>
            <a:r>
              <a:rPr lang="en-US" sz="2000" b="1" dirty="0" smtClean="0"/>
              <a:t>processing these huge data sets</a:t>
            </a:r>
            <a:r>
              <a:rPr lang="en-US" sz="2000" dirty="0" smtClean="0"/>
              <a:t>, producing insights in easily digestible formats and creating insights from data in the cloud available on demand, resulting in a better and more streamlined user experience.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16</a:t>
            </a:fld>
            <a:endParaRPr lang="en-US" dirty="0"/>
          </a:p>
        </p:txBody>
      </p:sp>
      <p:sp>
        <p:nvSpPr>
          <p:cNvPr id="6" name="Rectangle 5"/>
          <p:cNvSpPr/>
          <p:nvPr/>
        </p:nvSpPr>
        <p:spPr>
          <a:xfrm>
            <a:off x="0" y="932795"/>
            <a:ext cx="9144000" cy="4093428"/>
          </a:xfrm>
          <a:prstGeom prst="rect">
            <a:avLst/>
          </a:prstGeom>
        </p:spPr>
        <p:txBody>
          <a:bodyPr wrap="square">
            <a:spAutoFit/>
          </a:bodyPr>
          <a:lstStyle/>
          <a:p>
            <a:pPr marL="341313" indent="-341313" algn="just">
              <a:buFont typeface="Wingdings" pitchFamily="2" charset="2"/>
              <a:buChar char="Ø"/>
            </a:pPr>
            <a:r>
              <a:rPr lang="en-US" sz="2000" b="1" dirty="0" smtClean="0"/>
              <a:t>How does cloud analytics work?</a:t>
            </a:r>
          </a:p>
          <a:p>
            <a:pPr marL="573088" indent="-231775" algn="just">
              <a:buFont typeface="Wingdings" pitchFamily="2" charset="2"/>
              <a:buChar char="§"/>
            </a:pPr>
            <a:r>
              <a:rPr lang="en-US" sz="2000" dirty="0" smtClean="0"/>
              <a:t>As the name suggests, cloud analytics systems must be </a:t>
            </a:r>
            <a:r>
              <a:rPr lang="en-US" sz="2000" b="1" dirty="0" smtClean="0"/>
              <a:t>hosted on an internet platform</a:t>
            </a:r>
            <a:r>
              <a:rPr lang="en-US" sz="2000" dirty="0" smtClean="0"/>
              <a:t>.</a:t>
            </a:r>
          </a:p>
          <a:p>
            <a:pPr marL="573088" indent="-231775" algn="just">
              <a:buFont typeface="Wingdings" pitchFamily="2" charset="2"/>
              <a:buChar char="§"/>
            </a:pPr>
            <a:r>
              <a:rPr lang="en-US" sz="2000" dirty="0" smtClean="0"/>
              <a:t> In most cases, they are run on state-of-the-art </a:t>
            </a:r>
            <a:r>
              <a:rPr lang="en-US" sz="2000" b="1" dirty="0" smtClean="0"/>
              <a:t>data centers that can provide the processing power and storage space</a:t>
            </a:r>
            <a:r>
              <a:rPr lang="en-US" sz="2000" dirty="0" smtClean="0"/>
              <a:t> needed for analyzing massive amounts of data.</a:t>
            </a:r>
          </a:p>
          <a:p>
            <a:pPr marL="573088" indent="-231775" algn="just">
              <a:buFont typeface="Wingdings" pitchFamily="2" charset="2"/>
              <a:buChar char="§"/>
            </a:pPr>
            <a:r>
              <a:rPr lang="en-US" sz="2000" dirty="0" smtClean="0"/>
              <a:t>In cloud analytics systems, all generated data is </a:t>
            </a:r>
            <a:r>
              <a:rPr lang="en-US" sz="2000" b="1" dirty="0" smtClean="0"/>
              <a:t>collected and securely stored in the cloud</a:t>
            </a:r>
            <a:r>
              <a:rPr lang="en-US" sz="2000" dirty="0" smtClean="0"/>
              <a:t>, where it can be accessed from any internet-connected device. </a:t>
            </a:r>
          </a:p>
          <a:p>
            <a:pPr marL="573088" indent="-231775" algn="just">
              <a:buFont typeface="Wingdings" pitchFamily="2" charset="2"/>
              <a:buChar char="§"/>
            </a:pPr>
            <a:r>
              <a:rPr lang="en-US" sz="2000" dirty="0" smtClean="0"/>
              <a:t>The cloud analytics system can then </a:t>
            </a:r>
            <a:r>
              <a:rPr lang="en-US" sz="2000" b="1" dirty="0" smtClean="0"/>
              <a:t>clean, organize, process, and analyze the data using proprietary algorithms</a:t>
            </a:r>
            <a:r>
              <a:rPr lang="en-US" sz="2000" dirty="0" smtClean="0"/>
              <a:t>. </a:t>
            </a:r>
          </a:p>
          <a:p>
            <a:pPr marL="573088" indent="-231775" algn="just">
              <a:buFont typeface="Wingdings" pitchFamily="2" charset="2"/>
              <a:buChar char="§"/>
            </a:pPr>
            <a:r>
              <a:rPr lang="en-US" sz="2000" dirty="0" smtClean="0"/>
              <a:t>These insights are presented to the user through different </a:t>
            </a:r>
            <a:r>
              <a:rPr lang="en-US" sz="2000" b="1" dirty="0" smtClean="0"/>
              <a:t>data visualizations and other intuitive formats.</a:t>
            </a:r>
          </a:p>
          <a:p>
            <a:pPr marL="346075" indent="-346075" algn="just" fontAlgn="base">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17</a:t>
            </a:fld>
            <a:endParaRPr lang="en-US" dirty="0"/>
          </a:p>
        </p:txBody>
      </p:sp>
      <p:pic>
        <p:nvPicPr>
          <p:cNvPr id="1027" name="Picture 3"/>
          <p:cNvPicPr>
            <a:picLocks noChangeAspect="1" noChangeArrowheads="1"/>
          </p:cNvPicPr>
          <p:nvPr/>
        </p:nvPicPr>
        <p:blipFill>
          <a:blip r:embed="rId2"/>
          <a:srcRect l="57613" t="32292" r="10176" b="18750"/>
          <a:stretch>
            <a:fillRect/>
          </a:stretch>
        </p:blipFill>
        <p:spPr bwMode="auto">
          <a:xfrm>
            <a:off x="990600" y="1143000"/>
            <a:ext cx="6781800" cy="5334000"/>
          </a:xfrm>
          <a:prstGeom prst="rect">
            <a:avLst/>
          </a:prstGeom>
          <a:noFill/>
          <a:ln w="9525">
            <a:solidFill>
              <a:schemeClr val="tx1"/>
            </a:solidFill>
            <a:miter lim="800000"/>
            <a:headEnd/>
            <a:tailEnd/>
          </a:ln>
          <a:effectLst/>
        </p:spPr>
      </p:pic>
      <p:sp>
        <p:nvSpPr>
          <p:cNvPr id="7" name="Rectangle 6"/>
          <p:cNvSpPr/>
          <p:nvPr/>
        </p:nvSpPr>
        <p:spPr>
          <a:xfrm>
            <a:off x="0" y="451783"/>
            <a:ext cx="9144000" cy="400110"/>
          </a:xfrm>
          <a:prstGeom prst="rect">
            <a:avLst/>
          </a:prstGeom>
        </p:spPr>
        <p:txBody>
          <a:bodyPr wrap="square">
            <a:spAutoFit/>
          </a:bodyPr>
          <a:lstStyle/>
          <a:p>
            <a:pPr marL="354013" indent="-354013" algn="just"/>
            <a:r>
              <a:rPr lang="en-US" sz="2000" b="1" dirty="0" smtClean="0"/>
              <a:t>Cloud analytics solution common components</a:t>
            </a:r>
            <a:r>
              <a:rPr lang="en-US" sz="2000" dirty="0" smtClean="0"/>
              <a:t>. </a:t>
            </a:r>
            <a:endParaRPr lang="en-US" sz="2000"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18</a:t>
            </a:fld>
            <a:endParaRPr lang="en-US" dirty="0"/>
          </a:p>
        </p:txBody>
      </p:sp>
      <p:sp>
        <p:nvSpPr>
          <p:cNvPr id="6" name="Rectangle 5"/>
          <p:cNvSpPr/>
          <p:nvPr/>
        </p:nvSpPr>
        <p:spPr>
          <a:xfrm>
            <a:off x="0" y="451783"/>
            <a:ext cx="9144000" cy="6555641"/>
          </a:xfrm>
          <a:prstGeom prst="rect">
            <a:avLst/>
          </a:prstGeom>
        </p:spPr>
        <p:txBody>
          <a:bodyPr wrap="square">
            <a:spAutoFit/>
          </a:bodyPr>
          <a:lstStyle/>
          <a:p>
            <a:pPr marL="354013" indent="-354013" algn="just">
              <a:buFont typeface="Wingdings" pitchFamily="2" charset="2"/>
              <a:buChar char="Ø"/>
            </a:pPr>
            <a:r>
              <a:rPr lang="en-US" sz="2000" dirty="0" smtClean="0"/>
              <a:t>Each </a:t>
            </a:r>
            <a:r>
              <a:rPr lang="en-US" sz="2000" b="1" dirty="0" smtClean="0"/>
              <a:t>cloud analytics solution </a:t>
            </a:r>
            <a:r>
              <a:rPr lang="en-US" sz="2000" dirty="0" smtClean="0"/>
              <a:t>comes with its own particular set of features, but all solutions have several </a:t>
            </a:r>
            <a:r>
              <a:rPr lang="en-US" sz="2000" b="1" dirty="0" smtClean="0"/>
              <a:t>common components</a:t>
            </a:r>
            <a:r>
              <a:rPr lang="en-US" sz="2000" dirty="0" smtClean="0"/>
              <a:t>. According to Gartner,, these include the following:</a:t>
            </a:r>
          </a:p>
          <a:p>
            <a:pPr marL="566738" indent="-334963" algn="just">
              <a:buFont typeface="+mj-lt"/>
              <a:buAutoNum type="arabicPeriod"/>
            </a:pPr>
            <a:r>
              <a:rPr lang="en-US" sz="2000" b="1" dirty="0" smtClean="0"/>
              <a:t>Data sources:</a:t>
            </a:r>
            <a:r>
              <a:rPr lang="en-US" sz="2000" dirty="0" smtClean="0"/>
              <a:t> These are the various sources from which your business data originates. Common examples include </a:t>
            </a:r>
            <a:r>
              <a:rPr lang="en-US" sz="2000" b="1" dirty="0" smtClean="0">
                <a:solidFill>
                  <a:srgbClr val="FF0000"/>
                </a:solidFill>
              </a:rPr>
              <a:t>web usage </a:t>
            </a:r>
            <a:r>
              <a:rPr lang="en-US" sz="2000" b="1" dirty="0" smtClean="0"/>
              <a:t>and </a:t>
            </a:r>
            <a:r>
              <a:rPr lang="en-US" sz="2000" b="1" dirty="0" smtClean="0">
                <a:solidFill>
                  <a:srgbClr val="FF0000"/>
                </a:solidFill>
              </a:rPr>
              <a:t>social media</a:t>
            </a:r>
            <a:r>
              <a:rPr lang="en-US" sz="2000" dirty="0" smtClean="0">
                <a:solidFill>
                  <a:srgbClr val="FF0000"/>
                </a:solidFill>
              </a:rPr>
              <a:t> </a:t>
            </a:r>
            <a:r>
              <a:rPr lang="en-US" sz="2000" dirty="0" smtClean="0"/>
              <a:t>data, as well as data from </a:t>
            </a:r>
            <a:r>
              <a:rPr lang="en-US" sz="2000" b="1" dirty="0" smtClean="0">
                <a:solidFill>
                  <a:srgbClr val="FF0000"/>
                </a:solidFill>
              </a:rPr>
              <a:t>CRM</a:t>
            </a:r>
            <a:r>
              <a:rPr lang="en-US" sz="2000" dirty="0" smtClean="0"/>
              <a:t> and </a:t>
            </a:r>
            <a:r>
              <a:rPr lang="en-US" sz="2000" b="1" dirty="0" smtClean="0">
                <a:solidFill>
                  <a:srgbClr val="FF0000"/>
                </a:solidFill>
              </a:rPr>
              <a:t>ERP</a:t>
            </a:r>
            <a:r>
              <a:rPr lang="en-US" sz="2000" dirty="0" smtClean="0"/>
              <a:t> systems.</a:t>
            </a:r>
          </a:p>
          <a:p>
            <a:pPr marL="566738" indent="-334963" algn="just">
              <a:buFont typeface="+mj-lt"/>
              <a:buAutoNum type="arabicPeriod"/>
            </a:pPr>
            <a:r>
              <a:rPr lang="en-US" sz="2000" b="1" dirty="0" smtClean="0"/>
              <a:t>Data models:</a:t>
            </a:r>
            <a:r>
              <a:rPr lang="en-US" sz="2000" dirty="0" smtClean="0"/>
              <a:t> A data model structure retrieves data and standardizes how data points relate to each other for analysis.</a:t>
            </a:r>
          </a:p>
          <a:p>
            <a:pPr marL="566738" indent="-334963" algn="just">
              <a:buFont typeface="+mj-lt"/>
              <a:buAutoNum type="arabicPeriod"/>
            </a:pPr>
            <a:r>
              <a:rPr lang="en-US" sz="2000" b="1" dirty="0" smtClean="0"/>
              <a:t>Processing applications:</a:t>
            </a:r>
            <a:r>
              <a:rPr lang="en-US" sz="2000" dirty="0" smtClean="0"/>
              <a:t> Cloud analytics uses special applications to process huge volumes of information stored in a data warehouse and reduce time to insight (more on this below).</a:t>
            </a:r>
          </a:p>
          <a:p>
            <a:pPr marL="566738" indent="-334963" algn="just">
              <a:buFont typeface="+mj-lt"/>
              <a:buAutoNum type="arabicPeriod"/>
            </a:pPr>
            <a:r>
              <a:rPr lang="en-US" sz="2000" b="1" dirty="0" smtClean="0"/>
              <a:t>Computing power:</a:t>
            </a:r>
            <a:r>
              <a:rPr lang="en-US" sz="2000" dirty="0" smtClean="0"/>
              <a:t> Cloud analytics requires sufficient computing power to intake, clean, structure and analyze large volumes of data.</a:t>
            </a:r>
          </a:p>
          <a:p>
            <a:pPr marL="566738" indent="-334963" algn="just">
              <a:buFont typeface="+mj-lt"/>
              <a:buAutoNum type="arabicPeriod"/>
            </a:pPr>
            <a:r>
              <a:rPr lang="en-US" sz="2000" b="1" dirty="0" smtClean="0"/>
              <a:t>Analytic models:</a:t>
            </a:r>
            <a:r>
              <a:rPr lang="en-US" sz="2000" dirty="0" smtClean="0"/>
              <a:t> These are mathematical models that can be used to analyze complex data sets and predict outcomes. </a:t>
            </a:r>
          </a:p>
          <a:p>
            <a:pPr marL="566738" indent="-334963" algn="just">
              <a:buFont typeface="+mj-lt"/>
              <a:buAutoNum type="arabicPeriod"/>
            </a:pPr>
            <a:r>
              <a:rPr lang="en-US" sz="2000" b="1" dirty="0" smtClean="0"/>
              <a:t>Data sharing and storage: </a:t>
            </a:r>
            <a:r>
              <a:rPr lang="en-US" sz="2000" dirty="0" smtClean="0"/>
              <a:t>Cloud analytics solutions offer </a:t>
            </a:r>
            <a:r>
              <a:rPr lang="en-US" sz="2000" b="1" dirty="0" smtClean="0">
                <a:solidFill>
                  <a:srgbClr val="C00000"/>
                </a:solidFill>
              </a:rPr>
              <a:t>data warehousing as a service </a:t>
            </a:r>
            <a:r>
              <a:rPr lang="en-US" sz="2000" dirty="0" smtClean="0"/>
              <a:t>so that the business can scale quickly and easily.</a:t>
            </a:r>
          </a:p>
          <a:p>
            <a:pPr marL="566738" indent="-334963" algn="just"/>
            <a:endParaRPr lang="en-US" sz="2000" dirty="0" smtClean="0"/>
          </a:p>
          <a:p>
            <a:pPr marL="103188" indent="6350" algn="just"/>
            <a:r>
              <a:rPr lang="en-US" sz="2000" i="1" dirty="0" smtClean="0"/>
              <a:t>In addition to these features, </a:t>
            </a:r>
            <a:r>
              <a:rPr lang="en-US" sz="2000" b="1" i="1" dirty="0" smtClean="0">
                <a:solidFill>
                  <a:srgbClr val="C00000"/>
                </a:solidFill>
              </a:rPr>
              <a:t>AI is becoming a more integral part of cloud analytics. </a:t>
            </a:r>
            <a:r>
              <a:rPr lang="en-US" sz="2000" b="1" i="1" dirty="0" smtClean="0">
                <a:solidFill>
                  <a:srgbClr val="C00000"/>
                </a:solidFill>
                <a:hlinkClick r:id="rId2"/>
              </a:rPr>
              <a:t>Machine learning</a:t>
            </a:r>
            <a:r>
              <a:rPr lang="en-US" sz="2000" b="1" i="1" dirty="0" smtClean="0">
                <a:solidFill>
                  <a:srgbClr val="C00000"/>
                </a:solidFill>
              </a:rPr>
              <a:t> algorithms</a:t>
            </a:r>
            <a:r>
              <a:rPr lang="en-US" sz="2000" i="1" dirty="0" smtClean="0"/>
              <a:t>, in particular, enable cloud analytics systems to </a:t>
            </a:r>
            <a:r>
              <a:rPr lang="en-US" sz="2000" b="1" i="1" dirty="0" smtClean="0">
                <a:solidFill>
                  <a:srgbClr val="C00000"/>
                </a:solidFill>
              </a:rPr>
              <a:t>learn on their own </a:t>
            </a:r>
            <a:r>
              <a:rPr lang="en-US" sz="2000" i="1" dirty="0" smtClean="0"/>
              <a:t>and more accurately predict future outcomes.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19</a:t>
            </a:fld>
            <a:endParaRPr lang="en-US" dirty="0"/>
          </a:p>
        </p:txBody>
      </p:sp>
      <p:sp>
        <p:nvSpPr>
          <p:cNvPr id="6" name="Rectangle 5"/>
          <p:cNvSpPr/>
          <p:nvPr/>
        </p:nvSpPr>
        <p:spPr>
          <a:xfrm>
            <a:off x="0" y="533400"/>
            <a:ext cx="9144000" cy="5016758"/>
          </a:xfrm>
          <a:prstGeom prst="rect">
            <a:avLst/>
          </a:prstGeom>
        </p:spPr>
        <p:txBody>
          <a:bodyPr wrap="square">
            <a:spAutoFit/>
          </a:bodyPr>
          <a:lstStyle/>
          <a:p>
            <a:pPr marL="341313" indent="-341313" algn="just">
              <a:buFont typeface="Wingdings" pitchFamily="2" charset="2"/>
              <a:buChar char="Ø"/>
            </a:pPr>
            <a:r>
              <a:rPr lang="en-US" sz="2000" b="1" dirty="0" smtClean="0"/>
              <a:t>What are the benefits of cloud analytics? F</a:t>
            </a:r>
            <a:r>
              <a:rPr lang="en-US" sz="2000" dirty="0" smtClean="0"/>
              <a:t>ew benefits with the biggest impact on your business. </a:t>
            </a:r>
          </a:p>
          <a:p>
            <a:pPr marL="341313" indent="-341313" algn="just"/>
            <a:endParaRPr lang="en-US" sz="2000" dirty="0" smtClean="0"/>
          </a:p>
          <a:p>
            <a:pPr marL="457200" indent="-457200" algn="just">
              <a:buFont typeface="+mj-lt"/>
              <a:buAutoNum type="arabicPeriod"/>
            </a:pPr>
            <a:r>
              <a:rPr lang="en-US" sz="2000" b="1" dirty="0" smtClean="0"/>
              <a:t>Data consolidation: </a:t>
            </a:r>
            <a:r>
              <a:rPr lang="en-US" sz="2000" dirty="0" smtClean="0"/>
              <a:t>Big data produced from numerous, disparate sources across the organization makes it nearly impossible to get a unified view. Cloud analytics brings </a:t>
            </a:r>
            <a:r>
              <a:rPr lang="en-US" sz="2000" b="1" dirty="0" smtClean="0">
                <a:solidFill>
                  <a:srgbClr val="C00000"/>
                </a:solidFill>
              </a:rPr>
              <a:t>all of a company’s data sources together to produce a more complete picture</a:t>
            </a:r>
            <a:r>
              <a:rPr lang="en-US" sz="2000" dirty="0" smtClean="0"/>
              <a:t>. All stakeholders, regardless of their physical location (or the data’s location), </a:t>
            </a:r>
            <a:r>
              <a:rPr lang="en-US" sz="2000" b="1" dirty="0" smtClean="0">
                <a:solidFill>
                  <a:srgbClr val="0070C0"/>
                </a:solidFill>
              </a:rPr>
              <a:t>can easily access this data in one place, to gain more accurate insights and make better business decisions</a:t>
            </a:r>
            <a:r>
              <a:rPr lang="en-US" sz="2000" dirty="0" smtClean="0"/>
              <a:t> in real time.</a:t>
            </a:r>
          </a:p>
          <a:p>
            <a:pPr marL="457200" indent="-457200" algn="just">
              <a:buFont typeface="+mj-lt"/>
              <a:buAutoNum type="arabicPeriod"/>
            </a:pPr>
            <a:endParaRPr lang="en-US" sz="2000" dirty="0" smtClean="0"/>
          </a:p>
          <a:p>
            <a:pPr marL="457200" indent="-457200" algn="just">
              <a:buFont typeface="+mj-lt"/>
              <a:buAutoNum type="arabicPeriod"/>
            </a:pPr>
            <a:r>
              <a:rPr lang="en-US" sz="2000" b="1" dirty="0" smtClean="0"/>
              <a:t>Sharing and collaboration: </a:t>
            </a:r>
            <a:r>
              <a:rPr lang="en-US" sz="2000" dirty="0" smtClean="0"/>
              <a:t>Big data </a:t>
            </a:r>
            <a:r>
              <a:rPr lang="en-US" sz="2000" b="1" dirty="0" err="1" smtClean="0">
                <a:solidFill>
                  <a:srgbClr val="C00000"/>
                </a:solidFill>
              </a:rPr>
              <a:t>siloed</a:t>
            </a:r>
            <a:r>
              <a:rPr lang="en-US" sz="2000" dirty="0" smtClean="0"/>
              <a:t> in individual departments such as Finance or Human Resources affect the whole business. A </a:t>
            </a:r>
            <a:r>
              <a:rPr lang="en-US" sz="2000" b="1" dirty="0" smtClean="0">
                <a:solidFill>
                  <a:srgbClr val="0070C0"/>
                </a:solidFill>
              </a:rPr>
              <a:t>cloud analytics solution can better integrate the data from different parts of the organization </a:t>
            </a:r>
            <a:r>
              <a:rPr lang="en-US" sz="2000" dirty="0" smtClean="0"/>
              <a:t>— subject to configurable role-based access controls — leading to better communication and decision making.</a:t>
            </a:r>
          </a:p>
          <a:p>
            <a:pPr marL="457200" indent="-457200" algn="just"/>
            <a:r>
              <a:rPr lang="en-US" sz="20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 Cloud Ecosystem</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a:t>
            </a:fld>
            <a:endParaRPr lang="en-US"/>
          </a:p>
        </p:txBody>
      </p:sp>
      <p:pic>
        <p:nvPicPr>
          <p:cNvPr id="1026" name="Picture 2"/>
          <p:cNvPicPr>
            <a:picLocks noChangeAspect="1" noChangeArrowheads="1"/>
          </p:cNvPicPr>
          <p:nvPr/>
        </p:nvPicPr>
        <p:blipFill>
          <a:blip r:embed="rId2"/>
          <a:srcRect l="14641" t="28125" r="33821" b="10417"/>
          <a:stretch>
            <a:fillRect/>
          </a:stretch>
        </p:blipFill>
        <p:spPr bwMode="auto">
          <a:xfrm>
            <a:off x="304800" y="1295400"/>
            <a:ext cx="8534400" cy="5257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20</a:t>
            </a:fld>
            <a:endParaRPr lang="en-US" dirty="0"/>
          </a:p>
        </p:txBody>
      </p:sp>
      <p:sp>
        <p:nvSpPr>
          <p:cNvPr id="6" name="Rectangle 5"/>
          <p:cNvSpPr/>
          <p:nvPr/>
        </p:nvSpPr>
        <p:spPr>
          <a:xfrm>
            <a:off x="0" y="381000"/>
            <a:ext cx="9144000" cy="5324535"/>
          </a:xfrm>
          <a:prstGeom prst="rect">
            <a:avLst/>
          </a:prstGeom>
        </p:spPr>
        <p:txBody>
          <a:bodyPr wrap="square">
            <a:spAutoFit/>
          </a:bodyPr>
          <a:lstStyle/>
          <a:p>
            <a:pPr marL="457200" indent="-457200" algn="just"/>
            <a:r>
              <a:rPr lang="en-US" sz="2000" dirty="0" smtClean="0"/>
              <a:t> </a:t>
            </a:r>
          </a:p>
          <a:p>
            <a:pPr marL="457200" indent="-457200" algn="just">
              <a:buFont typeface="+mj-lt"/>
              <a:buAutoNum type="arabicPeriod" startAt="3"/>
            </a:pPr>
            <a:r>
              <a:rPr lang="en-US" sz="2000" b="1" dirty="0" smtClean="0"/>
              <a:t>Scalability: </a:t>
            </a:r>
            <a:r>
              <a:rPr lang="en-US" sz="2000" dirty="0" smtClean="0"/>
              <a:t>When workloads and </a:t>
            </a:r>
            <a:r>
              <a:rPr lang="en-US" sz="2000" b="1" dirty="0" smtClean="0">
                <a:solidFill>
                  <a:srgbClr val="C00000"/>
                </a:solidFill>
              </a:rPr>
              <a:t>data volumes grow rapidly</a:t>
            </a:r>
            <a:r>
              <a:rPr lang="en-US" sz="2000" dirty="0" smtClean="0"/>
              <a:t>, administrators running </a:t>
            </a:r>
            <a:r>
              <a:rPr lang="en-US" sz="2000" b="1" dirty="0" smtClean="0">
                <a:solidFill>
                  <a:srgbClr val="C00000"/>
                </a:solidFill>
              </a:rPr>
              <a:t>on-premise platforms have to purchase and install </a:t>
            </a:r>
            <a:r>
              <a:rPr lang="en-US" sz="2000" dirty="0" smtClean="0"/>
              <a:t>new hardware to accommodate the rise in demand —a service model that often leads to over provisioning and expenses that can seem unnecessary if demand falls in the future. </a:t>
            </a:r>
            <a:r>
              <a:rPr lang="en-US" sz="2000" b="1" dirty="0" smtClean="0"/>
              <a:t>With cloud analytics services</a:t>
            </a:r>
            <a:r>
              <a:rPr lang="en-US" sz="2000" dirty="0" smtClean="0"/>
              <a:t>, </a:t>
            </a:r>
            <a:r>
              <a:rPr lang="en-US" sz="2000" b="1" dirty="0" smtClean="0"/>
              <a:t>organizations can scale </a:t>
            </a:r>
            <a:r>
              <a:rPr lang="en-US" sz="2000" dirty="0" smtClean="0"/>
              <a:t>up to accommodate spikes in demand by </a:t>
            </a:r>
            <a:r>
              <a:rPr lang="en-US" sz="2000" b="1" dirty="0" smtClean="0">
                <a:solidFill>
                  <a:srgbClr val="C00000"/>
                </a:solidFill>
              </a:rPr>
              <a:t>bringing more instances online </a:t>
            </a:r>
            <a:r>
              <a:rPr lang="en-US" sz="2000" dirty="0" smtClean="0"/>
              <a:t>(or reducing them when demand dips) and </a:t>
            </a:r>
            <a:r>
              <a:rPr lang="en-US" sz="2000" b="1" dirty="0" smtClean="0">
                <a:solidFill>
                  <a:srgbClr val="C00000"/>
                </a:solidFill>
              </a:rPr>
              <a:t>paying only for what they use.</a:t>
            </a:r>
          </a:p>
          <a:p>
            <a:pPr marL="457200" indent="-457200" algn="just">
              <a:buFont typeface="+mj-lt"/>
              <a:buAutoNum type="arabicPeriod" startAt="3"/>
            </a:pPr>
            <a:endParaRPr lang="en-US" sz="2000" dirty="0" smtClean="0"/>
          </a:p>
          <a:p>
            <a:pPr marL="457200" indent="-457200" algn="just">
              <a:buFont typeface="+mj-lt"/>
              <a:buAutoNum type="arabicPeriod" startAt="3"/>
            </a:pPr>
            <a:r>
              <a:rPr lang="en-US" sz="2000" b="1" dirty="0" smtClean="0"/>
              <a:t>Cost reduction: </a:t>
            </a:r>
            <a:r>
              <a:rPr lang="en-US" sz="2000" dirty="0" smtClean="0"/>
              <a:t>In addition to the costs of the various hardware requirements, </a:t>
            </a:r>
            <a:r>
              <a:rPr lang="en-US" sz="2000" b="1" dirty="0" smtClean="0">
                <a:solidFill>
                  <a:srgbClr val="C00000"/>
                </a:solidFill>
              </a:rPr>
              <a:t>on-premise </a:t>
            </a:r>
            <a:r>
              <a:rPr lang="en-US" sz="2000" dirty="0" smtClean="0"/>
              <a:t>platforms need </a:t>
            </a:r>
            <a:r>
              <a:rPr lang="en-US" sz="2000" b="1" dirty="0" smtClean="0">
                <a:solidFill>
                  <a:srgbClr val="0070C0"/>
                </a:solidFill>
              </a:rPr>
              <a:t>frequent upgrades and migrations, invariably leading to system downtime affecting business continuity</a:t>
            </a:r>
            <a:r>
              <a:rPr lang="en-US" sz="2000" dirty="0" smtClean="0"/>
              <a:t>. </a:t>
            </a:r>
            <a:r>
              <a:rPr lang="en-US" sz="2000" b="1" dirty="0" smtClean="0">
                <a:solidFill>
                  <a:srgbClr val="C00000"/>
                </a:solidFill>
              </a:rPr>
              <a:t>On-premise analytics </a:t>
            </a:r>
            <a:r>
              <a:rPr lang="en-US" sz="2000" dirty="0" smtClean="0"/>
              <a:t>also necessitate </a:t>
            </a:r>
            <a:r>
              <a:rPr lang="en-US" sz="2000" b="1" dirty="0" smtClean="0">
                <a:solidFill>
                  <a:srgbClr val="0070C0"/>
                </a:solidFill>
              </a:rPr>
              <a:t>specialized skill sets </a:t>
            </a:r>
            <a:r>
              <a:rPr lang="en-US" sz="2000" dirty="0" smtClean="0"/>
              <a:t>that some organizations don’t or can’t afford to have in-house. </a:t>
            </a:r>
            <a:r>
              <a:rPr lang="en-US" sz="2000" b="1" dirty="0" smtClean="0"/>
              <a:t>With cloud analytics</a:t>
            </a:r>
            <a:r>
              <a:rPr lang="en-US" sz="2000" dirty="0" smtClean="0"/>
              <a:t>, organizations </a:t>
            </a:r>
            <a:r>
              <a:rPr lang="en-US" sz="2000" b="1" dirty="0" smtClean="0">
                <a:solidFill>
                  <a:srgbClr val="C00000"/>
                </a:solidFill>
              </a:rPr>
              <a:t>aren’t required to purchase and support additional hardware</a:t>
            </a:r>
            <a:r>
              <a:rPr lang="en-US" sz="2000" dirty="0" smtClean="0"/>
              <a:t>, and can also avail the in-house expertise of service providers.</a:t>
            </a:r>
          </a:p>
          <a:p>
            <a:pPr marL="457200" indent="-457200" algn="just">
              <a:buFont typeface="+mj-lt"/>
              <a:buAutoNum type="arabicPeriod" startAt="3"/>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21</a:t>
            </a:fld>
            <a:endParaRPr lang="en-US" dirty="0"/>
          </a:p>
        </p:txBody>
      </p:sp>
      <p:sp>
        <p:nvSpPr>
          <p:cNvPr id="6" name="Rectangle 5"/>
          <p:cNvSpPr/>
          <p:nvPr/>
        </p:nvSpPr>
        <p:spPr>
          <a:xfrm>
            <a:off x="0" y="1371600"/>
            <a:ext cx="9144000" cy="2862322"/>
          </a:xfrm>
          <a:prstGeom prst="rect">
            <a:avLst/>
          </a:prstGeom>
        </p:spPr>
        <p:txBody>
          <a:bodyPr wrap="square">
            <a:spAutoFit/>
          </a:bodyPr>
          <a:lstStyle/>
          <a:p>
            <a:pPr marL="457200" indent="-457200" algn="just">
              <a:buFont typeface="+mj-lt"/>
              <a:buAutoNum type="arabicPeriod" startAt="5"/>
            </a:pPr>
            <a:r>
              <a:rPr lang="en-US" sz="2000" dirty="0" smtClean="0"/>
              <a:t> </a:t>
            </a:r>
            <a:r>
              <a:rPr lang="en-US" sz="2000" b="1" dirty="0" smtClean="0"/>
              <a:t>Security: </a:t>
            </a:r>
            <a:r>
              <a:rPr lang="en-US" sz="2000" dirty="0" smtClean="0"/>
              <a:t>Security monitoring is usually just one of the many areas that an organization’s IT staff is responsible for, but it’s a full-time focus for cloud hosts. Cloud analytics </a:t>
            </a:r>
            <a:r>
              <a:rPr lang="en-US" sz="2000" b="1" dirty="0" smtClean="0">
                <a:solidFill>
                  <a:srgbClr val="0070C0"/>
                </a:solidFill>
              </a:rPr>
              <a:t>providers also use robust encryption to secure data</a:t>
            </a:r>
            <a:r>
              <a:rPr lang="en-US" sz="2000" dirty="0" smtClean="0"/>
              <a:t> as it is </a:t>
            </a:r>
            <a:r>
              <a:rPr lang="en-US" sz="2000" b="1" dirty="0" smtClean="0">
                <a:solidFill>
                  <a:srgbClr val="007434"/>
                </a:solidFill>
              </a:rPr>
              <a:t>transmitted</a:t>
            </a:r>
            <a:r>
              <a:rPr lang="en-US" sz="2000" dirty="0" smtClean="0"/>
              <a:t> over networks. But the </a:t>
            </a:r>
            <a:r>
              <a:rPr lang="en-US" sz="2000" b="1" dirty="0" smtClean="0">
                <a:solidFill>
                  <a:srgbClr val="0070C0"/>
                </a:solidFill>
              </a:rPr>
              <a:t>biggest security advantage they offer may be simply that the data is stored </a:t>
            </a:r>
            <a:r>
              <a:rPr lang="en-US" sz="2000" dirty="0" smtClean="0"/>
              <a:t>offsite: </a:t>
            </a:r>
            <a:r>
              <a:rPr lang="en-US" sz="2000" b="1" dirty="0" smtClean="0"/>
              <a:t>A recent report found that 34 percent of all breaches happened as a result of insider threat actors, </a:t>
            </a:r>
            <a:r>
              <a:rPr lang="en-US" sz="2000" b="1" dirty="0" smtClean="0">
                <a:solidFill>
                  <a:srgbClr val="C00000"/>
                </a:solidFill>
              </a:rPr>
              <a:t>including current and former employees who take classified or proprietary information with them when they leave the company.</a:t>
            </a:r>
          </a:p>
          <a:p>
            <a:pPr marL="346075" indent="-346075" algn="just" fontAlgn="base">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22</a:t>
            </a:fld>
            <a:endParaRPr lang="en-US" dirty="0"/>
          </a:p>
        </p:txBody>
      </p:sp>
      <p:sp>
        <p:nvSpPr>
          <p:cNvPr id="6" name="Rectangle 5"/>
          <p:cNvSpPr/>
          <p:nvPr/>
        </p:nvSpPr>
        <p:spPr>
          <a:xfrm>
            <a:off x="0" y="865525"/>
            <a:ext cx="9144000" cy="4708981"/>
          </a:xfrm>
          <a:prstGeom prst="rect">
            <a:avLst/>
          </a:prstGeom>
        </p:spPr>
        <p:txBody>
          <a:bodyPr wrap="square">
            <a:spAutoFit/>
          </a:bodyPr>
          <a:lstStyle/>
          <a:p>
            <a:pPr marL="341313" indent="-341313" algn="just">
              <a:buFont typeface="Wingdings" pitchFamily="2" charset="2"/>
              <a:buChar char="Ø"/>
            </a:pPr>
            <a:r>
              <a:rPr lang="en-US" sz="2000" b="1" dirty="0" smtClean="0"/>
              <a:t>What is a data warehouse?: </a:t>
            </a:r>
          </a:p>
          <a:p>
            <a:pPr marL="573088" indent="-231775" algn="just">
              <a:buFont typeface="Wingdings" pitchFamily="2" charset="2"/>
              <a:buChar char="§"/>
            </a:pPr>
            <a:r>
              <a:rPr lang="en-US" sz="2000" dirty="0" smtClean="0"/>
              <a:t>A data warehouse is an </a:t>
            </a:r>
            <a:r>
              <a:rPr lang="en-US" sz="2000" b="1" dirty="0" smtClean="0">
                <a:solidFill>
                  <a:srgbClr val="007434"/>
                </a:solidFill>
              </a:rPr>
              <a:t>electronic system for storing aggregated </a:t>
            </a:r>
            <a:r>
              <a:rPr lang="en-US" sz="2000" dirty="0" smtClean="0"/>
              <a:t>data from many different sources within an enterprise for analysis and reporting. </a:t>
            </a:r>
          </a:p>
          <a:p>
            <a:pPr marL="573088" indent="-231775" algn="just">
              <a:buFont typeface="Wingdings" pitchFamily="2" charset="2"/>
              <a:buChar char="§"/>
            </a:pPr>
            <a:r>
              <a:rPr lang="en-US" sz="2000" dirty="0" smtClean="0"/>
              <a:t>Data warehousing is usually </a:t>
            </a:r>
            <a:r>
              <a:rPr lang="en-US" sz="2000" b="1" dirty="0" smtClean="0">
                <a:solidFill>
                  <a:srgbClr val="0070C0"/>
                </a:solidFill>
              </a:rPr>
              <a:t>offered as part of a cloud analytics platform</a:t>
            </a:r>
            <a:r>
              <a:rPr lang="en-US" sz="2000" dirty="0" smtClean="0"/>
              <a:t>. </a:t>
            </a:r>
          </a:p>
          <a:p>
            <a:pPr marL="573088" indent="-231775" algn="just">
              <a:buFont typeface="Wingdings" pitchFamily="2" charset="2"/>
              <a:buChar char="§"/>
            </a:pPr>
            <a:r>
              <a:rPr lang="en-US" sz="2000" b="1" dirty="0" smtClean="0"/>
              <a:t>To create </a:t>
            </a:r>
            <a:r>
              <a:rPr lang="en-US" sz="2000" dirty="0" smtClean="0"/>
              <a:t>a data warehouse, </a:t>
            </a:r>
            <a:r>
              <a:rPr lang="en-US" sz="2000" b="1" dirty="0" smtClean="0">
                <a:solidFill>
                  <a:srgbClr val="0070C0"/>
                </a:solidFill>
              </a:rPr>
              <a:t>data is compiled from an organization’s various sources and “cleaned”</a:t>
            </a:r>
            <a:r>
              <a:rPr lang="en-US" sz="2000" dirty="0" smtClean="0"/>
              <a:t> — a process through which corrupt, inaccurate, incomplete, improperly formatted, and duplicate records are corrected or removed. </a:t>
            </a:r>
          </a:p>
          <a:p>
            <a:pPr marL="573088" indent="-231775" algn="just">
              <a:buFont typeface="Wingdings" pitchFamily="2" charset="2"/>
              <a:buChar char="§"/>
            </a:pPr>
            <a:r>
              <a:rPr lang="en-US" sz="2000" b="1" dirty="0" smtClean="0"/>
              <a:t>After</a:t>
            </a:r>
            <a:r>
              <a:rPr lang="en-US" sz="2000" dirty="0" smtClean="0"/>
              <a:t> the data is </a:t>
            </a:r>
            <a:r>
              <a:rPr lang="en-US" sz="2000" b="1" dirty="0" smtClean="0"/>
              <a:t>cleaned</a:t>
            </a:r>
            <a:r>
              <a:rPr lang="en-US" sz="2000" dirty="0" smtClean="0"/>
              <a:t>, it’s </a:t>
            </a:r>
            <a:r>
              <a:rPr lang="en-US" sz="2000" b="1" dirty="0" smtClean="0">
                <a:solidFill>
                  <a:srgbClr val="0070C0"/>
                </a:solidFill>
              </a:rPr>
              <a:t>converted from a database format</a:t>
            </a:r>
            <a:r>
              <a:rPr lang="en-US" sz="2000" dirty="0" smtClean="0"/>
              <a:t>, which is designed for transaction processing, </a:t>
            </a:r>
            <a:r>
              <a:rPr lang="en-US" sz="2000" b="1" dirty="0" smtClean="0">
                <a:solidFill>
                  <a:srgbClr val="C00000"/>
                </a:solidFill>
              </a:rPr>
              <a:t>to a data warehouse format,</a:t>
            </a:r>
            <a:r>
              <a:rPr lang="en-US" sz="2000" dirty="0" smtClean="0"/>
              <a:t> which is designed for query and analysis. </a:t>
            </a:r>
          </a:p>
          <a:p>
            <a:pPr marL="573088" indent="-231775" algn="just">
              <a:buFont typeface="Wingdings" pitchFamily="2" charset="2"/>
              <a:buChar char="§"/>
            </a:pPr>
            <a:r>
              <a:rPr lang="en-US" sz="2000" dirty="0" smtClean="0"/>
              <a:t>Once in the warehouse, the </a:t>
            </a:r>
            <a:r>
              <a:rPr lang="en-US" sz="2000" b="1" dirty="0" smtClean="0">
                <a:solidFill>
                  <a:srgbClr val="C00000"/>
                </a:solidFill>
              </a:rPr>
              <a:t>data is sorted, consolidated, correlated, and otherwise processed</a:t>
            </a:r>
            <a:r>
              <a:rPr lang="en-US" sz="2000" dirty="0" smtClean="0"/>
              <a:t> so it can be compared and analyzed. </a:t>
            </a:r>
          </a:p>
          <a:p>
            <a:pPr marL="573088" indent="-231775" algn="just">
              <a:buFont typeface="Wingdings" pitchFamily="2" charset="2"/>
              <a:buChar char="§"/>
            </a:pPr>
            <a:r>
              <a:rPr lang="en-US" sz="2000" dirty="0" smtClean="0"/>
              <a:t>Data is </a:t>
            </a:r>
            <a:r>
              <a:rPr lang="en-US" sz="2000" b="1" dirty="0" smtClean="0">
                <a:solidFill>
                  <a:srgbClr val="C00000"/>
                </a:solidFill>
              </a:rPr>
              <a:t>continually added </a:t>
            </a:r>
            <a:r>
              <a:rPr lang="en-US" sz="2000" dirty="0" smtClean="0"/>
              <a:t>as the various data sources are updated so the data store remains current.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23</a:t>
            </a:fld>
            <a:endParaRPr lang="en-US" dirty="0"/>
          </a:p>
        </p:txBody>
      </p:sp>
      <p:sp>
        <p:nvSpPr>
          <p:cNvPr id="6" name="Rectangle 5"/>
          <p:cNvSpPr/>
          <p:nvPr/>
        </p:nvSpPr>
        <p:spPr>
          <a:xfrm>
            <a:off x="0" y="1008995"/>
            <a:ext cx="9144000" cy="3785652"/>
          </a:xfrm>
          <a:prstGeom prst="rect">
            <a:avLst/>
          </a:prstGeom>
        </p:spPr>
        <p:txBody>
          <a:bodyPr wrap="square">
            <a:spAutoFit/>
          </a:bodyPr>
          <a:lstStyle/>
          <a:p>
            <a:pPr marL="341313" indent="-341313" algn="just">
              <a:buFont typeface="Wingdings" pitchFamily="2" charset="2"/>
              <a:buChar char="Ø"/>
            </a:pPr>
            <a:r>
              <a:rPr lang="en-US" sz="2000" b="1" dirty="0" smtClean="0"/>
              <a:t>What is business intelligence (BI)?: </a:t>
            </a:r>
          </a:p>
          <a:p>
            <a:pPr marL="573088" indent="-231775" algn="just">
              <a:buFont typeface="Wingdings" pitchFamily="2" charset="2"/>
              <a:buChar char="§"/>
            </a:pPr>
            <a:r>
              <a:rPr lang="en-US" sz="2000" dirty="0" smtClean="0"/>
              <a:t>Business intelligence — or </a:t>
            </a:r>
            <a:r>
              <a:rPr lang="en-US" sz="2000" b="1" dirty="0" smtClean="0"/>
              <a:t>cloud BI </a:t>
            </a:r>
            <a:r>
              <a:rPr lang="en-US" sz="2000" dirty="0" smtClean="0"/>
              <a:t>— is a solution that </a:t>
            </a:r>
            <a:r>
              <a:rPr lang="en-US" sz="2000" b="1" dirty="0" smtClean="0">
                <a:solidFill>
                  <a:srgbClr val="C00000"/>
                </a:solidFill>
              </a:rPr>
              <a:t>cloud analytics providers commonly offer through a software as a service </a:t>
            </a:r>
            <a:r>
              <a:rPr lang="en-US" sz="2000" dirty="0" smtClean="0"/>
              <a:t>(</a:t>
            </a:r>
            <a:r>
              <a:rPr lang="en-US" sz="2000" dirty="0" err="1" smtClean="0"/>
              <a:t>SaaS</a:t>
            </a:r>
            <a:r>
              <a:rPr lang="en-US" sz="2000" dirty="0" smtClean="0"/>
              <a:t>) model. </a:t>
            </a:r>
          </a:p>
          <a:p>
            <a:pPr marL="573088" indent="-231775" algn="just">
              <a:buFont typeface="Wingdings" pitchFamily="2" charset="2"/>
              <a:buChar char="§"/>
            </a:pPr>
            <a:r>
              <a:rPr lang="en-US" sz="2000" dirty="0" smtClean="0"/>
              <a:t>In this context, BI refers to the </a:t>
            </a:r>
            <a:r>
              <a:rPr lang="en-US" sz="2000" b="1" dirty="0" smtClean="0"/>
              <a:t>tools</a:t>
            </a:r>
            <a:r>
              <a:rPr lang="en-US" sz="2000" dirty="0" smtClean="0"/>
              <a:t> and </a:t>
            </a:r>
            <a:r>
              <a:rPr lang="en-US" sz="2000" b="1" dirty="0" smtClean="0"/>
              <a:t>technologies</a:t>
            </a:r>
            <a:r>
              <a:rPr lang="en-US" sz="2000" dirty="0" smtClean="0"/>
              <a:t> that are used for the </a:t>
            </a:r>
            <a:r>
              <a:rPr lang="en-US" sz="2000" b="1" dirty="0" smtClean="0">
                <a:solidFill>
                  <a:srgbClr val="0070C0"/>
                </a:solidFill>
              </a:rPr>
              <a:t>collection and parsing of business data</a:t>
            </a:r>
            <a:r>
              <a:rPr lang="en-US" sz="2000" dirty="0" smtClean="0"/>
              <a:t>. </a:t>
            </a:r>
          </a:p>
          <a:p>
            <a:pPr marL="573088" indent="-231775" algn="just">
              <a:buFont typeface="Wingdings" pitchFamily="2" charset="2"/>
              <a:buChar char="§"/>
            </a:pPr>
            <a:r>
              <a:rPr lang="en-US" sz="2000" b="1" dirty="0" smtClean="0">
                <a:solidFill>
                  <a:srgbClr val="007434"/>
                </a:solidFill>
              </a:rPr>
              <a:t>BI encompasses a number of processes including</a:t>
            </a:r>
            <a:r>
              <a:rPr lang="en-US" sz="2000" dirty="0" smtClean="0"/>
              <a:t> online analytical reporting (OLAP), data and text mining, predictive and descriptive analytics, and performance benchmarking. </a:t>
            </a:r>
          </a:p>
          <a:p>
            <a:pPr marL="573088" indent="-231775" algn="just">
              <a:buFont typeface="Wingdings" pitchFamily="2" charset="2"/>
              <a:buChar char="§"/>
            </a:pPr>
            <a:r>
              <a:rPr lang="en-US" sz="2000" dirty="0" smtClean="0"/>
              <a:t>BI </a:t>
            </a:r>
            <a:r>
              <a:rPr lang="en-US" sz="2000" b="1" dirty="0" smtClean="0">
                <a:solidFill>
                  <a:srgbClr val="0070C0"/>
                </a:solidFill>
              </a:rPr>
              <a:t>software gathers and analyzes relevant data from a data warehouse </a:t>
            </a:r>
            <a:r>
              <a:rPr lang="en-US" sz="2000" dirty="0" smtClean="0"/>
              <a:t>and </a:t>
            </a:r>
            <a:r>
              <a:rPr lang="en-US" sz="2000" b="1" dirty="0" smtClean="0">
                <a:solidFill>
                  <a:srgbClr val="C00000"/>
                </a:solidFill>
              </a:rPr>
              <a:t>produces easy-to-understand reports and data visualizations</a:t>
            </a:r>
            <a:r>
              <a:rPr lang="en-US" sz="2000" dirty="0" smtClean="0"/>
              <a:t>. </a:t>
            </a:r>
          </a:p>
          <a:p>
            <a:pPr marL="573088" indent="-231775" algn="just">
              <a:buFont typeface="Wingdings" pitchFamily="2" charset="2"/>
              <a:buChar char="§"/>
            </a:pPr>
            <a:r>
              <a:rPr lang="en-US" sz="2000" b="1" dirty="0" smtClean="0"/>
              <a:t>BI works together with data analytics</a:t>
            </a:r>
            <a:r>
              <a:rPr lang="en-US" sz="2000" dirty="0" smtClean="0"/>
              <a:t> to help businesses optimize performance and make better business decisions.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24</a:t>
            </a:fld>
            <a:endParaRPr lang="en-US" dirty="0"/>
          </a:p>
        </p:txBody>
      </p:sp>
      <p:sp>
        <p:nvSpPr>
          <p:cNvPr id="6" name="Rectangle 5"/>
          <p:cNvSpPr/>
          <p:nvPr/>
        </p:nvSpPr>
        <p:spPr>
          <a:xfrm>
            <a:off x="0" y="932795"/>
            <a:ext cx="9144000" cy="5940088"/>
          </a:xfrm>
          <a:prstGeom prst="rect">
            <a:avLst/>
          </a:prstGeom>
        </p:spPr>
        <p:txBody>
          <a:bodyPr wrap="square">
            <a:spAutoFit/>
          </a:bodyPr>
          <a:lstStyle/>
          <a:p>
            <a:pPr marL="341313" indent="-341313" algn="just">
              <a:buFont typeface="Wingdings" pitchFamily="2" charset="2"/>
              <a:buChar char="Ø"/>
            </a:pPr>
            <a:r>
              <a:rPr lang="en-US" sz="2000" dirty="0" smtClean="0"/>
              <a:t>BI and </a:t>
            </a:r>
            <a:r>
              <a:rPr lang="en-US" sz="2000" b="1" dirty="0" smtClean="0"/>
              <a:t>cloud BI </a:t>
            </a:r>
            <a:r>
              <a:rPr lang="en-US" sz="2000" dirty="0" smtClean="0"/>
              <a:t>can be used to inform virtually </a:t>
            </a:r>
            <a:r>
              <a:rPr lang="en-US" sz="2000" b="1" dirty="0" smtClean="0">
                <a:solidFill>
                  <a:srgbClr val="C00000"/>
                </a:solidFill>
              </a:rPr>
              <a:t>any business decision</a:t>
            </a:r>
            <a:r>
              <a:rPr lang="en-US" sz="2000" dirty="0" smtClean="0"/>
              <a:t>. Some of the most common uses include:</a:t>
            </a:r>
          </a:p>
          <a:p>
            <a:pPr marL="566738" indent="-334963" algn="just">
              <a:buFont typeface="+mj-lt"/>
              <a:buAutoNum type="arabicPeriod"/>
            </a:pPr>
            <a:r>
              <a:rPr lang="en-US" sz="2000" b="1" dirty="0" smtClean="0"/>
              <a:t>Analyzing customer behavior. </a:t>
            </a:r>
            <a:r>
              <a:rPr lang="en-US" sz="2000" dirty="0" smtClean="0"/>
              <a:t>BI can help organizations determine why a particular </a:t>
            </a:r>
            <a:r>
              <a:rPr lang="en-US" sz="2000" b="1" dirty="0" smtClean="0">
                <a:solidFill>
                  <a:srgbClr val="C00000"/>
                </a:solidFill>
              </a:rPr>
              <a:t>customer strategy did or didn’t work</a:t>
            </a:r>
            <a:r>
              <a:rPr lang="en-US" sz="2000" dirty="0" smtClean="0"/>
              <a:t>, identify behavior patterns, and more.</a:t>
            </a:r>
          </a:p>
          <a:p>
            <a:pPr marL="566738" indent="-334963" algn="just">
              <a:buFont typeface="+mj-lt"/>
              <a:buAutoNum type="arabicPeriod"/>
            </a:pPr>
            <a:endParaRPr lang="en-US" sz="2000" dirty="0" smtClean="0"/>
          </a:p>
          <a:p>
            <a:pPr marL="566738" indent="-334963" algn="just">
              <a:buFont typeface="+mj-lt"/>
              <a:buAutoNum type="arabicPeriod"/>
            </a:pPr>
            <a:r>
              <a:rPr lang="en-US" sz="2000" b="1" dirty="0" smtClean="0"/>
              <a:t>Developing revenue strategies.</a:t>
            </a:r>
            <a:r>
              <a:rPr lang="en-US" sz="2000" dirty="0" smtClean="0"/>
              <a:t> BI can help organizations develop </a:t>
            </a:r>
            <a:r>
              <a:rPr lang="en-US" sz="2000" b="1" dirty="0" smtClean="0">
                <a:solidFill>
                  <a:srgbClr val="C00000"/>
                </a:solidFill>
              </a:rPr>
              <a:t>revenue growth strategies by identifying ideal customers, providing insight into purchasing decisions, and helping determine</a:t>
            </a:r>
            <a:r>
              <a:rPr lang="en-US" sz="2000" dirty="0" smtClean="0"/>
              <a:t> what will drive conversions.</a:t>
            </a:r>
          </a:p>
          <a:p>
            <a:pPr marL="566738" indent="-334963" algn="just">
              <a:buFont typeface="+mj-lt"/>
              <a:buAutoNum type="arabicPeriod"/>
            </a:pPr>
            <a:endParaRPr lang="en-US" sz="2000" dirty="0" smtClean="0"/>
          </a:p>
          <a:p>
            <a:pPr marL="566738" indent="-334963" algn="just">
              <a:buFont typeface="+mj-lt"/>
              <a:buAutoNum type="arabicPeriod"/>
            </a:pPr>
            <a:r>
              <a:rPr lang="en-US" sz="2000" b="1" dirty="0" smtClean="0"/>
              <a:t>Uncovering business problems. </a:t>
            </a:r>
            <a:r>
              <a:rPr lang="en-US" sz="2000" dirty="0" smtClean="0"/>
              <a:t>BI software often </a:t>
            </a:r>
            <a:r>
              <a:rPr lang="en-US" sz="2000" b="1" dirty="0" smtClean="0">
                <a:solidFill>
                  <a:srgbClr val="007434"/>
                </a:solidFill>
              </a:rPr>
              <a:t>integrates with financial software</a:t>
            </a:r>
            <a:r>
              <a:rPr lang="en-US" sz="2000" dirty="0" smtClean="0"/>
              <a:t>, allowing businesses to </a:t>
            </a:r>
            <a:r>
              <a:rPr lang="en-US" sz="2000" b="1" dirty="0" smtClean="0">
                <a:solidFill>
                  <a:srgbClr val="007434"/>
                </a:solidFill>
              </a:rPr>
              <a:t>view data from a variety of angles and detect problems</a:t>
            </a:r>
            <a:r>
              <a:rPr lang="en-US" sz="2000" dirty="0" smtClean="0"/>
              <a:t> that might otherwise be missed.</a:t>
            </a:r>
          </a:p>
          <a:p>
            <a:pPr marL="566738" indent="-334963" algn="just">
              <a:buFont typeface="+mj-lt"/>
              <a:buAutoNum type="arabicPeriod"/>
            </a:pPr>
            <a:endParaRPr lang="en-US" sz="2000" dirty="0" smtClean="0"/>
          </a:p>
          <a:p>
            <a:pPr marL="566738" indent="-334963" algn="just">
              <a:buFont typeface="+mj-lt"/>
              <a:buAutoNum type="arabicPeriod"/>
            </a:pPr>
            <a:r>
              <a:rPr lang="en-US" sz="2000" b="1" dirty="0" smtClean="0"/>
              <a:t>Optimizing performance. </a:t>
            </a:r>
            <a:r>
              <a:rPr lang="en-US" sz="2000" dirty="0" smtClean="0"/>
              <a:t>BI allows organizations to </a:t>
            </a:r>
            <a:r>
              <a:rPr lang="en-US" sz="2000" b="1" dirty="0" smtClean="0">
                <a:solidFill>
                  <a:srgbClr val="FF0000"/>
                </a:solidFill>
              </a:rPr>
              <a:t>track goals such as sales targets and project deadlines, identify reachable goals, keep teams on course, and alert managers</a:t>
            </a:r>
            <a:r>
              <a:rPr lang="en-US" sz="2000" dirty="0" smtClean="0"/>
              <a:t> when goals are near completion.</a:t>
            </a:r>
          </a:p>
          <a:p>
            <a:pPr algn="just"/>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25</a:t>
            </a:fld>
            <a:endParaRPr lang="en-US" dirty="0"/>
          </a:p>
        </p:txBody>
      </p:sp>
      <p:sp>
        <p:nvSpPr>
          <p:cNvPr id="6" name="Rectangle 5"/>
          <p:cNvSpPr/>
          <p:nvPr/>
        </p:nvSpPr>
        <p:spPr>
          <a:xfrm>
            <a:off x="0" y="536912"/>
            <a:ext cx="9144000" cy="5940088"/>
          </a:xfrm>
          <a:prstGeom prst="rect">
            <a:avLst/>
          </a:prstGeom>
        </p:spPr>
        <p:txBody>
          <a:bodyPr wrap="square">
            <a:spAutoFit/>
          </a:bodyPr>
          <a:lstStyle/>
          <a:p>
            <a:pPr marL="341313" indent="-341313" algn="just">
              <a:buFont typeface="Wingdings" pitchFamily="2" charset="2"/>
              <a:buChar char="Ø"/>
            </a:pPr>
            <a:r>
              <a:rPr lang="en-US" sz="2000" b="1" dirty="0" smtClean="0"/>
              <a:t>How do you choose the best cloud analytics platform?: </a:t>
            </a:r>
            <a:r>
              <a:rPr lang="en-US" sz="2000" dirty="0" smtClean="0"/>
              <a:t>Not all cloud analytics platforms are created equally, so it will pay off in the long run if you take time to identify your organization’s particular needs before making a purchasing decision. Some key factors to consider include:</a:t>
            </a:r>
          </a:p>
          <a:p>
            <a:pPr marL="457200" indent="-457200" algn="just">
              <a:buFont typeface="+mj-lt"/>
              <a:buAutoNum type="arabicPeriod"/>
            </a:pPr>
            <a:r>
              <a:rPr lang="en-US" sz="2000" b="1" dirty="0" smtClean="0"/>
              <a:t>Scalability.</a:t>
            </a:r>
            <a:r>
              <a:rPr lang="en-US" sz="2000" dirty="0" smtClean="0"/>
              <a:t> A good cloud analytics platform will be able to accommodate your growing business and its data needs. Flexible pricing plans will allow you to pay for only the resources you use.</a:t>
            </a:r>
          </a:p>
          <a:p>
            <a:pPr marL="457200" indent="-457200" algn="just">
              <a:buFont typeface="+mj-lt"/>
              <a:buAutoNum type="arabicPeriod"/>
            </a:pPr>
            <a:r>
              <a:rPr lang="en-US" sz="2000" b="1" dirty="0" smtClean="0"/>
              <a:t>Security.</a:t>
            </a:r>
            <a:r>
              <a:rPr lang="en-US" sz="2000" dirty="0" smtClean="0"/>
              <a:t> While nearly all cloud providers encrypt data as it’s moving over a network, many do not secure data when it is just sitting in storage. Look for a platform that encrypts data both “in transit” and “at rest.”</a:t>
            </a:r>
          </a:p>
          <a:p>
            <a:pPr marL="457200" indent="-457200" algn="just">
              <a:buFont typeface="+mj-lt"/>
              <a:buAutoNum type="arabicPeriod"/>
            </a:pPr>
            <a:r>
              <a:rPr lang="en-US" sz="2000" b="1" dirty="0" smtClean="0"/>
              <a:t>Real-time integration. </a:t>
            </a:r>
            <a:r>
              <a:rPr lang="en-US" sz="2000" dirty="0" smtClean="0"/>
              <a:t>Your cloud analytics platform should integrate in real time with your organization’s other systems so your company can stay up to date without any extra efforts.</a:t>
            </a:r>
          </a:p>
          <a:p>
            <a:pPr marL="457200" indent="-457200" algn="just">
              <a:buFont typeface="+mj-lt"/>
              <a:buAutoNum type="arabicPeriod"/>
            </a:pPr>
            <a:r>
              <a:rPr lang="en-US" sz="2000" b="1" dirty="0" smtClean="0"/>
              <a:t>Analytics features.</a:t>
            </a:r>
            <a:r>
              <a:rPr lang="en-US" sz="2000" dirty="0" smtClean="0"/>
              <a:t> Every company is guided by unique business metrics. Look for a cloud analytics platform that is capable of calculating yours.</a:t>
            </a:r>
          </a:p>
          <a:p>
            <a:pPr marL="457200" indent="-457200" algn="just">
              <a:buFont typeface="+mj-lt"/>
              <a:buAutoNum type="arabicPeriod"/>
            </a:pPr>
            <a:r>
              <a:rPr lang="en-US" sz="2000" b="1" dirty="0" smtClean="0"/>
              <a:t>Responsive interface.</a:t>
            </a:r>
            <a:r>
              <a:rPr lang="en-US" sz="2000" dirty="0" smtClean="0"/>
              <a:t> Data analysis is increasingly run on mobile devices. Make sure any cloud analytics platform you’re considering isn’t going to bog down on users’ </a:t>
            </a:r>
            <a:r>
              <a:rPr lang="en-US" sz="2000" dirty="0" err="1" smtClean="0"/>
              <a:t>smartphones</a:t>
            </a:r>
            <a:r>
              <a:rPr lang="en-US" sz="2000" dirty="0" smtClean="0"/>
              <a:t> and tablets.</a:t>
            </a:r>
          </a:p>
          <a:p>
            <a:pPr marL="346075" indent="-346075" algn="just" fontAlgn="base">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26</a:t>
            </a:fld>
            <a:endParaRPr lang="en-US" dirty="0"/>
          </a:p>
        </p:txBody>
      </p:sp>
      <p:sp>
        <p:nvSpPr>
          <p:cNvPr id="6" name="Rectangle 5"/>
          <p:cNvSpPr/>
          <p:nvPr/>
        </p:nvSpPr>
        <p:spPr>
          <a:xfrm>
            <a:off x="0" y="536912"/>
            <a:ext cx="9144000" cy="5940088"/>
          </a:xfrm>
          <a:prstGeom prst="rect">
            <a:avLst/>
          </a:prstGeom>
        </p:spPr>
        <p:txBody>
          <a:bodyPr wrap="square">
            <a:spAutoFit/>
          </a:bodyPr>
          <a:lstStyle/>
          <a:p>
            <a:pPr marL="341313" indent="-341313" algn="just">
              <a:buFont typeface="Wingdings" pitchFamily="2" charset="2"/>
              <a:buChar char="Ø"/>
            </a:pPr>
            <a:r>
              <a:rPr lang="en-US" sz="2000" b="1" dirty="0" smtClean="0"/>
              <a:t>What are some challenges when leveraging multiple cloud analytics platforms?</a:t>
            </a:r>
          </a:p>
          <a:p>
            <a:pPr marL="463550" indent="-231775" algn="just">
              <a:buFont typeface="Wingdings" pitchFamily="2" charset="2"/>
              <a:buChar char="§"/>
            </a:pPr>
            <a:r>
              <a:rPr lang="en-US" sz="2000" b="1" dirty="0" smtClean="0">
                <a:solidFill>
                  <a:srgbClr val="FF0000"/>
                </a:solidFill>
              </a:rPr>
              <a:t>Trends</a:t>
            </a:r>
            <a:r>
              <a:rPr lang="en-US" sz="2000" dirty="0" smtClean="0"/>
              <a:t> around </a:t>
            </a:r>
            <a:r>
              <a:rPr lang="en-US" sz="2000" b="1" dirty="0" smtClean="0">
                <a:solidFill>
                  <a:srgbClr val="FF0000"/>
                </a:solidFill>
              </a:rPr>
              <a:t>multi-cloud</a:t>
            </a:r>
            <a:r>
              <a:rPr lang="en-US" sz="2000" dirty="0" smtClean="0"/>
              <a:t> (the use of multiple cloud providers), and </a:t>
            </a:r>
            <a:r>
              <a:rPr lang="en-US" sz="2000" b="1" dirty="0" smtClean="0">
                <a:solidFill>
                  <a:srgbClr val="FF0000"/>
                </a:solidFill>
              </a:rPr>
              <a:t>hybrid cloud </a:t>
            </a:r>
            <a:r>
              <a:rPr lang="en-US" sz="2000" dirty="0" smtClean="0"/>
              <a:t>(the combination of private and public cloud infrastructures) are both </a:t>
            </a:r>
            <a:r>
              <a:rPr lang="en-US" sz="2000" b="1" dirty="0" smtClean="0">
                <a:solidFill>
                  <a:srgbClr val="FF0000"/>
                </a:solidFill>
              </a:rPr>
              <a:t>growing</a:t>
            </a:r>
            <a:r>
              <a:rPr lang="en-US" sz="2000" dirty="0" smtClean="0"/>
              <a:t>.</a:t>
            </a:r>
          </a:p>
          <a:p>
            <a:pPr marL="463550" indent="-231775" algn="just">
              <a:buFont typeface="Wingdings" pitchFamily="2" charset="2"/>
              <a:buChar char="§"/>
            </a:pPr>
            <a:r>
              <a:rPr lang="en-US" sz="2000" b="1" dirty="0" smtClean="0">
                <a:solidFill>
                  <a:srgbClr val="007434"/>
                </a:solidFill>
              </a:rPr>
              <a:t>Businesses opt for hybrid cloud as a means of balancing workloads </a:t>
            </a:r>
            <a:r>
              <a:rPr lang="en-US" sz="2000" dirty="0" smtClean="0"/>
              <a:t>— using the public cloud for computing or storage spikes, for example. They choose multi-cloud </a:t>
            </a:r>
            <a:r>
              <a:rPr lang="en-US" sz="2000" b="1" dirty="0" smtClean="0"/>
              <a:t>when different providers meet different business needs</a:t>
            </a:r>
            <a:r>
              <a:rPr lang="en-US" sz="2000" dirty="0" smtClean="0"/>
              <a:t>. </a:t>
            </a:r>
          </a:p>
          <a:p>
            <a:pPr marL="463550" indent="-231775" algn="just">
              <a:buFont typeface="Wingdings" pitchFamily="2" charset="2"/>
              <a:buChar char="§"/>
            </a:pPr>
            <a:r>
              <a:rPr lang="en-US" sz="2000" dirty="0" smtClean="0"/>
              <a:t>One of the most significant </a:t>
            </a:r>
            <a:r>
              <a:rPr lang="en-US" sz="2000" b="1" dirty="0" smtClean="0"/>
              <a:t>challenges</a:t>
            </a:r>
            <a:r>
              <a:rPr lang="en-US" sz="2000" dirty="0" smtClean="0"/>
              <a:t> for both environments </a:t>
            </a:r>
            <a:r>
              <a:rPr lang="en-US" sz="2000" b="1" dirty="0" smtClean="0">
                <a:solidFill>
                  <a:srgbClr val="007434"/>
                </a:solidFill>
              </a:rPr>
              <a:t>(multi cloud and hybrid cloud )</a:t>
            </a:r>
            <a:r>
              <a:rPr lang="en-US" sz="2000" dirty="0" smtClean="0"/>
              <a:t> is </a:t>
            </a:r>
            <a:r>
              <a:rPr lang="en-US" sz="2000" b="1" dirty="0" smtClean="0">
                <a:solidFill>
                  <a:srgbClr val="C00000"/>
                </a:solidFill>
              </a:rPr>
              <a:t>security</a:t>
            </a:r>
            <a:r>
              <a:rPr lang="en-US" sz="2000" dirty="0" smtClean="0"/>
              <a:t>. A </a:t>
            </a:r>
            <a:r>
              <a:rPr lang="en-US" sz="2000" b="1" dirty="0" smtClean="0">
                <a:solidFill>
                  <a:srgbClr val="007434"/>
                </a:solidFill>
              </a:rPr>
              <a:t>private cloud consolidates data security</a:t>
            </a:r>
            <a:r>
              <a:rPr lang="en-US" sz="2000" dirty="0" smtClean="0"/>
              <a:t> within the organization, </a:t>
            </a:r>
            <a:r>
              <a:rPr lang="en-US" sz="2000" b="1" dirty="0" smtClean="0">
                <a:solidFill>
                  <a:srgbClr val="0070C0"/>
                </a:solidFill>
              </a:rPr>
              <a:t>but that changes as soon as you move some or all of that data to a public cloud</a:t>
            </a:r>
            <a:r>
              <a:rPr lang="en-US" sz="2000" dirty="0" smtClean="0"/>
              <a:t> and the organization has to </a:t>
            </a:r>
            <a:r>
              <a:rPr lang="en-US" sz="2000" b="1" dirty="0" smtClean="0">
                <a:solidFill>
                  <a:srgbClr val="0070C0"/>
                </a:solidFill>
              </a:rPr>
              <a:t>manage two security platforms</a:t>
            </a:r>
            <a:r>
              <a:rPr lang="en-US" sz="2000" dirty="0" smtClean="0"/>
              <a:t>. Security issues are more  </a:t>
            </a:r>
            <a:r>
              <a:rPr lang="en-US" sz="2000" b="1" dirty="0" smtClean="0">
                <a:solidFill>
                  <a:srgbClr val="C00000"/>
                </a:solidFill>
              </a:rPr>
              <a:t>obvious in a multi-cloud environment because the organization has multiple security platforms </a:t>
            </a:r>
            <a:r>
              <a:rPr lang="en-US" sz="2000" dirty="0" smtClean="0"/>
              <a:t>to manage without any control of their security processes or policies.</a:t>
            </a:r>
          </a:p>
          <a:p>
            <a:pPr marL="463550" indent="-231775" algn="just">
              <a:buFont typeface="Wingdings" pitchFamily="2" charset="2"/>
              <a:buChar char="§"/>
            </a:pPr>
            <a:r>
              <a:rPr lang="en-US" sz="2000" b="1" dirty="0" smtClean="0"/>
              <a:t>Data governance and compliance also become more challenging </a:t>
            </a:r>
            <a:r>
              <a:rPr lang="en-US" sz="2000" dirty="0" smtClean="0"/>
              <a:t>in these cloud environments. It becomes more </a:t>
            </a:r>
            <a:r>
              <a:rPr lang="en-US" sz="2000" b="1" dirty="0" smtClean="0"/>
              <a:t>difficult to know where data is located</a:t>
            </a:r>
            <a:r>
              <a:rPr lang="en-US" sz="2000" dirty="0" smtClean="0"/>
              <a:t>, particularly in a multi-cloud environment, and can easily </a:t>
            </a:r>
            <a:r>
              <a:rPr lang="en-US" sz="2000" b="1" dirty="0" smtClean="0"/>
              <a:t>lead to regulatory compliance violations </a:t>
            </a:r>
            <a:r>
              <a:rPr lang="en-US" sz="2000" dirty="0" smtClean="0"/>
              <a:t>that put your business at risk. </a:t>
            </a:r>
            <a:r>
              <a:rPr lang="en-US" sz="2000" b="1" dirty="0" smtClean="0">
                <a:solidFill>
                  <a:srgbClr val="C00000"/>
                </a:solidFill>
              </a:rPr>
              <a:t>It’s critical that IT has the proper tools available to monitor these environments and meet the organization’s specific regulatory requirements</a:t>
            </a:r>
            <a:r>
              <a:rPr lang="en-US" sz="20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Analytics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27</a:t>
            </a:fld>
            <a:endParaRPr lang="en-US" dirty="0"/>
          </a:p>
        </p:txBody>
      </p:sp>
      <p:pic>
        <p:nvPicPr>
          <p:cNvPr id="2050" name="Picture 2"/>
          <p:cNvPicPr>
            <a:picLocks noChangeAspect="1" noChangeArrowheads="1"/>
          </p:cNvPicPr>
          <p:nvPr/>
        </p:nvPicPr>
        <p:blipFill>
          <a:blip r:embed="rId2"/>
          <a:srcRect l="25769" t="19792" r="6881" b="6250"/>
          <a:stretch>
            <a:fillRect/>
          </a:stretch>
        </p:blipFill>
        <p:spPr bwMode="auto">
          <a:xfrm>
            <a:off x="228600" y="838200"/>
            <a:ext cx="8763000" cy="5410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Testing Under Cloud</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28</a:t>
            </a:fld>
            <a:endParaRPr lang="en-US" dirty="0"/>
          </a:p>
        </p:txBody>
      </p:sp>
      <p:sp>
        <p:nvSpPr>
          <p:cNvPr id="6" name="Rectangle 5"/>
          <p:cNvSpPr/>
          <p:nvPr/>
        </p:nvSpPr>
        <p:spPr>
          <a:xfrm>
            <a:off x="0" y="1401901"/>
            <a:ext cx="9144000" cy="4093428"/>
          </a:xfrm>
          <a:prstGeom prst="rect">
            <a:avLst/>
          </a:prstGeom>
        </p:spPr>
        <p:txBody>
          <a:bodyPr wrap="square">
            <a:spAutoFit/>
          </a:bodyPr>
          <a:lstStyle/>
          <a:p>
            <a:pPr marL="341313" indent="-341313" algn="just" fontAlgn="base">
              <a:buFont typeface="Wingdings" pitchFamily="2" charset="2"/>
              <a:buChar char="Ø"/>
            </a:pPr>
            <a:r>
              <a:rPr lang="en-US" sz="2000" dirty="0" smtClean="0"/>
              <a:t>Cloud testing typically </a:t>
            </a:r>
            <a:r>
              <a:rPr lang="en-US" sz="2000" b="1" dirty="0" smtClean="0">
                <a:solidFill>
                  <a:srgbClr val="C00000"/>
                </a:solidFill>
              </a:rPr>
              <a:t>involves monitoring and reporting on real-world user traffic conditions as well as load balance and stress testing </a:t>
            </a:r>
            <a:r>
              <a:rPr lang="en-US" sz="2000" dirty="0" smtClean="0"/>
              <a:t>for a range of simulated usage conditions.</a:t>
            </a:r>
          </a:p>
          <a:p>
            <a:pPr marL="341313" indent="-341313" algn="just" fontAlgn="base">
              <a:buFont typeface="Wingdings" pitchFamily="2" charset="2"/>
              <a:buChar char="Ø"/>
            </a:pPr>
            <a:endParaRPr lang="en-US" sz="2000" dirty="0" smtClean="0"/>
          </a:p>
          <a:p>
            <a:pPr marL="341313" indent="-341313" algn="just" fontAlgn="base">
              <a:buFont typeface="Wingdings" pitchFamily="2" charset="2"/>
              <a:buChar char="Ø"/>
            </a:pPr>
            <a:r>
              <a:rPr lang="en-US" sz="2000" b="1" dirty="0" smtClean="0">
                <a:solidFill>
                  <a:srgbClr val="0070C0"/>
                </a:solidFill>
              </a:rPr>
              <a:t>Load and performance testing conducted on the applications and services</a:t>
            </a:r>
            <a:r>
              <a:rPr lang="en-US" sz="2000" dirty="0" smtClean="0"/>
              <a:t> provided via cloud computing particularly the capability to access these services in order to ensure </a:t>
            </a:r>
            <a:r>
              <a:rPr lang="en-US" sz="2000" b="1" dirty="0" smtClean="0">
                <a:solidFill>
                  <a:srgbClr val="7030A0"/>
                </a:solidFill>
              </a:rPr>
              <a:t>optimal performance and scalability under a wide variety of conditions.</a:t>
            </a:r>
          </a:p>
          <a:p>
            <a:pPr marL="341313" indent="-341313" algn="just" fontAlgn="base">
              <a:buFont typeface="Wingdings" pitchFamily="2" charset="2"/>
              <a:buChar char="Ø"/>
            </a:pPr>
            <a:endParaRPr lang="en-US" sz="2000" dirty="0" smtClean="0"/>
          </a:p>
          <a:p>
            <a:pPr marL="341313" indent="-341313" algn="just" fontAlgn="base">
              <a:buFont typeface="Wingdings" pitchFamily="2" charset="2"/>
              <a:buChar char="Ø"/>
            </a:pPr>
            <a:r>
              <a:rPr lang="en-US" sz="2000" dirty="0" smtClean="0"/>
              <a:t>Consumers can </a:t>
            </a:r>
            <a:r>
              <a:rPr lang="en-US" sz="2000" b="1" dirty="0" smtClean="0"/>
              <a:t>access the IT resources in the test </a:t>
            </a:r>
            <a:r>
              <a:rPr lang="en-US" sz="2000" dirty="0" smtClean="0"/>
              <a:t>environment.</a:t>
            </a:r>
          </a:p>
          <a:p>
            <a:pPr marL="341313" indent="-341313" algn="just" fontAlgn="base">
              <a:buFont typeface="Wingdings" pitchFamily="2" charset="2"/>
              <a:buChar char="Ø"/>
            </a:pPr>
            <a:endParaRPr lang="en-US" sz="2000" dirty="0" smtClean="0"/>
          </a:p>
          <a:p>
            <a:pPr marL="341313" indent="-341313" algn="just" fontAlgn="base">
              <a:buFont typeface="Wingdings" pitchFamily="2" charset="2"/>
              <a:buChar char="Ø"/>
            </a:pPr>
            <a:r>
              <a:rPr lang="en-US" sz="2000" b="1" dirty="0" smtClean="0"/>
              <a:t>Testing under the cloud </a:t>
            </a:r>
            <a:r>
              <a:rPr lang="en-US" sz="2000" dirty="0" smtClean="0"/>
              <a:t>gives very good sign by </a:t>
            </a:r>
            <a:r>
              <a:rPr lang="en-US" sz="2000" b="1" dirty="0" smtClean="0">
                <a:solidFill>
                  <a:srgbClr val="0070C0"/>
                </a:solidFill>
              </a:rPr>
              <a:t>decreasing the manual intervention and reducing the processes in the typical testing environment</a:t>
            </a:r>
            <a:r>
              <a:rPr lang="en-US" sz="20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29</a:t>
            </a:fld>
            <a:endParaRPr lang="en-US" dirty="0"/>
          </a:p>
        </p:txBody>
      </p:sp>
      <p:sp>
        <p:nvSpPr>
          <p:cNvPr id="6" name="Rectangle 5"/>
          <p:cNvSpPr/>
          <p:nvPr/>
        </p:nvSpPr>
        <p:spPr>
          <a:xfrm>
            <a:off x="0" y="457200"/>
            <a:ext cx="9144000" cy="3170099"/>
          </a:xfrm>
          <a:prstGeom prst="rect">
            <a:avLst/>
          </a:prstGeom>
        </p:spPr>
        <p:txBody>
          <a:bodyPr wrap="square">
            <a:spAutoFit/>
          </a:bodyPr>
          <a:lstStyle/>
          <a:p>
            <a:pPr marL="346075" indent="-346075" algn="just">
              <a:buFont typeface="Wingdings" pitchFamily="2" charset="2"/>
              <a:buChar char="Ø"/>
            </a:pPr>
            <a:r>
              <a:rPr lang="en-US" sz="2000" dirty="0" smtClean="0"/>
              <a:t>Cloud Testing is one type of software testing in which the software applications are tested by using cloud computing services.</a:t>
            </a:r>
          </a:p>
          <a:p>
            <a:pPr marL="346075" indent="-346075" algn="just">
              <a:buFont typeface="Wingdings" pitchFamily="2" charset="2"/>
              <a:buChar char="Ø"/>
            </a:pPr>
            <a:endParaRPr lang="en-US" sz="2000" dirty="0" smtClean="0"/>
          </a:p>
          <a:p>
            <a:pPr marL="346075" indent="-346075" algn="just">
              <a:buFont typeface="Wingdings" pitchFamily="2" charset="2"/>
              <a:buChar char="Ø"/>
            </a:pPr>
            <a:r>
              <a:rPr lang="en-US" sz="2000" dirty="0" smtClean="0"/>
              <a:t>Cloud testing intends to test the software based on </a:t>
            </a:r>
            <a:r>
              <a:rPr lang="en-US" sz="2000" u="sng" dirty="0" smtClean="0"/>
              <a:t>functional and non-functional requirements</a:t>
            </a:r>
            <a:r>
              <a:rPr lang="en-US" sz="2000" dirty="0" smtClean="0"/>
              <a:t> using cloud computing services that ensure faster availability, scalability, and flexibility that saves time and cost for software testing</a:t>
            </a:r>
          </a:p>
          <a:p>
            <a:pPr marL="346075" indent="-346075" algn="just">
              <a:buFont typeface="Wingdings" pitchFamily="2" charset="2"/>
              <a:buChar char="Ø"/>
            </a:pPr>
            <a:endParaRPr lang="en-US" sz="2000" dirty="0" smtClean="0"/>
          </a:p>
          <a:p>
            <a:pPr marL="346075" indent="-346075" algn="just">
              <a:buFont typeface="Wingdings" pitchFamily="2" charset="2"/>
              <a:buChar char="Ø"/>
            </a:pPr>
            <a:r>
              <a:rPr lang="en-US" sz="2000" dirty="0" smtClean="0"/>
              <a:t>This can refer to the testing of cloud resources, such as architecture or cloud-native software as a service (</a:t>
            </a:r>
            <a:r>
              <a:rPr lang="en-US" sz="2000" dirty="0" err="1" smtClean="0"/>
              <a:t>SaaS</a:t>
            </a:r>
            <a:r>
              <a:rPr lang="en-US" sz="2000" dirty="0" smtClean="0"/>
              <a:t>) offerings, or using cloud tools as a part of quality assurance (</a:t>
            </a:r>
            <a:r>
              <a:rPr lang="en-US" sz="2000" u="sng" dirty="0" smtClean="0">
                <a:hlinkClick r:id="rId2"/>
              </a:rPr>
              <a:t>QA</a:t>
            </a:r>
            <a:r>
              <a:rPr lang="en-US" sz="2000" dirty="0" smtClean="0"/>
              <a:t>) strategy.</a:t>
            </a:r>
            <a:endParaRPr lang="en-US" sz="2000" dirty="0"/>
          </a:p>
        </p:txBody>
      </p:sp>
      <p:pic>
        <p:nvPicPr>
          <p:cNvPr id="1026" name="Picture 2"/>
          <p:cNvPicPr>
            <a:picLocks noChangeAspect="1" noChangeArrowheads="1"/>
          </p:cNvPicPr>
          <p:nvPr/>
        </p:nvPicPr>
        <p:blipFill>
          <a:blip r:embed="rId3"/>
          <a:srcRect l="23438" t="23958" r="28125" b="26042"/>
          <a:stretch>
            <a:fillRect/>
          </a:stretch>
        </p:blipFill>
        <p:spPr bwMode="auto">
          <a:xfrm>
            <a:off x="2057400" y="3657600"/>
            <a:ext cx="4724400" cy="3124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 Cloud Ecosystem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a:t>
            </a:fld>
            <a:endParaRPr lang="en-US"/>
          </a:p>
        </p:txBody>
      </p:sp>
      <p:pic>
        <p:nvPicPr>
          <p:cNvPr id="2050" name="Picture 2"/>
          <p:cNvPicPr>
            <a:picLocks noChangeAspect="1" noChangeArrowheads="1"/>
          </p:cNvPicPr>
          <p:nvPr/>
        </p:nvPicPr>
        <p:blipFill>
          <a:blip r:embed="rId2"/>
          <a:srcRect l="13470" t="14583" r="39678" b="8333"/>
          <a:stretch>
            <a:fillRect/>
          </a:stretch>
        </p:blipFill>
        <p:spPr bwMode="auto">
          <a:xfrm>
            <a:off x="533400" y="1066800"/>
            <a:ext cx="8610600" cy="5638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30</a:t>
            </a:fld>
            <a:endParaRPr lang="en-US" dirty="0"/>
          </a:p>
        </p:txBody>
      </p:sp>
      <p:sp>
        <p:nvSpPr>
          <p:cNvPr id="6" name="Rectangle 5"/>
          <p:cNvSpPr/>
          <p:nvPr/>
        </p:nvSpPr>
        <p:spPr>
          <a:xfrm>
            <a:off x="0" y="642878"/>
            <a:ext cx="9144000" cy="5078313"/>
          </a:xfrm>
          <a:prstGeom prst="rect">
            <a:avLst/>
          </a:prstGeom>
        </p:spPr>
        <p:txBody>
          <a:bodyPr wrap="square">
            <a:spAutoFit/>
          </a:bodyPr>
          <a:lstStyle/>
          <a:p>
            <a:pPr marL="346075" indent="-346075" algn="ctr" fontAlgn="base"/>
            <a:r>
              <a:rPr lang="en-US" sz="2400" b="1" dirty="0" smtClean="0"/>
              <a:t>Forms of Cloud Testing</a:t>
            </a:r>
          </a:p>
          <a:p>
            <a:pPr marL="346075" indent="-346075" algn="just" fontAlgn="base">
              <a:buFont typeface="Wingdings" pitchFamily="2" charset="2"/>
              <a:buChar char="Ø"/>
            </a:pPr>
            <a:r>
              <a:rPr lang="en-US" sz="2000" dirty="0" smtClean="0"/>
              <a:t>There are four forms of Cloud Testing performed:</a:t>
            </a:r>
          </a:p>
          <a:p>
            <a:pPr marL="346075" indent="-346075" algn="just" fontAlgn="base">
              <a:buFont typeface="Wingdings" pitchFamily="2" charset="2"/>
              <a:buChar char="Ø"/>
            </a:pPr>
            <a:endParaRPr lang="en-US" sz="2000" dirty="0" smtClean="0"/>
          </a:p>
          <a:p>
            <a:pPr marL="565150" indent="-342900" algn="just" fontAlgn="base">
              <a:buFont typeface="+mj-lt"/>
              <a:buAutoNum type="arabicPeriod"/>
            </a:pPr>
            <a:r>
              <a:rPr lang="en-US" sz="2000" b="1" dirty="0" smtClean="0"/>
              <a:t>Testing of the whole cloud: </a:t>
            </a:r>
            <a:r>
              <a:rPr lang="en-US" sz="2000" dirty="0" smtClean="0"/>
              <a:t>In this, the cloud is taken as a whole entity, and based on its features, testing is carried out.</a:t>
            </a:r>
          </a:p>
          <a:p>
            <a:pPr marL="565150" indent="-342900" algn="just" fontAlgn="base">
              <a:buFont typeface="+mj-lt"/>
              <a:buAutoNum type="arabicPeriod"/>
            </a:pPr>
            <a:endParaRPr lang="en-US" sz="2000" dirty="0" smtClean="0"/>
          </a:p>
          <a:p>
            <a:pPr marL="565150" indent="-342900" algn="just" fontAlgn="base">
              <a:buFont typeface="+mj-lt"/>
              <a:buAutoNum type="arabicPeriod"/>
            </a:pPr>
            <a:r>
              <a:rPr lang="en-US" sz="2000" b="1" dirty="0" smtClean="0"/>
              <a:t>Testing within a cloud: </a:t>
            </a:r>
            <a:r>
              <a:rPr lang="en-US" sz="2000" dirty="0" smtClean="0"/>
              <a:t>This is the testing that is carried out internally inside the cloud by testing each of its internal features.</a:t>
            </a:r>
          </a:p>
          <a:p>
            <a:pPr marL="565150" indent="-342900" algn="just" fontAlgn="base">
              <a:buFont typeface="+mj-lt"/>
              <a:buAutoNum type="arabicPeriod"/>
            </a:pPr>
            <a:endParaRPr lang="en-US" sz="2000" dirty="0" smtClean="0"/>
          </a:p>
          <a:p>
            <a:pPr marL="565150" indent="-342900" algn="just" fontAlgn="base">
              <a:buFont typeface="+mj-lt"/>
              <a:buAutoNum type="arabicPeriod"/>
            </a:pPr>
            <a:r>
              <a:rPr lang="en-US" sz="2000" b="1" dirty="0" smtClean="0"/>
              <a:t>Testing across the clouds:</a:t>
            </a:r>
            <a:r>
              <a:rPr lang="en-US" sz="2000" dirty="0" smtClean="0"/>
              <a:t> In this, the testing is carried out based on the specifications on the different types of clouds-like public, private and hybrid clouds.</a:t>
            </a:r>
          </a:p>
          <a:p>
            <a:pPr marL="565150" indent="-342900" algn="just" fontAlgn="base">
              <a:buFont typeface="+mj-lt"/>
              <a:buAutoNum type="arabicPeriod"/>
            </a:pPr>
            <a:endParaRPr lang="en-US" sz="2000" dirty="0" smtClean="0"/>
          </a:p>
          <a:p>
            <a:pPr marL="565150" indent="-342900" algn="just" fontAlgn="base">
              <a:buFont typeface="+mj-lt"/>
              <a:buAutoNum type="arabicPeriod"/>
            </a:pPr>
            <a:r>
              <a:rPr lang="en-US" sz="2000" b="1" dirty="0" err="1" smtClean="0"/>
              <a:t>SaaS</a:t>
            </a:r>
            <a:r>
              <a:rPr lang="en-US" sz="2000" b="1" dirty="0" smtClean="0"/>
              <a:t> testing in the cloud:</a:t>
            </a:r>
            <a:r>
              <a:rPr lang="en-US" sz="2000" dirty="0" smtClean="0"/>
              <a:t> In this, functional and non-functional testing takes place based on requirements.</a:t>
            </a:r>
          </a:p>
          <a:p>
            <a:pPr marL="346075" indent="-346075"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31</a:t>
            </a:fld>
            <a:endParaRPr lang="en-US" dirty="0"/>
          </a:p>
        </p:txBody>
      </p:sp>
      <p:sp>
        <p:nvSpPr>
          <p:cNvPr id="6" name="Rectangle 5"/>
          <p:cNvSpPr/>
          <p:nvPr/>
        </p:nvSpPr>
        <p:spPr>
          <a:xfrm>
            <a:off x="0" y="533400"/>
            <a:ext cx="9144000" cy="5693866"/>
          </a:xfrm>
          <a:prstGeom prst="rect">
            <a:avLst/>
          </a:prstGeom>
        </p:spPr>
        <p:txBody>
          <a:bodyPr wrap="square">
            <a:spAutoFit/>
          </a:bodyPr>
          <a:lstStyle/>
          <a:p>
            <a:pPr algn="ctr" fontAlgn="base"/>
            <a:r>
              <a:rPr lang="en-US" sz="2400" b="1" dirty="0" smtClean="0"/>
              <a:t>Testing Performed within the Cloud</a:t>
            </a:r>
          </a:p>
          <a:p>
            <a:pPr algn="just" fontAlgn="base"/>
            <a:r>
              <a:rPr lang="en-US" sz="2000" dirty="0" smtClean="0"/>
              <a:t>Testing in a cloud should not solely make sure that the functional necessities are met, but a robust emphasis needs to be set on non-functional testing also. Let’s explore the </a:t>
            </a:r>
            <a:r>
              <a:rPr lang="en-US" sz="2000" b="1" dirty="0" smtClean="0"/>
              <a:t>various types of testing that are performed.</a:t>
            </a:r>
          </a:p>
          <a:p>
            <a:pPr algn="just" fontAlgn="base"/>
            <a:endParaRPr lang="en-US" sz="2000" b="1" dirty="0" smtClean="0"/>
          </a:p>
          <a:p>
            <a:pPr marL="457200" indent="-457200" algn="just" fontAlgn="base">
              <a:buAutoNum type="arabicPeriod"/>
            </a:pPr>
            <a:r>
              <a:rPr lang="en-US" sz="2000" b="1" dirty="0" smtClean="0"/>
              <a:t>Functional Testing:</a:t>
            </a:r>
            <a:r>
              <a:rPr lang="en-US" sz="2000" dirty="0" smtClean="0"/>
              <a:t> </a:t>
            </a:r>
            <a:r>
              <a:rPr lang="en-US" sz="2000" u="sng" dirty="0" smtClean="0"/>
              <a:t>Functional Testing</a:t>
            </a:r>
            <a:r>
              <a:rPr lang="en-US" sz="2000" dirty="0" smtClean="0"/>
              <a:t> should be performed to make sure that the </a:t>
            </a:r>
            <a:r>
              <a:rPr lang="en-US" sz="2000" b="1" dirty="0" smtClean="0">
                <a:solidFill>
                  <a:srgbClr val="0070C0"/>
                </a:solidFill>
              </a:rPr>
              <a:t>offering provides the services that the user is paying for</a:t>
            </a:r>
            <a:r>
              <a:rPr lang="en-US" sz="2000" dirty="0" smtClean="0"/>
              <a:t>. Functional tests ensure that the business needs are being met.</a:t>
            </a:r>
          </a:p>
          <a:p>
            <a:pPr marL="457200" indent="-457200" algn="just" fontAlgn="base">
              <a:buAutoNum type="arabicPeriod"/>
            </a:pPr>
            <a:endParaRPr lang="en-US" sz="2000" dirty="0" smtClean="0"/>
          </a:p>
          <a:p>
            <a:pPr marL="568325" indent="-331788" algn="just" fontAlgn="base">
              <a:buFont typeface="Wingdings" pitchFamily="2" charset="2"/>
              <a:buChar char="Ø"/>
            </a:pPr>
            <a:r>
              <a:rPr lang="en-US" sz="2000" b="1" dirty="0" smtClean="0"/>
              <a:t>System Verification Testing: </a:t>
            </a:r>
            <a:r>
              <a:rPr lang="en-US" sz="2000" dirty="0" smtClean="0"/>
              <a:t>This testing ensures that the </a:t>
            </a:r>
            <a:r>
              <a:rPr lang="en-US" sz="2000" b="1" dirty="0" smtClean="0">
                <a:solidFill>
                  <a:srgbClr val="0070C0"/>
                </a:solidFill>
              </a:rPr>
              <a:t>various modules work properly</a:t>
            </a:r>
            <a:r>
              <a:rPr lang="en-US" sz="2000" dirty="0" smtClean="0"/>
              <a:t> with one another.</a:t>
            </a:r>
          </a:p>
          <a:p>
            <a:pPr marL="568325" indent="-331788" algn="just" fontAlgn="base">
              <a:buFont typeface="Wingdings" pitchFamily="2" charset="2"/>
              <a:buChar char="Ø"/>
            </a:pPr>
            <a:endParaRPr lang="en-US" sz="2000" dirty="0" smtClean="0"/>
          </a:p>
          <a:p>
            <a:pPr marL="568325" indent="-331788" algn="just" fontAlgn="base">
              <a:buFont typeface="Wingdings" pitchFamily="2" charset="2"/>
              <a:buChar char="Ø"/>
            </a:pPr>
            <a:r>
              <a:rPr lang="en-US" sz="2000" b="1" dirty="0" smtClean="0"/>
              <a:t>Interoperability Testing:</a:t>
            </a:r>
            <a:r>
              <a:rPr lang="en-US" sz="2000" dirty="0" smtClean="0"/>
              <a:t> Any application must have the flexibility to work without any problems not only on different platforms, and it should conjointly work seamlessly </a:t>
            </a:r>
            <a:r>
              <a:rPr lang="en-US" sz="2000" b="1" dirty="0" smtClean="0">
                <a:solidFill>
                  <a:srgbClr val="0070C0"/>
                </a:solidFill>
              </a:rPr>
              <a:t>when moving from one cloud infrastructure to a different one</a:t>
            </a:r>
            <a:r>
              <a:rPr lang="en-US" sz="2000" dirty="0" smtClean="0"/>
              <a:t>.</a:t>
            </a:r>
          </a:p>
          <a:p>
            <a:pPr marL="568325" indent="-331788" algn="just" fontAlgn="base">
              <a:buFont typeface="Wingdings" pitchFamily="2" charset="2"/>
              <a:buChar char="Ø"/>
            </a:pPr>
            <a:endParaRPr lang="en-US" sz="2000" dirty="0" smtClean="0"/>
          </a:p>
          <a:p>
            <a:pPr marL="568325" indent="-331788" algn="just" fontAlgn="base">
              <a:buFont typeface="Wingdings" pitchFamily="2" charset="2"/>
              <a:buChar char="Ø"/>
            </a:pPr>
            <a:r>
              <a:rPr lang="en-US" sz="2000" b="1" dirty="0" smtClean="0"/>
              <a:t>Acceptance Testing: </a:t>
            </a:r>
            <a:r>
              <a:rPr lang="en-US" sz="2000" dirty="0" smtClean="0"/>
              <a:t>Here the cloud-based </a:t>
            </a:r>
            <a:r>
              <a:rPr lang="en-US" sz="2000" b="1" dirty="0" smtClean="0">
                <a:solidFill>
                  <a:srgbClr val="0070C0"/>
                </a:solidFill>
              </a:rPr>
              <a:t>resolution</a:t>
            </a:r>
            <a:r>
              <a:rPr lang="en-US" sz="2000" dirty="0" smtClean="0"/>
              <a:t> is </a:t>
            </a:r>
            <a:r>
              <a:rPr lang="en-US" sz="2000" b="1" dirty="0" smtClean="0">
                <a:solidFill>
                  <a:srgbClr val="0070C0"/>
                </a:solidFill>
              </a:rPr>
              <a:t>handed over to the users </a:t>
            </a:r>
            <a:r>
              <a:rPr lang="en-US" sz="2000" dirty="0" smtClean="0"/>
              <a:t>to make sure it meets their expectations.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32</a:t>
            </a:fld>
            <a:endParaRPr lang="en-US" dirty="0"/>
          </a:p>
        </p:txBody>
      </p:sp>
      <p:sp>
        <p:nvSpPr>
          <p:cNvPr id="6" name="Rectangle 5"/>
          <p:cNvSpPr/>
          <p:nvPr/>
        </p:nvSpPr>
        <p:spPr>
          <a:xfrm>
            <a:off x="0" y="533400"/>
            <a:ext cx="9144000" cy="5940088"/>
          </a:xfrm>
          <a:prstGeom prst="rect">
            <a:avLst/>
          </a:prstGeom>
        </p:spPr>
        <p:txBody>
          <a:bodyPr wrap="square">
            <a:spAutoFit/>
          </a:bodyPr>
          <a:lstStyle/>
          <a:p>
            <a:pPr algn="just" fontAlgn="base"/>
            <a:r>
              <a:rPr lang="en-US" sz="2000" b="1" dirty="0" smtClean="0"/>
              <a:t>2. Non-Functional Testing:</a:t>
            </a:r>
            <a:r>
              <a:rPr lang="en-US" sz="2000" dirty="0" smtClean="0"/>
              <a:t> Non-functional </a:t>
            </a:r>
            <a:r>
              <a:rPr lang="en-US" sz="2000" b="1" dirty="0" smtClean="0">
                <a:solidFill>
                  <a:srgbClr val="0070C0"/>
                </a:solidFill>
              </a:rPr>
              <a:t>tests primarily specialize in web application-based</a:t>
            </a:r>
            <a:r>
              <a:rPr lang="en-US" sz="2000" dirty="0" smtClean="0"/>
              <a:t> tests ensuring that they meet the required needs. Here are a few types of non-functional tests mentioned below-</a:t>
            </a:r>
          </a:p>
          <a:p>
            <a:pPr algn="just" fontAlgn="base"/>
            <a:endParaRPr lang="en-US" sz="2000" dirty="0" smtClean="0"/>
          </a:p>
          <a:p>
            <a:pPr marL="393700" indent="-331788" algn="just" fontAlgn="base">
              <a:buFont typeface="Wingdings" pitchFamily="2" charset="2"/>
              <a:buChar char="Ø"/>
            </a:pPr>
            <a:r>
              <a:rPr lang="en-US" sz="2000" b="1" dirty="0" smtClean="0"/>
              <a:t>Performance Testing:</a:t>
            </a:r>
            <a:r>
              <a:rPr lang="en-US" sz="2000" dirty="0" smtClean="0"/>
              <a:t> In this testing, the </a:t>
            </a:r>
            <a:r>
              <a:rPr lang="en-US" sz="2000" b="1" dirty="0" smtClean="0">
                <a:solidFill>
                  <a:srgbClr val="C00000"/>
                </a:solidFill>
              </a:rPr>
              <a:t>response time to any user request must be verified</a:t>
            </a:r>
            <a:r>
              <a:rPr lang="en-US" sz="2000" dirty="0" smtClean="0"/>
              <a:t> to ensure that everything is intact even </a:t>
            </a:r>
            <a:r>
              <a:rPr lang="en-US" sz="2000" b="1" dirty="0" smtClean="0">
                <a:solidFill>
                  <a:srgbClr val="007434"/>
                </a:solidFill>
              </a:rPr>
              <a:t>when there are loads of requests</a:t>
            </a:r>
            <a:r>
              <a:rPr lang="en-US" sz="2000" dirty="0" smtClean="0"/>
              <a:t> to be satisfied. </a:t>
            </a:r>
            <a:r>
              <a:rPr lang="en-US" sz="2000" b="1" dirty="0" smtClean="0">
                <a:solidFill>
                  <a:srgbClr val="0070C0"/>
                </a:solidFill>
              </a:rPr>
              <a:t>Network latency </a:t>
            </a:r>
            <a:r>
              <a:rPr lang="en-US" sz="2000" dirty="0" smtClean="0"/>
              <a:t>is additionally one of the crucial factors to evaluate performance. Also, </a:t>
            </a:r>
            <a:r>
              <a:rPr lang="en-US" sz="2000" b="1" dirty="0" smtClean="0">
                <a:solidFill>
                  <a:srgbClr val="0070C0"/>
                </a:solidFill>
              </a:rPr>
              <a:t>workload balancing must be done</a:t>
            </a:r>
            <a:r>
              <a:rPr lang="en-US" sz="2000" dirty="0" smtClean="0"/>
              <a:t> once there’s a </a:t>
            </a:r>
            <a:r>
              <a:rPr lang="en-US" sz="2000" b="1" dirty="0" smtClean="0">
                <a:solidFill>
                  <a:srgbClr val="C00000"/>
                </a:solidFill>
              </a:rPr>
              <a:t>reduction in load</a:t>
            </a:r>
            <a:r>
              <a:rPr lang="en-US" sz="2000" dirty="0" smtClean="0"/>
              <a:t>, </a:t>
            </a:r>
            <a:r>
              <a:rPr lang="en-US" sz="2000" b="1" dirty="0" smtClean="0">
                <a:solidFill>
                  <a:srgbClr val="0070C0"/>
                </a:solidFill>
              </a:rPr>
              <a:t>by decommissioning resources</a:t>
            </a:r>
            <a:r>
              <a:rPr lang="en-US" sz="2000" dirty="0" smtClean="0"/>
              <a:t>. </a:t>
            </a:r>
          </a:p>
          <a:p>
            <a:pPr marL="393700" indent="-331788" algn="just" fontAlgn="base">
              <a:buFont typeface="Wingdings" pitchFamily="2" charset="2"/>
              <a:buChar char="Ø"/>
            </a:pPr>
            <a:endParaRPr lang="en-US" sz="2000" dirty="0" smtClean="0"/>
          </a:p>
          <a:p>
            <a:pPr marL="393700" indent="-331788" algn="just" fontAlgn="base">
              <a:buFont typeface="Wingdings" pitchFamily="2" charset="2"/>
              <a:buChar char="Ø"/>
            </a:pPr>
            <a:r>
              <a:rPr lang="en-US" sz="2000" b="1" dirty="0" smtClean="0"/>
              <a:t>Stress testing:</a:t>
            </a:r>
            <a:r>
              <a:rPr lang="en-US" sz="2000" dirty="0" smtClean="0"/>
              <a:t> This testing helps to determine the </a:t>
            </a:r>
            <a:r>
              <a:rPr lang="en-US" sz="2000" b="1" dirty="0" smtClean="0">
                <a:solidFill>
                  <a:srgbClr val="007434"/>
                </a:solidFill>
              </a:rPr>
              <a:t>ability of cloud applications to function under peak workloads</a:t>
            </a:r>
            <a:r>
              <a:rPr lang="en-US" sz="2000" dirty="0" smtClean="0"/>
              <a:t> while staying effective and stable.</a:t>
            </a:r>
          </a:p>
          <a:p>
            <a:pPr marL="393700" indent="-331788" algn="just" fontAlgn="base">
              <a:buFont typeface="Wingdings" pitchFamily="2" charset="2"/>
              <a:buChar char="Ø"/>
            </a:pPr>
            <a:endParaRPr lang="en-US" sz="2000" dirty="0" smtClean="0"/>
          </a:p>
          <a:p>
            <a:pPr marL="393700" indent="-331788" algn="just" fontAlgn="base">
              <a:buFont typeface="Wingdings" pitchFamily="2" charset="2"/>
              <a:buChar char="Ø"/>
            </a:pPr>
            <a:r>
              <a:rPr lang="en-US" sz="2000" b="1" dirty="0" smtClean="0"/>
              <a:t>Load testing: </a:t>
            </a:r>
            <a:r>
              <a:rPr lang="en-US" sz="2000" dirty="0" smtClean="0"/>
              <a:t>This testing helps to measure the </a:t>
            </a:r>
            <a:r>
              <a:rPr lang="en-US" sz="2000" b="1" dirty="0" smtClean="0">
                <a:solidFill>
                  <a:srgbClr val="007434"/>
                </a:solidFill>
              </a:rPr>
              <a:t>cloud application’s response concerning user traffic loads</a:t>
            </a:r>
            <a:r>
              <a:rPr lang="en-US" sz="2000" dirty="0" smtClean="0"/>
              <a:t>.</a:t>
            </a:r>
          </a:p>
          <a:p>
            <a:pPr marL="393700" indent="-331788" algn="just" fontAlgn="base">
              <a:buFont typeface="Wingdings" pitchFamily="2" charset="2"/>
              <a:buChar char="Ø"/>
            </a:pPr>
            <a:endParaRPr lang="en-US" sz="2000" dirty="0" smtClean="0"/>
          </a:p>
          <a:p>
            <a:pPr marL="393700" indent="-331788" algn="just" fontAlgn="base">
              <a:buFont typeface="Wingdings" pitchFamily="2" charset="2"/>
              <a:buChar char="Ø"/>
            </a:pPr>
            <a:r>
              <a:rPr lang="en-US" sz="2000" b="1" dirty="0" smtClean="0"/>
              <a:t>Latency testing:</a:t>
            </a:r>
            <a:r>
              <a:rPr lang="en-US" sz="2000" dirty="0" smtClean="0"/>
              <a:t> In this testing the </a:t>
            </a:r>
            <a:r>
              <a:rPr lang="en-US" sz="2000" b="1" dirty="0" smtClean="0">
                <a:solidFill>
                  <a:srgbClr val="007434"/>
                </a:solidFill>
              </a:rPr>
              <a:t>latency time between action and responses </a:t>
            </a:r>
            <a:r>
              <a:rPr lang="en-US" sz="2000" dirty="0" smtClean="0"/>
              <a:t>within an application with respect to a user request.</a:t>
            </a:r>
          </a:p>
          <a:p>
            <a:pPr marL="393700" indent="-331788" algn="just" fontAlgn="base">
              <a:buFont typeface="Wingdings" pitchFamily="2" charset="2"/>
              <a:buChar char="Ø"/>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33</a:t>
            </a:fld>
            <a:endParaRPr lang="en-US" dirty="0"/>
          </a:p>
        </p:txBody>
      </p:sp>
      <p:sp>
        <p:nvSpPr>
          <p:cNvPr id="6" name="Rectangle 5"/>
          <p:cNvSpPr/>
          <p:nvPr/>
        </p:nvSpPr>
        <p:spPr>
          <a:xfrm>
            <a:off x="0" y="533400"/>
            <a:ext cx="9144000" cy="6247864"/>
          </a:xfrm>
          <a:prstGeom prst="rect">
            <a:avLst/>
          </a:prstGeom>
        </p:spPr>
        <p:txBody>
          <a:bodyPr wrap="square">
            <a:spAutoFit/>
          </a:bodyPr>
          <a:lstStyle/>
          <a:p>
            <a:pPr marL="393700" indent="-331788" algn="just" fontAlgn="base">
              <a:buFont typeface="Wingdings" pitchFamily="2" charset="2"/>
              <a:buChar char="Ø"/>
            </a:pPr>
            <a:r>
              <a:rPr lang="en-US" sz="2000" b="1" dirty="0" smtClean="0"/>
              <a:t>Availability Testing:</a:t>
            </a:r>
            <a:r>
              <a:rPr lang="en-US" sz="2000" dirty="0" smtClean="0"/>
              <a:t> This testing determines the </a:t>
            </a:r>
            <a:r>
              <a:rPr lang="en-US" sz="2000" b="1" dirty="0" smtClean="0">
                <a:solidFill>
                  <a:srgbClr val="C00000"/>
                </a:solidFill>
              </a:rPr>
              <a:t>cloud must available all the time round the clock</a:t>
            </a:r>
            <a:r>
              <a:rPr lang="en-US" sz="2000" dirty="0" smtClean="0"/>
              <a:t>. As there might be any </a:t>
            </a:r>
            <a:r>
              <a:rPr lang="en-US" sz="2000" b="1" dirty="0" smtClean="0">
                <a:solidFill>
                  <a:srgbClr val="007434"/>
                </a:solidFill>
              </a:rPr>
              <a:t>mission-critical activities </a:t>
            </a:r>
            <a:r>
              <a:rPr lang="en-US" sz="2000" dirty="0" smtClean="0"/>
              <a:t>that can happen, the administrator i.e., cloud vendor should ensure that there’s no adverse impact on the customers.</a:t>
            </a:r>
          </a:p>
          <a:p>
            <a:pPr marL="393700" indent="-331788" algn="just" fontAlgn="base">
              <a:buFont typeface="Wingdings" pitchFamily="2" charset="2"/>
              <a:buChar char="Ø"/>
            </a:pPr>
            <a:r>
              <a:rPr lang="en-US" sz="2000" b="1" dirty="0" smtClean="0"/>
              <a:t>Multi-Tenancy Testing:</a:t>
            </a:r>
            <a:r>
              <a:rPr lang="en-US" sz="2000" dirty="0" smtClean="0"/>
              <a:t> In this cloud testing, multiple users use a cloud offering as a demo. Testing is performed to confirm that there’s </a:t>
            </a:r>
            <a:r>
              <a:rPr lang="en-US" sz="2000" b="1" dirty="0" smtClean="0">
                <a:solidFill>
                  <a:srgbClr val="007434"/>
                </a:solidFill>
              </a:rPr>
              <a:t>adequate security and access control of the data when multiple users are working in a single instance</a:t>
            </a:r>
            <a:r>
              <a:rPr lang="en-US" sz="2000" dirty="0" smtClean="0"/>
              <a:t>.</a:t>
            </a:r>
          </a:p>
          <a:p>
            <a:pPr marL="393700" indent="-331788" algn="just" fontAlgn="base">
              <a:buFont typeface="Wingdings" pitchFamily="2" charset="2"/>
              <a:buChar char="Ø"/>
            </a:pPr>
            <a:r>
              <a:rPr lang="en-US" sz="2000" b="1" dirty="0" smtClean="0"/>
              <a:t>Scalability Testing: </a:t>
            </a:r>
            <a:r>
              <a:rPr lang="en-US" sz="2000" dirty="0" smtClean="0"/>
              <a:t>This testing is performed to make sure that the </a:t>
            </a:r>
            <a:r>
              <a:rPr lang="en-US" sz="2000" b="1" dirty="0" smtClean="0">
                <a:solidFill>
                  <a:srgbClr val="0070C0"/>
                </a:solidFill>
              </a:rPr>
              <a:t>offerings provided can scale up or scale down</a:t>
            </a:r>
            <a:r>
              <a:rPr lang="en-US" sz="2000" dirty="0" smtClean="0"/>
              <a:t> as per the customer’s need.</a:t>
            </a:r>
          </a:p>
          <a:p>
            <a:pPr marL="393700" indent="-331788" algn="just" fontAlgn="base">
              <a:buFont typeface="Wingdings" pitchFamily="2" charset="2"/>
              <a:buChar char="Ø"/>
            </a:pPr>
            <a:endParaRPr lang="en-US" sz="2000" dirty="0" smtClean="0"/>
          </a:p>
          <a:p>
            <a:pPr marL="393700" indent="-331788" algn="just" fontAlgn="base">
              <a:buFont typeface="Wingdings" pitchFamily="2" charset="2"/>
              <a:buChar char="Ø"/>
            </a:pPr>
            <a:r>
              <a:rPr lang="en-US" sz="2000" b="1" dirty="0" smtClean="0"/>
              <a:t>Browser Performance testing:</a:t>
            </a:r>
            <a:r>
              <a:rPr lang="en-US" sz="2000" dirty="0" smtClean="0"/>
              <a:t> In this testing performance of a cloud-based application i.e., the </a:t>
            </a:r>
            <a:r>
              <a:rPr lang="en-US" sz="2000" b="1" dirty="0" smtClean="0">
                <a:solidFill>
                  <a:srgbClr val="0070C0"/>
                </a:solidFill>
              </a:rPr>
              <a:t>applications</a:t>
            </a:r>
            <a:r>
              <a:rPr lang="en-US" sz="2000" dirty="0" smtClean="0"/>
              <a:t> </a:t>
            </a:r>
            <a:r>
              <a:rPr lang="en-US" sz="2000" b="1" dirty="0" smtClean="0">
                <a:solidFill>
                  <a:srgbClr val="C00000"/>
                </a:solidFill>
              </a:rPr>
              <a:t>deployed over the cloud </a:t>
            </a:r>
            <a:r>
              <a:rPr lang="en-US" sz="2000" dirty="0" smtClean="0"/>
              <a:t>is </a:t>
            </a:r>
            <a:r>
              <a:rPr lang="en-US" sz="2000" b="1" dirty="0" smtClean="0">
                <a:solidFill>
                  <a:srgbClr val="0070C0"/>
                </a:solidFill>
              </a:rPr>
              <a:t>tested across different web browsers</a:t>
            </a:r>
            <a:r>
              <a:rPr lang="en-US" sz="2000" dirty="0" smtClean="0"/>
              <a:t>.</a:t>
            </a:r>
          </a:p>
          <a:p>
            <a:pPr marL="393700" indent="-331788" algn="just" fontAlgn="base">
              <a:buFont typeface="Wingdings" pitchFamily="2" charset="2"/>
              <a:buChar char="Ø"/>
            </a:pPr>
            <a:r>
              <a:rPr lang="en-US" sz="2000" b="1" dirty="0" smtClean="0"/>
              <a:t>Security Testing: </a:t>
            </a:r>
            <a:r>
              <a:rPr lang="en-US" sz="2000" dirty="0" smtClean="0"/>
              <a:t>As Cloud provides everything at any time, it is very important that all </a:t>
            </a:r>
            <a:r>
              <a:rPr lang="en-US" sz="2000" b="1" dirty="0" smtClean="0">
                <a:solidFill>
                  <a:srgbClr val="C00000"/>
                </a:solidFill>
              </a:rPr>
              <a:t>user-sensitive data must be secured and has no unauthorized access</a:t>
            </a:r>
            <a:r>
              <a:rPr lang="en-US" sz="2000" dirty="0" smtClean="0"/>
              <a:t> to maintain users’ privacy. </a:t>
            </a:r>
          </a:p>
          <a:p>
            <a:pPr marL="393700" indent="-331788" algn="just" fontAlgn="base">
              <a:buFont typeface="Wingdings" pitchFamily="2" charset="2"/>
              <a:buChar char="Ø"/>
            </a:pPr>
            <a:r>
              <a:rPr lang="en-US" sz="2000" b="1" dirty="0" smtClean="0"/>
              <a:t>Disaster Recovery Testing:</a:t>
            </a:r>
            <a:r>
              <a:rPr lang="en-US" sz="2000" dirty="0" smtClean="0"/>
              <a:t> In availability testing, the cloud has to be available at all times, if there are any types of failures occur like </a:t>
            </a:r>
            <a:r>
              <a:rPr lang="en-US" sz="2000" b="1" dirty="0" smtClean="0">
                <a:solidFill>
                  <a:srgbClr val="0070C0"/>
                </a:solidFill>
              </a:rPr>
              <a:t>network outages, breakdown due to high load, system failure, etc. this testing ensures how fast the failure can be captured </a:t>
            </a:r>
            <a:r>
              <a:rPr lang="en-US" sz="2000" dirty="0" smtClean="0"/>
              <a:t>and if any data loss occurs during this period.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34</a:t>
            </a:fld>
            <a:endParaRPr lang="en-US" dirty="0"/>
          </a:p>
        </p:txBody>
      </p:sp>
      <p:sp>
        <p:nvSpPr>
          <p:cNvPr id="6" name="Rectangle 5"/>
          <p:cNvSpPr/>
          <p:nvPr/>
        </p:nvSpPr>
        <p:spPr>
          <a:xfrm>
            <a:off x="0" y="752356"/>
            <a:ext cx="9144000" cy="6586418"/>
          </a:xfrm>
          <a:prstGeom prst="rect">
            <a:avLst/>
          </a:prstGeom>
        </p:spPr>
        <p:txBody>
          <a:bodyPr wrap="square">
            <a:spAutoFit/>
          </a:bodyPr>
          <a:lstStyle/>
          <a:p>
            <a:pPr algn="ctr" fontAlgn="base"/>
            <a:r>
              <a:rPr lang="en-US" sz="2400" b="1" dirty="0" smtClean="0"/>
              <a:t>Types of Cloud Testing</a:t>
            </a:r>
          </a:p>
          <a:p>
            <a:pPr algn="ctr" fontAlgn="base"/>
            <a:endParaRPr lang="en-US" sz="2400" b="1" dirty="0" smtClean="0"/>
          </a:p>
          <a:p>
            <a:pPr fontAlgn="base"/>
            <a:r>
              <a:rPr lang="en-US" sz="2000" dirty="0" smtClean="0"/>
              <a:t>There are three types of cloud testing:</a:t>
            </a:r>
          </a:p>
          <a:p>
            <a:pPr fontAlgn="base"/>
            <a:endParaRPr lang="en-US" sz="2000" dirty="0" smtClean="0"/>
          </a:p>
          <a:p>
            <a:pPr marL="565150" indent="-342900" algn="just" fontAlgn="base">
              <a:buFont typeface="+mj-lt"/>
              <a:buAutoNum type="arabicPeriod"/>
            </a:pPr>
            <a:r>
              <a:rPr lang="en-US" sz="2000" b="1" dirty="0" smtClean="0"/>
              <a:t>Cloud-Based Application Tests over Cloud:</a:t>
            </a:r>
            <a:r>
              <a:rPr lang="en-US" sz="2000" dirty="0" smtClean="0"/>
              <a:t> These types of tests help determine the </a:t>
            </a:r>
            <a:r>
              <a:rPr lang="en-US" sz="2000" b="1" dirty="0" smtClean="0">
                <a:solidFill>
                  <a:srgbClr val="FF0000"/>
                </a:solidFill>
              </a:rPr>
              <a:t>quality of cloud-based applications </a:t>
            </a:r>
            <a:r>
              <a:rPr lang="en-US" sz="2000" dirty="0" smtClean="0"/>
              <a:t>concerning </a:t>
            </a:r>
            <a:r>
              <a:rPr lang="en-US" sz="2000" b="1" dirty="0" smtClean="0">
                <a:solidFill>
                  <a:srgbClr val="C00000"/>
                </a:solidFill>
              </a:rPr>
              <a:t>different types of clouds</a:t>
            </a:r>
            <a:r>
              <a:rPr lang="en-US" sz="2000" dirty="0" smtClean="0"/>
              <a:t>.</a:t>
            </a:r>
          </a:p>
          <a:p>
            <a:pPr marL="565150" indent="-342900" algn="just" fontAlgn="base">
              <a:buFont typeface="+mj-lt"/>
              <a:buAutoNum type="arabicPeriod"/>
            </a:pPr>
            <a:endParaRPr lang="en-US" sz="2000" dirty="0" smtClean="0"/>
          </a:p>
          <a:p>
            <a:pPr marL="565150" indent="-342900" algn="just" fontAlgn="base">
              <a:buFont typeface="+mj-lt"/>
              <a:buAutoNum type="arabicPeriod"/>
            </a:pPr>
            <a:r>
              <a:rPr lang="en-US" sz="2000" b="1" dirty="0" smtClean="0"/>
              <a:t>Online-Based Application Tests on a Cloud: </a:t>
            </a:r>
            <a:r>
              <a:rPr lang="en-US" sz="2000" dirty="0" smtClean="0"/>
              <a:t>Online application supervisors/vendors perform these tests </a:t>
            </a:r>
            <a:r>
              <a:rPr lang="en-US" sz="2000" b="1" dirty="0" smtClean="0">
                <a:solidFill>
                  <a:srgbClr val="C00000"/>
                </a:solidFill>
              </a:rPr>
              <a:t>to check the functions and performance of their cloud-based services</a:t>
            </a:r>
            <a:r>
              <a:rPr lang="en-US" sz="2000" dirty="0" smtClean="0"/>
              <a:t>. This testing takes place with the help of </a:t>
            </a:r>
            <a:r>
              <a:rPr lang="en-US" sz="2000" b="1" dirty="0" smtClean="0">
                <a:solidFill>
                  <a:srgbClr val="C00000"/>
                </a:solidFill>
              </a:rPr>
              <a:t>Functional Testing</a:t>
            </a:r>
            <a:r>
              <a:rPr lang="en-US" sz="2000" dirty="0" smtClean="0"/>
              <a:t>. Online applications are connected with a legacy system and the connection quality between the application and the legacy system is tested. </a:t>
            </a:r>
            <a:r>
              <a:rPr lang="en-US" sz="2000" b="1" i="1" dirty="0" smtClean="0">
                <a:solidFill>
                  <a:srgbClr val="7030A0"/>
                </a:solidFill>
              </a:rPr>
              <a:t>[Application vendor supporting cross-function business process. This type of application vendor has a significant business footprint in an enterprise, offers capability to import other application data, has an application development platform, and likely has cloud-based support]</a:t>
            </a:r>
          </a:p>
          <a:p>
            <a:pPr marL="565150" indent="-342900" algn="just" fontAlgn="base">
              <a:buFont typeface="+mj-lt"/>
              <a:buAutoNum type="arabicPeriod"/>
            </a:pPr>
            <a:endParaRPr lang="en-US" sz="2000" dirty="0" smtClean="0"/>
          </a:p>
          <a:p>
            <a:pPr marL="565150" indent="-342900" algn="just" fontAlgn="base">
              <a:buFont typeface="+mj-lt"/>
              <a:buAutoNum type="arabicPeriod"/>
            </a:pPr>
            <a:r>
              <a:rPr lang="en-US" sz="2000" b="1" dirty="0" err="1" smtClean="0"/>
              <a:t>SaaS</a:t>
            </a:r>
            <a:r>
              <a:rPr lang="en-US" sz="2000" b="1" dirty="0" smtClean="0"/>
              <a:t> or Cloud Oriented Testing: </a:t>
            </a:r>
            <a:r>
              <a:rPr lang="en-US" sz="2000" dirty="0" smtClean="0"/>
              <a:t>These tests are performed by </a:t>
            </a:r>
            <a:r>
              <a:rPr lang="en-US" sz="2000" dirty="0" err="1" smtClean="0"/>
              <a:t>SaaS</a:t>
            </a:r>
            <a:r>
              <a:rPr lang="en-US" sz="2000" dirty="0" smtClean="0"/>
              <a:t> or Cloud vendors. The </a:t>
            </a:r>
            <a:r>
              <a:rPr lang="en-US" sz="2000" b="1" dirty="0" smtClean="0">
                <a:solidFill>
                  <a:srgbClr val="C00000"/>
                </a:solidFill>
              </a:rPr>
              <a:t>objective of these tests </a:t>
            </a:r>
            <a:r>
              <a:rPr lang="en-US" sz="2000" dirty="0" smtClean="0"/>
              <a:t>is to </a:t>
            </a:r>
            <a:r>
              <a:rPr lang="en-US" sz="2000" b="1" dirty="0" smtClean="0">
                <a:solidFill>
                  <a:srgbClr val="0070C0"/>
                </a:solidFill>
              </a:rPr>
              <a:t>evaluate the quality of individual service functions that are offered in </a:t>
            </a:r>
            <a:r>
              <a:rPr lang="en-US" sz="2000" b="1" dirty="0" err="1" smtClean="0">
                <a:solidFill>
                  <a:srgbClr val="0070C0"/>
                </a:solidFill>
              </a:rPr>
              <a:t>SaaS</a:t>
            </a:r>
            <a:r>
              <a:rPr lang="en-US" sz="2000" dirty="0" smtClean="0"/>
              <a:t> or cloud programs.</a:t>
            </a:r>
          </a:p>
          <a:p>
            <a:pPr marL="346075" indent="-346075"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35</a:t>
            </a:fld>
            <a:endParaRPr lang="en-US" dirty="0"/>
          </a:p>
        </p:txBody>
      </p:sp>
      <p:pic>
        <p:nvPicPr>
          <p:cNvPr id="2050" name="Picture 2"/>
          <p:cNvPicPr>
            <a:picLocks noChangeAspect="1" noChangeArrowheads="1"/>
          </p:cNvPicPr>
          <p:nvPr/>
        </p:nvPicPr>
        <p:blipFill>
          <a:blip r:embed="rId2"/>
          <a:srcRect l="21875" t="23958" r="15625" b="19792"/>
          <a:stretch>
            <a:fillRect/>
          </a:stretch>
        </p:blipFill>
        <p:spPr bwMode="auto">
          <a:xfrm>
            <a:off x="457200" y="762000"/>
            <a:ext cx="8305800" cy="55626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36</a:t>
            </a:fld>
            <a:endParaRPr lang="en-US" dirty="0"/>
          </a:p>
        </p:txBody>
      </p:sp>
      <p:sp>
        <p:nvSpPr>
          <p:cNvPr id="6" name="Rectangle 5"/>
          <p:cNvSpPr/>
          <p:nvPr/>
        </p:nvSpPr>
        <p:spPr>
          <a:xfrm>
            <a:off x="0" y="533400"/>
            <a:ext cx="9144000" cy="5078313"/>
          </a:xfrm>
          <a:prstGeom prst="rect">
            <a:avLst/>
          </a:prstGeom>
        </p:spPr>
        <p:txBody>
          <a:bodyPr wrap="square">
            <a:spAutoFit/>
          </a:bodyPr>
          <a:lstStyle/>
          <a:p>
            <a:pPr algn="ctr" fontAlgn="base"/>
            <a:r>
              <a:rPr lang="en-US" sz="2400" b="1" dirty="0" smtClean="0"/>
              <a:t>Tools for Functional Testing in Cloud</a:t>
            </a:r>
          </a:p>
          <a:p>
            <a:pPr algn="just" fontAlgn="base"/>
            <a:r>
              <a:rPr lang="en-US" sz="2000" dirty="0" smtClean="0"/>
              <a:t>There are many tools used for testing performance, load, stress testing in or of cloud.</a:t>
            </a:r>
          </a:p>
          <a:p>
            <a:pPr algn="just" fontAlgn="base"/>
            <a:r>
              <a:rPr lang="en-US" sz="2000" dirty="0" smtClean="0"/>
              <a:t> </a:t>
            </a:r>
          </a:p>
          <a:p>
            <a:pPr marL="346075" indent="-346075" algn="just" fontAlgn="base">
              <a:buFont typeface="Wingdings" pitchFamily="2" charset="2"/>
              <a:buChar char="Ø"/>
            </a:pPr>
            <a:r>
              <a:rPr lang="en-US" sz="2000" b="1" dirty="0" err="1" smtClean="0"/>
              <a:t>AppPerfect</a:t>
            </a:r>
            <a:r>
              <a:rPr lang="en-US" sz="2000" b="1" dirty="0" smtClean="0"/>
              <a:t>: </a:t>
            </a:r>
            <a:r>
              <a:rPr lang="en-US" sz="2000" dirty="0" err="1" smtClean="0"/>
              <a:t>AppPerfect</a:t>
            </a:r>
            <a:r>
              <a:rPr lang="en-US" sz="2000" dirty="0" smtClean="0"/>
              <a:t> is a software development company located in Sunnyvale, CA. It markets </a:t>
            </a:r>
            <a:r>
              <a:rPr lang="en-US" sz="2000" b="1" dirty="0" smtClean="0">
                <a:solidFill>
                  <a:srgbClr val="0070C0"/>
                </a:solidFill>
              </a:rPr>
              <a:t>supports and develops a set of testing and monitoring products that are used to analyze, test, and monitor web and windows-based applications.</a:t>
            </a:r>
          </a:p>
          <a:p>
            <a:pPr marL="346075" indent="-346075" algn="just" fontAlgn="base">
              <a:buFont typeface="Wingdings" pitchFamily="2" charset="2"/>
              <a:buChar char="Ø"/>
            </a:pPr>
            <a:endParaRPr lang="en-US" sz="2000" dirty="0" smtClean="0"/>
          </a:p>
          <a:p>
            <a:pPr marL="346075" indent="-346075" algn="just" fontAlgn="base">
              <a:buFont typeface="Wingdings" pitchFamily="2" charset="2"/>
              <a:buChar char="Ø"/>
            </a:pPr>
            <a:r>
              <a:rPr lang="en-US" sz="2000" b="1" dirty="0" err="1" smtClean="0"/>
              <a:t>Jmeter</a:t>
            </a:r>
            <a:r>
              <a:rPr lang="en-US" sz="2000" b="1" dirty="0" smtClean="0"/>
              <a:t>: </a:t>
            </a:r>
            <a:r>
              <a:rPr lang="en-US" sz="2000" dirty="0" smtClean="0"/>
              <a:t>Apache </a:t>
            </a:r>
            <a:r>
              <a:rPr lang="en-US" sz="2000" dirty="0" err="1" smtClean="0"/>
              <a:t>JMeter</a:t>
            </a:r>
            <a:r>
              <a:rPr lang="en-US" sz="2000" dirty="0" smtClean="0"/>
              <a:t> is an open-source, Java-based application software designed to </a:t>
            </a:r>
            <a:r>
              <a:rPr lang="en-US" sz="2000" b="1" dirty="0" smtClean="0">
                <a:solidFill>
                  <a:srgbClr val="0070C0"/>
                </a:solidFill>
              </a:rPr>
              <a:t>load testing tools </a:t>
            </a:r>
            <a:r>
              <a:rPr lang="en-US" sz="2000" dirty="0" smtClean="0"/>
              <a:t>to analyze and monitor the performance of the </a:t>
            </a:r>
            <a:r>
              <a:rPr lang="en-US" sz="2000" b="1" dirty="0" smtClean="0">
                <a:solidFill>
                  <a:srgbClr val="0070C0"/>
                </a:solidFill>
              </a:rPr>
              <a:t>services and web applications.</a:t>
            </a:r>
          </a:p>
          <a:p>
            <a:pPr marL="346075" indent="-346075" algn="just" fontAlgn="base">
              <a:buFont typeface="Wingdings" pitchFamily="2" charset="2"/>
              <a:buChar char="Ø"/>
            </a:pPr>
            <a:endParaRPr lang="en-US" sz="2000" dirty="0" smtClean="0"/>
          </a:p>
          <a:p>
            <a:pPr marL="346075" indent="-346075" algn="just" fontAlgn="base">
              <a:buFont typeface="Wingdings" pitchFamily="2" charset="2"/>
              <a:buChar char="Ø"/>
            </a:pPr>
            <a:r>
              <a:rPr lang="en-US" sz="2000" b="1" dirty="0" smtClean="0"/>
              <a:t>SOASTA </a:t>
            </a:r>
            <a:r>
              <a:rPr lang="en-US" sz="2000" b="1" dirty="0" err="1" smtClean="0"/>
              <a:t>CloudTest</a:t>
            </a:r>
            <a:r>
              <a:rPr lang="en-US" sz="2000" b="1" dirty="0" smtClean="0"/>
              <a:t>: </a:t>
            </a:r>
            <a:r>
              <a:rPr lang="en-US" sz="2000" dirty="0" smtClean="0"/>
              <a:t>SOASTA cloud test is a </a:t>
            </a:r>
            <a:r>
              <a:rPr lang="en-US" sz="2000" b="1" dirty="0" smtClean="0">
                <a:solidFill>
                  <a:srgbClr val="C00000"/>
                </a:solidFill>
              </a:rPr>
              <a:t>cross-platform test management</a:t>
            </a:r>
            <a:r>
              <a:rPr lang="en-US" sz="2000" dirty="0" smtClean="0"/>
              <a:t> tool with a user-friendly design.</a:t>
            </a:r>
          </a:p>
          <a:p>
            <a:pPr marL="346075" indent="-346075" algn="just" fontAlgn="base">
              <a:buFont typeface="Wingdings" pitchFamily="2" charset="2"/>
              <a:buChar char="Ø"/>
            </a:pPr>
            <a:endParaRPr lang="en-US" sz="2000" dirty="0" smtClean="0"/>
          </a:p>
          <a:p>
            <a:pPr marL="346075" indent="-346075" algn="just" fontAlgn="base">
              <a:buFont typeface="Wingdings" pitchFamily="2" charset="2"/>
              <a:buChar char="Ø"/>
            </a:pPr>
            <a:r>
              <a:rPr lang="en-US" sz="2000" b="1" dirty="0" err="1" smtClean="0"/>
              <a:t>LoadStorm</a:t>
            </a:r>
            <a:r>
              <a:rPr lang="en-US" sz="2000" b="1" dirty="0" smtClean="0"/>
              <a:t>:</a:t>
            </a:r>
            <a:r>
              <a:rPr lang="en-US" sz="2000" dirty="0" smtClean="0"/>
              <a:t> It is a tool to </a:t>
            </a:r>
            <a:r>
              <a:rPr lang="en-US" sz="2000" b="1" dirty="0" smtClean="0">
                <a:solidFill>
                  <a:srgbClr val="C00000"/>
                </a:solidFill>
              </a:rPr>
              <a:t>manage and monitor the performance of the entire cloud infrastructure</a:t>
            </a:r>
            <a:r>
              <a:rPr lang="en-US" sz="2000" dirty="0" smtClean="0"/>
              <a:t> and produces a real-time graph for performance analysis.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37</a:t>
            </a:fld>
            <a:endParaRPr lang="en-US" dirty="0"/>
          </a:p>
        </p:txBody>
      </p:sp>
      <p:sp>
        <p:nvSpPr>
          <p:cNvPr id="6" name="Rectangle 5"/>
          <p:cNvSpPr/>
          <p:nvPr/>
        </p:nvSpPr>
        <p:spPr>
          <a:xfrm>
            <a:off x="0" y="533400"/>
            <a:ext cx="9144000" cy="4647426"/>
          </a:xfrm>
          <a:prstGeom prst="rect">
            <a:avLst/>
          </a:prstGeom>
        </p:spPr>
        <p:txBody>
          <a:bodyPr wrap="square">
            <a:spAutoFit/>
          </a:bodyPr>
          <a:lstStyle/>
          <a:p>
            <a:pPr marL="346075" indent="-346075" algn="ctr" fontAlgn="base"/>
            <a:r>
              <a:rPr lang="en-US" sz="2800" b="1" dirty="0" smtClean="0">
                <a:solidFill>
                  <a:srgbClr val="C00000"/>
                </a:solidFill>
              </a:rPr>
              <a:t>Tools for Security Testing in Cloud</a:t>
            </a:r>
          </a:p>
          <a:p>
            <a:pPr marL="346075" indent="-346075" algn="ctr" fontAlgn="base"/>
            <a:endParaRPr lang="en-US" sz="2800" b="1" dirty="0" smtClean="0">
              <a:solidFill>
                <a:srgbClr val="C00000"/>
              </a:solidFill>
            </a:endParaRPr>
          </a:p>
          <a:p>
            <a:pPr marL="346075" indent="-346075" algn="just" fontAlgn="base"/>
            <a:r>
              <a:rPr lang="en-US" sz="2000" dirty="0" smtClean="0"/>
              <a:t>The following are the tools for security testing in the cloud:</a:t>
            </a:r>
          </a:p>
          <a:p>
            <a:pPr marL="346075" indent="-346075" algn="just" fontAlgn="base"/>
            <a:endParaRPr lang="en-US" sz="2000" dirty="0" smtClean="0"/>
          </a:p>
          <a:p>
            <a:pPr marL="346075" indent="-346075" algn="just" fontAlgn="base">
              <a:buFont typeface="Wingdings" pitchFamily="2" charset="2"/>
              <a:buChar char="Ø"/>
            </a:pPr>
            <a:r>
              <a:rPr lang="en-US" sz="2000" b="1" dirty="0" err="1" smtClean="0"/>
              <a:t>Nessus</a:t>
            </a:r>
            <a:r>
              <a:rPr lang="en-US" sz="2000" b="1" dirty="0" smtClean="0"/>
              <a:t>: </a:t>
            </a:r>
            <a:r>
              <a:rPr lang="en-US" sz="2000" dirty="0" err="1" smtClean="0"/>
              <a:t>Nessus</a:t>
            </a:r>
            <a:r>
              <a:rPr lang="en-US" sz="2000" dirty="0" smtClean="0"/>
              <a:t> is a </a:t>
            </a:r>
            <a:r>
              <a:rPr lang="en-US" sz="2000" b="1" dirty="0" smtClean="0">
                <a:solidFill>
                  <a:srgbClr val="C00000"/>
                </a:solidFill>
              </a:rPr>
              <a:t>remote security scanning tool that scans </a:t>
            </a:r>
            <a:r>
              <a:rPr lang="en-US" sz="2000" dirty="0" smtClean="0"/>
              <a:t>the system and raises an alert if any vulnerability is discovered that hackers could use to get unauthorized access to sensitive data.</a:t>
            </a:r>
          </a:p>
          <a:p>
            <a:pPr marL="346075" indent="-346075" algn="just" fontAlgn="base">
              <a:buFont typeface="Wingdings" pitchFamily="2" charset="2"/>
              <a:buChar char="Ø"/>
            </a:pPr>
            <a:endParaRPr lang="en-US" sz="2000" dirty="0" smtClean="0"/>
          </a:p>
          <a:p>
            <a:pPr marL="346075" indent="-346075" algn="just" fontAlgn="base">
              <a:buFont typeface="Wingdings" pitchFamily="2" charset="2"/>
              <a:buChar char="Ø"/>
            </a:pPr>
            <a:r>
              <a:rPr lang="en-US" sz="2000" b="1" dirty="0" smtClean="0"/>
              <a:t>Wireshark: </a:t>
            </a:r>
            <a:r>
              <a:rPr lang="en-US" sz="2000" dirty="0" smtClean="0"/>
              <a:t>Wireshark is an </a:t>
            </a:r>
            <a:r>
              <a:rPr lang="en-US" sz="2000" b="1" dirty="0" smtClean="0">
                <a:solidFill>
                  <a:srgbClr val="007434"/>
                </a:solidFill>
              </a:rPr>
              <a:t>open-source packet analyzer used for network troubleshooting and monitoring</a:t>
            </a:r>
            <a:r>
              <a:rPr lang="en-US" sz="2000" dirty="0" smtClean="0"/>
              <a:t>, software, and communications protocols development. </a:t>
            </a:r>
          </a:p>
          <a:p>
            <a:pPr marL="346075" indent="-346075" algn="just" fontAlgn="base">
              <a:buFont typeface="Wingdings" pitchFamily="2" charset="2"/>
              <a:buChar char="Ø"/>
            </a:pPr>
            <a:endParaRPr lang="en-US" sz="2000" dirty="0" smtClean="0"/>
          </a:p>
          <a:p>
            <a:pPr marL="346075" indent="-346075" algn="just" fontAlgn="base">
              <a:buFont typeface="Wingdings" pitchFamily="2" charset="2"/>
              <a:buChar char="Ø"/>
            </a:pPr>
            <a:r>
              <a:rPr lang="en-US" sz="2000" b="1" dirty="0" err="1" smtClean="0"/>
              <a:t>Nmap</a:t>
            </a:r>
            <a:r>
              <a:rPr lang="en-US" sz="2000" b="1" dirty="0" smtClean="0"/>
              <a:t>:</a:t>
            </a:r>
            <a:r>
              <a:rPr lang="en-US" sz="2000" dirty="0" smtClean="0"/>
              <a:t> </a:t>
            </a:r>
            <a:r>
              <a:rPr lang="en-US" sz="2000" dirty="0" err="1" smtClean="0"/>
              <a:t>Nmap</a:t>
            </a:r>
            <a:r>
              <a:rPr lang="en-US" sz="2000" dirty="0" smtClean="0"/>
              <a:t> is a </a:t>
            </a:r>
            <a:r>
              <a:rPr lang="en-US" sz="2000" b="1" dirty="0" smtClean="0">
                <a:solidFill>
                  <a:srgbClr val="007434"/>
                </a:solidFill>
              </a:rPr>
              <a:t>network scanner </a:t>
            </a:r>
            <a:r>
              <a:rPr lang="en-US" sz="2000" dirty="0" smtClean="0"/>
              <a:t>that is used to discover hosts and services on a network </a:t>
            </a:r>
            <a:r>
              <a:rPr lang="en-US" sz="2000" b="1" dirty="0" smtClean="0">
                <a:solidFill>
                  <a:srgbClr val="0070C0"/>
                </a:solidFill>
              </a:rPr>
              <a:t>by sending packets and analyzing the response</a:t>
            </a:r>
            <a:r>
              <a:rPr lang="en-US" sz="20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38</a:t>
            </a:fld>
            <a:endParaRPr lang="en-US" dirty="0"/>
          </a:p>
        </p:txBody>
      </p:sp>
      <p:sp>
        <p:nvSpPr>
          <p:cNvPr id="6" name="Rectangle 5"/>
          <p:cNvSpPr/>
          <p:nvPr/>
        </p:nvSpPr>
        <p:spPr>
          <a:xfrm>
            <a:off x="0" y="533400"/>
            <a:ext cx="9144000" cy="6001643"/>
          </a:xfrm>
          <a:prstGeom prst="rect">
            <a:avLst/>
          </a:prstGeom>
        </p:spPr>
        <p:txBody>
          <a:bodyPr wrap="square">
            <a:spAutoFit/>
          </a:bodyPr>
          <a:lstStyle/>
          <a:p>
            <a:pPr algn="ctr" fontAlgn="base"/>
            <a:r>
              <a:rPr lang="en-US" sz="2400" b="1" dirty="0" smtClean="0"/>
              <a:t>Benefits Of Cloud Testing</a:t>
            </a:r>
          </a:p>
          <a:p>
            <a:pPr algn="just" fontAlgn="base"/>
            <a:r>
              <a:rPr lang="en-US" sz="2000" dirty="0" smtClean="0"/>
              <a:t>The following are some of the benefits of cloud testing:</a:t>
            </a:r>
          </a:p>
          <a:p>
            <a:pPr marL="457200" indent="-457200" algn="just" fontAlgn="base">
              <a:buFont typeface="Wingdings" pitchFamily="2" charset="2"/>
              <a:buChar char="Ø"/>
            </a:pPr>
            <a:r>
              <a:rPr lang="en-US" sz="2000" b="1" dirty="0" smtClean="0"/>
              <a:t>Availability of Required testing environment:</a:t>
            </a:r>
            <a:r>
              <a:rPr lang="en-US" sz="2000" dirty="0" smtClean="0"/>
              <a:t> In cloud testing, testing teams can easily </a:t>
            </a:r>
            <a:r>
              <a:rPr lang="en-US" sz="2000" b="1" dirty="0" smtClean="0">
                <a:solidFill>
                  <a:srgbClr val="0070C0"/>
                </a:solidFill>
              </a:rPr>
              <a:t>replicate the customer’s environment for effective testing of the cloud without investing in the additional hardware and software resources for testing</a:t>
            </a:r>
            <a:r>
              <a:rPr lang="en-US" sz="2000" dirty="0" smtClean="0"/>
              <a:t>. These resources can be accessed from any device with a network connection. </a:t>
            </a:r>
          </a:p>
          <a:p>
            <a:pPr marL="457200" indent="-457200" algn="just" fontAlgn="base">
              <a:buFont typeface="Wingdings" pitchFamily="2" charset="2"/>
              <a:buChar char="Ø"/>
            </a:pPr>
            <a:r>
              <a:rPr lang="en-US" sz="2000" b="1" dirty="0" smtClean="0"/>
              <a:t>Less expensive:</a:t>
            </a:r>
            <a:r>
              <a:rPr lang="en-US" sz="2000" dirty="0" smtClean="0"/>
              <a:t> Cloud testing is more cost-efficient than traditional methods of testing, as there is no need of investing in additional hardware and software resources. Customers, as well as the testing team, only pay for what they use.</a:t>
            </a:r>
          </a:p>
          <a:p>
            <a:pPr marL="457200" indent="-457200" algn="just" fontAlgn="base">
              <a:buFont typeface="Wingdings" pitchFamily="2" charset="2"/>
              <a:buChar char="Ø"/>
            </a:pPr>
            <a:r>
              <a:rPr lang="en-US" sz="2000" b="1" dirty="0" smtClean="0"/>
              <a:t>Faster testing: </a:t>
            </a:r>
            <a:r>
              <a:rPr lang="en-US" sz="2000" dirty="0" smtClean="0"/>
              <a:t>Cloud testing is faster than the traditional method of testing as most of the management tasks like physical infrastructure management for testing are removed.</a:t>
            </a:r>
          </a:p>
          <a:p>
            <a:pPr marL="457200" indent="-457200" algn="just" fontAlgn="base">
              <a:buFont typeface="Wingdings" pitchFamily="2" charset="2"/>
              <a:buChar char="Ø"/>
            </a:pPr>
            <a:r>
              <a:rPr lang="en-US" sz="2000" b="1" dirty="0" smtClean="0"/>
              <a:t>Scalability: </a:t>
            </a:r>
            <a:r>
              <a:rPr lang="en-US" sz="2000" dirty="0" smtClean="0"/>
              <a:t>The cloud computing resources can be increased and decreased whenever required, based on testing demands.</a:t>
            </a:r>
          </a:p>
          <a:p>
            <a:pPr marL="457200" indent="-457200" algn="just" fontAlgn="base">
              <a:buFont typeface="Wingdings" pitchFamily="2" charset="2"/>
              <a:buChar char="Ø"/>
            </a:pPr>
            <a:r>
              <a:rPr lang="en-US" sz="2000" b="1" dirty="0" smtClean="0"/>
              <a:t>Customization:</a:t>
            </a:r>
            <a:r>
              <a:rPr lang="en-US" sz="2000" dirty="0" smtClean="0"/>
              <a:t> Cloud testing can be customized as per the usage, cost and time based on the variety of users and user’s environment.</a:t>
            </a:r>
          </a:p>
          <a:p>
            <a:pPr marL="457200" indent="-457200" algn="just" fontAlgn="base">
              <a:buFont typeface="Wingdings" pitchFamily="2" charset="2"/>
              <a:buChar char="Ø"/>
            </a:pPr>
            <a:r>
              <a:rPr lang="en-US" sz="2000" b="1" dirty="0" smtClean="0"/>
              <a:t>Disaster recovery:</a:t>
            </a:r>
            <a:r>
              <a:rPr lang="en-US" sz="2000" dirty="0" smtClean="0"/>
              <a:t> Disaster recovery is easily possible as the data backup is taken at the cloud vendors as well as at the user’s end also.</a:t>
            </a:r>
          </a:p>
          <a:p>
            <a:pPr marL="457200" indent="-457200" algn="ctr" fontAlgn="base">
              <a:buFont typeface="Wingdings" pitchFamily="2" charset="2"/>
              <a:buChar char="Ø"/>
            </a:pPr>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Testing Under Control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39</a:t>
            </a:fld>
            <a:endParaRPr lang="en-US" dirty="0"/>
          </a:p>
        </p:txBody>
      </p:sp>
      <p:sp>
        <p:nvSpPr>
          <p:cNvPr id="6" name="Rectangle 5"/>
          <p:cNvSpPr/>
          <p:nvPr/>
        </p:nvSpPr>
        <p:spPr>
          <a:xfrm>
            <a:off x="0" y="533400"/>
            <a:ext cx="9144000" cy="4524315"/>
          </a:xfrm>
          <a:prstGeom prst="rect">
            <a:avLst/>
          </a:prstGeom>
        </p:spPr>
        <p:txBody>
          <a:bodyPr wrap="square">
            <a:spAutoFit/>
          </a:bodyPr>
          <a:lstStyle/>
          <a:p>
            <a:pPr algn="ctr"/>
            <a:r>
              <a:rPr lang="en-US" sz="2400" b="1" dirty="0" smtClean="0"/>
              <a:t>Cloud testing vs. on-premises testing for applications</a:t>
            </a:r>
          </a:p>
          <a:p>
            <a:pPr algn="ctr"/>
            <a:endParaRPr lang="en-US" sz="2400" b="1" dirty="0" smtClean="0"/>
          </a:p>
          <a:p>
            <a:pPr algn="just"/>
            <a:r>
              <a:rPr lang="en-US" sz="2000" dirty="0" smtClean="0"/>
              <a:t>Compared to a traditional on-premises testing environment, cloud testing offers users pay-per-use pricing, flexibility and reduced time to market. The test processes and technologies used to perform functional testing against cloud-based applications are not significantly different than traditional in-house applications, but awareness of the nonfunctional risks around the cloud is critical to success.</a:t>
            </a:r>
          </a:p>
          <a:p>
            <a:pPr algn="just"/>
            <a:endParaRPr lang="en-US" sz="2000" dirty="0" smtClean="0"/>
          </a:p>
          <a:p>
            <a:pPr algn="just"/>
            <a:r>
              <a:rPr lang="en-US" sz="2000" dirty="0" smtClean="0"/>
              <a:t>For example, if testing involves production data, then appropriate security and data integrity processes and procedures need to be in place and validated before functional testing can begin. Furthermore, cloud testing can be undertaken from any location or device with a network connection, as opposed to testing on premises, which must take place on site.</a:t>
            </a:r>
          </a:p>
          <a:p>
            <a:pPr marL="457200" indent="-457200" algn="just" fontAlgn="base">
              <a:buFont typeface="Wingdings" pitchFamily="2" charset="2"/>
              <a:buChar char="Ø"/>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Ecosystem                   Cont….</a:t>
            </a:r>
            <a:endParaRPr lang="en-US" sz="2800" b="1" dirty="0"/>
          </a:p>
        </p:txBody>
      </p:sp>
      <p:sp>
        <p:nvSpPr>
          <p:cNvPr id="3" name="Content Placeholder 2"/>
          <p:cNvSpPr>
            <a:spLocks noGrp="1"/>
          </p:cNvSpPr>
          <p:nvPr>
            <p:ph idx="1"/>
          </p:nvPr>
        </p:nvSpPr>
        <p:spPr>
          <a:xfrm>
            <a:off x="0" y="609600"/>
            <a:ext cx="9144000" cy="5486400"/>
          </a:xfrm>
        </p:spPr>
        <p:txBody>
          <a:bodyPr>
            <a:noAutofit/>
          </a:bodyPr>
          <a:lstStyle/>
          <a:p>
            <a:pPr algn="just">
              <a:buFont typeface="Wingdings" pitchFamily="2" charset="2"/>
              <a:buChar char="Ø"/>
            </a:pPr>
            <a:r>
              <a:rPr lang="en-US" sz="2000" dirty="0" smtClean="0"/>
              <a:t>A </a:t>
            </a:r>
            <a:r>
              <a:rPr lang="en-US" sz="2000" b="1" dirty="0" smtClean="0"/>
              <a:t>cloud ecosystem</a:t>
            </a:r>
            <a:r>
              <a:rPr lang="en-US" sz="2000" dirty="0" smtClean="0"/>
              <a:t> is a dynamic system of interdependent elements, all of which work together to make cloud services possible.</a:t>
            </a:r>
          </a:p>
          <a:p>
            <a:pPr algn="just">
              <a:buFont typeface="Wingdings" pitchFamily="2" charset="2"/>
              <a:buChar char="Ø"/>
            </a:pPr>
            <a:r>
              <a:rPr lang="en-US" sz="2000" dirty="0" smtClean="0"/>
              <a:t> In nature, an ecosystem consists of objects that are linked and work together that are living and non-living. </a:t>
            </a:r>
          </a:p>
          <a:p>
            <a:pPr algn="just">
              <a:buFont typeface="Wingdings" pitchFamily="2" charset="2"/>
              <a:buChar char="Ø"/>
            </a:pPr>
            <a:r>
              <a:rPr lang="en-US" sz="2000" dirty="0" smtClean="0"/>
              <a:t>The ecosystem consists of hardware and software in cloud computing, as well as cloud clients, cloud developers, consultants, integrators, and collaborators.</a:t>
            </a:r>
          </a:p>
          <a:p>
            <a:pPr algn="just">
              <a:buFont typeface="Wingdings" pitchFamily="2" charset="2"/>
              <a:buChar char="Ø"/>
            </a:pPr>
            <a:r>
              <a:rPr lang="en-US" sz="2000" b="1" dirty="0" smtClean="0"/>
              <a:t>How a cloud ecosystem works</a:t>
            </a:r>
            <a:r>
              <a:rPr lang="en-US" sz="2000" dirty="0" smtClean="0"/>
              <a:t>?</a:t>
            </a:r>
          </a:p>
          <a:p>
            <a:pPr marL="690563" algn="just">
              <a:buFont typeface="Wingdings" pitchFamily="2" charset="2"/>
              <a:buChar char="§"/>
              <a:tabLst>
                <a:tab pos="693738" algn="l"/>
              </a:tabLst>
            </a:pPr>
            <a:r>
              <a:rPr lang="en-US" sz="2000" dirty="0" smtClean="0"/>
              <a:t>A public cloud provider is the nucleus of a cloud environment. It may be an </a:t>
            </a:r>
            <a:r>
              <a:rPr lang="en-US" sz="2000" dirty="0" err="1" smtClean="0"/>
              <a:t>IaaS</a:t>
            </a:r>
            <a:r>
              <a:rPr lang="en-US" sz="2000" dirty="0" smtClean="0"/>
              <a:t> provider like Amazon Web Services (AWS) or a vendor like </a:t>
            </a:r>
            <a:r>
              <a:rPr lang="en-US" sz="2000" dirty="0" err="1" smtClean="0"/>
              <a:t>Salesforce</a:t>
            </a:r>
            <a:r>
              <a:rPr lang="en-US" sz="2000" dirty="0" smtClean="0"/>
              <a:t> for </a:t>
            </a:r>
            <a:r>
              <a:rPr lang="en-US" sz="2000" dirty="0" err="1" smtClean="0"/>
              <a:t>SaaS</a:t>
            </a:r>
            <a:r>
              <a:rPr lang="en-US" sz="2000" dirty="0" smtClean="0"/>
              <a:t>.</a:t>
            </a:r>
          </a:p>
          <a:p>
            <a:pPr marL="690563" algn="just">
              <a:buFont typeface="Wingdings" pitchFamily="2" charset="2"/>
              <a:buChar char="§"/>
              <a:tabLst>
                <a:tab pos="693738" algn="l"/>
              </a:tabLst>
            </a:pPr>
            <a:r>
              <a:rPr lang="en-US" sz="2000" dirty="0" smtClean="0"/>
              <a:t> Since these businesses overlap, there is no vendor lock-in, making the environment more dynamic. </a:t>
            </a:r>
          </a:p>
          <a:p>
            <a:pPr marL="690563" algn="just">
              <a:buFont typeface="Wingdings" pitchFamily="2" charset="2"/>
              <a:buChar char="§"/>
              <a:tabLst>
                <a:tab pos="693738" algn="l"/>
              </a:tabLst>
            </a:pPr>
            <a:r>
              <a:rPr lang="en-US" sz="2000" dirty="0" smtClean="0"/>
              <a:t>AWS, for instance, is the core of its ecosystem, but it is also a part of the ecosystem of the </a:t>
            </a:r>
            <a:r>
              <a:rPr lang="en-US" sz="2000" dirty="0" err="1" smtClean="0"/>
              <a:t>Salesforce</a:t>
            </a:r>
            <a:r>
              <a:rPr lang="en-US" sz="2000" dirty="0" smtClean="0"/>
              <a:t>. </a:t>
            </a:r>
          </a:p>
          <a:p>
            <a:pPr marL="690563" algn="just">
              <a:buFont typeface="Wingdings" pitchFamily="2" charset="2"/>
              <a:buChar char="§"/>
              <a:tabLst>
                <a:tab pos="693738" algn="l"/>
              </a:tabLst>
            </a:pPr>
            <a:r>
              <a:rPr lang="en-US" sz="2000" dirty="0" err="1" smtClean="0"/>
              <a:t>Salesforce</a:t>
            </a:r>
            <a:r>
              <a:rPr lang="en-US" sz="2000" dirty="0" smtClean="0"/>
              <a:t> runs a variety of its services on the infrastructure of AWS, and </a:t>
            </a:r>
            <a:r>
              <a:rPr lang="en-US" sz="2000" dirty="0" err="1" smtClean="0"/>
              <a:t>Salesforce</a:t>
            </a:r>
            <a:r>
              <a:rPr lang="en-US" sz="2000" dirty="0" smtClean="0"/>
              <a:t> clients can access parts of AWS, such as its Simple Storage Service, through devices called connectors.</a:t>
            </a:r>
          </a:p>
          <a:p>
            <a:pPr algn="just">
              <a:buFont typeface="Wingdings" pitchFamily="2" charset="2"/>
              <a:buChar char="Ø"/>
            </a:pPr>
            <a:endParaRPr lang="en-US" sz="2000" dirty="0"/>
          </a:p>
          <a:p>
            <a:pPr marL="801688" indent="-457200" algn="just">
              <a:buAutoNum type="arabicPeriod"/>
            </a:pPr>
            <a:endParaRPr lang="en-US" sz="2000" b="1" dirty="0" smtClean="0"/>
          </a:p>
        </p:txBody>
      </p:sp>
      <p:sp>
        <p:nvSpPr>
          <p:cNvPr id="5" name="Slide Number Placeholder 4"/>
          <p:cNvSpPr>
            <a:spLocks noGrp="1"/>
          </p:cNvSpPr>
          <p:nvPr>
            <p:ph type="sldNum" sz="quarter" idx="12"/>
          </p:nvPr>
        </p:nvSpPr>
        <p:spPr/>
        <p:txBody>
          <a:bodyPr/>
          <a:lstStyle/>
          <a:p>
            <a:fld id="{7CF9E0AB-1A05-4949-ACEC-7E562C04B18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40</a:t>
            </a:fld>
            <a:endParaRPr lang="en-US" dirty="0"/>
          </a:p>
        </p:txBody>
      </p:sp>
      <p:sp>
        <p:nvSpPr>
          <p:cNvPr id="7" name="Rectangle 6"/>
          <p:cNvSpPr/>
          <p:nvPr/>
        </p:nvSpPr>
        <p:spPr>
          <a:xfrm>
            <a:off x="76200" y="381000"/>
            <a:ext cx="8915400" cy="2554545"/>
          </a:xfrm>
          <a:prstGeom prst="rect">
            <a:avLst/>
          </a:prstGeom>
        </p:spPr>
        <p:txBody>
          <a:bodyPr wrap="square">
            <a:spAutoFit/>
          </a:bodyPr>
          <a:lstStyle/>
          <a:p>
            <a:pPr marL="341313" indent="-341313" algn="just">
              <a:buFont typeface="Wingdings" pitchFamily="2" charset="2"/>
              <a:buChar char="Ø"/>
            </a:pPr>
            <a:r>
              <a:rPr lang="en-US" sz="2000" b="1" dirty="0" smtClean="0"/>
              <a:t>Cloud security</a:t>
            </a:r>
            <a:r>
              <a:rPr lang="en-US" sz="2000" dirty="0" smtClean="0"/>
              <a:t> is the set of control-based security measures and technology protection, designed to protect online stored resources from </a:t>
            </a:r>
            <a:r>
              <a:rPr lang="en-US" sz="2000" b="1" dirty="0" smtClean="0"/>
              <a:t>leakage, theft</a:t>
            </a:r>
            <a:r>
              <a:rPr lang="en-US" sz="2000" dirty="0" smtClean="0"/>
              <a:t>, and </a:t>
            </a:r>
            <a:r>
              <a:rPr lang="en-US" sz="2000" b="1" dirty="0" smtClean="0"/>
              <a:t>data loss</a:t>
            </a:r>
            <a:r>
              <a:rPr lang="en-US" sz="2000" dirty="0" smtClean="0"/>
              <a:t>. Protection includes data from </a:t>
            </a:r>
            <a:r>
              <a:rPr lang="en-US" sz="2000" b="1" dirty="0" smtClean="0"/>
              <a:t>cloud infrastructure, applications</a:t>
            </a:r>
            <a:r>
              <a:rPr lang="en-US" sz="2000" dirty="0" smtClean="0"/>
              <a:t>, and </a:t>
            </a:r>
            <a:r>
              <a:rPr lang="en-US" sz="2000" b="1" dirty="0" smtClean="0"/>
              <a:t>threats.</a:t>
            </a:r>
            <a:r>
              <a:rPr lang="en-US" sz="2000" dirty="0" smtClean="0"/>
              <a:t> </a:t>
            </a:r>
          </a:p>
          <a:p>
            <a:pPr marL="341313" indent="-341313" algn="just">
              <a:buFont typeface="Wingdings" pitchFamily="2" charset="2"/>
              <a:buChar char="Ø"/>
            </a:pPr>
            <a:r>
              <a:rPr lang="en-US" sz="2000" dirty="0" smtClean="0"/>
              <a:t>Security applications uses a software the same as </a:t>
            </a:r>
            <a:r>
              <a:rPr lang="en-US" sz="2000" b="1" dirty="0" err="1" smtClean="0">
                <a:hlinkClick r:id="rId3"/>
              </a:rPr>
              <a:t>SaaS</a:t>
            </a:r>
            <a:endParaRPr lang="en-US" sz="2000" b="1" dirty="0" smtClean="0"/>
          </a:p>
          <a:p>
            <a:pPr marL="341313" indent="-341313" algn="just">
              <a:buFont typeface="Wingdings" pitchFamily="2" charset="2"/>
              <a:buChar char="Ø"/>
            </a:pPr>
            <a:r>
              <a:rPr lang="en-US" sz="2000" dirty="0" smtClean="0"/>
              <a:t>There are many </a:t>
            </a:r>
            <a:r>
              <a:rPr lang="en-US" sz="2000" b="1" dirty="0" smtClean="0"/>
              <a:t>protective methods </a:t>
            </a:r>
            <a:r>
              <a:rPr lang="en-US" sz="2000" dirty="0" smtClean="0"/>
              <a:t>that help secure the cloud; these measures include </a:t>
            </a:r>
            <a:r>
              <a:rPr lang="en-US" sz="2000" b="1" dirty="0" smtClean="0">
                <a:solidFill>
                  <a:srgbClr val="FF0000"/>
                </a:solidFill>
              </a:rPr>
              <a:t>access control, firewalls, penetration testing, obfuscation, tokenization, virtual private networks (VPN), and not using public internet connections</a:t>
            </a:r>
            <a:r>
              <a:rPr lang="en-US" sz="2000" dirty="0" smtClean="0"/>
              <a:t>.</a:t>
            </a:r>
            <a:endParaRPr lang="en-US" sz="2000" dirty="0"/>
          </a:p>
        </p:txBody>
      </p:sp>
      <p:pic>
        <p:nvPicPr>
          <p:cNvPr id="1026" name="Picture 2"/>
          <p:cNvPicPr>
            <a:picLocks noChangeAspect="1" noChangeArrowheads="1"/>
          </p:cNvPicPr>
          <p:nvPr/>
        </p:nvPicPr>
        <p:blipFill>
          <a:blip r:embed="rId4"/>
          <a:srcRect l="7613" t="29166" r="39678" b="11458"/>
          <a:stretch>
            <a:fillRect/>
          </a:stretch>
        </p:blipFill>
        <p:spPr bwMode="auto">
          <a:xfrm>
            <a:off x="457200" y="2971800"/>
            <a:ext cx="8382000" cy="3733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41</a:t>
            </a:fld>
            <a:endParaRPr lang="en-US" dirty="0"/>
          </a:p>
        </p:txBody>
      </p:sp>
      <p:sp>
        <p:nvSpPr>
          <p:cNvPr id="4" name="Rectangle 3"/>
          <p:cNvSpPr/>
          <p:nvPr/>
        </p:nvSpPr>
        <p:spPr>
          <a:xfrm>
            <a:off x="76200" y="381000"/>
            <a:ext cx="8915400" cy="769441"/>
          </a:xfrm>
          <a:prstGeom prst="rect">
            <a:avLst/>
          </a:prstGeom>
        </p:spPr>
        <p:txBody>
          <a:bodyPr wrap="square">
            <a:spAutoFit/>
          </a:bodyPr>
          <a:lstStyle/>
          <a:p>
            <a:pPr marL="341313" indent="-341313" algn="ctr"/>
            <a:r>
              <a:rPr lang="en-US" sz="2400" b="1" dirty="0" smtClean="0"/>
              <a:t>Fundamentals of Cloud Security</a:t>
            </a:r>
          </a:p>
          <a:p>
            <a:pPr marL="341313" indent="-341313" algn="just">
              <a:buFont typeface="Wingdings" pitchFamily="2" charset="2"/>
              <a:buChar char="Ø"/>
            </a:pPr>
            <a:endParaRPr lang="en-US" sz="2000" dirty="0"/>
          </a:p>
        </p:txBody>
      </p:sp>
      <p:pic>
        <p:nvPicPr>
          <p:cNvPr id="2050" name="Picture 2"/>
          <p:cNvPicPr>
            <a:picLocks noChangeAspect="1" noChangeArrowheads="1"/>
          </p:cNvPicPr>
          <p:nvPr/>
        </p:nvPicPr>
        <p:blipFill>
          <a:blip r:embed="rId3"/>
          <a:srcRect l="9370" t="29167" r="47877" b="14583"/>
          <a:stretch>
            <a:fillRect/>
          </a:stretch>
        </p:blipFill>
        <p:spPr bwMode="auto">
          <a:xfrm>
            <a:off x="304800" y="1828800"/>
            <a:ext cx="8382000" cy="47244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42</a:t>
            </a:fld>
            <a:endParaRPr lang="en-US" dirty="0"/>
          </a:p>
        </p:txBody>
      </p:sp>
      <p:sp>
        <p:nvSpPr>
          <p:cNvPr id="4" name="Rectangle 3"/>
          <p:cNvSpPr/>
          <p:nvPr/>
        </p:nvSpPr>
        <p:spPr>
          <a:xfrm>
            <a:off x="76200" y="1258431"/>
            <a:ext cx="8915400" cy="3170099"/>
          </a:xfrm>
          <a:prstGeom prst="rect">
            <a:avLst/>
          </a:prstGeom>
        </p:spPr>
        <p:txBody>
          <a:bodyPr wrap="square">
            <a:spAutoFit/>
          </a:bodyPr>
          <a:lstStyle/>
          <a:p>
            <a:pPr algn="just"/>
            <a:r>
              <a:rPr lang="en-US" sz="2000" b="1" dirty="0" smtClean="0"/>
              <a:t>1.      </a:t>
            </a:r>
            <a:r>
              <a:rPr lang="en-US" sz="2000" b="1" i="1" dirty="0" smtClean="0"/>
              <a:t>Understand what you’re responsible for</a:t>
            </a:r>
            <a:r>
              <a:rPr lang="en-US" sz="2000" i="1" dirty="0" smtClean="0"/>
              <a:t> </a:t>
            </a:r>
            <a:r>
              <a:rPr lang="en-US" sz="2000" dirty="0" smtClean="0"/>
              <a:t>– </a:t>
            </a:r>
            <a:r>
              <a:rPr lang="en-US" sz="2000" b="1" dirty="0" smtClean="0">
                <a:solidFill>
                  <a:srgbClr val="0070C0"/>
                </a:solidFill>
              </a:rPr>
              <a:t>different cloud services require varying levels of responsibility</a:t>
            </a:r>
            <a:r>
              <a:rPr lang="en-US" sz="2000" dirty="0" smtClean="0"/>
              <a:t>. </a:t>
            </a:r>
          </a:p>
          <a:p>
            <a:pPr algn="just"/>
            <a:endParaRPr lang="en-US" sz="2000" dirty="0" smtClean="0"/>
          </a:p>
          <a:p>
            <a:pPr marL="463550" indent="-354013" algn="just">
              <a:buFont typeface="Wingdings" pitchFamily="2" charset="2"/>
              <a:buChar char="Ø"/>
            </a:pPr>
            <a:r>
              <a:rPr lang="en-US" sz="2000" dirty="0" smtClean="0"/>
              <a:t>For instance, while </a:t>
            </a:r>
            <a:r>
              <a:rPr lang="en-US" sz="2000" b="1" dirty="0" smtClean="0">
                <a:solidFill>
                  <a:srgbClr val="007434"/>
                </a:solidFill>
              </a:rPr>
              <a:t>software-as-a-service (</a:t>
            </a:r>
            <a:r>
              <a:rPr lang="en-US" sz="2000" b="1" dirty="0" err="1" smtClean="0">
                <a:solidFill>
                  <a:srgbClr val="007434"/>
                </a:solidFill>
              </a:rPr>
              <a:t>SaaS</a:t>
            </a:r>
            <a:r>
              <a:rPr lang="en-US" sz="2000" b="1" dirty="0" smtClean="0">
                <a:solidFill>
                  <a:srgbClr val="007434"/>
                </a:solidFill>
              </a:rPr>
              <a:t>) providers ensure that applications are protected and that data security is guaranteed</a:t>
            </a:r>
            <a:r>
              <a:rPr lang="en-US" sz="2000" dirty="0" smtClean="0"/>
              <a:t>, </a:t>
            </a:r>
            <a:r>
              <a:rPr lang="en-US" sz="2000" b="1" dirty="0" err="1" smtClean="0">
                <a:solidFill>
                  <a:srgbClr val="00B0F0"/>
                </a:solidFill>
              </a:rPr>
              <a:t>IaaS</a:t>
            </a:r>
            <a:r>
              <a:rPr lang="en-US" sz="2000" b="1" dirty="0" smtClean="0">
                <a:solidFill>
                  <a:srgbClr val="00B0F0"/>
                </a:solidFill>
              </a:rPr>
              <a:t> environments may not have the same controls</a:t>
            </a:r>
            <a:r>
              <a:rPr lang="en-US" sz="2000" dirty="0" smtClean="0"/>
              <a:t>. </a:t>
            </a:r>
          </a:p>
          <a:p>
            <a:pPr marL="463550" indent="-354013" algn="just">
              <a:buFont typeface="Wingdings" pitchFamily="2" charset="2"/>
              <a:buChar char="Ø"/>
            </a:pPr>
            <a:endParaRPr lang="en-US" sz="2000" dirty="0" smtClean="0"/>
          </a:p>
          <a:p>
            <a:pPr marL="463550" indent="-354013" algn="just">
              <a:buFont typeface="Wingdings" pitchFamily="2" charset="2"/>
              <a:buChar char="Ø"/>
            </a:pPr>
            <a:r>
              <a:rPr lang="en-US" sz="2000" dirty="0" smtClean="0"/>
              <a:t>To ensure security, </a:t>
            </a:r>
            <a:r>
              <a:rPr lang="en-US" sz="2000" b="1" dirty="0" smtClean="0">
                <a:solidFill>
                  <a:srgbClr val="C00000"/>
                </a:solidFill>
              </a:rPr>
              <a:t>cloud customers need to double check with their </a:t>
            </a:r>
            <a:r>
              <a:rPr lang="en-US" sz="2000" b="1" dirty="0" err="1" smtClean="0">
                <a:solidFill>
                  <a:srgbClr val="C00000"/>
                </a:solidFill>
              </a:rPr>
              <a:t>IaaS</a:t>
            </a:r>
            <a:r>
              <a:rPr lang="en-US" sz="2000" b="1" dirty="0" smtClean="0">
                <a:solidFill>
                  <a:srgbClr val="C00000"/>
                </a:solidFill>
              </a:rPr>
              <a:t> providers to understand who’s in charge of each security control</a:t>
            </a:r>
            <a:r>
              <a:rPr lang="en-US" sz="2000" dirty="0" smtClean="0"/>
              <a:t>.</a:t>
            </a:r>
          </a:p>
          <a:p>
            <a:pPr algn="just"/>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43</a:t>
            </a:fld>
            <a:endParaRPr lang="en-US" dirty="0"/>
          </a:p>
        </p:txBody>
      </p:sp>
      <p:sp>
        <p:nvSpPr>
          <p:cNvPr id="4" name="Rectangle 3"/>
          <p:cNvSpPr/>
          <p:nvPr/>
        </p:nvSpPr>
        <p:spPr>
          <a:xfrm>
            <a:off x="76200" y="441662"/>
            <a:ext cx="8915400" cy="5632311"/>
          </a:xfrm>
          <a:prstGeom prst="rect">
            <a:avLst/>
          </a:prstGeom>
        </p:spPr>
        <p:txBody>
          <a:bodyPr wrap="square">
            <a:spAutoFit/>
          </a:bodyPr>
          <a:lstStyle/>
          <a:p>
            <a:pPr algn="just"/>
            <a:r>
              <a:rPr lang="en-US" sz="2000" b="1" dirty="0" smtClean="0"/>
              <a:t>2.      </a:t>
            </a:r>
            <a:r>
              <a:rPr lang="en-US" sz="2000" b="1" i="1" dirty="0" smtClean="0"/>
              <a:t>Control user access</a:t>
            </a:r>
            <a:r>
              <a:rPr lang="en-US" sz="2000" i="1" dirty="0" smtClean="0"/>
              <a:t> </a:t>
            </a:r>
            <a:r>
              <a:rPr lang="en-US" sz="2000" dirty="0" smtClean="0"/>
              <a:t>– a huge challenge for enterprises has been controlling who has access to their cloud services. Too often, </a:t>
            </a:r>
            <a:r>
              <a:rPr lang="en-US" sz="2000" b="1" dirty="0" smtClean="0">
                <a:solidFill>
                  <a:srgbClr val="002060"/>
                </a:solidFill>
              </a:rPr>
              <a:t>organizations accidently publically expose their cloud storage service</a:t>
            </a:r>
            <a:r>
              <a:rPr lang="en-US" sz="2000" dirty="0" smtClean="0"/>
              <a:t> </a:t>
            </a:r>
            <a:r>
              <a:rPr lang="en-US" sz="2000" b="1" dirty="0" smtClean="0">
                <a:solidFill>
                  <a:srgbClr val="C00000"/>
                </a:solidFill>
              </a:rPr>
              <a:t>despite warnings </a:t>
            </a:r>
            <a:r>
              <a:rPr lang="en-US" sz="2000" dirty="0" smtClean="0"/>
              <a:t>from cloud providers</a:t>
            </a:r>
          </a:p>
          <a:p>
            <a:pPr marL="463550" indent="-354013" algn="just">
              <a:buFont typeface="Wingdings" pitchFamily="2" charset="2"/>
              <a:buChar char="Ø"/>
            </a:pPr>
            <a:r>
              <a:rPr lang="en-US" sz="2000" dirty="0" smtClean="0"/>
              <a:t>CSO advises that only </a:t>
            </a:r>
            <a:r>
              <a:rPr lang="en-US" sz="2000" b="1" dirty="0" smtClean="0">
                <a:solidFill>
                  <a:srgbClr val="C00000"/>
                </a:solidFill>
              </a:rPr>
              <a:t>load balancers and bastion </a:t>
            </a:r>
            <a:r>
              <a:rPr lang="en-US" sz="2000" dirty="0" smtClean="0"/>
              <a:t>(</a:t>
            </a:r>
            <a:r>
              <a:rPr lang="en-US" sz="2000" i="1" dirty="0" smtClean="0"/>
              <a:t>defender</a:t>
            </a:r>
            <a:r>
              <a:rPr lang="en-US" sz="2000" dirty="0" smtClean="0"/>
              <a:t>) hosts </a:t>
            </a:r>
            <a:r>
              <a:rPr lang="en-US" sz="2000" b="1" dirty="0" smtClean="0">
                <a:solidFill>
                  <a:srgbClr val="C00000"/>
                </a:solidFill>
              </a:rPr>
              <a:t>should be exposed</a:t>
            </a:r>
            <a:r>
              <a:rPr lang="en-US" sz="2000" dirty="0" smtClean="0"/>
              <a:t> to the internet. </a:t>
            </a:r>
          </a:p>
          <a:p>
            <a:pPr marL="463550" indent="-354013" algn="just">
              <a:buFont typeface="Wingdings" pitchFamily="2" charset="2"/>
              <a:buChar char="Ø"/>
            </a:pPr>
            <a:r>
              <a:rPr lang="en-US" sz="2000" dirty="0" smtClean="0"/>
              <a:t>Further, </a:t>
            </a:r>
            <a:r>
              <a:rPr lang="en-US" sz="2000" b="1" dirty="0" smtClean="0">
                <a:solidFill>
                  <a:srgbClr val="0070C0"/>
                </a:solidFill>
              </a:rPr>
              <a:t>do not allow Secure Shell </a:t>
            </a:r>
            <a:r>
              <a:rPr lang="en-US" sz="2000" dirty="0" smtClean="0"/>
              <a:t>(SSH) connections directly from the internet as </a:t>
            </a:r>
            <a:r>
              <a:rPr lang="en-US" sz="2000" b="1" dirty="0" smtClean="0">
                <a:solidFill>
                  <a:srgbClr val="C00000"/>
                </a:solidFill>
              </a:rPr>
              <a:t>this will allow anyone who finds the server location to bypass the firewall and directly access the data</a:t>
            </a:r>
            <a:r>
              <a:rPr lang="en-US" sz="2000" dirty="0" smtClean="0"/>
              <a:t>. Instead, </a:t>
            </a:r>
            <a:r>
              <a:rPr lang="en-US" sz="2000" b="1" dirty="0" smtClean="0">
                <a:solidFill>
                  <a:srgbClr val="0070C0"/>
                </a:solidFill>
              </a:rPr>
              <a:t>use your cloud provider’s identity and access control tools</a:t>
            </a:r>
            <a:r>
              <a:rPr lang="en-US" sz="2000" dirty="0" smtClean="0"/>
              <a:t> while also knowing who has access to what data and when.</a:t>
            </a:r>
          </a:p>
          <a:p>
            <a:pPr marL="463550" indent="-354013" algn="just"/>
            <a:r>
              <a:rPr lang="en-US" sz="2000" i="1" dirty="0" smtClean="0">
                <a:solidFill>
                  <a:srgbClr val="002060"/>
                </a:solidFill>
              </a:rPr>
              <a:t>	[The Secure Shell Protocol is a cryptographic network protocol for operating network services securely over an unsecured network. Its most notable applications are remote login and command-line execution. SSH applications are based on a client–server architecture, connecting an SSH client instance with an SSH server.]</a:t>
            </a:r>
            <a:endParaRPr lang="en-US" sz="2000" dirty="0" smtClean="0"/>
          </a:p>
          <a:p>
            <a:pPr marL="463550" indent="-354013" algn="just">
              <a:buFont typeface="Wingdings" pitchFamily="2" charset="2"/>
              <a:buChar char="Ø"/>
            </a:pPr>
            <a:r>
              <a:rPr lang="en-US" sz="2000" dirty="0" smtClean="0"/>
              <a:t>Identity and access control </a:t>
            </a:r>
            <a:r>
              <a:rPr lang="en-US" sz="2000" b="1" dirty="0" smtClean="0">
                <a:solidFill>
                  <a:srgbClr val="007434"/>
                </a:solidFill>
              </a:rPr>
              <a:t>policies should grant the minimum set of privileges </a:t>
            </a:r>
            <a:r>
              <a:rPr lang="en-US" sz="2000" dirty="0" smtClean="0"/>
              <a:t>needed and only grant other permissions as needed. </a:t>
            </a:r>
          </a:p>
          <a:p>
            <a:pPr marL="463550" indent="-354013" algn="just">
              <a:buFont typeface="Wingdings" pitchFamily="2" charset="2"/>
              <a:buChar char="Ø"/>
            </a:pPr>
            <a:r>
              <a:rPr lang="en-US" sz="2000" dirty="0" smtClean="0"/>
              <a:t>Finally, </a:t>
            </a:r>
            <a:r>
              <a:rPr lang="en-US" sz="2000" b="1" dirty="0" smtClean="0">
                <a:solidFill>
                  <a:srgbClr val="C00000"/>
                </a:solidFill>
              </a:rPr>
              <a:t>consider tools that let you set access controls based on user activity data.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44</a:t>
            </a:fld>
            <a:endParaRPr lang="en-US" dirty="0"/>
          </a:p>
        </p:txBody>
      </p:sp>
      <p:sp>
        <p:nvSpPr>
          <p:cNvPr id="4" name="Rectangle 3"/>
          <p:cNvSpPr/>
          <p:nvPr/>
        </p:nvSpPr>
        <p:spPr>
          <a:xfrm>
            <a:off x="76200" y="441662"/>
            <a:ext cx="8915400" cy="6555641"/>
          </a:xfrm>
          <a:prstGeom prst="rect">
            <a:avLst/>
          </a:prstGeom>
        </p:spPr>
        <p:txBody>
          <a:bodyPr wrap="square">
            <a:spAutoFit/>
          </a:bodyPr>
          <a:lstStyle/>
          <a:p>
            <a:pPr algn="just"/>
            <a:r>
              <a:rPr lang="en-US" sz="2000" b="1" dirty="0" smtClean="0"/>
              <a:t>3.      </a:t>
            </a:r>
            <a:r>
              <a:rPr lang="en-US" sz="2000" b="1" i="1" dirty="0" smtClean="0"/>
              <a:t>Data protection</a:t>
            </a:r>
            <a:r>
              <a:rPr lang="en-US" sz="2000" i="1" dirty="0" smtClean="0"/>
              <a:t> </a:t>
            </a:r>
            <a:r>
              <a:rPr lang="en-US" sz="2000" dirty="0" smtClean="0"/>
              <a:t>– data stored on cloud infrastructures </a:t>
            </a:r>
            <a:r>
              <a:rPr lang="en-US" sz="2000" b="1" dirty="0" smtClean="0">
                <a:solidFill>
                  <a:srgbClr val="C00000"/>
                </a:solidFill>
              </a:rPr>
              <a:t>should never be unencrypted</a:t>
            </a:r>
            <a:r>
              <a:rPr lang="en-US" sz="2000" dirty="0" smtClean="0"/>
              <a:t>. Even though you can hand the keys over to cloud service providers, it is still your responsibility to protect your data. </a:t>
            </a:r>
          </a:p>
          <a:p>
            <a:pPr algn="just"/>
            <a:endParaRPr lang="en-US" sz="2000" dirty="0" smtClean="0"/>
          </a:p>
          <a:p>
            <a:pPr algn="just"/>
            <a:r>
              <a:rPr lang="en-US" sz="2000" b="1" dirty="0" smtClean="0"/>
              <a:t>4.      </a:t>
            </a:r>
            <a:r>
              <a:rPr lang="en-US" sz="2000" b="1" i="1" dirty="0" smtClean="0"/>
              <a:t>Secure credentials</a:t>
            </a:r>
            <a:r>
              <a:rPr lang="en-US" sz="2000" i="1" dirty="0" smtClean="0"/>
              <a:t> </a:t>
            </a:r>
            <a:r>
              <a:rPr lang="en-US" sz="2000" dirty="0" smtClean="0"/>
              <a:t>– AWS access keys can be exposed on public websites, source code repositories, unprotected </a:t>
            </a:r>
            <a:r>
              <a:rPr lang="en-US" sz="2000" dirty="0" err="1" smtClean="0"/>
              <a:t>Kubernetes</a:t>
            </a:r>
            <a:r>
              <a:rPr lang="en-US" sz="2000" dirty="0" smtClean="0"/>
              <a:t> dashboards, and other such platforms. </a:t>
            </a:r>
          </a:p>
          <a:p>
            <a:pPr marL="463550" indent="-354013" algn="just">
              <a:buFont typeface="Wingdings" pitchFamily="2" charset="2"/>
              <a:buChar char="Ø"/>
            </a:pPr>
            <a:r>
              <a:rPr lang="en-US" sz="2000" dirty="0" smtClean="0"/>
              <a:t>Therefore, you should </a:t>
            </a:r>
            <a:r>
              <a:rPr lang="en-US" sz="2000" b="1" dirty="0" smtClean="0">
                <a:solidFill>
                  <a:srgbClr val="C00000"/>
                </a:solidFill>
              </a:rPr>
              <a:t>create and regularly rotate keys for each external service</a:t>
            </a:r>
            <a:r>
              <a:rPr lang="en-US" sz="2000" dirty="0" smtClean="0"/>
              <a:t>. </a:t>
            </a:r>
          </a:p>
          <a:p>
            <a:pPr marL="463550" indent="-354013" algn="just">
              <a:buFont typeface="Wingdings" pitchFamily="2" charset="2"/>
              <a:buChar char="Ø"/>
            </a:pPr>
            <a:r>
              <a:rPr lang="en-US" sz="2000" dirty="0" smtClean="0"/>
              <a:t>Never </a:t>
            </a:r>
            <a:r>
              <a:rPr lang="en-US" sz="2000" b="1" dirty="0" smtClean="0">
                <a:solidFill>
                  <a:srgbClr val="007434"/>
                </a:solidFill>
              </a:rPr>
              <a:t>use root user accounts </a:t>
            </a:r>
            <a:r>
              <a:rPr lang="en-US" sz="2000" dirty="0" smtClean="0"/>
              <a:t>– these accounts should only be used for specific account and service management tasks. </a:t>
            </a:r>
          </a:p>
          <a:p>
            <a:pPr marL="463550" indent="-354013" algn="just">
              <a:buFont typeface="Wingdings" pitchFamily="2" charset="2"/>
              <a:buChar char="Ø"/>
            </a:pPr>
            <a:r>
              <a:rPr lang="en-US" sz="2000" dirty="0" smtClean="0"/>
              <a:t>Further, </a:t>
            </a:r>
            <a:r>
              <a:rPr lang="en-US" sz="2000" b="1" dirty="0" smtClean="0">
                <a:solidFill>
                  <a:srgbClr val="0070C0"/>
                </a:solidFill>
              </a:rPr>
              <a:t>disable any user accounts that aren’t being used </a:t>
            </a:r>
            <a:r>
              <a:rPr lang="en-US" sz="2000" dirty="0" smtClean="0"/>
              <a:t>to further limit potential paths that hackers can compromise.</a:t>
            </a:r>
          </a:p>
          <a:p>
            <a:pPr marL="463550" indent="-354013" algn="just"/>
            <a:endParaRPr lang="en-US" sz="2000" b="1" dirty="0" smtClean="0"/>
          </a:p>
          <a:p>
            <a:pPr marL="463550" indent="-354013" algn="just"/>
            <a:r>
              <a:rPr lang="en-US" sz="2000" b="1" dirty="0" smtClean="0"/>
              <a:t>5.      </a:t>
            </a:r>
            <a:r>
              <a:rPr lang="en-US" sz="2000" b="1" i="1" dirty="0" smtClean="0"/>
              <a:t>Implement MFA</a:t>
            </a:r>
            <a:r>
              <a:rPr lang="en-US" sz="2000" i="1" dirty="0" smtClean="0"/>
              <a:t> </a:t>
            </a:r>
            <a:r>
              <a:rPr lang="en-US" sz="2000" dirty="0" smtClean="0"/>
              <a:t>– your security controls should be so rigorous that if one control fails, other features keep the application, network, and data in the cloud safe. By tying MFA (</a:t>
            </a:r>
            <a:r>
              <a:rPr lang="en-US" sz="2000" b="1" dirty="0" smtClean="0">
                <a:solidFill>
                  <a:srgbClr val="0070C0"/>
                </a:solidFill>
              </a:rPr>
              <a:t>multi-factor authentication</a:t>
            </a:r>
            <a:r>
              <a:rPr lang="en-US" sz="2000" dirty="0" smtClean="0"/>
              <a:t>) to usernames and passwords, attackers have an even harder time breaking in. Use MFA to limit access to management consoles, dashboards, and privileged accounts.</a:t>
            </a:r>
          </a:p>
          <a:p>
            <a:pPr marL="463550" indent="-354013" algn="just">
              <a:buFont typeface="Wingdings" pitchFamily="2" charset="2"/>
              <a:buChar char="Ø"/>
            </a:pPr>
            <a:endParaRPr lang="en-US" sz="2000" dirty="0" smtClean="0"/>
          </a:p>
          <a:p>
            <a:pPr algn="just"/>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45</a:t>
            </a:fld>
            <a:endParaRPr lang="en-US" dirty="0"/>
          </a:p>
        </p:txBody>
      </p:sp>
      <p:sp>
        <p:nvSpPr>
          <p:cNvPr id="4" name="Rectangle 3"/>
          <p:cNvSpPr/>
          <p:nvPr/>
        </p:nvSpPr>
        <p:spPr>
          <a:xfrm>
            <a:off x="76200" y="627995"/>
            <a:ext cx="8915400" cy="5324535"/>
          </a:xfrm>
          <a:prstGeom prst="rect">
            <a:avLst/>
          </a:prstGeom>
        </p:spPr>
        <p:txBody>
          <a:bodyPr wrap="square">
            <a:spAutoFit/>
          </a:bodyPr>
          <a:lstStyle/>
          <a:p>
            <a:pPr algn="just"/>
            <a:r>
              <a:rPr lang="en-US" sz="2000" b="1" dirty="0" smtClean="0"/>
              <a:t>6.      </a:t>
            </a:r>
            <a:r>
              <a:rPr lang="en-US" sz="2000" b="1" i="1" dirty="0" smtClean="0"/>
              <a:t>Increase visibility</a:t>
            </a:r>
            <a:r>
              <a:rPr lang="en-US" sz="2000" i="1" dirty="0" smtClean="0"/>
              <a:t> </a:t>
            </a:r>
            <a:r>
              <a:rPr lang="en-US" sz="2000" dirty="0" smtClean="0"/>
              <a:t>– to </a:t>
            </a:r>
            <a:r>
              <a:rPr lang="en-US" sz="2000" b="1" dirty="0" smtClean="0">
                <a:solidFill>
                  <a:srgbClr val="C00000"/>
                </a:solidFill>
              </a:rPr>
              <a:t>see issues like unauthorized access</a:t>
            </a:r>
            <a:r>
              <a:rPr lang="en-US" sz="2000" dirty="0" smtClean="0"/>
              <a:t> attempts, </a:t>
            </a:r>
            <a:r>
              <a:rPr lang="en-US" sz="2000" b="1" dirty="0" smtClean="0">
                <a:solidFill>
                  <a:srgbClr val="0070C0"/>
                </a:solidFill>
              </a:rPr>
              <a:t>turn on security logging and monitoring</a:t>
            </a:r>
            <a:r>
              <a:rPr lang="en-US" sz="2000" dirty="0" smtClean="0"/>
              <a:t> once your cloud has been set up. Major cloud </a:t>
            </a:r>
            <a:r>
              <a:rPr lang="en-US" sz="2000" b="1" dirty="0" smtClean="0">
                <a:solidFill>
                  <a:srgbClr val="0070C0"/>
                </a:solidFill>
              </a:rPr>
              <a:t>providers supply some level of logging tools that can be used for change tracking, resource management, security analysis, and compliance audits</a:t>
            </a:r>
            <a:r>
              <a:rPr lang="en-US" sz="2000" dirty="0" smtClean="0"/>
              <a:t>.</a:t>
            </a:r>
          </a:p>
          <a:p>
            <a:pPr algn="just"/>
            <a:endParaRPr lang="en-US" sz="2000" dirty="0" smtClean="0"/>
          </a:p>
          <a:p>
            <a:pPr algn="just"/>
            <a:r>
              <a:rPr lang="en-US" sz="2000" b="1" dirty="0" smtClean="0"/>
              <a:t>7.     </a:t>
            </a:r>
            <a:r>
              <a:rPr lang="en-US" sz="2000" b="1" i="1" dirty="0" smtClean="0"/>
              <a:t>Adopt a shift</a:t>
            </a:r>
            <a:r>
              <a:rPr lang="en-US" sz="2000" b="1" dirty="0" smtClean="0"/>
              <a:t>–</a:t>
            </a:r>
            <a:r>
              <a:rPr lang="en-US" sz="2000" b="1" i="1" dirty="0" smtClean="0"/>
              <a:t>left approach</a:t>
            </a:r>
            <a:r>
              <a:rPr lang="en-US" sz="2000" b="1" dirty="0" smtClean="0"/>
              <a:t> </a:t>
            </a:r>
            <a:r>
              <a:rPr lang="en-US" sz="2000" dirty="0" smtClean="0"/>
              <a:t>– </a:t>
            </a:r>
            <a:r>
              <a:rPr lang="en-US" sz="2000" b="1" dirty="0" smtClean="0">
                <a:solidFill>
                  <a:srgbClr val="0070C0"/>
                </a:solidFill>
              </a:rPr>
              <a:t>with a shift-left approach, security considerations are incorporated early into the development process rather than at the final stage</a:t>
            </a:r>
            <a:r>
              <a:rPr lang="en-US" sz="2000" dirty="0" smtClean="0"/>
              <a:t>. </a:t>
            </a:r>
          </a:p>
          <a:p>
            <a:pPr marL="463550" indent="-354013" algn="just">
              <a:buFont typeface="Wingdings" pitchFamily="2" charset="2"/>
              <a:buChar char="Ø"/>
            </a:pPr>
            <a:r>
              <a:rPr lang="en-US" sz="2000" dirty="0" smtClean="0"/>
              <a:t>Before an </a:t>
            </a:r>
            <a:r>
              <a:rPr lang="en-US" sz="2000" dirty="0" err="1" smtClean="0"/>
              <a:t>IaaS</a:t>
            </a:r>
            <a:r>
              <a:rPr lang="en-US" sz="2000" dirty="0" smtClean="0"/>
              <a:t> platform goes live, enterprises need to check all the code going into the platform while also auditing and catching potential </a:t>
            </a:r>
            <a:r>
              <a:rPr lang="en-US" sz="2000" dirty="0" err="1" smtClean="0"/>
              <a:t>misconfigurations</a:t>
            </a:r>
            <a:r>
              <a:rPr lang="en-US" sz="2000" dirty="0" smtClean="0"/>
              <a:t> before they happen. </a:t>
            </a:r>
          </a:p>
          <a:p>
            <a:pPr marL="463550" indent="-354013" algn="just">
              <a:buFont typeface="Wingdings" pitchFamily="2" charset="2"/>
              <a:buChar char="Ø"/>
            </a:pPr>
            <a:r>
              <a:rPr lang="en-US" sz="2000" b="1" dirty="0" smtClean="0">
                <a:solidFill>
                  <a:srgbClr val="0070C0"/>
                </a:solidFill>
              </a:rPr>
              <a:t>Automate the auditing and correction process by choosing security solutions that integrate with Jenkins, </a:t>
            </a:r>
            <a:r>
              <a:rPr lang="en-US" sz="2000" b="1" dirty="0" err="1" smtClean="0">
                <a:solidFill>
                  <a:srgbClr val="0070C0"/>
                </a:solidFill>
              </a:rPr>
              <a:t>Kubernetes</a:t>
            </a:r>
            <a:r>
              <a:rPr lang="en-US" sz="2000" b="1" dirty="0" smtClean="0">
                <a:solidFill>
                  <a:srgbClr val="0070C0"/>
                </a:solidFill>
              </a:rPr>
              <a:t>, and others</a:t>
            </a:r>
            <a:r>
              <a:rPr lang="en-US" sz="2000" dirty="0" smtClean="0"/>
              <a:t>.</a:t>
            </a:r>
          </a:p>
          <a:p>
            <a:pPr marL="463550" indent="-354013" algn="just">
              <a:buFont typeface="Wingdings" pitchFamily="2" charset="2"/>
              <a:buChar char="Ø"/>
            </a:pPr>
            <a:r>
              <a:rPr lang="en-US" sz="2000" smtClean="0"/>
              <a:t> Check </a:t>
            </a:r>
            <a:r>
              <a:rPr lang="en-US" sz="2000" dirty="0" smtClean="0"/>
              <a:t>that workloads are compliant (obedient) before they’re put into production. </a:t>
            </a:r>
          </a:p>
          <a:p>
            <a:pPr marL="463550" indent="-354013" algn="just">
              <a:buFont typeface="Wingdings" pitchFamily="2" charset="2"/>
              <a:buChar char="Ø"/>
            </a:pPr>
            <a:r>
              <a:rPr lang="en-US" sz="2000" b="1" dirty="0" smtClean="0"/>
              <a:t>Continuously monitoring</a:t>
            </a:r>
            <a:r>
              <a:rPr lang="en-US" sz="2000" dirty="0" smtClean="0"/>
              <a:t> your cloud environment is key here.</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services</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46</a:t>
            </a:fld>
            <a:endParaRPr lang="en-US" dirty="0"/>
          </a:p>
        </p:txBody>
      </p:sp>
      <p:sp>
        <p:nvSpPr>
          <p:cNvPr id="4" name="Rectangle 3"/>
          <p:cNvSpPr/>
          <p:nvPr/>
        </p:nvSpPr>
        <p:spPr>
          <a:xfrm>
            <a:off x="76200" y="381001"/>
            <a:ext cx="8915400" cy="6309420"/>
          </a:xfrm>
          <a:prstGeom prst="rect">
            <a:avLst/>
          </a:prstGeom>
        </p:spPr>
        <p:txBody>
          <a:bodyPr wrap="square">
            <a:spAutoFit/>
          </a:bodyPr>
          <a:lstStyle/>
          <a:p>
            <a:pPr algn="just" fontAlgn="base"/>
            <a:r>
              <a:rPr lang="en-US" sz="2400" b="1" dirty="0" smtClean="0"/>
              <a:t>What types of cloud security solutions are available?</a:t>
            </a:r>
          </a:p>
          <a:p>
            <a:pPr marL="347663" indent="-347663" algn="just" fontAlgn="base">
              <a:buFont typeface="+mj-lt"/>
              <a:buAutoNum type="arabicPeriod"/>
            </a:pPr>
            <a:r>
              <a:rPr lang="en-US" sz="2000" b="1" dirty="0" smtClean="0"/>
              <a:t>Identity and access management (IAM): </a:t>
            </a:r>
            <a:r>
              <a:rPr lang="en-US" sz="2000" dirty="0" smtClean="0"/>
              <a:t>The core functionality of IAM is to </a:t>
            </a:r>
            <a:r>
              <a:rPr lang="en-US" sz="2000" b="1" dirty="0" smtClean="0">
                <a:solidFill>
                  <a:srgbClr val="007434"/>
                </a:solidFill>
              </a:rPr>
              <a:t>create digital identities for all users</a:t>
            </a:r>
            <a:r>
              <a:rPr lang="en-US" sz="2000" dirty="0" smtClean="0"/>
              <a:t> so they can be actively monitored and restricted when necessary during all data interactions</a:t>
            </a:r>
          </a:p>
          <a:p>
            <a:pPr marL="347663" indent="-347663" algn="just" fontAlgn="base">
              <a:buFont typeface="+mj-lt"/>
              <a:buAutoNum type="arabicPeriod"/>
            </a:pPr>
            <a:r>
              <a:rPr lang="en-US" sz="2000" b="1" dirty="0" smtClean="0"/>
              <a:t>Data loss prevention (DLP): </a:t>
            </a:r>
            <a:r>
              <a:rPr lang="en-US" sz="2000" dirty="0" smtClean="0"/>
              <a:t>DLP solutions </a:t>
            </a:r>
            <a:r>
              <a:rPr lang="en-US" sz="2000" b="1" dirty="0" smtClean="0">
                <a:solidFill>
                  <a:srgbClr val="C00000"/>
                </a:solidFill>
              </a:rPr>
              <a:t>use a combination of remediation alerts, data encryption, and other preventative measures </a:t>
            </a:r>
            <a:r>
              <a:rPr lang="en-US" sz="2000" dirty="0" smtClean="0"/>
              <a:t>to protect all stored data, whether at rest or in motion.</a:t>
            </a:r>
          </a:p>
          <a:p>
            <a:pPr marL="347663" indent="-347663" algn="just" fontAlgn="base">
              <a:buFont typeface="+mj-lt"/>
              <a:buAutoNum type="arabicPeriod"/>
            </a:pPr>
            <a:r>
              <a:rPr lang="en-US" sz="2000" b="1" dirty="0" smtClean="0"/>
              <a:t>Security information and event management (SIEM): </a:t>
            </a:r>
            <a:r>
              <a:rPr lang="en-US" sz="2000" dirty="0" smtClean="0">
                <a:hlinkClick r:id="rId3" tooltip="Security information and even management       "/>
              </a:rPr>
              <a:t>Security information and event management (SIEM)</a:t>
            </a:r>
            <a:r>
              <a:rPr lang="en-US" sz="2000" dirty="0" smtClean="0"/>
              <a:t> provides a comprehensive security orchestration solution </a:t>
            </a:r>
            <a:r>
              <a:rPr lang="en-US" sz="2000" b="1" dirty="0" smtClean="0">
                <a:solidFill>
                  <a:srgbClr val="C00000"/>
                </a:solidFill>
              </a:rPr>
              <a:t>that automates threat monitoring, detection, and response in cloud-based environments</a:t>
            </a:r>
            <a:r>
              <a:rPr lang="en-US" sz="2000" dirty="0" smtClean="0"/>
              <a:t>. </a:t>
            </a:r>
            <a:r>
              <a:rPr lang="en-US" sz="2000" b="1" dirty="0" smtClean="0">
                <a:solidFill>
                  <a:srgbClr val="007434"/>
                </a:solidFill>
              </a:rPr>
              <a:t>Using artificial intelligence (AI)-driven technologies to correlate log data across multiple platforms and digital assets</a:t>
            </a:r>
            <a:r>
              <a:rPr lang="en-US" sz="2000" dirty="0" smtClean="0"/>
              <a:t>, SIEM technology gives IT teams the ability to successfully apply their network security protocols while being able to </a:t>
            </a:r>
            <a:r>
              <a:rPr lang="en-US" sz="2000" b="1" dirty="0" smtClean="0">
                <a:solidFill>
                  <a:srgbClr val="007434"/>
                </a:solidFill>
              </a:rPr>
              <a:t>quickly react to any potential threats</a:t>
            </a:r>
            <a:r>
              <a:rPr lang="en-US" sz="2000" dirty="0" smtClean="0"/>
              <a:t>.</a:t>
            </a:r>
          </a:p>
          <a:p>
            <a:pPr marL="347663" indent="-347663" algn="just" fontAlgn="base">
              <a:buFont typeface="+mj-lt"/>
              <a:buAutoNum type="arabicPeriod"/>
            </a:pPr>
            <a:r>
              <a:rPr lang="en-US" sz="2000" b="1" dirty="0" smtClean="0"/>
              <a:t>Business continuity and disaster recovery: </a:t>
            </a:r>
            <a:r>
              <a:rPr lang="en-US" sz="2000" dirty="0" smtClean="0"/>
              <a:t>Regardless of the preventative measures organizations have in place for their on-premise and cloud-based infrastructures, data breaches and disruptive outages can still occur. </a:t>
            </a:r>
            <a:r>
              <a:rPr lang="en-US" sz="2000" dirty="0" smtClean="0">
                <a:hlinkClick r:id="rId4" tooltip="Disaster recovery solutions       "/>
              </a:rPr>
              <a:t>Disaster recovery solutions</a:t>
            </a:r>
            <a:r>
              <a:rPr lang="en-US" sz="2000" dirty="0" smtClean="0"/>
              <a:t> are a staple (clip) in cloud security </a:t>
            </a:r>
            <a:r>
              <a:rPr lang="en-US" sz="2000" b="1" dirty="0" smtClean="0">
                <a:solidFill>
                  <a:srgbClr val="0070C0"/>
                </a:solidFill>
              </a:rPr>
              <a:t>and provide organizations with the tools, services, and protocols necessary to expedite the recovery of lost data and resume normal business operations</a:t>
            </a:r>
            <a:r>
              <a:rPr lang="en-US" sz="2000"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47</a:t>
            </a:fld>
            <a:endParaRPr lang="en-US" dirty="0"/>
          </a:p>
        </p:txBody>
      </p:sp>
      <p:sp>
        <p:nvSpPr>
          <p:cNvPr id="6" name="Rectangle 5"/>
          <p:cNvSpPr/>
          <p:nvPr/>
        </p:nvSpPr>
        <p:spPr>
          <a:xfrm>
            <a:off x="228600" y="751344"/>
            <a:ext cx="8763000" cy="5632311"/>
          </a:xfrm>
          <a:prstGeom prst="rect">
            <a:avLst/>
          </a:prstGeom>
        </p:spPr>
        <p:txBody>
          <a:bodyPr wrap="square">
            <a:spAutoFit/>
          </a:bodyPr>
          <a:lstStyle/>
          <a:p>
            <a:pPr marL="346075" indent="-346075" algn="just">
              <a:buFont typeface="Wingdings" pitchFamily="2" charset="2"/>
              <a:buChar char="Ø"/>
            </a:pPr>
            <a:r>
              <a:rPr lang="en-US" dirty="0" smtClean="0"/>
              <a:t>A cloud security architecture (also sometimes called a “cloud computing security architecture”) is </a:t>
            </a:r>
            <a:r>
              <a:rPr lang="en-US" b="1" dirty="0" smtClean="0">
                <a:solidFill>
                  <a:srgbClr val="0070C0"/>
                </a:solidFill>
              </a:rPr>
              <a:t>defined by the security layers, design, and structure of the platform, tools, software, infrastructure, and best practices </a:t>
            </a:r>
            <a:r>
              <a:rPr lang="en-US" dirty="0" smtClean="0"/>
              <a:t>that exist within a </a:t>
            </a:r>
            <a:r>
              <a:rPr lang="en-US" dirty="0" smtClean="0">
                <a:hlinkClick r:id="rId3"/>
              </a:rPr>
              <a:t>cloud security solution</a:t>
            </a:r>
            <a:r>
              <a:rPr lang="en-US" dirty="0" smtClean="0"/>
              <a:t>. </a:t>
            </a:r>
          </a:p>
          <a:p>
            <a:pPr marL="346075" indent="-346075" algn="just">
              <a:buFont typeface="Wingdings" pitchFamily="2" charset="2"/>
              <a:buChar char="Ø"/>
            </a:pPr>
            <a:r>
              <a:rPr lang="en-US" dirty="0" smtClean="0"/>
              <a:t>A cloud security architecture </a:t>
            </a:r>
            <a:r>
              <a:rPr lang="en-US" b="1" dirty="0" smtClean="0">
                <a:solidFill>
                  <a:srgbClr val="C00000"/>
                </a:solidFill>
              </a:rPr>
              <a:t>provides the written and visual model to define how to configure and secure activities and operations within the cloud</a:t>
            </a:r>
            <a:r>
              <a:rPr lang="en-US" dirty="0" smtClean="0"/>
              <a:t>, including such things as identity and access management; methods and controls to protect applications and data; approaches to gain and maintain visibility into compliance, threat posture, and overall security; processes for instilling security principles into cloud services development and operations; policies and governance to meet compliance standards; and physical infrastructure security components.</a:t>
            </a:r>
          </a:p>
          <a:p>
            <a:pPr marL="346075" indent="-346075">
              <a:buFont typeface="Wingdings" pitchFamily="2" charset="2"/>
              <a:buChar char="Ø"/>
            </a:pPr>
            <a:r>
              <a:rPr lang="en-US" dirty="0" smtClean="0"/>
              <a:t>Key Elements of a Cloud Security Architecture: When </a:t>
            </a:r>
            <a:r>
              <a:rPr lang="en-US" dirty="0" smtClean="0">
                <a:hlinkClick r:id="rId4"/>
              </a:rPr>
              <a:t>developing a cloud security architecture</a:t>
            </a:r>
            <a:r>
              <a:rPr lang="en-US" dirty="0" smtClean="0"/>
              <a:t> several critical elements should be included:</a:t>
            </a:r>
          </a:p>
          <a:p>
            <a:pPr marL="568325" lvl="1" indent="-346075">
              <a:buFont typeface="Wingdings" pitchFamily="2" charset="2"/>
              <a:buChar char="§"/>
            </a:pPr>
            <a:r>
              <a:rPr lang="en-US" dirty="0" smtClean="0"/>
              <a:t>Security at Each Layer</a:t>
            </a:r>
          </a:p>
          <a:p>
            <a:pPr marL="568325" lvl="1" indent="-346075">
              <a:buFont typeface="Wingdings" pitchFamily="2" charset="2"/>
              <a:buChar char="§"/>
            </a:pPr>
            <a:r>
              <a:rPr lang="en-US" dirty="0" smtClean="0"/>
              <a:t>Centralized Management of Components</a:t>
            </a:r>
          </a:p>
          <a:p>
            <a:pPr marL="568325" lvl="1" indent="-346075">
              <a:buFont typeface="Wingdings" pitchFamily="2" charset="2"/>
              <a:buChar char="§"/>
            </a:pPr>
            <a:r>
              <a:rPr lang="en-US" dirty="0" smtClean="0"/>
              <a:t>Redundant &amp; Resilient Design</a:t>
            </a:r>
          </a:p>
          <a:p>
            <a:pPr marL="568325" lvl="1" indent="-346075">
              <a:buFont typeface="Wingdings" pitchFamily="2" charset="2"/>
              <a:buChar char="§"/>
            </a:pPr>
            <a:r>
              <a:rPr lang="en-US" dirty="0" smtClean="0"/>
              <a:t>Elasticity &amp; Scalability</a:t>
            </a:r>
          </a:p>
          <a:p>
            <a:pPr marL="568325" lvl="1" indent="-346075">
              <a:buFont typeface="Wingdings" pitchFamily="2" charset="2"/>
              <a:buChar char="§"/>
            </a:pPr>
            <a:r>
              <a:rPr lang="en-US" dirty="0" smtClean="0"/>
              <a:t>Appropriate Storage for Deployments</a:t>
            </a:r>
          </a:p>
          <a:p>
            <a:pPr marL="568325" lvl="1" indent="-346075">
              <a:buFont typeface="Wingdings" pitchFamily="2" charset="2"/>
              <a:buChar char="§"/>
            </a:pPr>
            <a:r>
              <a:rPr lang="en-US" dirty="0" smtClean="0"/>
              <a:t>Alerts &amp; Notifications</a:t>
            </a:r>
          </a:p>
          <a:p>
            <a:pPr marL="346075" indent="-346075" algn="just">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48</a:t>
            </a:fld>
            <a:endParaRPr lang="en-US" dirty="0"/>
          </a:p>
        </p:txBody>
      </p:sp>
      <p:sp>
        <p:nvSpPr>
          <p:cNvPr id="4" name="Rectangle 3"/>
          <p:cNvSpPr/>
          <p:nvPr/>
        </p:nvSpPr>
        <p:spPr>
          <a:xfrm>
            <a:off x="76200" y="381000"/>
            <a:ext cx="8915400" cy="6555641"/>
          </a:xfrm>
          <a:prstGeom prst="rect">
            <a:avLst/>
          </a:prstGeom>
        </p:spPr>
        <p:txBody>
          <a:bodyPr wrap="square">
            <a:spAutoFit/>
          </a:bodyPr>
          <a:lstStyle/>
          <a:p>
            <a:pPr marL="341313" indent="-341313" algn="just">
              <a:buFont typeface="Wingdings" pitchFamily="2" charset="2"/>
              <a:buChar char="Ø"/>
            </a:pPr>
            <a:r>
              <a:rPr lang="en-US" sz="2000" dirty="0" smtClean="0"/>
              <a:t>The </a:t>
            </a:r>
            <a:r>
              <a:rPr lang="en-US" sz="2000" b="1" dirty="0" smtClean="0">
                <a:solidFill>
                  <a:srgbClr val="FF0000"/>
                </a:solidFill>
              </a:rPr>
              <a:t>hardware and technology used to safeguard data, workloads, and systems on cloud platforms</a:t>
            </a:r>
            <a:r>
              <a:rPr lang="en-US" sz="2000" dirty="0" smtClean="0"/>
              <a:t> is called Cloud Security Architecture. </a:t>
            </a:r>
          </a:p>
          <a:p>
            <a:pPr marL="341313" indent="-341313" algn="just">
              <a:buFont typeface="Wingdings" pitchFamily="2" charset="2"/>
              <a:buChar char="Ø"/>
            </a:pPr>
            <a:r>
              <a:rPr lang="en-US" sz="2000" b="1" dirty="0" smtClean="0">
                <a:solidFill>
                  <a:srgbClr val="6A3851"/>
                </a:solidFill>
              </a:rPr>
              <a:t>Cloud security architecture is a framework that includes all of the technology and software required to safeguard</a:t>
            </a:r>
            <a:r>
              <a:rPr lang="en-US" sz="2000" dirty="0" smtClean="0"/>
              <a:t> information, data, and applications handled in or through the cloud. Public clouds, private clouds, and hybrid clouds are some of the cloud computing frameworks. </a:t>
            </a:r>
          </a:p>
          <a:p>
            <a:pPr marL="341313" indent="-341313" algn="just">
              <a:buFont typeface="Wingdings" pitchFamily="2" charset="2"/>
              <a:buChar char="Ø"/>
            </a:pPr>
            <a:r>
              <a:rPr lang="en-US" sz="2000" dirty="0" smtClean="0"/>
              <a:t>Developing a cloud security architecture </a:t>
            </a:r>
            <a:r>
              <a:rPr lang="en-US" sz="2000" b="1" dirty="0" smtClean="0">
                <a:solidFill>
                  <a:srgbClr val="6A3851"/>
                </a:solidFill>
              </a:rPr>
              <a:t>plan should start with the blueprint and design process</a:t>
            </a:r>
            <a:r>
              <a:rPr lang="en-US" sz="2000" dirty="0" smtClean="0"/>
              <a:t>, and it should be built into cloud platforms from the ground up.</a:t>
            </a:r>
          </a:p>
          <a:p>
            <a:pPr marL="341313" indent="-341313" algn="just">
              <a:buFont typeface="Wingdings" pitchFamily="2" charset="2"/>
              <a:buChar char="Ø"/>
            </a:pPr>
            <a:r>
              <a:rPr lang="en-US" sz="2000" dirty="0" smtClean="0"/>
              <a:t>Cloud security architecture can close security gaps that go undiscovered in traditional point-of-sale (POS) </a:t>
            </a:r>
            <a:r>
              <a:rPr lang="en-US" sz="2000" i="1" dirty="0" smtClean="0"/>
              <a:t>[</a:t>
            </a:r>
            <a:r>
              <a:rPr lang="en-US" sz="2000" b="1" i="1" dirty="0" smtClean="0">
                <a:solidFill>
                  <a:srgbClr val="7030A0"/>
                </a:solidFill>
              </a:rPr>
              <a:t>A POS system allows your business to accept payments from customers and keep track of sales.] </a:t>
            </a:r>
            <a:r>
              <a:rPr lang="en-US" sz="2000" dirty="0" smtClean="0"/>
              <a:t>systems. In addition, cloud security design eliminates security network redundancy difficulties. It also aids in the organization of security measures while ensuring their reliability throughout data processing. A suitable cloud security architecture can also handle complex security issues successfully.</a:t>
            </a:r>
          </a:p>
          <a:p>
            <a:pPr marL="341313" indent="-341313" algn="just">
              <a:buFont typeface="Wingdings" pitchFamily="2" charset="2"/>
              <a:buChar char="Ø"/>
            </a:pPr>
            <a:r>
              <a:rPr lang="en-US" sz="2000" b="1" dirty="0" smtClean="0">
                <a:solidFill>
                  <a:srgbClr val="0070C0"/>
                </a:solidFill>
              </a:rPr>
              <a:t>Cloud security architecture allows businesses to take advantage of all that the cloud offers</a:t>
            </a:r>
            <a:r>
              <a:rPr lang="en-US" sz="2000" dirty="0" smtClean="0"/>
              <a:t>—including software as a service (</a:t>
            </a:r>
            <a:r>
              <a:rPr lang="en-US" sz="2000" dirty="0" err="1" smtClean="0"/>
              <a:t>SaaS</a:t>
            </a:r>
            <a:r>
              <a:rPr lang="en-US" sz="2000" dirty="0" smtClean="0"/>
              <a:t>), platform as a service (</a:t>
            </a:r>
            <a:r>
              <a:rPr lang="en-US" sz="2000" dirty="0" err="1" smtClean="0"/>
              <a:t>PaaS</a:t>
            </a:r>
            <a:r>
              <a:rPr lang="en-US" sz="2000" dirty="0" smtClean="0"/>
              <a:t>), and infrastructure as a service (</a:t>
            </a:r>
            <a:r>
              <a:rPr lang="en-US" sz="2000" dirty="0" err="1" smtClean="0"/>
              <a:t>IaaS</a:t>
            </a:r>
            <a:r>
              <a:rPr lang="en-US" sz="2000" dirty="0" smtClean="0"/>
              <a:t>) offerings—while mitigating (reduce) exposure and vulnerability. Without cloud security architecture, the risks associated with using the cloud could outweigh any potential benefit.</a:t>
            </a: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49</a:t>
            </a:fld>
            <a:endParaRPr lang="en-US" dirty="0"/>
          </a:p>
        </p:txBody>
      </p:sp>
      <p:sp>
        <p:nvSpPr>
          <p:cNvPr id="4" name="Rectangle 3"/>
          <p:cNvSpPr/>
          <p:nvPr/>
        </p:nvSpPr>
        <p:spPr>
          <a:xfrm>
            <a:off x="76200" y="381000"/>
            <a:ext cx="8915400" cy="6617196"/>
          </a:xfrm>
          <a:prstGeom prst="rect">
            <a:avLst/>
          </a:prstGeom>
        </p:spPr>
        <p:txBody>
          <a:bodyPr wrap="square">
            <a:spAutoFit/>
          </a:bodyPr>
          <a:lstStyle/>
          <a:p>
            <a:pPr algn="ctr"/>
            <a:r>
              <a:rPr lang="en-US" sz="2400" b="1" dirty="0" smtClean="0"/>
              <a:t>Cloud Security Core Capabilities</a:t>
            </a:r>
            <a:endParaRPr lang="en-US" sz="2400" dirty="0" smtClean="0"/>
          </a:p>
          <a:p>
            <a:pPr algn="just"/>
            <a:r>
              <a:rPr lang="en-US" sz="2000" dirty="0" smtClean="0"/>
              <a:t>Secure cloud computing architecture encompasses three core capabilities: </a:t>
            </a:r>
            <a:r>
              <a:rPr lang="en-US" sz="2000" b="1" dirty="0" smtClean="0"/>
              <a:t>confidentiality, integrity, and availability</a:t>
            </a:r>
            <a:endParaRPr lang="en-US" sz="2000" dirty="0" smtClean="0"/>
          </a:p>
          <a:p>
            <a:pPr algn="just"/>
            <a:endParaRPr lang="en-US" sz="2000" dirty="0" smtClean="0"/>
          </a:p>
          <a:p>
            <a:pPr marL="347663" indent="-347663" algn="just">
              <a:buFont typeface="+mj-lt"/>
              <a:buAutoNum type="arabicPeriod"/>
            </a:pPr>
            <a:r>
              <a:rPr lang="en-US" sz="2000" b="1" dirty="0" smtClean="0"/>
              <a:t>Confidentiality</a:t>
            </a:r>
            <a:r>
              <a:rPr lang="en-US" sz="2000" dirty="0" smtClean="0"/>
              <a:t> is the ability to keep information secret and unreadable to the people who shouldn’t have access to that data, such as attackers or people inside an organization without the proper access level. Confidentiality also includes privacy and trust, or when a business pledges secrecy in handling their customers’ data.</a:t>
            </a:r>
          </a:p>
          <a:p>
            <a:pPr marL="347663" indent="-347663" algn="just">
              <a:buFont typeface="+mj-lt"/>
              <a:buAutoNum type="arabicPeriod"/>
            </a:pPr>
            <a:endParaRPr lang="en-US" sz="2000" dirty="0" smtClean="0"/>
          </a:p>
          <a:p>
            <a:pPr marL="347663" indent="-347663" algn="just">
              <a:buFont typeface="+mj-lt"/>
              <a:buAutoNum type="arabicPeriod"/>
            </a:pPr>
            <a:r>
              <a:rPr lang="en-US" sz="2000" b="1" dirty="0" smtClean="0"/>
              <a:t>Integrity</a:t>
            </a:r>
            <a:r>
              <a:rPr lang="en-US" sz="2000" dirty="0" smtClean="0"/>
              <a:t> is the idea that the systems and applications are exactly what you expect them to be, and function exactly as you expect them to function. If a system or application has been compromised to produce an unknown, unexpected, or misleading output, this can lead to losses.</a:t>
            </a:r>
          </a:p>
          <a:p>
            <a:pPr marL="347663" indent="-347663" algn="just">
              <a:buFont typeface="+mj-lt"/>
              <a:buAutoNum type="arabicPeriod"/>
            </a:pPr>
            <a:endParaRPr lang="en-US" sz="2000" dirty="0" smtClean="0"/>
          </a:p>
          <a:p>
            <a:pPr marL="347663" indent="-347663" algn="just">
              <a:buFont typeface="+mj-lt"/>
              <a:buAutoNum type="arabicPeriod"/>
            </a:pPr>
            <a:r>
              <a:rPr lang="en-US" sz="2000" b="1" dirty="0" smtClean="0"/>
              <a:t>Availability</a:t>
            </a:r>
            <a:r>
              <a:rPr lang="en-US" sz="2000" dirty="0" smtClean="0"/>
              <a:t> is the third capability and is generally the least considered by cloud architects. Availability speaks to denial-of-service (</a:t>
            </a:r>
            <a:r>
              <a:rPr lang="en-US" sz="2000" dirty="0" err="1" smtClean="0"/>
              <a:t>DoS</a:t>
            </a:r>
            <a:r>
              <a:rPr lang="en-US" sz="2000" dirty="0" smtClean="0"/>
              <a:t>) attacks. Perhaps an attacker can’t see or change your data. But if an attacker can make systems unavailable to you or your customers, then you can’t carry out tasks that are essential to maintain your business.</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Ecosystem                   Cont….</a:t>
            </a:r>
            <a:endParaRPr lang="en-US" sz="2800" b="1" dirty="0"/>
          </a:p>
        </p:txBody>
      </p:sp>
      <p:sp>
        <p:nvSpPr>
          <p:cNvPr id="3" name="Content Placeholder 2"/>
          <p:cNvSpPr>
            <a:spLocks noGrp="1"/>
          </p:cNvSpPr>
          <p:nvPr>
            <p:ph idx="1"/>
          </p:nvPr>
        </p:nvSpPr>
        <p:spPr>
          <a:xfrm>
            <a:off x="0" y="609600"/>
            <a:ext cx="9144000" cy="6248400"/>
          </a:xfrm>
        </p:spPr>
        <p:txBody>
          <a:bodyPr>
            <a:noAutofit/>
          </a:bodyPr>
          <a:lstStyle/>
          <a:p>
            <a:pPr algn="just">
              <a:buFont typeface="Wingdings" pitchFamily="2" charset="2"/>
              <a:buChar char="Ø"/>
            </a:pPr>
            <a:r>
              <a:rPr lang="en-US" sz="2000" dirty="0" smtClean="0"/>
              <a:t> The main actors of the Cloud Ecosystem are as follows -</a:t>
            </a:r>
          </a:p>
          <a:p>
            <a:pPr marL="693738" indent="-347663" algn="just">
              <a:buFont typeface="+mj-lt"/>
              <a:buAutoNum type="arabicPeriod"/>
            </a:pPr>
            <a:r>
              <a:rPr lang="en-US" sz="2000" b="1" dirty="0" smtClean="0"/>
              <a:t>Cloud Service User</a:t>
            </a:r>
            <a:endParaRPr lang="en-US" sz="2000" dirty="0" smtClean="0"/>
          </a:p>
          <a:p>
            <a:pPr marL="914400" indent="-347663" algn="just">
              <a:buFont typeface="Wingdings" pitchFamily="2" charset="2"/>
              <a:buChar char="§"/>
            </a:pPr>
            <a:r>
              <a:rPr lang="en-US" sz="2000" dirty="0" smtClean="0"/>
              <a:t>Cloud service user (CSU) is an individual or company who uses cloud services that are distributed.</a:t>
            </a:r>
          </a:p>
          <a:p>
            <a:pPr marL="914400" indent="-347663" algn="just">
              <a:buFont typeface="Wingdings" pitchFamily="2" charset="2"/>
              <a:buChar char="§"/>
            </a:pPr>
            <a:r>
              <a:rPr lang="en-US" sz="2000" dirty="0" smtClean="0"/>
              <a:t>End-users may be individuals, machines, or apps.</a:t>
            </a:r>
          </a:p>
          <a:p>
            <a:pPr marL="803275" indent="-457200" algn="just">
              <a:buAutoNum type="arabicPeriod" startAt="2"/>
            </a:pPr>
            <a:r>
              <a:rPr lang="en-US" sz="2000" b="1" dirty="0" smtClean="0"/>
              <a:t>Cloud service Provider</a:t>
            </a:r>
          </a:p>
          <a:p>
            <a:pPr marL="914400" indent="-347663" algn="just">
              <a:buFont typeface="Wingdings" pitchFamily="2" charset="2"/>
              <a:buChar char="§"/>
            </a:pPr>
            <a:r>
              <a:rPr lang="en-US" sz="2000" dirty="0" smtClean="0"/>
              <a:t>A company that provides and manages the cloud services provided.</a:t>
            </a:r>
          </a:p>
          <a:p>
            <a:pPr marL="803275" indent="-457200" algn="just">
              <a:buAutoNum type="arabicPeriod" startAt="3"/>
            </a:pPr>
            <a:r>
              <a:rPr lang="en-US" sz="2000" b="1" dirty="0" smtClean="0"/>
              <a:t>Cloud Service Partner</a:t>
            </a:r>
          </a:p>
          <a:p>
            <a:pPr marL="914400" indent="-347663" algn="just">
              <a:buFont typeface="Wingdings" pitchFamily="2" charset="2"/>
              <a:buChar char="§"/>
            </a:pPr>
            <a:r>
              <a:rPr lang="en-US" sz="2000" dirty="0" smtClean="0"/>
              <a:t>An entity or organization which supports the creation of the service offer by a partner.</a:t>
            </a:r>
          </a:p>
          <a:p>
            <a:pPr marL="914400" indent="-347663" algn="just">
              <a:buFont typeface="Wingdings" pitchFamily="2" charset="2"/>
              <a:buChar char="§"/>
            </a:pPr>
            <a:endParaRPr lang="en-US" sz="2000" dirty="0" smtClean="0"/>
          </a:p>
          <a:p>
            <a:pPr marL="393700" indent="-347663" algn="just">
              <a:buFont typeface="Wingdings" pitchFamily="2" charset="2"/>
              <a:buChar char="Ø"/>
            </a:pPr>
            <a:r>
              <a:rPr lang="en-US" sz="2000" dirty="0" smtClean="0"/>
              <a:t>A robust ecosystem provides a cloud </a:t>
            </a:r>
            <a:r>
              <a:rPr lang="en-US" sz="2000" b="1" dirty="0" smtClean="0">
                <a:solidFill>
                  <a:srgbClr val="C00000"/>
                </a:solidFill>
              </a:rPr>
              <a:t>provider's customers with an easy way to find and purchase business applications and respond to changing business needs</a:t>
            </a:r>
            <a:r>
              <a:rPr lang="en-US" sz="2000" dirty="0" smtClean="0"/>
              <a:t>. When the apps are sold through a provider’s app store such as </a:t>
            </a:r>
            <a:r>
              <a:rPr lang="en-US" sz="2000" u="sng" dirty="0" smtClean="0">
                <a:hlinkClick r:id="rId2"/>
              </a:rPr>
              <a:t>AWS Marketplace</a:t>
            </a:r>
            <a:r>
              <a:rPr lang="en-US" sz="2000" dirty="0" smtClean="0"/>
              <a:t>, Microsoft </a:t>
            </a:r>
            <a:r>
              <a:rPr lang="en-US" sz="2000" u="sng" dirty="0" smtClean="0">
                <a:hlinkClick r:id="rId3"/>
              </a:rPr>
              <a:t>Azure Marketplace</a:t>
            </a:r>
            <a:r>
              <a:rPr lang="en-US" sz="2000" dirty="0" smtClean="0"/>
              <a:t> (for cloud software) or Microsoft </a:t>
            </a:r>
            <a:r>
              <a:rPr lang="en-US" sz="2000" dirty="0" err="1" smtClean="0"/>
              <a:t>AppSource</a:t>
            </a:r>
            <a:r>
              <a:rPr lang="en-US" sz="2000" dirty="0" smtClean="0"/>
              <a:t> (for business applications), the customer essentially has access to a catalog of different vendors' software and services that have already been vetted and reviewed for security, risk and cost.</a:t>
            </a:r>
          </a:p>
          <a:p>
            <a:pPr algn="just">
              <a:buFont typeface="Wingdings" pitchFamily="2" charset="2"/>
              <a:buChar char="Ø"/>
            </a:pPr>
            <a:endParaRPr lang="en-US" sz="2000" b="1" dirty="0" smtClean="0"/>
          </a:p>
        </p:txBody>
      </p:sp>
      <p:sp>
        <p:nvSpPr>
          <p:cNvPr id="5" name="Slide Number Placeholder 4"/>
          <p:cNvSpPr>
            <a:spLocks noGrp="1"/>
          </p:cNvSpPr>
          <p:nvPr>
            <p:ph type="sldNum" sz="quarter" idx="12"/>
          </p:nvPr>
        </p:nvSpPr>
        <p:spPr/>
        <p:txBody>
          <a:bodyPr/>
          <a:lstStyle/>
          <a:p>
            <a:fld id="{7CF9E0AB-1A05-4949-ACEC-7E562C04B180}"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50</a:t>
            </a:fld>
            <a:endParaRPr lang="en-US" dirty="0"/>
          </a:p>
        </p:txBody>
      </p:sp>
      <p:sp>
        <p:nvSpPr>
          <p:cNvPr id="4" name="Rectangle 3"/>
          <p:cNvSpPr/>
          <p:nvPr/>
        </p:nvSpPr>
        <p:spPr>
          <a:xfrm>
            <a:off x="76200" y="381000"/>
            <a:ext cx="8915400" cy="5078313"/>
          </a:xfrm>
          <a:prstGeom prst="rect">
            <a:avLst/>
          </a:prstGeom>
        </p:spPr>
        <p:txBody>
          <a:bodyPr wrap="square">
            <a:spAutoFit/>
          </a:bodyPr>
          <a:lstStyle/>
          <a:p>
            <a:pPr algn="ctr"/>
            <a:r>
              <a:rPr lang="en-US" sz="2400" b="1" dirty="0" smtClean="0"/>
              <a:t>Secure Cloud Computing in Practice</a:t>
            </a:r>
            <a:endParaRPr lang="en-US" sz="2400" dirty="0" smtClean="0"/>
          </a:p>
          <a:p>
            <a:pPr algn="just"/>
            <a:r>
              <a:rPr lang="en-US" sz="2000" dirty="0" smtClean="0"/>
              <a:t>There are numerous tools to address confidentiality, integrity, and availability in cloud platforms with the end goal of defining a trusted execution environment (TEE). </a:t>
            </a:r>
          </a:p>
          <a:p>
            <a:pPr marL="457200" indent="-457200" algn="just">
              <a:buFont typeface="+mj-lt"/>
              <a:buAutoNum type="arabicPeriod"/>
            </a:pPr>
            <a:r>
              <a:rPr lang="en-US" sz="2000" b="1" dirty="0" smtClean="0">
                <a:solidFill>
                  <a:srgbClr val="FF0000"/>
                </a:solidFill>
              </a:rPr>
              <a:t>Encryption</a:t>
            </a:r>
            <a:r>
              <a:rPr lang="en-US" sz="2000" dirty="0" smtClean="0"/>
              <a:t> protects text and data by translating it into ciphers that only authorized parties have the ability to decipher, access, and edit.</a:t>
            </a:r>
          </a:p>
          <a:p>
            <a:pPr marL="457200" indent="-457200" algn="just">
              <a:buFont typeface="+mj-lt"/>
              <a:buAutoNum type="arabicPeriod"/>
            </a:pPr>
            <a:r>
              <a:rPr lang="en-US" sz="2000" b="1" dirty="0" smtClean="0">
                <a:solidFill>
                  <a:srgbClr val="C00000"/>
                </a:solidFill>
              </a:rPr>
              <a:t>Firmware resilience </a:t>
            </a:r>
            <a:r>
              <a:rPr lang="en-US" sz="2000" dirty="0" smtClean="0"/>
              <a:t>is about helping to prevent attacks to the firmware layer but also includes recovering from an attack and restoring the system back to a known good state.</a:t>
            </a:r>
          </a:p>
          <a:p>
            <a:pPr marL="457200" indent="-457200" algn="just">
              <a:buFont typeface="+mj-lt"/>
              <a:buAutoNum type="arabicPeriod"/>
            </a:pPr>
            <a:r>
              <a:rPr lang="en-US" sz="2000" dirty="0" smtClean="0"/>
              <a:t>Establishing a root of trust includes </a:t>
            </a:r>
            <a:r>
              <a:rPr lang="en-US" sz="2000" b="1" dirty="0" smtClean="0">
                <a:solidFill>
                  <a:srgbClr val="C00000"/>
                </a:solidFill>
              </a:rPr>
              <a:t>boot integrity</a:t>
            </a:r>
            <a:r>
              <a:rPr lang="en-US" sz="2000" dirty="0" smtClean="0"/>
              <a:t>, which helps protect the system from malware injections during system startup.</a:t>
            </a:r>
          </a:p>
          <a:p>
            <a:pPr marL="457200" indent="-457200" algn="just">
              <a:buFont typeface="+mj-lt"/>
              <a:buAutoNum type="arabicPeriod"/>
            </a:pPr>
            <a:r>
              <a:rPr lang="en-US" sz="2000" b="1" dirty="0" smtClean="0">
                <a:solidFill>
                  <a:srgbClr val="C00000"/>
                </a:solidFill>
              </a:rPr>
              <a:t>Stack validation </a:t>
            </a:r>
            <a:r>
              <a:rPr lang="en-US" sz="2000" dirty="0" smtClean="0"/>
              <a:t>seeks to establish that all components and software within a system stack have been validated and are not compromised or changed, either before delivery, in transit to cloud architects, or during deployment.</a:t>
            </a:r>
          </a:p>
          <a:p>
            <a:pPr marL="457200" indent="-457200" algn="just">
              <a:buFont typeface="+mj-lt"/>
              <a:buAutoNum type="arabicPeriod"/>
            </a:pPr>
            <a:r>
              <a:rPr lang="en-US" sz="2000" dirty="0" smtClean="0"/>
              <a:t>Secure systems are designed to </a:t>
            </a:r>
            <a:r>
              <a:rPr lang="en-US" sz="2000" b="1" dirty="0" smtClean="0">
                <a:solidFill>
                  <a:srgbClr val="C00000"/>
                </a:solidFill>
              </a:rPr>
              <a:t>isolate </a:t>
            </a:r>
            <a:r>
              <a:rPr lang="en-US" sz="2000" b="1" dirty="0" smtClean="0">
                <a:solidFill>
                  <a:srgbClr val="007434"/>
                </a:solidFill>
              </a:rPr>
              <a:t>virtual machines (VMs), containers, data, and applications </a:t>
            </a:r>
            <a:r>
              <a:rPr lang="en-US" sz="2000" dirty="0" smtClean="0"/>
              <a:t>from each other as a key best practice.</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51</a:t>
            </a:fld>
            <a:endParaRPr lang="en-US" dirty="0"/>
          </a:p>
        </p:txBody>
      </p:sp>
      <p:sp>
        <p:nvSpPr>
          <p:cNvPr id="4" name="Rectangle 3"/>
          <p:cNvSpPr/>
          <p:nvPr/>
        </p:nvSpPr>
        <p:spPr>
          <a:xfrm>
            <a:off x="152400" y="304800"/>
            <a:ext cx="8839200" cy="6617196"/>
          </a:xfrm>
          <a:prstGeom prst="rect">
            <a:avLst/>
          </a:prstGeom>
        </p:spPr>
        <p:txBody>
          <a:bodyPr wrap="square">
            <a:spAutoFit/>
          </a:bodyPr>
          <a:lstStyle/>
          <a:p>
            <a:pPr marL="341313" indent="-341313" algn="ctr"/>
            <a:r>
              <a:rPr lang="en-US" sz="2400" b="1" dirty="0" smtClean="0">
                <a:solidFill>
                  <a:srgbClr val="EA3A70"/>
                </a:solidFill>
              </a:rPr>
              <a:t>Threats to a Cloud Security Architecture</a:t>
            </a:r>
          </a:p>
          <a:p>
            <a:pPr algn="just"/>
            <a:r>
              <a:rPr lang="en-US" sz="2000" dirty="0" smtClean="0"/>
              <a:t>While planning your cloud deployment, you want to be </a:t>
            </a:r>
            <a:r>
              <a:rPr lang="en-US" sz="2000" b="1" dirty="0" smtClean="0"/>
              <a:t>prepared for common threats such as malware and privilege-based attacks </a:t>
            </a:r>
            <a:r>
              <a:rPr lang="en-US" sz="2000" b="1" i="1" dirty="0" smtClean="0">
                <a:solidFill>
                  <a:srgbClr val="7030A0"/>
                </a:solidFill>
              </a:rPr>
              <a:t>[progressively increase their access to computer systems by exploiting its security vulnerabilities.]. </a:t>
            </a:r>
            <a:r>
              <a:rPr lang="en-US" sz="2000" dirty="0" smtClean="0"/>
              <a:t>There are too many common threats to enumerate here: </a:t>
            </a:r>
          </a:p>
          <a:p>
            <a:pPr marL="347663" indent="-347663" algn="just">
              <a:buFont typeface="+mj-lt"/>
              <a:buAutoNum type="arabicPeriod"/>
            </a:pPr>
            <a:r>
              <a:rPr lang="en-US" sz="2000" b="1" dirty="0" smtClean="0"/>
              <a:t>Insider threats</a:t>
            </a:r>
            <a:r>
              <a:rPr lang="en-US" sz="2000" dirty="0" smtClean="0"/>
              <a:t> include </a:t>
            </a:r>
            <a:r>
              <a:rPr lang="en-US" sz="2000" b="1" dirty="0" smtClean="0">
                <a:solidFill>
                  <a:srgbClr val="C00000"/>
                </a:solidFill>
              </a:rPr>
              <a:t>both workers</a:t>
            </a:r>
            <a:r>
              <a:rPr lang="en-US" sz="2000" dirty="0" smtClean="0"/>
              <a:t> within your own organization who have </a:t>
            </a:r>
            <a:r>
              <a:rPr lang="en-US" sz="2000" b="1" dirty="0" smtClean="0">
                <a:solidFill>
                  <a:srgbClr val="007434"/>
                </a:solidFill>
              </a:rPr>
              <a:t>access to systems and data </a:t>
            </a:r>
            <a:r>
              <a:rPr lang="en-US" sz="2000" dirty="0" smtClean="0"/>
              <a:t>and also </a:t>
            </a:r>
            <a:r>
              <a:rPr lang="en-US" sz="2000" b="1" dirty="0" smtClean="0">
                <a:solidFill>
                  <a:srgbClr val="C00000"/>
                </a:solidFill>
              </a:rPr>
              <a:t>cloud service provider (CSP) administrators.</a:t>
            </a:r>
            <a:r>
              <a:rPr lang="en-US" sz="2000" dirty="0" smtClean="0"/>
              <a:t> When </a:t>
            </a:r>
            <a:r>
              <a:rPr lang="en-US" sz="2000" b="1" dirty="0" smtClean="0"/>
              <a:t>you subscribe to CSP services</a:t>
            </a:r>
            <a:r>
              <a:rPr lang="en-US" sz="2000" dirty="0" smtClean="0"/>
              <a:t>, you are essentially </a:t>
            </a:r>
            <a:r>
              <a:rPr lang="en-US" sz="2000" b="1" dirty="0" smtClean="0"/>
              <a:t>entrusting your data and workloads </a:t>
            </a:r>
            <a:r>
              <a:rPr lang="en-US" sz="2000" dirty="0" smtClean="0"/>
              <a:t>to the multitude of </a:t>
            </a:r>
            <a:r>
              <a:rPr lang="en-US" sz="2000" b="1" dirty="0" smtClean="0">
                <a:solidFill>
                  <a:srgbClr val="007434"/>
                </a:solidFill>
              </a:rPr>
              <a:t>staff who are responsible for maintaining</a:t>
            </a:r>
            <a:r>
              <a:rPr lang="en-US" sz="2000" dirty="0" smtClean="0"/>
              <a:t> the CSP architecture. </a:t>
            </a:r>
          </a:p>
          <a:p>
            <a:pPr marL="688975" indent="-347663" algn="just">
              <a:buFont typeface="Wingdings" pitchFamily="2" charset="2"/>
              <a:buChar char="Ø"/>
            </a:pPr>
            <a:r>
              <a:rPr lang="en-US" sz="2000" dirty="0" smtClean="0"/>
              <a:t>Another consideration is </a:t>
            </a:r>
            <a:r>
              <a:rPr lang="en-US" sz="2000" b="1" dirty="0" smtClean="0">
                <a:solidFill>
                  <a:srgbClr val="C00000"/>
                </a:solidFill>
              </a:rPr>
              <a:t>whether data is accessible to governmental entities</a:t>
            </a:r>
            <a:r>
              <a:rPr lang="en-US" sz="2000" dirty="0" smtClean="0"/>
              <a:t>. Security experts are paying more attention to the laws, regulations, and real-life practices that </a:t>
            </a:r>
            <a:r>
              <a:rPr lang="en-US" sz="2000" b="1" dirty="0" smtClean="0">
                <a:solidFill>
                  <a:srgbClr val="007434"/>
                </a:solidFill>
              </a:rPr>
              <a:t>demonstrate whether a government can use court orders or other means to gain access to data </a:t>
            </a:r>
            <a:r>
              <a:rPr lang="en-US" sz="2000" dirty="0" smtClean="0"/>
              <a:t>in a private or public cloud.</a:t>
            </a:r>
          </a:p>
          <a:p>
            <a:pPr marL="457200" indent="-457200" algn="just">
              <a:buAutoNum type="arabicPeriod" startAt="2"/>
            </a:pPr>
            <a:r>
              <a:rPr lang="en-US" sz="2000" b="1" dirty="0" err="1" smtClean="0"/>
              <a:t>DoS</a:t>
            </a:r>
            <a:r>
              <a:rPr lang="en-US" sz="2000" b="1" dirty="0" smtClean="0"/>
              <a:t> attacks:</a:t>
            </a:r>
            <a:r>
              <a:rPr lang="en-US" sz="2000" dirty="0" smtClean="0"/>
              <a:t> Temporary direct </a:t>
            </a:r>
            <a:r>
              <a:rPr lang="en-US" sz="2000" b="1" dirty="0" smtClean="0">
                <a:solidFill>
                  <a:srgbClr val="007434"/>
                </a:solidFill>
              </a:rPr>
              <a:t>denial-of-service (</a:t>
            </a:r>
            <a:r>
              <a:rPr lang="en-US" sz="2000" b="1" dirty="0" err="1" smtClean="0">
                <a:solidFill>
                  <a:srgbClr val="007434"/>
                </a:solidFill>
              </a:rPr>
              <a:t>DDoS</a:t>
            </a:r>
            <a:r>
              <a:rPr lang="en-US" sz="2000" b="1" dirty="0" smtClean="0">
                <a:solidFill>
                  <a:srgbClr val="007434"/>
                </a:solidFill>
              </a:rPr>
              <a:t>) attacks typically involve hammering a system with requests until it shuts down</a:t>
            </a:r>
            <a:r>
              <a:rPr lang="en-US" sz="2000" dirty="0" smtClean="0"/>
              <a:t>.</a:t>
            </a:r>
          </a:p>
          <a:p>
            <a:pPr marL="908050" indent="-457200" algn="just">
              <a:buFont typeface="Wingdings" pitchFamily="2" charset="2"/>
              <a:buChar char="Ø"/>
            </a:pPr>
            <a:r>
              <a:rPr lang="en-US" sz="2000" dirty="0" smtClean="0"/>
              <a:t> Permanent </a:t>
            </a:r>
            <a:r>
              <a:rPr lang="en-US" sz="2000" dirty="0" err="1" smtClean="0"/>
              <a:t>DoS</a:t>
            </a:r>
            <a:r>
              <a:rPr lang="en-US" sz="2000" dirty="0" smtClean="0"/>
              <a:t> attacks are more destructive and often inflict damage at the firmware level to render a server unbootable. In this case, a technician needs to physically reload the firmware and rebuild the system from scratch, which can result in servers being shut down for days or weeks.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52</a:t>
            </a:fld>
            <a:endParaRPr lang="en-US" dirty="0"/>
          </a:p>
        </p:txBody>
      </p:sp>
      <p:sp>
        <p:nvSpPr>
          <p:cNvPr id="4" name="Rectangle 3"/>
          <p:cNvSpPr/>
          <p:nvPr/>
        </p:nvSpPr>
        <p:spPr>
          <a:xfrm>
            <a:off x="152400" y="381000"/>
            <a:ext cx="8839200" cy="6555641"/>
          </a:xfrm>
          <a:prstGeom prst="rect">
            <a:avLst/>
          </a:prstGeom>
        </p:spPr>
        <p:txBody>
          <a:bodyPr wrap="square">
            <a:spAutoFit/>
          </a:bodyPr>
          <a:lstStyle/>
          <a:p>
            <a:pPr marL="457200" indent="-457200" algn="just"/>
            <a:r>
              <a:rPr lang="en-US" sz="2000" b="1" dirty="0" smtClean="0">
                <a:solidFill>
                  <a:srgbClr val="EA3A70"/>
                </a:solidFill>
              </a:rPr>
              <a:t>Threats to a Cloud Security Architecture                                  Cont…..</a:t>
            </a:r>
          </a:p>
          <a:p>
            <a:pPr marL="457200" indent="-457200" algn="just">
              <a:buAutoNum type="arabicPeriod" startAt="3"/>
            </a:pPr>
            <a:r>
              <a:rPr lang="en-US" sz="2000" b="1" dirty="0" smtClean="0"/>
              <a:t>The cloud edge</a:t>
            </a:r>
            <a:r>
              <a:rPr lang="en-US" sz="2000" dirty="0" smtClean="0"/>
              <a:t> can refer to cloud-connected edge systems, but for a </a:t>
            </a:r>
            <a:r>
              <a:rPr lang="en-US" sz="2000" b="1" dirty="0" smtClean="0">
                <a:solidFill>
                  <a:srgbClr val="007434"/>
                </a:solidFill>
              </a:rPr>
              <a:t>CSP it also refers to server architecture that is not under the CSP’s direct control</a:t>
            </a:r>
            <a:r>
              <a:rPr lang="en-US" sz="2000" dirty="0" smtClean="0"/>
              <a:t>. Global </a:t>
            </a:r>
            <a:r>
              <a:rPr lang="en-US" sz="2000" b="1" dirty="0" smtClean="0">
                <a:solidFill>
                  <a:srgbClr val="EA3A70"/>
                </a:solidFill>
              </a:rPr>
              <a:t>CSPs cannot build and run their own facilities in every corner of the planet</a:t>
            </a:r>
            <a:r>
              <a:rPr lang="en-US" sz="2000" dirty="0" smtClean="0">
                <a:solidFill>
                  <a:srgbClr val="EA3A70"/>
                </a:solidFill>
              </a:rPr>
              <a:t>, </a:t>
            </a:r>
            <a:r>
              <a:rPr lang="en-US" sz="2000" dirty="0" smtClean="0"/>
              <a:t>so </a:t>
            </a:r>
            <a:r>
              <a:rPr lang="en-US" sz="2000" b="1" dirty="0" smtClean="0">
                <a:solidFill>
                  <a:srgbClr val="C00000"/>
                </a:solidFill>
              </a:rPr>
              <a:t>they rely on partners to deliver services to smaller, geographically isolated, or rural regions</a:t>
            </a:r>
            <a:r>
              <a:rPr lang="en-US" sz="2000" dirty="0" smtClean="0"/>
              <a:t>. As a result, these </a:t>
            </a:r>
            <a:r>
              <a:rPr lang="en-US" sz="2000" b="1" dirty="0" smtClean="0">
                <a:solidFill>
                  <a:srgbClr val="0070C0"/>
                </a:solidFill>
              </a:rPr>
              <a:t>CSPs don’t have total control to monitor and ensure physical box integrity for the hardware or physical attack protections such as locking down access to USB ports</a:t>
            </a:r>
            <a:r>
              <a:rPr lang="en-US" sz="2000" dirty="0" smtClean="0"/>
              <a:t>.</a:t>
            </a:r>
          </a:p>
          <a:p>
            <a:pPr marL="457200" indent="-457200" algn="just">
              <a:buAutoNum type="arabicPeriod" startAt="3"/>
            </a:pPr>
            <a:endParaRPr lang="en-US" sz="2000" dirty="0" smtClean="0"/>
          </a:p>
          <a:p>
            <a:pPr marL="457200" indent="-457200" algn="just">
              <a:buAutoNum type="arabicPeriod" startAt="4"/>
            </a:pPr>
            <a:r>
              <a:rPr lang="en-US" sz="2000" b="1" dirty="0" smtClean="0"/>
              <a:t>Customer control </a:t>
            </a:r>
            <a:r>
              <a:rPr lang="en-US" sz="2000" dirty="0" smtClean="0"/>
              <a:t>influences </a:t>
            </a:r>
            <a:r>
              <a:rPr lang="en-US" sz="2000" b="1" dirty="0" smtClean="0"/>
              <a:t>how customers evaluate public cloud offerings</a:t>
            </a:r>
            <a:r>
              <a:rPr lang="en-US" sz="2000" dirty="0" smtClean="0"/>
              <a:t>. From the customer perspective, users are nervous about moving sensitive workloads to the public cloud. On the other hand, big cloud providers are typically much better equipped and have a much higher level of expertise in cloud security than the average enterprise running a private cloud. </a:t>
            </a:r>
            <a:r>
              <a:rPr lang="en-US" sz="2000" b="1" dirty="0" smtClean="0">
                <a:solidFill>
                  <a:srgbClr val="007434"/>
                </a:solidFill>
              </a:rPr>
              <a:t>Generally, customers find it reassuring to be in total control of their most sensitive data, even if their security tools aren’t as sophisticated.</a:t>
            </a:r>
          </a:p>
          <a:p>
            <a:pPr marL="457200" indent="-457200" algn="just">
              <a:buAutoNum type="arabicPeriod" startAt="5"/>
            </a:pPr>
            <a:r>
              <a:rPr lang="en-US" sz="2000" b="1" dirty="0" smtClean="0"/>
              <a:t>Hardware limitations</a:t>
            </a:r>
            <a:r>
              <a:rPr lang="en-US" sz="2000" dirty="0" smtClean="0"/>
              <a:t> mean that even with the most robust cloud security architecture in the world, a </a:t>
            </a:r>
            <a:r>
              <a:rPr lang="en-US" sz="2000" b="1" dirty="0" smtClean="0">
                <a:solidFill>
                  <a:srgbClr val="0070C0"/>
                </a:solidFill>
              </a:rPr>
              <a:t>server can’t help you create a better password</a:t>
            </a:r>
            <a:r>
              <a:rPr lang="en-US" sz="2000" dirty="0" smtClean="0"/>
              <a:t>. </a:t>
            </a:r>
            <a:r>
              <a:rPr lang="en-US" sz="2000" b="1" dirty="0" smtClean="0">
                <a:solidFill>
                  <a:srgbClr val="C00000"/>
                </a:solidFill>
              </a:rPr>
              <a:t>Passwords are one of the most common vectors of attack</a:t>
            </a:r>
            <a:r>
              <a:rPr lang="en-US" sz="2000" dirty="0" smtClean="0"/>
              <a:t>. </a:t>
            </a:r>
            <a:r>
              <a:rPr lang="en-US" sz="2000" b="1" dirty="0" smtClean="0">
                <a:solidFill>
                  <a:srgbClr val="C00000"/>
                </a:solidFill>
              </a:rPr>
              <a:t>Cloud security architects are focused on hardware, firmware, and software protections</a:t>
            </a:r>
            <a:r>
              <a:rPr lang="en-US" sz="2000" dirty="0" smtClean="0"/>
              <a:t>, but it will still </a:t>
            </a:r>
            <a:r>
              <a:rPr lang="en-US" sz="2000" b="1" dirty="0" smtClean="0">
                <a:solidFill>
                  <a:srgbClr val="007434"/>
                </a:solidFill>
              </a:rPr>
              <a:t>fall on the shoulders of everyday users to follow best practices</a:t>
            </a:r>
            <a:r>
              <a:rPr lang="en-US" sz="2000" dirty="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53</a:t>
            </a:fld>
            <a:endParaRPr lang="en-US" dirty="0"/>
          </a:p>
        </p:txBody>
      </p:sp>
      <p:sp>
        <p:nvSpPr>
          <p:cNvPr id="4" name="Rectangle 3"/>
          <p:cNvSpPr/>
          <p:nvPr/>
        </p:nvSpPr>
        <p:spPr>
          <a:xfrm>
            <a:off x="152400" y="381000"/>
            <a:ext cx="8839200" cy="984885"/>
          </a:xfrm>
          <a:prstGeom prst="rect">
            <a:avLst/>
          </a:prstGeom>
        </p:spPr>
        <p:txBody>
          <a:bodyPr wrap="square">
            <a:spAutoFit/>
          </a:bodyPr>
          <a:lstStyle/>
          <a:p>
            <a:pPr marL="457200" indent="-457200" algn="just"/>
            <a:r>
              <a:rPr lang="en-US" sz="2000" b="1" dirty="0" smtClean="0">
                <a:solidFill>
                  <a:srgbClr val="EA3A70"/>
                </a:solidFill>
              </a:rPr>
              <a:t>Threats to a Cloud Security Architecture                                  Cont…..</a:t>
            </a:r>
          </a:p>
          <a:p>
            <a:r>
              <a:rPr lang="en-US" dirty="0" smtClean="0"/>
              <a:t>Some threats and issues may also be more specific to the type of cloud service:</a:t>
            </a:r>
          </a:p>
          <a:p>
            <a:pPr marL="457200" indent="-457200" algn="just">
              <a:buAutoNum type="arabicPeriod" startAt="3"/>
            </a:pPr>
            <a:endParaRPr lang="en-US" sz="2000" dirty="0" smtClean="0"/>
          </a:p>
        </p:txBody>
      </p:sp>
      <p:sp>
        <p:nvSpPr>
          <p:cNvPr id="6" name="Rectangle 5"/>
          <p:cNvSpPr/>
          <p:nvPr/>
        </p:nvSpPr>
        <p:spPr>
          <a:xfrm>
            <a:off x="5867400" y="1184493"/>
            <a:ext cx="3276600" cy="4616648"/>
          </a:xfrm>
          <a:prstGeom prst="rect">
            <a:avLst/>
          </a:prstGeom>
          <a:ln>
            <a:solidFill>
              <a:schemeClr val="tx1"/>
            </a:solidFill>
          </a:ln>
        </p:spPr>
        <p:txBody>
          <a:bodyPr wrap="square">
            <a:spAutoFit/>
          </a:bodyPr>
          <a:lstStyle/>
          <a:p>
            <a:r>
              <a:rPr lang="en-US" sz="1400" b="1" dirty="0" err="1" smtClean="0"/>
              <a:t>IaaS</a:t>
            </a:r>
            <a:r>
              <a:rPr lang="en-US" sz="1400" b="1" dirty="0" smtClean="0"/>
              <a:t> Cloud Security Threats</a:t>
            </a:r>
            <a:endParaRPr lang="en-US" sz="1400" dirty="0" smtClean="0"/>
          </a:p>
          <a:p>
            <a:pPr marL="111125" lvl="1" indent="-111125" algn="just">
              <a:buFont typeface="Wingdings" pitchFamily="2" charset="2"/>
              <a:buChar char="§"/>
            </a:pPr>
            <a:r>
              <a:rPr lang="en-US" sz="1400" dirty="0" smtClean="0"/>
              <a:t>Availability disruption through denial-of-service attacks</a:t>
            </a:r>
          </a:p>
          <a:p>
            <a:pPr marL="111125" lvl="1" indent="-111125" algn="just">
              <a:buFont typeface="Wingdings" pitchFamily="2" charset="2"/>
              <a:buChar char="§"/>
            </a:pPr>
            <a:r>
              <a:rPr lang="en-US" sz="1400" dirty="0" smtClean="0"/>
              <a:t>Injection flaws</a:t>
            </a:r>
          </a:p>
          <a:p>
            <a:pPr marL="111125" lvl="1" indent="-111125" algn="just">
              <a:buFont typeface="Wingdings" pitchFamily="2" charset="2"/>
              <a:buChar char="§"/>
            </a:pPr>
            <a:r>
              <a:rPr lang="en-US" sz="1400" dirty="0" smtClean="0"/>
              <a:t>Broken authentication</a:t>
            </a:r>
          </a:p>
          <a:p>
            <a:pPr marL="111125" lvl="1" indent="-111125" algn="just">
              <a:buFont typeface="Wingdings" pitchFamily="2" charset="2"/>
              <a:buChar char="§"/>
            </a:pPr>
            <a:r>
              <a:rPr lang="en-US" sz="1400" dirty="0" smtClean="0"/>
              <a:t>Sensitive data exposure</a:t>
            </a:r>
          </a:p>
          <a:p>
            <a:pPr marL="111125" lvl="1" indent="-111125" algn="just">
              <a:buFont typeface="Wingdings" pitchFamily="2" charset="2"/>
              <a:buChar char="§"/>
            </a:pPr>
            <a:r>
              <a:rPr lang="en-US" sz="1400" dirty="0" smtClean="0"/>
              <a:t>XML external entities</a:t>
            </a:r>
          </a:p>
          <a:p>
            <a:pPr marL="111125" lvl="1" indent="-111125" algn="just">
              <a:buFont typeface="Wingdings" pitchFamily="2" charset="2"/>
              <a:buChar char="§"/>
            </a:pPr>
            <a:r>
              <a:rPr lang="en-US" sz="1400" dirty="0" smtClean="0"/>
              <a:t>Broken access control</a:t>
            </a:r>
          </a:p>
          <a:p>
            <a:pPr marL="111125" lvl="1" indent="-111125" algn="just">
              <a:buFont typeface="Wingdings" pitchFamily="2" charset="2"/>
              <a:buChar char="§"/>
            </a:pPr>
            <a:r>
              <a:rPr lang="en-US" sz="1400" dirty="0" smtClean="0"/>
              <a:t>Security </a:t>
            </a:r>
            <a:r>
              <a:rPr lang="en-US" sz="1400" dirty="0" err="1" smtClean="0"/>
              <a:t>misconfigurations</a:t>
            </a:r>
            <a:endParaRPr lang="en-US" sz="1400" dirty="0" smtClean="0"/>
          </a:p>
          <a:p>
            <a:pPr marL="111125" lvl="1" indent="-111125" algn="just">
              <a:buFont typeface="Wingdings" pitchFamily="2" charset="2"/>
              <a:buChar char="§"/>
            </a:pPr>
            <a:r>
              <a:rPr lang="en-US" sz="1400" dirty="0" smtClean="0"/>
              <a:t>Cross-site scripting (XSS)</a:t>
            </a:r>
          </a:p>
          <a:p>
            <a:pPr marL="111125" lvl="1" indent="-111125" algn="just">
              <a:buFont typeface="Wingdings" pitchFamily="2" charset="2"/>
              <a:buChar char="§"/>
            </a:pPr>
            <a:r>
              <a:rPr lang="en-US" sz="1400" dirty="0" smtClean="0"/>
              <a:t>Insecure </a:t>
            </a:r>
            <a:r>
              <a:rPr lang="en-US" sz="1400" dirty="0" err="1" smtClean="0"/>
              <a:t>deserialization</a:t>
            </a:r>
            <a:endParaRPr lang="en-US" sz="1400" dirty="0" smtClean="0"/>
          </a:p>
          <a:p>
            <a:pPr marL="111125" lvl="1" indent="-111125" algn="just">
              <a:buFont typeface="Wingdings" pitchFamily="2" charset="2"/>
              <a:buChar char="§"/>
            </a:pPr>
            <a:r>
              <a:rPr lang="en-US" sz="1400" dirty="0" smtClean="0"/>
              <a:t>Using components with known vulnerabilities</a:t>
            </a:r>
          </a:p>
          <a:p>
            <a:pPr marL="111125" lvl="1" indent="-111125" algn="just">
              <a:buFont typeface="Wingdings" pitchFamily="2" charset="2"/>
              <a:buChar char="§"/>
            </a:pPr>
            <a:r>
              <a:rPr lang="en-US" sz="1400" dirty="0" smtClean="0"/>
              <a:t>Insufficient logging and monitoring</a:t>
            </a:r>
          </a:p>
          <a:p>
            <a:pPr marL="111125" lvl="1" indent="-111125" algn="just">
              <a:buFont typeface="Wingdings" pitchFamily="2" charset="2"/>
              <a:buChar char="§"/>
            </a:pPr>
            <a:r>
              <a:rPr lang="en-US" sz="1400" dirty="0" smtClean="0"/>
              <a:t>Data leakage (through inadequate ACL)</a:t>
            </a:r>
          </a:p>
          <a:p>
            <a:pPr marL="111125" lvl="1" indent="-111125" algn="just">
              <a:buFont typeface="Wingdings" pitchFamily="2" charset="2"/>
              <a:buChar char="§"/>
            </a:pPr>
            <a:r>
              <a:rPr lang="en-US" sz="1400" dirty="0" smtClean="0"/>
              <a:t>Privilege escalation through </a:t>
            </a:r>
            <a:r>
              <a:rPr lang="en-US" sz="1400" dirty="0" err="1" smtClean="0"/>
              <a:t>misconfiguration</a:t>
            </a:r>
            <a:endParaRPr lang="en-US" sz="1400" dirty="0" smtClean="0"/>
          </a:p>
          <a:p>
            <a:pPr marL="111125" lvl="1" indent="-111125" algn="just">
              <a:buFont typeface="Wingdings" pitchFamily="2" charset="2"/>
              <a:buChar char="§"/>
            </a:pPr>
            <a:r>
              <a:rPr lang="en-US" sz="1400" dirty="0" err="1" smtClean="0"/>
              <a:t>DoS</a:t>
            </a:r>
            <a:r>
              <a:rPr lang="en-US" sz="1400" dirty="0" smtClean="0"/>
              <a:t> attack via API</a:t>
            </a:r>
          </a:p>
          <a:p>
            <a:pPr marL="111125" lvl="1" indent="-111125" algn="just">
              <a:buFont typeface="Wingdings" pitchFamily="2" charset="2"/>
              <a:buChar char="§"/>
            </a:pPr>
            <a:r>
              <a:rPr lang="en-US" sz="1400" dirty="0" smtClean="0"/>
              <a:t>Weak privileged key protection</a:t>
            </a:r>
          </a:p>
          <a:p>
            <a:pPr marL="111125" lvl="1" indent="-111125" algn="just">
              <a:buFont typeface="Wingdings" pitchFamily="2" charset="2"/>
              <a:buChar char="§"/>
            </a:pPr>
            <a:r>
              <a:rPr lang="en-US" sz="1400" dirty="0" smtClean="0"/>
              <a:t>Virtual machine (VM) weaknesses</a:t>
            </a:r>
          </a:p>
          <a:p>
            <a:pPr marL="111125" lvl="1" indent="-111125" algn="just">
              <a:buFont typeface="Wingdings" pitchFamily="2" charset="2"/>
              <a:buChar char="§"/>
            </a:pPr>
            <a:r>
              <a:rPr lang="en-US" sz="1400" dirty="0" smtClean="0"/>
              <a:t>Insider data theft</a:t>
            </a:r>
            <a:endParaRPr lang="en-US" sz="1400" dirty="0"/>
          </a:p>
        </p:txBody>
      </p:sp>
      <p:sp>
        <p:nvSpPr>
          <p:cNvPr id="7" name="Rectangle 6"/>
          <p:cNvSpPr/>
          <p:nvPr/>
        </p:nvSpPr>
        <p:spPr>
          <a:xfrm>
            <a:off x="2590800" y="1184493"/>
            <a:ext cx="3276600" cy="5693866"/>
          </a:xfrm>
          <a:prstGeom prst="rect">
            <a:avLst/>
          </a:prstGeom>
          <a:ln>
            <a:solidFill>
              <a:schemeClr val="tx1"/>
            </a:solidFill>
          </a:ln>
        </p:spPr>
        <p:txBody>
          <a:bodyPr wrap="square">
            <a:spAutoFit/>
          </a:bodyPr>
          <a:lstStyle/>
          <a:p>
            <a:r>
              <a:rPr lang="en-US" sz="1400" b="1" dirty="0" err="1" smtClean="0"/>
              <a:t>PaaS</a:t>
            </a:r>
            <a:r>
              <a:rPr lang="en-US" sz="1400" b="1" dirty="0" smtClean="0"/>
              <a:t> Cloud Security Threats</a:t>
            </a:r>
            <a:endParaRPr lang="en-US" sz="1400" dirty="0" smtClean="0"/>
          </a:p>
          <a:p>
            <a:pPr marL="111125" lvl="1" indent="-111125" algn="just">
              <a:buFont typeface="Wingdings" pitchFamily="2" charset="2"/>
              <a:buChar char="§"/>
            </a:pPr>
            <a:r>
              <a:rPr lang="en-US" sz="1400" dirty="0" smtClean="0"/>
              <a:t>Privilege escalation via API</a:t>
            </a:r>
          </a:p>
          <a:p>
            <a:pPr marL="111125" lvl="1" indent="-111125" algn="just">
              <a:buFont typeface="Wingdings" pitchFamily="2" charset="2"/>
              <a:buChar char="§"/>
            </a:pPr>
            <a:r>
              <a:rPr lang="en-US" sz="1400" dirty="0" smtClean="0"/>
              <a:t>Authorization weaknesses in platform services</a:t>
            </a:r>
          </a:p>
          <a:p>
            <a:pPr marL="111125" lvl="1" indent="-111125" algn="just">
              <a:buFont typeface="Wingdings" pitchFamily="2" charset="2"/>
              <a:buChar char="§"/>
            </a:pPr>
            <a:r>
              <a:rPr lang="en-US" sz="1400" dirty="0" smtClean="0"/>
              <a:t>Run-time engine vulnerabilities</a:t>
            </a:r>
          </a:p>
          <a:p>
            <a:pPr marL="111125" lvl="1" indent="-111125" algn="just">
              <a:buFont typeface="Wingdings" pitchFamily="2" charset="2"/>
              <a:buChar char="§"/>
            </a:pPr>
            <a:r>
              <a:rPr lang="en-US" sz="1400" dirty="0" smtClean="0"/>
              <a:t>Availability disruption through denial-of-service attacks</a:t>
            </a:r>
          </a:p>
          <a:p>
            <a:pPr marL="111125" lvl="1" indent="-111125" algn="just">
              <a:buFont typeface="Wingdings" pitchFamily="2" charset="2"/>
              <a:buChar char="§"/>
            </a:pPr>
            <a:r>
              <a:rPr lang="en-US" sz="1400" dirty="0" smtClean="0"/>
              <a:t>Injection flaws</a:t>
            </a:r>
          </a:p>
          <a:p>
            <a:pPr marL="111125" lvl="1" indent="-111125" algn="just">
              <a:buFont typeface="Wingdings" pitchFamily="2" charset="2"/>
              <a:buChar char="§"/>
            </a:pPr>
            <a:r>
              <a:rPr lang="en-US" sz="1400" dirty="0" smtClean="0"/>
              <a:t>Broken authentication</a:t>
            </a:r>
          </a:p>
          <a:p>
            <a:pPr marL="111125" lvl="1" indent="-111125" algn="just">
              <a:buFont typeface="Wingdings" pitchFamily="2" charset="2"/>
              <a:buChar char="§"/>
            </a:pPr>
            <a:r>
              <a:rPr lang="en-US" sz="1400" dirty="0" smtClean="0"/>
              <a:t>Sensitive data exposure</a:t>
            </a:r>
          </a:p>
          <a:p>
            <a:pPr marL="111125" lvl="1" indent="-111125" algn="just">
              <a:buFont typeface="Wingdings" pitchFamily="2" charset="2"/>
              <a:buChar char="§"/>
            </a:pPr>
            <a:r>
              <a:rPr lang="en-US" sz="1400" dirty="0" smtClean="0"/>
              <a:t>XML external entities</a:t>
            </a:r>
          </a:p>
          <a:p>
            <a:pPr marL="111125" lvl="1" indent="-111125" algn="just">
              <a:buFont typeface="Wingdings" pitchFamily="2" charset="2"/>
              <a:buChar char="§"/>
            </a:pPr>
            <a:r>
              <a:rPr lang="en-US" sz="1400" dirty="0" smtClean="0"/>
              <a:t>Broken access control</a:t>
            </a:r>
          </a:p>
          <a:p>
            <a:pPr marL="111125" lvl="1" indent="-111125" algn="just">
              <a:buFont typeface="Wingdings" pitchFamily="2" charset="2"/>
              <a:buChar char="§"/>
            </a:pPr>
            <a:r>
              <a:rPr lang="en-US" sz="1400" dirty="0" smtClean="0"/>
              <a:t>Security </a:t>
            </a:r>
            <a:r>
              <a:rPr lang="en-US" sz="1400" dirty="0" err="1" smtClean="0"/>
              <a:t>misconfigurations</a:t>
            </a:r>
            <a:endParaRPr lang="en-US" sz="1400" dirty="0" smtClean="0"/>
          </a:p>
          <a:p>
            <a:pPr marL="111125" lvl="1" indent="-111125" algn="just">
              <a:buFont typeface="Wingdings" pitchFamily="2" charset="2"/>
              <a:buChar char="§"/>
            </a:pPr>
            <a:r>
              <a:rPr lang="en-US" sz="1400" dirty="0" smtClean="0"/>
              <a:t>Cross-site scripting (XSS)</a:t>
            </a:r>
          </a:p>
          <a:p>
            <a:pPr marL="111125" lvl="1" indent="-111125" algn="just">
              <a:buFont typeface="Wingdings" pitchFamily="2" charset="2"/>
              <a:buChar char="§"/>
            </a:pPr>
            <a:r>
              <a:rPr lang="en-US" sz="1400" dirty="0" smtClean="0"/>
              <a:t>Insecure </a:t>
            </a:r>
            <a:r>
              <a:rPr lang="en-US" sz="1400" dirty="0" err="1" smtClean="0"/>
              <a:t>deserialization</a:t>
            </a:r>
            <a:endParaRPr lang="en-US" sz="1400" dirty="0" smtClean="0"/>
          </a:p>
          <a:p>
            <a:pPr marL="111125" lvl="1" indent="-111125" algn="just">
              <a:buFont typeface="Wingdings" pitchFamily="2" charset="2"/>
              <a:buChar char="§"/>
            </a:pPr>
            <a:r>
              <a:rPr lang="en-US" sz="1400" dirty="0" smtClean="0"/>
              <a:t>Using components with known vulnerabilities</a:t>
            </a:r>
          </a:p>
          <a:p>
            <a:pPr marL="111125" lvl="1" indent="-111125" algn="just">
              <a:buFont typeface="Wingdings" pitchFamily="2" charset="2"/>
              <a:buChar char="§"/>
            </a:pPr>
            <a:r>
              <a:rPr lang="en-US" sz="1400" dirty="0" smtClean="0"/>
              <a:t>Insufficient logging and monitoring</a:t>
            </a:r>
          </a:p>
          <a:p>
            <a:pPr marL="111125" lvl="1" indent="-111125" algn="just">
              <a:buFont typeface="Wingdings" pitchFamily="2" charset="2"/>
              <a:buChar char="§"/>
            </a:pPr>
            <a:r>
              <a:rPr lang="en-US" sz="1400" dirty="0" smtClean="0"/>
              <a:t>Data leakage (through inadequate ACL)</a:t>
            </a:r>
          </a:p>
          <a:p>
            <a:pPr marL="111125" lvl="1" indent="-111125" algn="just">
              <a:buFont typeface="Wingdings" pitchFamily="2" charset="2"/>
              <a:buChar char="§"/>
            </a:pPr>
            <a:r>
              <a:rPr lang="en-US" sz="1400" dirty="0" smtClean="0"/>
              <a:t>Privilege escalation through </a:t>
            </a:r>
            <a:r>
              <a:rPr lang="en-US" sz="1400" dirty="0" err="1" smtClean="0"/>
              <a:t>misconfiguration</a:t>
            </a:r>
            <a:endParaRPr lang="en-US" sz="1400" dirty="0" smtClean="0"/>
          </a:p>
          <a:p>
            <a:pPr marL="111125" lvl="1" indent="-111125" algn="just">
              <a:buFont typeface="Wingdings" pitchFamily="2" charset="2"/>
              <a:buChar char="§"/>
            </a:pPr>
            <a:r>
              <a:rPr lang="en-US" sz="1400" dirty="0" err="1" smtClean="0"/>
              <a:t>DoS</a:t>
            </a:r>
            <a:r>
              <a:rPr lang="en-US" sz="1400" dirty="0" smtClean="0"/>
              <a:t> attack via API</a:t>
            </a:r>
          </a:p>
          <a:p>
            <a:pPr marL="111125" lvl="1" indent="-111125" algn="just">
              <a:buFont typeface="Wingdings" pitchFamily="2" charset="2"/>
              <a:buChar char="§"/>
            </a:pPr>
            <a:r>
              <a:rPr lang="en-US" sz="1400" dirty="0" smtClean="0"/>
              <a:t>Privilege escalation via API</a:t>
            </a:r>
          </a:p>
          <a:p>
            <a:pPr marL="111125" lvl="1" indent="-111125" algn="just">
              <a:buFont typeface="Wingdings" pitchFamily="2" charset="2"/>
              <a:buChar char="§"/>
            </a:pPr>
            <a:r>
              <a:rPr lang="en-US" sz="1400" dirty="0" smtClean="0"/>
              <a:t>Weak privileged key protection</a:t>
            </a:r>
          </a:p>
          <a:p>
            <a:pPr marL="111125" lvl="1" indent="-111125" algn="just">
              <a:buFont typeface="Wingdings" pitchFamily="2" charset="2"/>
              <a:buChar char="§"/>
            </a:pPr>
            <a:r>
              <a:rPr lang="en-US" sz="1400" dirty="0" smtClean="0"/>
              <a:t>Virtual machine (VM) weaknesses</a:t>
            </a:r>
          </a:p>
          <a:p>
            <a:pPr marL="111125" lvl="1" indent="-111125" algn="just">
              <a:buFont typeface="Wingdings" pitchFamily="2" charset="2"/>
              <a:buChar char="§"/>
            </a:pPr>
            <a:r>
              <a:rPr lang="en-US" sz="1400" dirty="0" smtClean="0"/>
              <a:t>Insider data theft</a:t>
            </a:r>
          </a:p>
        </p:txBody>
      </p:sp>
      <p:sp>
        <p:nvSpPr>
          <p:cNvPr id="8" name="Rectangle 7"/>
          <p:cNvSpPr/>
          <p:nvPr/>
        </p:nvSpPr>
        <p:spPr>
          <a:xfrm>
            <a:off x="0" y="1219200"/>
            <a:ext cx="2590800" cy="3816429"/>
          </a:xfrm>
          <a:prstGeom prst="rect">
            <a:avLst/>
          </a:prstGeom>
          <a:ln>
            <a:solidFill>
              <a:schemeClr val="tx1"/>
            </a:solidFill>
          </a:ln>
        </p:spPr>
        <p:txBody>
          <a:bodyPr wrap="square">
            <a:spAutoFit/>
          </a:bodyPr>
          <a:lstStyle/>
          <a:p>
            <a:r>
              <a:rPr lang="en-US" sz="1600" b="1" dirty="0" err="1" smtClean="0"/>
              <a:t>SaaS</a:t>
            </a:r>
            <a:r>
              <a:rPr lang="en-US" sz="1600" b="1" dirty="0" smtClean="0"/>
              <a:t> Cloud Security Threats</a:t>
            </a:r>
            <a:endParaRPr lang="en-US" sz="1600" dirty="0" smtClean="0"/>
          </a:p>
          <a:p>
            <a:pPr marL="111125" lvl="1" indent="-111125" algn="just">
              <a:buFont typeface="Wingdings" pitchFamily="2" charset="2"/>
              <a:buChar char="§"/>
            </a:pPr>
            <a:r>
              <a:rPr lang="en-US" sz="1400" dirty="0" smtClean="0"/>
              <a:t>Weak or immature identity and access management</a:t>
            </a:r>
          </a:p>
          <a:p>
            <a:pPr marL="111125" lvl="1" indent="-111125" algn="just">
              <a:buFont typeface="Wingdings" pitchFamily="2" charset="2"/>
              <a:buChar char="§"/>
            </a:pPr>
            <a:r>
              <a:rPr lang="en-US" sz="1400" dirty="0" smtClean="0"/>
              <a:t>Weak cloud security standards</a:t>
            </a:r>
          </a:p>
          <a:p>
            <a:pPr marL="111125" lvl="1" indent="-111125" algn="just">
              <a:buFont typeface="Wingdings" pitchFamily="2" charset="2"/>
              <a:buChar char="§"/>
            </a:pPr>
            <a:r>
              <a:rPr lang="en-US" sz="1400" dirty="0" smtClean="0"/>
              <a:t>Zero-day vulnerabilities</a:t>
            </a:r>
          </a:p>
          <a:p>
            <a:pPr marL="111125" lvl="1" indent="-111125" algn="just">
              <a:buFont typeface="Wingdings" pitchFamily="2" charset="2"/>
              <a:buChar char="§"/>
            </a:pPr>
            <a:r>
              <a:rPr lang="en-US" sz="1400" dirty="0" smtClean="0"/>
              <a:t>Shadow IT/unsanctioned cloud applications/software</a:t>
            </a:r>
          </a:p>
          <a:p>
            <a:pPr marL="111125" lvl="1" indent="-111125" algn="just">
              <a:buFont typeface="Wingdings" pitchFamily="2" charset="2"/>
              <a:buChar char="§"/>
            </a:pPr>
            <a:r>
              <a:rPr lang="en-US" sz="1400" dirty="0" smtClean="0"/>
              <a:t>Service disruption through denial-of-service attacks</a:t>
            </a:r>
          </a:p>
          <a:p>
            <a:pPr marL="111125" lvl="1" indent="-111125" algn="just">
              <a:buFont typeface="Wingdings" pitchFamily="2" charset="2"/>
              <a:buChar char="§"/>
            </a:pPr>
            <a:r>
              <a:rPr lang="en-US" sz="1400" dirty="0" smtClean="0"/>
              <a:t>Phishing</a:t>
            </a:r>
          </a:p>
          <a:p>
            <a:pPr marL="111125" lvl="1" indent="-111125" algn="just">
              <a:buFont typeface="Wingdings" pitchFamily="2" charset="2"/>
              <a:buChar char="§"/>
            </a:pPr>
            <a:r>
              <a:rPr lang="en-US" sz="1400" dirty="0" smtClean="0"/>
              <a:t>Credential stuffing attacks</a:t>
            </a:r>
          </a:p>
          <a:p>
            <a:pPr marL="111125" lvl="1" indent="-111125" algn="just">
              <a:buFont typeface="Wingdings" pitchFamily="2" charset="2"/>
              <a:buChar char="§"/>
            </a:pPr>
            <a:r>
              <a:rPr lang="en-US" sz="1400" dirty="0" smtClean="0"/>
              <a:t>Weak compliance and auditing oversight</a:t>
            </a:r>
          </a:p>
          <a:p>
            <a:pPr marL="111125" lvl="1" indent="-111125" algn="just">
              <a:buFont typeface="Wingdings" pitchFamily="2" charset="2"/>
              <a:buChar char="§"/>
            </a:pPr>
            <a:r>
              <a:rPr lang="en-US" sz="1400" dirty="0" smtClean="0"/>
              <a:t>Stolen or compromised credentials</a:t>
            </a:r>
          </a:p>
          <a:p>
            <a:pPr marL="111125" lvl="1" indent="-111125" algn="just">
              <a:buFont typeface="Wingdings" pitchFamily="2" charset="2"/>
              <a:buChar char="§"/>
            </a:pPr>
            <a:r>
              <a:rPr lang="en-US" sz="1400" dirty="0" smtClean="0"/>
              <a:t>Weak vulnerability monitoring</a:t>
            </a:r>
          </a:p>
          <a:p>
            <a:pPr marL="457200" indent="-457200" algn="just"/>
            <a:endParaRPr lang="en-US" sz="1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54</a:t>
            </a:fld>
            <a:endParaRPr lang="en-US" dirty="0"/>
          </a:p>
        </p:txBody>
      </p:sp>
      <p:sp>
        <p:nvSpPr>
          <p:cNvPr id="4" name="Rectangle 3"/>
          <p:cNvSpPr/>
          <p:nvPr/>
        </p:nvSpPr>
        <p:spPr>
          <a:xfrm>
            <a:off x="76200" y="381000"/>
            <a:ext cx="8915400" cy="5078313"/>
          </a:xfrm>
          <a:prstGeom prst="rect">
            <a:avLst/>
          </a:prstGeom>
        </p:spPr>
        <p:txBody>
          <a:bodyPr wrap="square">
            <a:spAutoFit/>
          </a:bodyPr>
          <a:lstStyle/>
          <a:p>
            <a:pPr algn="ctr"/>
            <a:r>
              <a:rPr lang="en-US" sz="2400" b="1" dirty="0" smtClean="0">
                <a:solidFill>
                  <a:srgbClr val="7030A0"/>
                </a:solidFill>
              </a:rPr>
              <a:t>Cloud Security Architectures by Service Model</a:t>
            </a:r>
          </a:p>
          <a:p>
            <a:pPr algn="just"/>
            <a:r>
              <a:rPr lang="en-US" sz="2000" dirty="0" smtClean="0"/>
              <a:t>	For cloud architects, the tools to help build confidentiality, integrity, and availability across </a:t>
            </a:r>
            <a:r>
              <a:rPr lang="en-US" sz="2000" dirty="0" err="1" smtClean="0"/>
              <a:t>SaaS</a:t>
            </a:r>
            <a:r>
              <a:rPr lang="en-US" sz="2000" dirty="0" smtClean="0"/>
              <a:t>, </a:t>
            </a:r>
            <a:r>
              <a:rPr lang="en-US" sz="2000" dirty="0" err="1" smtClean="0"/>
              <a:t>PaaS</a:t>
            </a:r>
            <a:r>
              <a:rPr lang="en-US" sz="2000" dirty="0" smtClean="0"/>
              <a:t>, and </a:t>
            </a:r>
            <a:r>
              <a:rPr lang="en-US" sz="2000" dirty="0" err="1" smtClean="0"/>
              <a:t>IaaS</a:t>
            </a:r>
            <a:r>
              <a:rPr lang="en-US" sz="2000" dirty="0" smtClean="0"/>
              <a:t> are essentially the same and include encryption, firmware resilience, stack validation, and establishing a root of trust.</a:t>
            </a:r>
          </a:p>
          <a:p>
            <a:pPr algn="just"/>
            <a:r>
              <a:rPr lang="en-US" sz="2000" dirty="0" smtClean="0"/>
              <a:t>	Organizations that offer cloud services typically adhere to a </a:t>
            </a:r>
            <a:r>
              <a:rPr lang="en-US" sz="2000" b="1" dirty="0" smtClean="0"/>
              <a:t>shared responsibility model—that </a:t>
            </a:r>
            <a:r>
              <a:rPr lang="en-US" sz="2000" dirty="0" smtClean="0"/>
              <a:t>is, the </a:t>
            </a:r>
            <a:r>
              <a:rPr lang="en-US" sz="2000" b="1" dirty="0" smtClean="0"/>
              <a:t>cloud service provider is responsible</a:t>
            </a:r>
            <a:r>
              <a:rPr lang="en-US" sz="2000" dirty="0" smtClean="0"/>
              <a:t> for the security of the components necessary to operate the cloud service (software, computing, storage, database, networking, hardware, infrastructure, etc.). </a:t>
            </a:r>
          </a:p>
          <a:p>
            <a:pPr algn="just"/>
            <a:r>
              <a:rPr lang="en-US" sz="2000" dirty="0" smtClean="0"/>
              <a:t>	The </a:t>
            </a:r>
            <a:r>
              <a:rPr lang="en-US" sz="2000" b="1" dirty="0" smtClean="0"/>
              <a:t>customer is responsible </a:t>
            </a:r>
            <a:r>
              <a:rPr lang="en-US" sz="2000" dirty="0" smtClean="0"/>
              <a:t>for protecting the data and information that is stored in the cloud, as well as how they may access that data (identity and access management). Responsibilities vary slightly depending on the type of service (</a:t>
            </a:r>
            <a:r>
              <a:rPr lang="en-US" sz="2000" dirty="0" err="1" smtClean="0"/>
              <a:t>IaaS</a:t>
            </a:r>
            <a:r>
              <a:rPr lang="en-US" sz="2000" dirty="0" smtClean="0"/>
              <a:t>, </a:t>
            </a:r>
            <a:r>
              <a:rPr lang="en-US" sz="2000" dirty="0" err="1" smtClean="0"/>
              <a:t>SaaS</a:t>
            </a:r>
            <a:r>
              <a:rPr lang="en-US" sz="2000" dirty="0" smtClean="0"/>
              <a:t>, or </a:t>
            </a:r>
            <a:r>
              <a:rPr lang="en-US" sz="2000" dirty="0" err="1" smtClean="0"/>
              <a:t>PaaS</a:t>
            </a:r>
            <a:r>
              <a:rPr lang="en-US" sz="2000" dirty="0" smtClean="0"/>
              <a:t>).</a:t>
            </a:r>
          </a:p>
          <a:p>
            <a:pPr algn="just"/>
            <a:r>
              <a:rPr lang="en-US" sz="2000" dirty="0" smtClean="0"/>
              <a:t>	The </a:t>
            </a:r>
            <a:r>
              <a:rPr lang="en-US" sz="2000" b="1" dirty="0" smtClean="0">
                <a:solidFill>
                  <a:srgbClr val="0070C0"/>
                </a:solidFill>
              </a:rPr>
              <a:t>types of service models in use by a business define the types of cloud security architectures that are most applicable. </a:t>
            </a:r>
            <a:r>
              <a:rPr lang="en-US" sz="2000" dirty="0" smtClean="0"/>
              <a:t>The service models are: Infrastructure as a Service (</a:t>
            </a:r>
            <a:r>
              <a:rPr lang="en-US" sz="2000" dirty="0" err="1" smtClean="0"/>
              <a:t>IaaS</a:t>
            </a:r>
            <a:r>
              <a:rPr lang="en-US" sz="2000" dirty="0" smtClean="0"/>
              <a:t>), Software as a Service (</a:t>
            </a:r>
            <a:r>
              <a:rPr lang="en-US" sz="2000" dirty="0" err="1" smtClean="0"/>
              <a:t>SaaS</a:t>
            </a:r>
            <a:r>
              <a:rPr lang="en-US" sz="2000" dirty="0" smtClean="0"/>
              <a:t>), and Platform as a Service (</a:t>
            </a:r>
            <a:r>
              <a:rPr lang="en-US" sz="2000" dirty="0" err="1" smtClean="0"/>
              <a:t>PaaS</a:t>
            </a:r>
            <a:r>
              <a:rPr lang="en-US" sz="20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55</a:t>
            </a:fld>
            <a:endParaRPr lang="en-US" dirty="0"/>
          </a:p>
        </p:txBody>
      </p:sp>
      <p:sp>
        <p:nvSpPr>
          <p:cNvPr id="4" name="Rectangle 3"/>
          <p:cNvSpPr/>
          <p:nvPr/>
        </p:nvSpPr>
        <p:spPr>
          <a:xfrm>
            <a:off x="76200" y="381000"/>
            <a:ext cx="8915400" cy="5078313"/>
          </a:xfrm>
          <a:prstGeom prst="rect">
            <a:avLst/>
          </a:prstGeom>
        </p:spPr>
        <p:txBody>
          <a:bodyPr wrap="square">
            <a:spAutoFit/>
          </a:bodyPr>
          <a:lstStyle/>
          <a:p>
            <a:pPr algn="ctr"/>
            <a:r>
              <a:rPr lang="en-US" sz="2400" b="1" dirty="0" smtClean="0">
                <a:solidFill>
                  <a:srgbClr val="7030A0"/>
                </a:solidFill>
              </a:rPr>
              <a:t>Cloud Security Architectures by Service Mode                  </a:t>
            </a:r>
            <a:r>
              <a:rPr lang="en-US" sz="2400" b="1" dirty="0" smtClean="0">
                <a:solidFill>
                  <a:srgbClr val="00602B"/>
                </a:solidFill>
              </a:rPr>
              <a:t>Cont…</a:t>
            </a:r>
          </a:p>
          <a:p>
            <a:pPr algn="just"/>
            <a:r>
              <a:rPr lang="en-US" sz="2000" dirty="0" smtClean="0"/>
              <a:t>	 The </a:t>
            </a:r>
            <a:r>
              <a:rPr lang="en-US" sz="2000" b="1" dirty="0" smtClean="0">
                <a:solidFill>
                  <a:srgbClr val="0070C0"/>
                </a:solidFill>
              </a:rPr>
              <a:t>types of service models in use by a business define the types of cloud security architectures that are most applicable. </a:t>
            </a:r>
            <a:r>
              <a:rPr lang="en-US" sz="2000" dirty="0" smtClean="0"/>
              <a:t>Responsibilities vary slightly depending on the type of service (</a:t>
            </a:r>
            <a:r>
              <a:rPr lang="en-US" sz="2000" dirty="0" err="1" smtClean="0"/>
              <a:t>IaaS</a:t>
            </a:r>
            <a:r>
              <a:rPr lang="en-US" sz="2000" dirty="0" smtClean="0"/>
              <a:t>, </a:t>
            </a:r>
            <a:r>
              <a:rPr lang="en-US" sz="2000" dirty="0" err="1" smtClean="0"/>
              <a:t>SaaS</a:t>
            </a:r>
            <a:r>
              <a:rPr lang="en-US" sz="2000" dirty="0" smtClean="0"/>
              <a:t>, or </a:t>
            </a:r>
            <a:r>
              <a:rPr lang="en-US" sz="2000" dirty="0" err="1" smtClean="0"/>
              <a:t>PaaS</a:t>
            </a:r>
            <a:r>
              <a:rPr lang="en-US" sz="2000" dirty="0" smtClean="0"/>
              <a:t>).</a:t>
            </a:r>
          </a:p>
          <a:p>
            <a:pPr marL="341313" indent="-341313" algn="just">
              <a:buFont typeface="Wingdings" pitchFamily="2" charset="2"/>
              <a:buChar char="Ø"/>
            </a:pPr>
            <a:r>
              <a:rPr lang="en-US" sz="2000" b="1" dirty="0" err="1" smtClean="0"/>
              <a:t>PaaS</a:t>
            </a:r>
            <a:r>
              <a:rPr lang="en-US" sz="2000" b="1" dirty="0" smtClean="0"/>
              <a:t> Cloud Security Architecture Components: </a:t>
            </a:r>
            <a:r>
              <a:rPr lang="en-US" sz="2000" dirty="0" err="1" smtClean="0"/>
              <a:t>PaaS</a:t>
            </a:r>
            <a:r>
              <a:rPr lang="en-US" sz="2000" dirty="0" smtClean="0"/>
              <a:t> providers must </a:t>
            </a:r>
            <a:r>
              <a:rPr lang="en-US" sz="2000" b="1" dirty="0" smtClean="0">
                <a:solidFill>
                  <a:srgbClr val="007434"/>
                </a:solidFill>
              </a:rPr>
              <a:t>pay attention to multiparty usage and establish trust in </a:t>
            </a:r>
            <a:r>
              <a:rPr lang="en-US" sz="2000" b="1" dirty="0" smtClean="0">
                <a:solidFill>
                  <a:srgbClr val="EA3A70"/>
                </a:solidFill>
              </a:rPr>
              <a:t>moving data to and from the platform</a:t>
            </a:r>
            <a:r>
              <a:rPr lang="en-US" sz="2000" dirty="0" smtClean="0"/>
              <a:t>.</a:t>
            </a:r>
          </a:p>
          <a:p>
            <a:pPr marL="341313" indent="-341313" algn="just"/>
            <a:r>
              <a:rPr lang="en-US" sz="2000" dirty="0" smtClean="0"/>
              <a:t>		With a </a:t>
            </a:r>
            <a:r>
              <a:rPr lang="en-US" sz="2000" dirty="0" err="1" smtClean="0"/>
              <a:t>PaaS</a:t>
            </a:r>
            <a:r>
              <a:rPr lang="en-US" sz="2000" dirty="0" smtClean="0"/>
              <a:t>, a business purchases a platform from a cloud provider to develop, run, and manage applications without developing or managing the underlying platform infrastructure required for the applications. An example of a </a:t>
            </a:r>
            <a:r>
              <a:rPr lang="en-US" sz="2000" dirty="0" err="1" smtClean="0"/>
              <a:t>PaaS</a:t>
            </a:r>
            <a:r>
              <a:rPr lang="en-US" sz="2000" dirty="0" smtClean="0"/>
              <a:t> would be Amazon Web Services (AWS). In a </a:t>
            </a:r>
            <a:r>
              <a:rPr lang="en-US" sz="2000" dirty="0" err="1" smtClean="0"/>
              <a:t>PaaS</a:t>
            </a:r>
            <a:r>
              <a:rPr lang="en-US" sz="2000" dirty="0" smtClean="0"/>
              <a:t>, the customer is responsible for the security associated with application implementation, configurations, and permissions.</a:t>
            </a:r>
          </a:p>
          <a:p>
            <a:pPr marL="341313" indent="-341313" algn="just"/>
            <a:r>
              <a:rPr lang="en-US" sz="2000" dirty="0" smtClean="0"/>
              <a:t>		A </a:t>
            </a:r>
            <a:r>
              <a:rPr lang="en-US" sz="2000" dirty="0" err="1" smtClean="0"/>
              <a:t>PaaS</a:t>
            </a:r>
            <a:r>
              <a:rPr lang="en-US" sz="2000" dirty="0" smtClean="0"/>
              <a:t> security </a:t>
            </a:r>
            <a:r>
              <a:rPr lang="en-US" sz="2000" dirty="0" err="1" smtClean="0"/>
              <a:t>architecturemay</a:t>
            </a:r>
            <a:r>
              <a:rPr lang="en-US" sz="2000" dirty="0" smtClean="0"/>
              <a:t> require both standard </a:t>
            </a:r>
            <a:r>
              <a:rPr lang="en-US" sz="2000" dirty="0" smtClean="0">
                <a:hlinkClick r:id="rId3"/>
              </a:rPr>
              <a:t>cloud security</a:t>
            </a:r>
            <a:r>
              <a:rPr lang="en-US" sz="2000" dirty="0" smtClean="0"/>
              <a:t> architecture solutions, as well as less common solutions, such as a Cloud Workload Protection Platform (CWPP).</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56</a:t>
            </a:fld>
            <a:endParaRPr lang="en-US" dirty="0"/>
          </a:p>
        </p:txBody>
      </p:sp>
      <p:sp>
        <p:nvSpPr>
          <p:cNvPr id="4" name="Rectangle 3"/>
          <p:cNvSpPr/>
          <p:nvPr/>
        </p:nvSpPr>
        <p:spPr>
          <a:xfrm>
            <a:off x="76200" y="381000"/>
            <a:ext cx="8915400" cy="4770537"/>
          </a:xfrm>
          <a:prstGeom prst="rect">
            <a:avLst/>
          </a:prstGeom>
        </p:spPr>
        <p:txBody>
          <a:bodyPr wrap="square">
            <a:spAutoFit/>
          </a:bodyPr>
          <a:lstStyle/>
          <a:p>
            <a:pPr algn="ctr"/>
            <a:r>
              <a:rPr lang="en-US" sz="2400" b="1" dirty="0" smtClean="0">
                <a:solidFill>
                  <a:srgbClr val="7030A0"/>
                </a:solidFill>
              </a:rPr>
              <a:t>Cloud Security Architectures by Service Mode                  </a:t>
            </a:r>
            <a:r>
              <a:rPr lang="en-US" sz="2400" b="1" dirty="0" smtClean="0">
                <a:solidFill>
                  <a:srgbClr val="00602B"/>
                </a:solidFill>
              </a:rPr>
              <a:t>Cont…</a:t>
            </a:r>
          </a:p>
          <a:p>
            <a:pPr algn="just"/>
            <a:r>
              <a:rPr lang="en-US" sz="2000" dirty="0" smtClean="0"/>
              <a:t>	</a:t>
            </a:r>
          </a:p>
          <a:p>
            <a:pPr marL="341313" indent="-341313" algn="just">
              <a:buFont typeface="Wingdings" pitchFamily="2" charset="2"/>
              <a:buChar char="Ø"/>
            </a:pPr>
            <a:r>
              <a:rPr lang="en-US" sz="2000" dirty="0" smtClean="0"/>
              <a:t> </a:t>
            </a:r>
            <a:r>
              <a:rPr lang="en-US" sz="2000" b="1" dirty="0" err="1" smtClean="0"/>
              <a:t>IaaS</a:t>
            </a:r>
            <a:r>
              <a:rPr lang="en-US" sz="2000" b="1" dirty="0" smtClean="0"/>
              <a:t> Cloud Security Architecture Components: </a:t>
            </a:r>
            <a:r>
              <a:rPr lang="en-US" sz="2000" dirty="0" err="1" smtClean="0"/>
              <a:t>IaaS</a:t>
            </a:r>
            <a:r>
              <a:rPr lang="en-US" sz="2000" dirty="0" smtClean="0"/>
              <a:t> providers </a:t>
            </a:r>
            <a:r>
              <a:rPr lang="en-US" sz="2000" b="1" dirty="0" smtClean="0">
                <a:solidFill>
                  <a:srgbClr val="007434"/>
                </a:solidFill>
              </a:rPr>
              <a:t>must focus on runtime encryption and orchestration capabilities </a:t>
            </a:r>
            <a:r>
              <a:rPr lang="en-US" sz="2000" dirty="0" smtClean="0"/>
              <a:t>that empower customers to manage key encryption for any application they use in the cloud.</a:t>
            </a:r>
          </a:p>
          <a:p>
            <a:pPr marL="341313" indent="-341313" algn="just"/>
            <a:r>
              <a:rPr lang="en-US" sz="2000" dirty="0" smtClean="0"/>
              <a:t>		With an </a:t>
            </a:r>
            <a:r>
              <a:rPr lang="en-US" sz="2000" dirty="0" err="1" smtClean="0"/>
              <a:t>IaaS</a:t>
            </a:r>
            <a:r>
              <a:rPr lang="en-US" sz="2000" dirty="0" smtClean="0"/>
              <a:t>, a business purchases the infrastructure from a cloud provider and the business typically installs their own operating systems, applications, and middleware. An example of an </a:t>
            </a:r>
            <a:r>
              <a:rPr lang="en-US" sz="2000" dirty="0" err="1" smtClean="0"/>
              <a:t>IaaS</a:t>
            </a:r>
            <a:r>
              <a:rPr lang="en-US" sz="2000" dirty="0" smtClean="0"/>
              <a:t> is Azure (Microsoft). In an </a:t>
            </a:r>
            <a:r>
              <a:rPr lang="en-US" sz="2000" dirty="0" err="1" smtClean="0"/>
              <a:t>IaaS</a:t>
            </a:r>
            <a:r>
              <a:rPr lang="en-US" sz="2000" dirty="0" smtClean="0"/>
              <a:t>, the customer is usually responsible for the security associated with anything they own or install on the infrastructure.</a:t>
            </a:r>
          </a:p>
          <a:p>
            <a:pPr marL="341313" indent="-341313" algn="just"/>
            <a:r>
              <a:rPr lang="en-US" sz="2000" dirty="0" smtClean="0"/>
              <a:t>		Security architecture components in an </a:t>
            </a:r>
            <a:r>
              <a:rPr lang="en-US" sz="2000" dirty="0" err="1" smtClean="0"/>
              <a:t>IaaS</a:t>
            </a:r>
            <a:r>
              <a:rPr lang="en-US" sz="2000" dirty="0" smtClean="0"/>
              <a:t> cloud environment may include </a:t>
            </a:r>
            <a:r>
              <a:rPr lang="en-US" sz="2000" dirty="0" smtClean="0">
                <a:hlinkClick r:id="rId3"/>
              </a:rPr>
              <a:t>endpoint protection</a:t>
            </a:r>
            <a:r>
              <a:rPr lang="en-US" sz="2000" dirty="0" smtClean="0"/>
              <a:t> (EPP), a cloud access security broker (CASB), a </a:t>
            </a:r>
            <a:r>
              <a:rPr lang="en-US" sz="2000" dirty="0" smtClean="0">
                <a:hlinkClick r:id="rId4"/>
              </a:rPr>
              <a:t>vulnerability management solution</a:t>
            </a:r>
            <a:r>
              <a:rPr lang="en-US" sz="2000" dirty="0" smtClean="0"/>
              <a:t>, </a:t>
            </a:r>
            <a:r>
              <a:rPr lang="en-US" sz="2000" dirty="0" smtClean="0">
                <a:hlinkClick r:id="rId5"/>
              </a:rPr>
              <a:t>access management</a:t>
            </a:r>
            <a:r>
              <a:rPr lang="en-US" sz="2000" dirty="0" smtClean="0"/>
              <a:t>, and data and network encryption.</a:t>
            </a:r>
          </a:p>
          <a:p>
            <a:pPr marL="341313" indent="-341313" algn="just"/>
            <a:endParaRPr lang="en-US"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57</a:t>
            </a:fld>
            <a:endParaRPr lang="en-US" dirty="0"/>
          </a:p>
        </p:txBody>
      </p:sp>
      <p:sp>
        <p:nvSpPr>
          <p:cNvPr id="4" name="Rectangle 3"/>
          <p:cNvSpPr/>
          <p:nvPr/>
        </p:nvSpPr>
        <p:spPr>
          <a:xfrm>
            <a:off x="76200" y="381000"/>
            <a:ext cx="8915400" cy="6001643"/>
          </a:xfrm>
          <a:prstGeom prst="rect">
            <a:avLst/>
          </a:prstGeom>
        </p:spPr>
        <p:txBody>
          <a:bodyPr wrap="square">
            <a:spAutoFit/>
          </a:bodyPr>
          <a:lstStyle/>
          <a:p>
            <a:pPr algn="ctr"/>
            <a:r>
              <a:rPr lang="en-US" sz="2400" b="1" dirty="0" smtClean="0">
                <a:solidFill>
                  <a:srgbClr val="7030A0"/>
                </a:solidFill>
              </a:rPr>
              <a:t>Cloud Security Architectures by Service Model                  </a:t>
            </a:r>
            <a:r>
              <a:rPr lang="en-US" sz="2400" b="1" dirty="0" smtClean="0">
                <a:solidFill>
                  <a:srgbClr val="00602B"/>
                </a:solidFill>
              </a:rPr>
              <a:t>Cont…</a:t>
            </a:r>
          </a:p>
          <a:p>
            <a:pPr marL="341313" indent="-341313" algn="just">
              <a:buFont typeface="Wingdings" pitchFamily="2" charset="2"/>
              <a:buChar char="Ø"/>
            </a:pPr>
            <a:r>
              <a:rPr lang="en-US" sz="2000" b="1" dirty="0" err="1" smtClean="0"/>
              <a:t>SaaS</a:t>
            </a:r>
            <a:r>
              <a:rPr lang="en-US" sz="2000" b="1" dirty="0" smtClean="0"/>
              <a:t> Cloud Security Architecture Components: </a:t>
            </a:r>
            <a:r>
              <a:rPr lang="en-US" sz="2000" dirty="0" err="1" smtClean="0"/>
              <a:t>SaaS</a:t>
            </a:r>
            <a:r>
              <a:rPr lang="en-US" sz="2000" dirty="0" smtClean="0"/>
              <a:t> includes productivity software suites and is widely used by businesses and individuals alike. </a:t>
            </a:r>
            <a:r>
              <a:rPr lang="en-US" sz="2000" b="1" dirty="0" err="1" smtClean="0">
                <a:solidFill>
                  <a:srgbClr val="00602B"/>
                </a:solidFill>
              </a:rPr>
              <a:t>SaaS</a:t>
            </a:r>
            <a:r>
              <a:rPr lang="en-US" sz="2000" b="1" dirty="0" smtClean="0">
                <a:solidFill>
                  <a:srgbClr val="00602B"/>
                </a:solidFill>
              </a:rPr>
              <a:t> must be secured at the CSP level—by the CSP. Users and customers in these cases have little control over the </a:t>
            </a:r>
            <a:r>
              <a:rPr lang="en-US" sz="2000" b="1" dirty="0" err="1" smtClean="0">
                <a:solidFill>
                  <a:srgbClr val="00602B"/>
                </a:solidFill>
              </a:rPr>
              <a:t>SaaS</a:t>
            </a:r>
            <a:r>
              <a:rPr lang="en-US" sz="2000" b="1" dirty="0" smtClean="0">
                <a:solidFill>
                  <a:srgbClr val="00602B"/>
                </a:solidFill>
              </a:rPr>
              <a:t> offerings</a:t>
            </a:r>
            <a:r>
              <a:rPr lang="en-US" sz="2000" dirty="0" smtClean="0"/>
              <a:t>, but </a:t>
            </a:r>
            <a:r>
              <a:rPr lang="en-US" sz="2000" b="1" dirty="0" smtClean="0">
                <a:solidFill>
                  <a:srgbClr val="EA3A70"/>
                </a:solidFill>
              </a:rPr>
              <a:t>their(User) contribution </a:t>
            </a:r>
            <a:r>
              <a:rPr lang="en-US" sz="2000" dirty="0" smtClean="0"/>
              <a:t>to security takes place through adherence to best practices. Using </a:t>
            </a:r>
            <a:r>
              <a:rPr lang="en-US" sz="2000" b="1" dirty="0" smtClean="0">
                <a:solidFill>
                  <a:srgbClr val="EA3A70"/>
                </a:solidFill>
              </a:rPr>
              <a:t>strong passwords and two-factor authentication, being careful with personally identifiable information on social media, and avoiding email phishing scams</a:t>
            </a:r>
            <a:r>
              <a:rPr lang="en-US" sz="2000" dirty="0" smtClean="0"/>
              <a:t> all factor in.</a:t>
            </a:r>
          </a:p>
          <a:p>
            <a:pPr marL="341313" indent="-341313" algn="just"/>
            <a:r>
              <a:rPr lang="en-US" sz="2000" dirty="0" smtClean="0"/>
              <a:t>		With a </a:t>
            </a:r>
            <a:r>
              <a:rPr lang="en-US" sz="2000" dirty="0" err="1" smtClean="0"/>
              <a:t>SaaS</a:t>
            </a:r>
            <a:r>
              <a:rPr lang="en-US" sz="2000" dirty="0" smtClean="0"/>
              <a:t>, an organization purchases the use of a cloud-based application from a provider. Examples of </a:t>
            </a:r>
            <a:r>
              <a:rPr lang="en-US" sz="2000" dirty="0" err="1" smtClean="0"/>
              <a:t>SaaS</a:t>
            </a:r>
            <a:r>
              <a:rPr lang="en-US" sz="2000" dirty="0" smtClean="0"/>
              <a:t> include Office 365 or </a:t>
            </a:r>
            <a:r>
              <a:rPr lang="en-US" sz="2000" dirty="0" err="1" smtClean="0"/>
              <a:t>Salesforce</a:t>
            </a:r>
            <a:r>
              <a:rPr lang="en-US" sz="2000" dirty="0" smtClean="0"/>
              <a:t>. In a </a:t>
            </a:r>
            <a:r>
              <a:rPr lang="en-US" sz="2000" dirty="0" err="1" smtClean="0"/>
              <a:t>SaaS</a:t>
            </a:r>
            <a:r>
              <a:rPr lang="en-US" sz="2000" dirty="0" smtClean="0"/>
              <a:t>, the customer is typically only responsible for the security components associated with accessing the software, such identity management, customer network security, etc. The software provider manages the security backend.</a:t>
            </a:r>
          </a:p>
          <a:p>
            <a:pPr marL="341313" indent="-341313" algn="just"/>
            <a:r>
              <a:rPr lang="en-US" sz="2000" dirty="0" err="1" smtClean="0"/>
              <a:t>SaaS</a:t>
            </a:r>
            <a:r>
              <a:rPr lang="en-US" sz="2000" dirty="0" smtClean="0"/>
              <a:t> security architecture components should include </a:t>
            </a:r>
            <a:r>
              <a:rPr lang="en-US" sz="2000" dirty="0" smtClean="0">
                <a:hlinkClick r:id="rId3"/>
              </a:rPr>
              <a:t>application security</a:t>
            </a:r>
            <a:r>
              <a:rPr lang="en-US" sz="2000" dirty="0" smtClean="0"/>
              <a:t>, </a:t>
            </a:r>
            <a:r>
              <a:rPr lang="en-US" sz="2000" dirty="0" smtClean="0">
                <a:hlinkClick r:id="rId4"/>
              </a:rPr>
              <a:t>identity and access management</a:t>
            </a:r>
            <a:r>
              <a:rPr lang="en-US" sz="2000" dirty="0" smtClean="0"/>
              <a:t> as well as a cloud access security broker (CASB) to facilitate visibility, access controls and data protection using APIs, proxies, or gateways.</a:t>
            </a:r>
          </a:p>
          <a:p>
            <a:pPr marL="341313" indent="-341313" algn="just"/>
            <a:endParaRPr lang="en-US" sz="2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58</a:t>
            </a:fld>
            <a:endParaRPr lang="en-US" dirty="0"/>
          </a:p>
        </p:txBody>
      </p:sp>
      <p:sp>
        <p:nvSpPr>
          <p:cNvPr id="4" name="Rectangle 3"/>
          <p:cNvSpPr/>
          <p:nvPr/>
        </p:nvSpPr>
        <p:spPr>
          <a:xfrm>
            <a:off x="76200" y="381000"/>
            <a:ext cx="8915400" cy="9694962"/>
          </a:xfrm>
          <a:prstGeom prst="rect">
            <a:avLst/>
          </a:prstGeom>
        </p:spPr>
        <p:txBody>
          <a:bodyPr wrap="square">
            <a:spAutoFit/>
          </a:bodyPr>
          <a:lstStyle/>
          <a:p>
            <a:pPr algn="ctr"/>
            <a:r>
              <a:rPr lang="en-US" sz="2400" b="1" dirty="0" smtClean="0">
                <a:solidFill>
                  <a:srgbClr val="00602B"/>
                </a:solidFill>
              </a:rPr>
              <a:t>Cloud Security Architecture for </a:t>
            </a:r>
            <a:r>
              <a:rPr lang="en-US" sz="2400" b="1" dirty="0" err="1" smtClean="0">
                <a:solidFill>
                  <a:srgbClr val="00602B"/>
                </a:solidFill>
              </a:rPr>
              <a:t>SaaS</a:t>
            </a:r>
            <a:r>
              <a:rPr lang="en-US" sz="2400" b="1" dirty="0" smtClean="0">
                <a:solidFill>
                  <a:srgbClr val="00602B"/>
                </a:solidFill>
              </a:rPr>
              <a:t>, </a:t>
            </a:r>
            <a:r>
              <a:rPr lang="en-US" sz="2400" b="1" dirty="0" err="1" smtClean="0">
                <a:solidFill>
                  <a:srgbClr val="00602B"/>
                </a:solidFill>
              </a:rPr>
              <a:t>PaaS</a:t>
            </a:r>
            <a:r>
              <a:rPr lang="en-US" sz="2400" b="1" dirty="0" smtClean="0">
                <a:solidFill>
                  <a:srgbClr val="00602B"/>
                </a:solidFill>
              </a:rPr>
              <a:t>, and </a:t>
            </a:r>
            <a:r>
              <a:rPr lang="en-US" sz="2400" b="1" dirty="0" err="1" smtClean="0">
                <a:solidFill>
                  <a:srgbClr val="00602B"/>
                </a:solidFill>
              </a:rPr>
              <a:t>IaaS</a:t>
            </a:r>
            <a:r>
              <a:rPr lang="en-US" sz="2400" b="1" dirty="0" smtClean="0">
                <a:solidFill>
                  <a:srgbClr val="00602B"/>
                </a:solidFill>
              </a:rPr>
              <a:t>     Cont…</a:t>
            </a:r>
          </a:p>
          <a:p>
            <a:pPr algn="just"/>
            <a:r>
              <a:rPr lang="en-US" sz="2000" dirty="0" smtClean="0"/>
              <a:t>	Responsibilities vary slightly depending on the type of service (</a:t>
            </a:r>
            <a:r>
              <a:rPr lang="en-US" sz="2000" dirty="0" err="1" smtClean="0"/>
              <a:t>IaaS</a:t>
            </a:r>
            <a:r>
              <a:rPr lang="en-US" sz="2000" dirty="0" smtClean="0"/>
              <a:t>, </a:t>
            </a:r>
            <a:r>
              <a:rPr lang="en-US" sz="2000" dirty="0" err="1" smtClean="0"/>
              <a:t>SaaS</a:t>
            </a:r>
            <a:r>
              <a:rPr lang="en-US" sz="2000" dirty="0" smtClean="0"/>
              <a:t>, or </a:t>
            </a:r>
            <a:r>
              <a:rPr lang="en-US" sz="2000" dirty="0" err="1" smtClean="0"/>
              <a:t>PaaS</a:t>
            </a:r>
            <a:r>
              <a:rPr lang="en-US" sz="2000" dirty="0" smtClean="0"/>
              <a:t>).</a:t>
            </a:r>
          </a:p>
          <a:p>
            <a:pPr marL="341313" indent="-341313" algn="just">
              <a:buFont typeface="Wingdings" pitchFamily="2" charset="2"/>
              <a:buChar char="Ø"/>
            </a:pPr>
            <a:r>
              <a:rPr lang="en-US" sz="2000" dirty="0" err="1" smtClean="0"/>
              <a:t>PaaS</a:t>
            </a:r>
            <a:r>
              <a:rPr lang="en-US" sz="2000" dirty="0" smtClean="0"/>
              <a:t> providers must </a:t>
            </a:r>
            <a:r>
              <a:rPr lang="en-US" sz="2000" b="1" dirty="0" smtClean="0">
                <a:solidFill>
                  <a:srgbClr val="007434"/>
                </a:solidFill>
              </a:rPr>
              <a:t>pay attention to multiparty usage and establish trust in </a:t>
            </a:r>
            <a:r>
              <a:rPr lang="en-US" sz="2000" b="1" dirty="0" smtClean="0">
                <a:solidFill>
                  <a:srgbClr val="EA3A70"/>
                </a:solidFill>
              </a:rPr>
              <a:t>moving data to and from the platform</a:t>
            </a:r>
            <a:r>
              <a:rPr lang="en-US" sz="2000" dirty="0" smtClean="0"/>
              <a:t>.</a:t>
            </a:r>
          </a:p>
          <a:p>
            <a:pPr marL="341313" indent="-341313" algn="just"/>
            <a:r>
              <a:rPr lang="en-US" sz="2000" dirty="0" smtClean="0"/>
              <a:t>		With a </a:t>
            </a:r>
            <a:r>
              <a:rPr lang="en-US" sz="2000" dirty="0" err="1" smtClean="0"/>
              <a:t>PaaS</a:t>
            </a:r>
            <a:r>
              <a:rPr lang="en-US" sz="2000" dirty="0" smtClean="0"/>
              <a:t>, a business purchases a platform from a cloud provider to develop, run, and manage applications without developing or managing the underlying platform infrastructure required for the applications. An example of a </a:t>
            </a:r>
            <a:r>
              <a:rPr lang="en-US" sz="2000" dirty="0" err="1" smtClean="0"/>
              <a:t>PaaS</a:t>
            </a:r>
            <a:r>
              <a:rPr lang="en-US" sz="2000" dirty="0" smtClean="0"/>
              <a:t> would be Amazon Web Services (AWS). In a </a:t>
            </a:r>
            <a:r>
              <a:rPr lang="en-US" sz="2000" dirty="0" err="1" smtClean="0"/>
              <a:t>PaaS</a:t>
            </a:r>
            <a:r>
              <a:rPr lang="en-US" sz="2000" dirty="0" smtClean="0"/>
              <a:t>, the customer is responsible for the security associated with application implementation, configurations, and permissions.</a:t>
            </a:r>
          </a:p>
          <a:p>
            <a:pPr marL="341313" indent="-341313" algn="just">
              <a:buFont typeface="Wingdings" pitchFamily="2" charset="2"/>
              <a:buChar char="Ø"/>
            </a:pPr>
            <a:r>
              <a:rPr lang="en-US" sz="2000" dirty="0" smtClean="0"/>
              <a:t> </a:t>
            </a:r>
            <a:r>
              <a:rPr lang="en-US" sz="2000" dirty="0" err="1" smtClean="0"/>
              <a:t>IaaS</a:t>
            </a:r>
            <a:r>
              <a:rPr lang="en-US" sz="2000" dirty="0" smtClean="0"/>
              <a:t> providers </a:t>
            </a:r>
            <a:r>
              <a:rPr lang="en-US" sz="2000" b="1" dirty="0" smtClean="0">
                <a:solidFill>
                  <a:srgbClr val="007434"/>
                </a:solidFill>
              </a:rPr>
              <a:t>must focus on runtime encryption and orchestration capabilities </a:t>
            </a:r>
            <a:r>
              <a:rPr lang="en-US" sz="2000" dirty="0" smtClean="0"/>
              <a:t>that empower customers to manage key encryption for any application they use in the cloud.</a:t>
            </a:r>
          </a:p>
          <a:p>
            <a:pPr marL="341313" indent="-341313" algn="just"/>
            <a:r>
              <a:rPr lang="en-US" sz="2000" dirty="0" smtClean="0"/>
              <a:t>		With an </a:t>
            </a:r>
            <a:r>
              <a:rPr lang="en-US" sz="2000" dirty="0" err="1" smtClean="0"/>
              <a:t>IaaS</a:t>
            </a:r>
            <a:r>
              <a:rPr lang="en-US" sz="2000" dirty="0" smtClean="0"/>
              <a:t>, a business purchases the infrastructure from a cloud provider and the business typically installs their own operating systems, applications, and middleware. An example of an </a:t>
            </a:r>
            <a:r>
              <a:rPr lang="en-US" sz="2000" dirty="0" err="1" smtClean="0"/>
              <a:t>IaaS</a:t>
            </a:r>
            <a:r>
              <a:rPr lang="en-US" sz="2000" dirty="0" smtClean="0"/>
              <a:t> is Azure (Microsoft). In an </a:t>
            </a:r>
            <a:r>
              <a:rPr lang="en-US" sz="2000" dirty="0" err="1" smtClean="0"/>
              <a:t>IaaS</a:t>
            </a:r>
            <a:r>
              <a:rPr lang="en-US" sz="2000" dirty="0" smtClean="0"/>
              <a:t>, the customer is usually responsible for the security associated with anything they own or install on the infrastructure.</a:t>
            </a:r>
          </a:p>
          <a:p>
            <a:pPr marL="341313" indent="-341313" algn="just">
              <a:buFont typeface="Wingdings" pitchFamily="2" charset="2"/>
              <a:buChar char="Ø"/>
            </a:pPr>
            <a:r>
              <a:rPr lang="en-US" sz="2000" dirty="0" err="1" smtClean="0"/>
              <a:t>SaaS</a:t>
            </a:r>
            <a:r>
              <a:rPr lang="en-US" sz="2000" dirty="0" smtClean="0"/>
              <a:t> includes productivity software suites and is widely used by businesses and individuals alike. </a:t>
            </a:r>
            <a:r>
              <a:rPr lang="en-US" sz="2000" b="1" dirty="0" err="1" smtClean="0">
                <a:solidFill>
                  <a:srgbClr val="00602B"/>
                </a:solidFill>
              </a:rPr>
              <a:t>SaaS</a:t>
            </a:r>
            <a:r>
              <a:rPr lang="en-US" sz="2000" b="1" dirty="0" smtClean="0">
                <a:solidFill>
                  <a:srgbClr val="00602B"/>
                </a:solidFill>
              </a:rPr>
              <a:t> must be secured at the CSP level—by the CSP. Users and customers in these cases have little control over the </a:t>
            </a:r>
            <a:r>
              <a:rPr lang="en-US" sz="2000" b="1" dirty="0" err="1" smtClean="0">
                <a:solidFill>
                  <a:srgbClr val="00602B"/>
                </a:solidFill>
              </a:rPr>
              <a:t>SaaS</a:t>
            </a:r>
            <a:r>
              <a:rPr lang="en-US" sz="2000" b="1" dirty="0" smtClean="0">
                <a:solidFill>
                  <a:srgbClr val="00602B"/>
                </a:solidFill>
              </a:rPr>
              <a:t> offerings</a:t>
            </a:r>
            <a:r>
              <a:rPr lang="en-US" sz="2000" dirty="0" smtClean="0"/>
              <a:t>, but </a:t>
            </a:r>
            <a:r>
              <a:rPr lang="en-US" sz="2000" b="1" dirty="0" smtClean="0">
                <a:solidFill>
                  <a:srgbClr val="EA3A70"/>
                </a:solidFill>
              </a:rPr>
              <a:t>their(User) contribution </a:t>
            </a:r>
            <a:r>
              <a:rPr lang="en-US" sz="2000" dirty="0" smtClean="0"/>
              <a:t>to security takes place through adherence to best practices. Using </a:t>
            </a:r>
            <a:r>
              <a:rPr lang="en-US" sz="2000" b="1" dirty="0" smtClean="0">
                <a:solidFill>
                  <a:srgbClr val="EA3A70"/>
                </a:solidFill>
              </a:rPr>
              <a:t>strong passwords and two-factor authentication, being careful with personally identifiable information on social media, and avoiding email phishing scams</a:t>
            </a:r>
            <a:r>
              <a:rPr lang="en-US" sz="2000" dirty="0" smtClean="0"/>
              <a:t> all factor in.</a:t>
            </a:r>
          </a:p>
          <a:p>
            <a:pPr marL="341313" indent="-341313" algn="just"/>
            <a:r>
              <a:rPr lang="en-US" sz="2000" dirty="0" smtClean="0"/>
              <a:t>		With a </a:t>
            </a:r>
            <a:r>
              <a:rPr lang="en-US" sz="2000" dirty="0" err="1" smtClean="0"/>
              <a:t>SaaS</a:t>
            </a:r>
            <a:r>
              <a:rPr lang="en-US" sz="2000" dirty="0" smtClean="0"/>
              <a:t>, an organization purchases the use of a cloud-based application from a provider. Examples of </a:t>
            </a:r>
            <a:r>
              <a:rPr lang="en-US" sz="2000" dirty="0" err="1" smtClean="0"/>
              <a:t>SaaS</a:t>
            </a:r>
            <a:r>
              <a:rPr lang="en-US" sz="2000" dirty="0" smtClean="0"/>
              <a:t> include Office 365 or </a:t>
            </a:r>
            <a:r>
              <a:rPr lang="en-US" sz="2000" dirty="0" err="1" smtClean="0"/>
              <a:t>Salesforce</a:t>
            </a:r>
            <a:r>
              <a:rPr lang="en-US" sz="2000" dirty="0" smtClean="0"/>
              <a:t>. In a </a:t>
            </a:r>
            <a:r>
              <a:rPr lang="en-US" sz="2000" dirty="0" err="1" smtClean="0"/>
              <a:t>SaaS</a:t>
            </a:r>
            <a:r>
              <a:rPr lang="en-US" sz="2000" dirty="0" smtClean="0"/>
              <a:t>, the customer is typically only responsible for the security components associated with accessing the software, such identity management, customer network security, etc. The software provider manages the security backend.</a:t>
            </a:r>
            <a:endParaRPr 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59</a:t>
            </a:fld>
            <a:endParaRPr lang="en-US" dirty="0"/>
          </a:p>
        </p:txBody>
      </p:sp>
      <p:sp>
        <p:nvSpPr>
          <p:cNvPr id="4" name="Rectangle 3"/>
          <p:cNvSpPr/>
          <p:nvPr/>
        </p:nvSpPr>
        <p:spPr>
          <a:xfrm>
            <a:off x="76200" y="381000"/>
            <a:ext cx="8915400" cy="6617196"/>
          </a:xfrm>
          <a:prstGeom prst="rect">
            <a:avLst/>
          </a:prstGeom>
        </p:spPr>
        <p:txBody>
          <a:bodyPr wrap="square">
            <a:spAutoFit/>
          </a:bodyPr>
          <a:lstStyle/>
          <a:p>
            <a:pPr algn="ctr"/>
            <a:r>
              <a:rPr lang="en-US" sz="2400" b="1" dirty="0" smtClean="0"/>
              <a:t>Infrastructure-as-a-Service (</a:t>
            </a:r>
            <a:r>
              <a:rPr lang="en-US" sz="2400" b="1" dirty="0" err="1" smtClean="0"/>
              <a:t>IaaS</a:t>
            </a:r>
            <a:r>
              <a:rPr lang="en-US" sz="2400" b="1" dirty="0" smtClean="0"/>
              <a:t>)</a:t>
            </a:r>
          </a:p>
          <a:p>
            <a:pPr marL="341313" indent="-341313" algn="just">
              <a:buFont typeface="Wingdings" pitchFamily="2" charset="2"/>
              <a:buChar char="Ø"/>
            </a:pPr>
            <a:r>
              <a:rPr lang="en-US" sz="2000" dirty="0" err="1" smtClean="0"/>
              <a:t>IaaS</a:t>
            </a:r>
            <a:r>
              <a:rPr lang="en-US" sz="2000" dirty="0" smtClean="0"/>
              <a:t> (Infrastructure-as-a-Service) is a cloud computing concept that makes </a:t>
            </a:r>
            <a:r>
              <a:rPr lang="en-US" sz="2000" b="1" dirty="0" smtClean="0">
                <a:solidFill>
                  <a:srgbClr val="007434"/>
                </a:solidFill>
              </a:rPr>
              <a:t>virtualized computer resources</a:t>
            </a:r>
            <a:r>
              <a:rPr lang="en-US" sz="2000" dirty="0" smtClean="0"/>
              <a:t> such as networking, storage, and workstations available via the Internet.</a:t>
            </a:r>
          </a:p>
          <a:p>
            <a:pPr marL="341313" indent="-341313" algn="just">
              <a:buFont typeface="Wingdings" pitchFamily="2" charset="2"/>
              <a:buChar char="Ø"/>
            </a:pPr>
            <a:r>
              <a:rPr lang="en-US" sz="2000" dirty="0" smtClean="0"/>
              <a:t> In </a:t>
            </a:r>
            <a:r>
              <a:rPr lang="en-US" sz="2000" dirty="0" err="1" smtClean="0"/>
              <a:t>IaaS</a:t>
            </a:r>
            <a:r>
              <a:rPr lang="en-US" sz="2000" dirty="0" smtClean="0"/>
              <a:t>, the </a:t>
            </a:r>
            <a:r>
              <a:rPr lang="en-US" sz="2000" b="1" dirty="0" smtClean="0">
                <a:solidFill>
                  <a:srgbClr val="C00000"/>
                </a:solidFill>
              </a:rPr>
              <a:t>Cloud Service Provider (CSP) is in charge of the security of their underlying servers and data, which includes server security, storage, and networking infrastructure, virtualization, and the hypervisor</a:t>
            </a:r>
            <a:r>
              <a:rPr lang="en-US" sz="2000" dirty="0" smtClean="0"/>
              <a:t>. </a:t>
            </a:r>
          </a:p>
          <a:p>
            <a:pPr marL="341313" indent="-341313" algn="just">
              <a:buFont typeface="Wingdings" pitchFamily="2" charset="2"/>
              <a:buChar char="Ø"/>
            </a:pPr>
            <a:r>
              <a:rPr lang="en-US" sz="2000" b="1" dirty="0" smtClean="0">
                <a:solidFill>
                  <a:srgbClr val="FF0000"/>
                </a:solidFill>
              </a:rPr>
              <a:t>User access, data, applications, operating systems, and network traffic are all part of the enterprise's security </a:t>
            </a:r>
            <a:r>
              <a:rPr lang="en-US" sz="2000" dirty="0" smtClean="0"/>
              <a:t>obligations.</a:t>
            </a:r>
          </a:p>
          <a:p>
            <a:pPr marL="341313" indent="-341313" algn="just">
              <a:buFont typeface="Wingdings" pitchFamily="2" charset="2"/>
              <a:buChar char="Ø"/>
            </a:pPr>
            <a:endParaRPr lang="en-US" sz="2000" dirty="0" smtClean="0"/>
          </a:p>
          <a:p>
            <a:pPr marL="341313" indent="-341313" algn="just">
              <a:buFont typeface="Wingdings" pitchFamily="2" charset="2"/>
              <a:buChar char="Ø"/>
            </a:pPr>
            <a:r>
              <a:rPr lang="en-US" sz="2000" dirty="0" err="1" smtClean="0"/>
              <a:t>IaaS</a:t>
            </a:r>
            <a:r>
              <a:rPr lang="en-US" sz="2000" dirty="0" smtClean="0"/>
              <a:t> cloud security models also require the following security features −</a:t>
            </a:r>
          </a:p>
          <a:p>
            <a:pPr marL="688975" lvl="1" indent="-347663" algn="just">
              <a:buFont typeface="Wingdings" pitchFamily="2" charset="2"/>
              <a:buChar char="§"/>
            </a:pPr>
            <a:r>
              <a:rPr lang="en-US" sz="2000" dirty="0" smtClean="0"/>
              <a:t>Audit and monitor resources for </a:t>
            </a:r>
            <a:r>
              <a:rPr lang="en-US" sz="2000" dirty="0" err="1" smtClean="0"/>
              <a:t>misconfiguration</a:t>
            </a:r>
            <a:endParaRPr lang="en-US" sz="2000" dirty="0" smtClean="0"/>
          </a:p>
          <a:p>
            <a:pPr marL="688975" lvl="1" indent="-347663" algn="just">
              <a:buFont typeface="Wingdings" pitchFamily="2" charset="2"/>
              <a:buChar char="§"/>
            </a:pPr>
            <a:r>
              <a:rPr lang="en-US" sz="2000" dirty="0" smtClean="0"/>
              <a:t>Automate policy corrections</a:t>
            </a:r>
          </a:p>
          <a:p>
            <a:pPr marL="688975" lvl="1" indent="-347663" algn="just">
              <a:buFont typeface="Wingdings" pitchFamily="2" charset="2"/>
              <a:buChar char="§"/>
            </a:pPr>
            <a:r>
              <a:rPr lang="en-US" sz="2000" dirty="0" smtClean="0"/>
              <a:t>Prevent data loss with DLP(Data Loss </a:t>
            </a:r>
            <a:r>
              <a:rPr lang="en-US" sz="2000" dirty="0" err="1" smtClean="0"/>
              <a:t>Preventiom</a:t>
            </a:r>
            <a:r>
              <a:rPr lang="en-US" sz="2000" dirty="0" smtClean="0"/>
              <a:t>)</a:t>
            </a:r>
          </a:p>
          <a:p>
            <a:pPr marL="688975" lvl="1" indent="-347663" algn="just">
              <a:buFont typeface="Wingdings" pitchFamily="2" charset="2"/>
              <a:buChar char="§"/>
            </a:pPr>
            <a:r>
              <a:rPr lang="en-US" sz="2000" dirty="0" smtClean="0"/>
              <a:t>Capture custom app activity and enforce controls</a:t>
            </a:r>
          </a:p>
          <a:p>
            <a:pPr marL="688975" lvl="1" indent="-347663" algn="just">
              <a:buFont typeface="Wingdings" pitchFamily="2" charset="2"/>
              <a:buChar char="§"/>
            </a:pPr>
            <a:r>
              <a:rPr lang="en-US" sz="2000" dirty="0" smtClean="0"/>
              <a:t>Detect malicious user activity and behavior</a:t>
            </a:r>
          </a:p>
          <a:p>
            <a:pPr marL="688975" lvl="1" indent="-347663" algn="just">
              <a:buFont typeface="Wingdings" pitchFamily="2" charset="2"/>
              <a:buChar char="§"/>
            </a:pPr>
            <a:r>
              <a:rPr lang="en-US" sz="2000" dirty="0" smtClean="0"/>
              <a:t>Detect and remove malware</a:t>
            </a:r>
          </a:p>
          <a:p>
            <a:pPr marL="688975" lvl="1" indent="-347663" algn="just">
              <a:buFont typeface="Wingdings" pitchFamily="2" charset="2"/>
              <a:buChar char="§"/>
            </a:pPr>
            <a:r>
              <a:rPr lang="en-US" sz="2000" dirty="0" smtClean="0"/>
              <a:t>Discover rouge </a:t>
            </a:r>
            <a:r>
              <a:rPr lang="en-US" sz="2000" dirty="0" err="1" smtClean="0"/>
              <a:t>IaaS</a:t>
            </a:r>
            <a:r>
              <a:rPr lang="en-US" sz="2000" dirty="0" smtClean="0"/>
              <a:t> services and accounts</a:t>
            </a:r>
          </a:p>
          <a:p>
            <a:pPr marL="688975" lvl="1" indent="-347663" algn="just">
              <a:buFont typeface="Wingdings" pitchFamily="2" charset="2"/>
              <a:buChar char="§"/>
            </a:pPr>
            <a:r>
              <a:rPr lang="en-US" sz="2000" dirty="0" smtClean="0"/>
              <a:t>Identify provisioned user risk</a:t>
            </a:r>
          </a:p>
          <a:p>
            <a:pPr marL="688975" lvl="1" indent="-347663" algn="just">
              <a:buFont typeface="Wingdings" pitchFamily="2" charset="2"/>
              <a:buChar char="§"/>
            </a:pPr>
            <a:r>
              <a:rPr lang="en-US" sz="2000" dirty="0" smtClean="0"/>
              <a:t>Enrich </a:t>
            </a:r>
            <a:r>
              <a:rPr lang="en-US" sz="2000" b="1" dirty="0" smtClean="0"/>
              <a:t>native cloud platform </a:t>
            </a:r>
            <a:r>
              <a:rPr lang="en-US" sz="2000" dirty="0" smtClean="0"/>
              <a:t>forensics</a:t>
            </a:r>
          </a:p>
          <a:p>
            <a:pPr marL="688975" lvl="1" indent="-347663" algn="just">
              <a:buFont typeface="Wingdings" pitchFamily="2" charset="2"/>
              <a:buChar char="§"/>
            </a:pPr>
            <a:r>
              <a:rPr lang="en-US" sz="2000" dirty="0" smtClean="0"/>
              <a:t>Manage multiple </a:t>
            </a:r>
            <a:r>
              <a:rPr lang="en-US" sz="2000" dirty="0" err="1" smtClean="0"/>
              <a:t>IaaS</a:t>
            </a:r>
            <a:r>
              <a:rPr lang="en-US" sz="2000" dirty="0" smtClean="0"/>
              <a:t> providers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Business Process Management</a:t>
            </a:r>
            <a:endParaRPr lang="en-US" sz="2800" b="1" dirty="0"/>
          </a:p>
        </p:txBody>
      </p:sp>
      <p:sp>
        <p:nvSpPr>
          <p:cNvPr id="3" name="Content Placeholder 2"/>
          <p:cNvSpPr>
            <a:spLocks noGrp="1"/>
          </p:cNvSpPr>
          <p:nvPr>
            <p:ph idx="1"/>
          </p:nvPr>
        </p:nvSpPr>
        <p:spPr>
          <a:xfrm>
            <a:off x="0" y="990600"/>
            <a:ext cx="9144000" cy="4724400"/>
          </a:xfrm>
        </p:spPr>
        <p:txBody>
          <a:bodyPr>
            <a:noAutofit/>
          </a:bodyPr>
          <a:lstStyle/>
          <a:p>
            <a:pPr marL="454025" indent="-454025" algn="just">
              <a:buFont typeface="Wingdings" pitchFamily="2" charset="2"/>
              <a:buChar char="Ø"/>
            </a:pPr>
            <a:r>
              <a:rPr lang="en-US" sz="2000" b="1" dirty="0" smtClean="0"/>
              <a:t>Business Process Management (BPM)</a:t>
            </a:r>
            <a:r>
              <a:rPr lang="en-US" sz="2000" dirty="0" smtClean="0"/>
              <a:t> is a continuous process in which organizational activities are evaluated and enhanced. </a:t>
            </a:r>
          </a:p>
          <a:p>
            <a:pPr marL="690563" algn="just">
              <a:buFont typeface="Wingdings" pitchFamily="2" charset="2"/>
              <a:buChar char="§"/>
            </a:pPr>
            <a:r>
              <a:rPr lang="en-US" sz="2000" dirty="0" smtClean="0"/>
              <a:t>For an instance let’s consider the </a:t>
            </a:r>
            <a:r>
              <a:rPr lang="en-US" sz="2000" b="1" dirty="0" smtClean="0"/>
              <a:t>process of vacation approval </a:t>
            </a:r>
            <a:r>
              <a:rPr lang="en-US" sz="2000" dirty="0" smtClean="0"/>
              <a:t>in an </a:t>
            </a:r>
            <a:r>
              <a:rPr lang="en-US" sz="2000" b="1" dirty="0" smtClean="0"/>
              <a:t>HR department</a:t>
            </a:r>
            <a:r>
              <a:rPr lang="en-US" sz="2000" dirty="0" smtClean="0"/>
              <a:t>. A lot of </a:t>
            </a:r>
            <a:r>
              <a:rPr lang="en-US" sz="2000" b="1" dirty="0" smtClean="0"/>
              <a:t>email exchanges </a:t>
            </a:r>
            <a:r>
              <a:rPr lang="en-US" sz="2000" dirty="0" smtClean="0"/>
              <a:t>will need to occur </a:t>
            </a:r>
            <a:r>
              <a:rPr lang="en-US" sz="2000" b="1" dirty="0" smtClean="0"/>
              <a:t>without BPM implementation </a:t>
            </a:r>
            <a:r>
              <a:rPr lang="en-US" sz="2000" dirty="0" smtClean="0"/>
              <a:t>in the organization. </a:t>
            </a:r>
            <a:r>
              <a:rPr lang="en-US" sz="2000" b="1" dirty="0" smtClean="0"/>
              <a:t>With BPMS</a:t>
            </a:r>
            <a:r>
              <a:rPr lang="en-US" sz="2000" dirty="0" smtClean="0"/>
              <a:t>, however, </a:t>
            </a:r>
            <a:r>
              <a:rPr lang="en-US" sz="2000" b="1" dirty="0" smtClean="0"/>
              <a:t>it is possible to automate vacation requests</a:t>
            </a:r>
            <a:r>
              <a:rPr lang="en-US" sz="2000" dirty="0" smtClean="0"/>
              <a:t>, thereby </a:t>
            </a:r>
            <a:r>
              <a:rPr lang="en-US" sz="2000" b="1" dirty="0" smtClean="0">
                <a:solidFill>
                  <a:srgbClr val="C00000"/>
                </a:solidFill>
              </a:rPr>
              <a:t>improving document management, increasing the speed of requests, and improving system performance</a:t>
            </a:r>
            <a:r>
              <a:rPr lang="en-US" sz="2000" dirty="0" smtClean="0"/>
              <a:t>. </a:t>
            </a:r>
          </a:p>
          <a:p>
            <a:pPr marL="454025" indent="-454025" algn="just">
              <a:buFont typeface="Wingdings" pitchFamily="2" charset="2"/>
              <a:buChar char="Ø"/>
              <a:tabLst>
                <a:tab pos="457200" algn="l"/>
              </a:tabLst>
            </a:pPr>
            <a:r>
              <a:rPr lang="en-US" sz="2000" dirty="0" smtClean="0"/>
              <a:t>For the modeling, management, and monitoring of business processes, BPMS offers a wide range to fulfill all the necessary needs. </a:t>
            </a:r>
            <a:r>
              <a:rPr lang="en-US" sz="2000" b="1" dirty="0" smtClean="0"/>
              <a:t>The principle of dividing a business process and putting operations and data in both the enterprise and the cloud has been suggested.</a:t>
            </a:r>
            <a:r>
              <a:rPr lang="en-US" sz="2000" dirty="0" smtClean="0"/>
              <a:t> </a:t>
            </a:r>
          </a:p>
          <a:p>
            <a:pPr marL="454025" indent="-454025" algn="just">
              <a:buFont typeface="Wingdings" pitchFamily="2" charset="2"/>
              <a:buChar char="Ø"/>
              <a:tabLst>
                <a:tab pos="457200" algn="l"/>
              </a:tabLst>
            </a:pPr>
            <a:r>
              <a:rPr lang="en-US" sz="2000" dirty="0" smtClean="0"/>
              <a:t>The BPMS architecture facilitates organizations to take place their sensitive data and non-computing-intensive operations within the organization itself, while it is possible to place </a:t>
            </a:r>
            <a:r>
              <a:rPr lang="en-US" sz="2000" b="1" dirty="0" smtClean="0"/>
              <a:t>less sensitive data and scalable operations in the cloud</a:t>
            </a:r>
            <a:r>
              <a:rPr lang="en-US" sz="2000" dirty="0" smtClean="0"/>
              <a:t>.</a:t>
            </a:r>
          </a:p>
          <a:p>
            <a:pPr algn="just">
              <a:buFont typeface="Wingdings" pitchFamily="2" charset="2"/>
              <a:buChar char="Ø"/>
            </a:pPr>
            <a:endParaRPr lang="en-US" sz="2000" b="1" dirty="0" smtClean="0"/>
          </a:p>
        </p:txBody>
      </p:sp>
      <p:sp>
        <p:nvSpPr>
          <p:cNvPr id="5" name="Slide Number Placeholder 4"/>
          <p:cNvSpPr>
            <a:spLocks noGrp="1"/>
          </p:cNvSpPr>
          <p:nvPr>
            <p:ph type="sldNum" sz="quarter" idx="12"/>
          </p:nvPr>
        </p:nvSpPr>
        <p:spPr/>
        <p:txBody>
          <a:bodyPr/>
          <a:lstStyle/>
          <a:p>
            <a:fld id="{7CF9E0AB-1A05-4949-ACEC-7E562C04B180}"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60</a:t>
            </a:fld>
            <a:endParaRPr lang="en-US" dirty="0"/>
          </a:p>
        </p:txBody>
      </p:sp>
      <p:sp>
        <p:nvSpPr>
          <p:cNvPr id="4" name="Rectangle 3"/>
          <p:cNvSpPr/>
          <p:nvPr/>
        </p:nvSpPr>
        <p:spPr>
          <a:xfrm>
            <a:off x="76200" y="1023640"/>
            <a:ext cx="8915400" cy="4462760"/>
          </a:xfrm>
          <a:prstGeom prst="rect">
            <a:avLst/>
          </a:prstGeom>
        </p:spPr>
        <p:txBody>
          <a:bodyPr wrap="square">
            <a:spAutoFit/>
          </a:bodyPr>
          <a:lstStyle/>
          <a:p>
            <a:pPr algn="ctr"/>
            <a:r>
              <a:rPr lang="en-US" sz="2400" b="1" dirty="0" smtClean="0">
                <a:solidFill>
                  <a:srgbClr val="007434"/>
                </a:solidFill>
              </a:rPr>
              <a:t>Platform-as-a-Service (</a:t>
            </a:r>
            <a:r>
              <a:rPr lang="en-US" sz="2400" b="1" dirty="0" err="1" smtClean="0">
                <a:solidFill>
                  <a:srgbClr val="007434"/>
                </a:solidFill>
              </a:rPr>
              <a:t>PaaS</a:t>
            </a:r>
            <a:r>
              <a:rPr lang="en-US" sz="2400" b="1" dirty="0" smtClean="0">
                <a:solidFill>
                  <a:srgbClr val="007434"/>
                </a:solidFill>
              </a:rPr>
              <a:t>)</a:t>
            </a:r>
          </a:p>
          <a:p>
            <a:pPr marL="341313" indent="-341313" algn="just">
              <a:buFont typeface="Wingdings" pitchFamily="2" charset="2"/>
              <a:buChar char="Ø"/>
            </a:pPr>
            <a:r>
              <a:rPr lang="en-US" sz="2000" dirty="0" smtClean="0"/>
              <a:t>The bulk of a </a:t>
            </a:r>
            <a:r>
              <a:rPr lang="en-US" sz="2000" b="1" dirty="0" err="1" smtClean="0">
                <a:solidFill>
                  <a:srgbClr val="C00000"/>
                </a:solidFill>
              </a:rPr>
              <a:t>PaaS</a:t>
            </a:r>
            <a:r>
              <a:rPr lang="en-US" sz="2000" b="1" dirty="0" smtClean="0">
                <a:solidFill>
                  <a:srgbClr val="C00000"/>
                </a:solidFill>
              </a:rPr>
              <a:t> cloud service model is secured by the CSP, but the organization is responsible for the security of its applications</a:t>
            </a:r>
            <a:r>
              <a:rPr lang="en-US" sz="2000" dirty="0" smtClean="0"/>
              <a:t>.</a:t>
            </a:r>
          </a:p>
          <a:p>
            <a:pPr marL="341313" indent="-341313" algn="just">
              <a:buFont typeface="Wingdings" pitchFamily="2" charset="2"/>
              <a:buChar char="Ø"/>
            </a:pPr>
            <a:r>
              <a:rPr lang="en-US" sz="2000" dirty="0" smtClean="0"/>
              <a:t> </a:t>
            </a:r>
            <a:r>
              <a:rPr lang="en-US" sz="2000" dirty="0" err="1" smtClean="0"/>
              <a:t>PaaS</a:t>
            </a:r>
            <a:r>
              <a:rPr lang="en-US" sz="2000" dirty="0" smtClean="0"/>
              <a:t> extends </a:t>
            </a:r>
            <a:r>
              <a:rPr lang="en-US" sz="2000" b="1" dirty="0" err="1" smtClean="0">
                <a:solidFill>
                  <a:srgbClr val="007434"/>
                </a:solidFill>
              </a:rPr>
              <a:t>IaaS</a:t>
            </a:r>
            <a:r>
              <a:rPr lang="en-US" sz="2000" b="1" dirty="0" smtClean="0">
                <a:solidFill>
                  <a:srgbClr val="007434"/>
                </a:solidFill>
              </a:rPr>
              <a:t> by allowing users to install applications without having to invest in and manage hardware, software, and hosting infrastructure.</a:t>
            </a:r>
          </a:p>
          <a:p>
            <a:pPr marL="341313" indent="-341313" algn="just">
              <a:buFont typeface="Wingdings" pitchFamily="2" charset="2"/>
              <a:buChar char="Ø"/>
            </a:pPr>
            <a:r>
              <a:rPr lang="en-US" sz="2000" dirty="0" smtClean="0"/>
              <a:t>Applications of </a:t>
            </a:r>
            <a:r>
              <a:rPr lang="en-US" sz="2000" dirty="0" err="1" smtClean="0"/>
              <a:t>PaaS</a:t>
            </a:r>
            <a:r>
              <a:rPr lang="en-US" sz="2000" dirty="0" smtClean="0"/>
              <a:t> include −</a:t>
            </a:r>
          </a:p>
          <a:p>
            <a:pPr marL="804863" indent="-354013">
              <a:buFont typeface="Wingdings" pitchFamily="2" charset="2"/>
              <a:buChar char="§"/>
            </a:pPr>
            <a:r>
              <a:rPr lang="en-US" sz="2000" dirty="0" smtClean="0"/>
              <a:t>Cloud Access Security Brokers (CASB)</a:t>
            </a:r>
          </a:p>
          <a:p>
            <a:pPr marL="804863" indent="-354013">
              <a:buFont typeface="Wingdings" pitchFamily="2" charset="2"/>
              <a:buChar char="§"/>
            </a:pPr>
            <a:r>
              <a:rPr lang="en-US" sz="2000" dirty="0" smtClean="0"/>
              <a:t>Cloud workload protection platforms (CWPP)</a:t>
            </a:r>
          </a:p>
          <a:p>
            <a:pPr marL="804863" indent="-354013">
              <a:buFont typeface="Wingdings" pitchFamily="2" charset="2"/>
              <a:buChar char="§"/>
            </a:pPr>
            <a:r>
              <a:rPr lang="en-US" sz="2000" dirty="0" smtClean="0"/>
              <a:t>Cloud security posture management (CSPM)</a:t>
            </a:r>
          </a:p>
          <a:p>
            <a:pPr marL="804863" indent="-354013">
              <a:buFont typeface="Wingdings" pitchFamily="2" charset="2"/>
              <a:buChar char="§"/>
            </a:pPr>
            <a:r>
              <a:rPr lang="en-US" sz="2000" dirty="0" smtClean="0"/>
              <a:t>Business analytics/intelligence</a:t>
            </a:r>
          </a:p>
          <a:p>
            <a:pPr marL="804863" indent="-354013">
              <a:buFont typeface="Wingdings" pitchFamily="2" charset="2"/>
              <a:buChar char="§"/>
            </a:pPr>
            <a:r>
              <a:rPr lang="en-US" sz="2000" dirty="0" smtClean="0"/>
              <a:t>Logs</a:t>
            </a:r>
          </a:p>
          <a:p>
            <a:pPr marL="804863" indent="-354013">
              <a:buFont typeface="Wingdings" pitchFamily="2" charset="2"/>
              <a:buChar char="§"/>
            </a:pPr>
            <a:r>
              <a:rPr lang="en-US" sz="2000" dirty="0" smtClean="0"/>
              <a:t>IP restrictions</a:t>
            </a:r>
          </a:p>
          <a:p>
            <a:pPr marL="804863" indent="-354013">
              <a:buFont typeface="Wingdings" pitchFamily="2" charset="2"/>
              <a:buChar char="§"/>
            </a:pPr>
            <a:r>
              <a:rPr lang="en-US" sz="2000" dirty="0" smtClean="0"/>
              <a:t>API gateways</a:t>
            </a:r>
          </a:p>
          <a:p>
            <a:pPr marL="804863" indent="-354013">
              <a:buFont typeface="Wingdings" pitchFamily="2" charset="2"/>
              <a:buChar char="§"/>
            </a:pPr>
            <a:r>
              <a:rPr lang="en-US" sz="2000" dirty="0" smtClean="0"/>
              <a:t>Internet of Things (</a:t>
            </a:r>
            <a:r>
              <a:rPr lang="en-US" sz="2000" dirty="0" err="1" smtClean="0"/>
              <a:t>IoT</a:t>
            </a:r>
            <a:r>
              <a:rPr lang="en-US" sz="2000"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61</a:t>
            </a:fld>
            <a:endParaRPr lang="en-US" dirty="0"/>
          </a:p>
        </p:txBody>
      </p:sp>
      <p:sp>
        <p:nvSpPr>
          <p:cNvPr id="4" name="Rectangle 3"/>
          <p:cNvSpPr/>
          <p:nvPr/>
        </p:nvSpPr>
        <p:spPr>
          <a:xfrm>
            <a:off x="76200" y="381000"/>
            <a:ext cx="8915400" cy="4154984"/>
          </a:xfrm>
          <a:prstGeom prst="rect">
            <a:avLst/>
          </a:prstGeom>
        </p:spPr>
        <p:txBody>
          <a:bodyPr wrap="square">
            <a:spAutoFit/>
          </a:bodyPr>
          <a:lstStyle/>
          <a:p>
            <a:pPr algn="ctr"/>
            <a:r>
              <a:rPr lang="en-US" sz="2400" b="1" dirty="0" smtClean="0"/>
              <a:t>Software-as-a-Service (</a:t>
            </a:r>
            <a:r>
              <a:rPr lang="en-US" sz="2400" b="1" dirty="0" err="1" smtClean="0"/>
              <a:t>SaaS</a:t>
            </a:r>
            <a:r>
              <a:rPr lang="en-US" sz="2400" b="1" dirty="0" smtClean="0"/>
              <a:t>)</a:t>
            </a:r>
          </a:p>
          <a:p>
            <a:pPr marL="341313" indent="-341313" algn="just">
              <a:buFont typeface="Wingdings" pitchFamily="2" charset="2"/>
              <a:buChar char="Ø"/>
            </a:pPr>
            <a:r>
              <a:rPr lang="en-US" sz="2000" dirty="0" smtClean="0"/>
              <a:t>As part of their service contract, </a:t>
            </a:r>
            <a:r>
              <a:rPr lang="en-US" sz="2000" b="1" dirty="0" smtClean="0">
                <a:solidFill>
                  <a:srgbClr val="C00000"/>
                </a:solidFill>
              </a:rPr>
              <a:t>CSP negotiates the terms of security ownership in </a:t>
            </a:r>
            <a:r>
              <a:rPr lang="en-US" sz="2000" b="1" dirty="0" err="1" smtClean="0">
                <a:solidFill>
                  <a:srgbClr val="C00000"/>
                </a:solidFill>
              </a:rPr>
              <a:t>SaaS</a:t>
            </a:r>
            <a:r>
              <a:rPr lang="en-US" sz="2000" dirty="0" smtClean="0"/>
              <a:t>. </a:t>
            </a:r>
          </a:p>
          <a:p>
            <a:pPr marL="341313" indent="-341313" algn="just">
              <a:buFont typeface="Wingdings" pitchFamily="2" charset="2"/>
              <a:buChar char="Ø"/>
            </a:pPr>
            <a:r>
              <a:rPr lang="en-US" sz="2000" dirty="0" smtClean="0"/>
              <a:t>The </a:t>
            </a:r>
            <a:r>
              <a:rPr lang="en-US" sz="2000" b="1" dirty="0" smtClean="0">
                <a:solidFill>
                  <a:srgbClr val="0070C0"/>
                </a:solidFill>
              </a:rPr>
              <a:t>physical, infrastructure, hypervisor, network traffic, and operating system of a business are frequently hosted through </a:t>
            </a:r>
            <a:r>
              <a:rPr lang="en-US" sz="2000" b="1" dirty="0" err="1" smtClean="0">
                <a:solidFill>
                  <a:srgbClr val="0070C0"/>
                </a:solidFill>
              </a:rPr>
              <a:t>SaaS</a:t>
            </a:r>
            <a:r>
              <a:rPr lang="en-US" sz="2000" b="1" dirty="0" smtClean="0">
                <a:solidFill>
                  <a:srgbClr val="0070C0"/>
                </a:solidFill>
              </a:rPr>
              <a:t>.</a:t>
            </a:r>
          </a:p>
          <a:p>
            <a:pPr marL="341313" indent="-341313" algn="just">
              <a:buFont typeface="Wingdings" pitchFamily="2" charset="2"/>
              <a:buChar char="Ø"/>
            </a:pPr>
            <a:r>
              <a:rPr lang="en-US" sz="2000" dirty="0" smtClean="0"/>
              <a:t>Following are the examples of </a:t>
            </a:r>
            <a:r>
              <a:rPr lang="en-US" sz="2000" dirty="0" err="1" smtClean="0"/>
              <a:t>SaaS</a:t>
            </a:r>
            <a:r>
              <a:rPr lang="en-US" sz="2000" dirty="0" smtClean="0"/>
              <a:t> apps:</a:t>
            </a:r>
          </a:p>
          <a:p>
            <a:pPr marL="573088" indent="-341313" algn="just">
              <a:buFont typeface="Wingdings" pitchFamily="2" charset="2"/>
              <a:buChar char="§"/>
            </a:pPr>
            <a:r>
              <a:rPr lang="en-US" sz="2000" dirty="0" smtClean="0"/>
              <a:t>Enforce data loss prevention (DLP)</a:t>
            </a:r>
          </a:p>
          <a:p>
            <a:pPr marL="573088" indent="-341313" algn="just">
              <a:buFont typeface="Wingdings" pitchFamily="2" charset="2"/>
              <a:buChar char="§"/>
            </a:pPr>
            <a:r>
              <a:rPr lang="en-US" sz="2000" dirty="0" smtClean="0"/>
              <a:t>Prevent unauthorized sharing of sensitive data to wrong people</a:t>
            </a:r>
          </a:p>
          <a:p>
            <a:pPr marL="573088" indent="-341313" algn="just">
              <a:buFont typeface="Wingdings" pitchFamily="2" charset="2"/>
              <a:buChar char="§"/>
            </a:pPr>
            <a:r>
              <a:rPr lang="en-US" sz="2000" dirty="0" smtClean="0"/>
              <a:t>Block sync/download of corporate data to personal devices</a:t>
            </a:r>
          </a:p>
          <a:p>
            <a:pPr marL="573088" indent="-341313" algn="just">
              <a:buFont typeface="Wingdings" pitchFamily="2" charset="2"/>
              <a:buChar char="§"/>
            </a:pPr>
            <a:r>
              <a:rPr lang="en-US" sz="2000" dirty="0" smtClean="0"/>
              <a:t>Detect compromised accounts, insider threats, and malware</a:t>
            </a:r>
          </a:p>
          <a:p>
            <a:pPr marL="573088" indent="-341313" algn="just">
              <a:buFont typeface="Wingdings" pitchFamily="2" charset="2"/>
              <a:buChar char="§"/>
            </a:pPr>
            <a:r>
              <a:rPr lang="en-US" sz="2000" dirty="0" smtClean="0"/>
              <a:t>Gain visibility into unsanctioned applications</a:t>
            </a:r>
          </a:p>
          <a:p>
            <a:pPr marL="573088" indent="-341313" algn="just">
              <a:buFont typeface="Wingdings" pitchFamily="2" charset="2"/>
              <a:buChar char="§"/>
            </a:pPr>
            <a:r>
              <a:rPr lang="en-US" sz="2000" dirty="0" smtClean="0"/>
              <a:t>Audit for </a:t>
            </a:r>
            <a:r>
              <a:rPr lang="en-US" sz="2000" dirty="0" err="1" smtClean="0"/>
              <a:t>misconfiguration</a:t>
            </a:r>
            <a:endParaRPr lang="en-US" sz="2000" dirty="0" smtClean="0"/>
          </a:p>
          <a:p>
            <a:pPr marL="341313" indent="-341313" algn="just">
              <a:buFont typeface="Wingdings" pitchFamily="2" charset="2"/>
              <a:buChar char="Ø"/>
            </a:pPr>
            <a:endParaRPr lang="en-US" sz="2000" dirty="0"/>
          </a:p>
        </p:txBody>
      </p:sp>
      <p:pic>
        <p:nvPicPr>
          <p:cNvPr id="1026" name="Picture 2"/>
          <p:cNvPicPr>
            <a:picLocks noChangeAspect="1" noChangeArrowheads="1"/>
          </p:cNvPicPr>
          <p:nvPr/>
        </p:nvPicPr>
        <p:blipFill>
          <a:blip r:embed="rId3"/>
          <a:srcRect l="70278" t="59375" r="13324" b="6250"/>
          <a:stretch>
            <a:fillRect/>
          </a:stretch>
        </p:blipFill>
        <p:spPr bwMode="auto">
          <a:xfrm>
            <a:off x="4648200" y="4191000"/>
            <a:ext cx="4191000" cy="25146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3"/>
          <a:srcRect l="70278" t="33333" r="13324" b="40625"/>
          <a:stretch>
            <a:fillRect/>
          </a:stretch>
        </p:blipFill>
        <p:spPr bwMode="auto">
          <a:xfrm>
            <a:off x="304800" y="4191000"/>
            <a:ext cx="4343400" cy="25146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62</a:t>
            </a:fld>
            <a:endParaRPr lang="en-US" dirty="0"/>
          </a:p>
        </p:txBody>
      </p:sp>
      <p:sp>
        <p:nvSpPr>
          <p:cNvPr id="4" name="Rectangle 3"/>
          <p:cNvSpPr/>
          <p:nvPr/>
        </p:nvSpPr>
        <p:spPr>
          <a:xfrm>
            <a:off x="76200" y="381000"/>
            <a:ext cx="8915400" cy="7171194"/>
          </a:xfrm>
          <a:prstGeom prst="rect">
            <a:avLst/>
          </a:prstGeom>
        </p:spPr>
        <p:txBody>
          <a:bodyPr wrap="square">
            <a:spAutoFit/>
          </a:bodyPr>
          <a:lstStyle/>
          <a:p>
            <a:pPr marL="341313" indent="-341313" algn="just">
              <a:buFont typeface="Wingdings" pitchFamily="2" charset="2"/>
              <a:buChar char="Ø"/>
            </a:pPr>
            <a:r>
              <a:rPr lang="en-US" sz="2000" b="1" dirty="0" smtClean="0">
                <a:solidFill>
                  <a:srgbClr val="C00000"/>
                </a:solidFill>
              </a:rPr>
              <a:t>Intel Cloud Security Architecture Products and Solutions</a:t>
            </a:r>
          </a:p>
          <a:p>
            <a:pPr marL="341313" indent="-231775" algn="just">
              <a:buFont typeface="Wingdings" pitchFamily="2" charset="2"/>
              <a:buChar char="§"/>
            </a:pPr>
            <a:r>
              <a:rPr lang="en-US" sz="2000" b="1" dirty="0" smtClean="0">
                <a:solidFill>
                  <a:srgbClr val="007434"/>
                </a:solidFill>
              </a:rPr>
              <a:t>Intel® Software Guard Extensions (Intel® SGX)</a:t>
            </a:r>
            <a:r>
              <a:rPr lang="en-US" sz="2000" b="1" dirty="0" smtClean="0"/>
              <a:t> </a:t>
            </a:r>
            <a:r>
              <a:rPr lang="en-US" sz="2000" dirty="0" smtClean="0"/>
              <a:t>helps create a trusted environment by integrating security capabilities for data while being processed in memory. Developers can use Intel® SGX to establish memory enclaves that provide extra layers of workload isolation. </a:t>
            </a:r>
          </a:p>
          <a:p>
            <a:pPr marL="341313" indent="-231775" algn="just">
              <a:buFont typeface="Wingdings" pitchFamily="2" charset="2"/>
              <a:buChar char="§"/>
            </a:pPr>
            <a:r>
              <a:rPr lang="en-US" sz="2000" dirty="0" smtClean="0"/>
              <a:t>Cryptographic accelerators such as </a:t>
            </a:r>
            <a:r>
              <a:rPr lang="en-US" sz="2000" b="1" dirty="0" smtClean="0">
                <a:solidFill>
                  <a:srgbClr val="007434"/>
                </a:solidFill>
              </a:rPr>
              <a:t>Intel® </a:t>
            </a:r>
            <a:r>
              <a:rPr lang="en-US" sz="2000" b="1" dirty="0" err="1" smtClean="0">
                <a:solidFill>
                  <a:srgbClr val="007434"/>
                </a:solidFill>
              </a:rPr>
              <a:t>QuickAssist</a:t>
            </a:r>
            <a:r>
              <a:rPr lang="en-US" sz="2000" b="1" dirty="0" smtClean="0">
                <a:solidFill>
                  <a:srgbClr val="007434"/>
                </a:solidFill>
              </a:rPr>
              <a:t> Technology (Intel® QAT)</a:t>
            </a:r>
            <a:r>
              <a:rPr lang="en-US" sz="2000" dirty="0" smtClean="0"/>
              <a:t> help deliver high performance even when heavy encryption and compression loads are needed.</a:t>
            </a:r>
          </a:p>
          <a:p>
            <a:pPr marL="341313" indent="-231775" algn="just">
              <a:buFont typeface="Wingdings" pitchFamily="2" charset="2"/>
              <a:buChar char="§"/>
            </a:pPr>
            <a:r>
              <a:rPr lang="en-US" sz="2000" dirty="0" smtClean="0"/>
              <a:t>The</a:t>
            </a:r>
            <a:r>
              <a:rPr lang="en-US" sz="2000" b="1" dirty="0" smtClean="0">
                <a:solidFill>
                  <a:srgbClr val="007434"/>
                </a:solidFill>
              </a:rPr>
              <a:t> latest addition to the Intel® Xeon® Scalable platform</a:t>
            </a:r>
            <a:r>
              <a:rPr lang="en-US" sz="2000" dirty="0" smtClean="0"/>
              <a:t> also adds </a:t>
            </a:r>
            <a:r>
              <a:rPr lang="en-US" sz="2000" b="1" dirty="0" smtClean="0">
                <a:solidFill>
                  <a:srgbClr val="C00000"/>
                </a:solidFill>
              </a:rPr>
              <a:t>Intel® Total Memory Encryption (Intel® TME)</a:t>
            </a:r>
            <a:r>
              <a:rPr lang="en-US" sz="2000" dirty="0" smtClean="0"/>
              <a:t> and </a:t>
            </a:r>
            <a:r>
              <a:rPr lang="en-US" sz="2000" b="1" dirty="0" smtClean="0">
                <a:solidFill>
                  <a:srgbClr val="EA3A70"/>
                </a:solidFill>
              </a:rPr>
              <a:t>Intel® Platform Firmware Resilience (Intel® PFR)</a:t>
            </a:r>
            <a:r>
              <a:rPr lang="en-US" sz="2000" dirty="0" smtClean="0"/>
              <a:t>. Intel® TME helps ensure that all memory accessed from the Intel® CPU is encrypted, including customer credentials, encryption keys, and other personally identifiable information. </a:t>
            </a:r>
          </a:p>
          <a:p>
            <a:pPr marL="341313" indent="-231775" algn="just">
              <a:buFont typeface="Wingdings" pitchFamily="2" charset="2"/>
              <a:buChar char="§"/>
            </a:pPr>
            <a:r>
              <a:rPr lang="en-US" sz="2000" b="1" dirty="0" smtClean="0">
                <a:solidFill>
                  <a:srgbClr val="007434"/>
                </a:solidFill>
              </a:rPr>
              <a:t>Intel® PFR</a:t>
            </a:r>
            <a:r>
              <a:rPr lang="en-US" sz="2000" dirty="0" smtClean="0"/>
              <a:t> equips cloud architects with the tools to increase </a:t>
            </a:r>
            <a:r>
              <a:rPr lang="en-US" sz="2000" b="1" dirty="0" smtClean="0">
                <a:solidFill>
                  <a:srgbClr val="002060"/>
                </a:solidFill>
              </a:rPr>
              <a:t>protection against firmware interception, detect firmware corruption, and restore systems to a known good state.</a:t>
            </a:r>
          </a:p>
          <a:p>
            <a:pPr marL="341313" indent="-231775" algn="just">
              <a:buFont typeface="Wingdings" pitchFamily="2" charset="2"/>
              <a:buChar char="§"/>
            </a:pPr>
            <a:r>
              <a:rPr lang="en-US" sz="2000" dirty="0" smtClean="0"/>
              <a:t>Lastly, </a:t>
            </a:r>
            <a:r>
              <a:rPr lang="en-US" sz="2000" b="1" dirty="0" smtClean="0">
                <a:solidFill>
                  <a:srgbClr val="002060"/>
                </a:solidFill>
              </a:rPr>
              <a:t>Intel collaborates with ecosystem partners </a:t>
            </a:r>
            <a:r>
              <a:rPr lang="en-US" sz="2000" dirty="0" smtClean="0"/>
              <a:t>to abstract and expand trusted execution capabilities and further the paradigm of confidential computing. This helps proliferate key technologies across a vast field of developers, system vendors, and system integrators. </a:t>
            </a:r>
            <a:r>
              <a:rPr lang="en-US" sz="2000" b="1" dirty="0" smtClean="0"/>
              <a:t>For example,</a:t>
            </a:r>
            <a:r>
              <a:rPr lang="en-US" sz="2000" dirty="0" smtClean="0"/>
              <a:t> </a:t>
            </a:r>
            <a:r>
              <a:rPr lang="en-US" sz="2000" b="1" dirty="0" smtClean="0">
                <a:solidFill>
                  <a:srgbClr val="6A3851"/>
                </a:solidFill>
              </a:rPr>
              <a:t>Microsoft Azure uses Intel® SGX</a:t>
            </a:r>
            <a:r>
              <a:rPr lang="en-US" sz="2000" dirty="0" smtClean="0"/>
              <a:t> in building their cloud security architecture, and this benefits Microsoft Azure users even if they’re not aware of it.</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63</a:t>
            </a:fld>
            <a:endParaRPr lang="en-US" dirty="0"/>
          </a:p>
        </p:txBody>
      </p:sp>
      <p:sp>
        <p:nvSpPr>
          <p:cNvPr id="7" name="Rectangle 6"/>
          <p:cNvSpPr/>
          <p:nvPr/>
        </p:nvSpPr>
        <p:spPr>
          <a:xfrm>
            <a:off x="0" y="609600"/>
            <a:ext cx="9144000" cy="4616648"/>
          </a:xfrm>
          <a:prstGeom prst="rect">
            <a:avLst/>
          </a:prstGeom>
        </p:spPr>
        <p:txBody>
          <a:bodyPr wrap="square">
            <a:spAutoFit/>
          </a:bodyPr>
          <a:lstStyle/>
          <a:p>
            <a:pPr algn="ctr"/>
            <a:r>
              <a:rPr lang="en-US" sz="2400" b="1" dirty="0" smtClean="0"/>
              <a:t>Principles of Cloud Security Architecture</a:t>
            </a:r>
          </a:p>
          <a:p>
            <a:pPr algn="just"/>
            <a:r>
              <a:rPr lang="en-US" dirty="0" smtClean="0"/>
              <a:t>A well-designed cloud security architecture should be based on the following key principles:</a:t>
            </a:r>
          </a:p>
          <a:p>
            <a:pPr marL="342900" indent="-342900" algn="just">
              <a:buFont typeface="+mj-lt"/>
              <a:buAutoNum type="arabicPeriod"/>
            </a:pPr>
            <a:r>
              <a:rPr lang="en-US" b="1" dirty="0" smtClean="0"/>
              <a:t>Identification</a:t>
            </a:r>
            <a:r>
              <a:rPr lang="en-US" dirty="0" smtClean="0"/>
              <a:t>—Knowledge of the users, assets, business environment, policies, vulnerabilities and threats, and risk management strategies (business and supply chain) that exist within your cloud environment.</a:t>
            </a:r>
          </a:p>
          <a:p>
            <a:pPr marL="342900" indent="-342900" algn="just">
              <a:buFont typeface="+mj-lt"/>
              <a:buAutoNum type="arabicPeriod"/>
            </a:pPr>
            <a:r>
              <a:rPr lang="en-US" b="1" dirty="0" smtClean="0"/>
              <a:t>Security Controls</a:t>
            </a:r>
            <a:r>
              <a:rPr lang="en-US" dirty="0" smtClean="0"/>
              <a:t>—Defines parameters and policies implemented across users, data, and infrastructure to help manage the overall security posture.</a:t>
            </a:r>
          </a:p>
          <a:p>
            <a:pPr marL="342900" indent="-342900" algn="just">
              <a:buFont typeface="+mj-lt"/>
              <a:buAutoNum type="arabicPeriod"/>
            </a:pPr>
            <a:r>
              <a:rPr lang="en-US" b="1" dirty="0" smtClean="0"/>
              <a:t>Security by Design</a:t>
            </a:r>
            <a:r>
              <a:rPr lang="en-US" dirty="0" smtClean="0"/>
              <a:t>—Defines the control responsibilities, security configurations, and security baseline automations. Usually standardized and repeatable for deployment across common use cases, with security standards, and in audit requirements.</a:t>
            </a:r>
          </a:p>
          <a:p>
            <a:pPr marL="342900" indent="-342900" algn="just">
              <a:buFont typeface="+mj-lt"/>
              <a:buAutoNum type="arabicPeriod"/>
            </a:pPr>
            <a:r>
              <a:rPr lang="en-US" b="1" dirty="0" smtClean="0"/>
              <a:t>Compliance</a:t>
            </a:r>
            <a:r>
              <a:rPr lang="en-US" dirty="0" smtClean="0"/>
              <a:t>—Integrates industry standards and regulatory components into the architecture and ensures standards and regulatory responsibilities are met.</a:t>
            </a:r>
          </a:p>
          <a:p>
            <a:pPr marL="342900" indent="-342900" algn="just">
              <a:buFont typeface="+mj-lt"/>
              <a:buAutoNum type="arabicPeriod"/>
            </a:pPr>
            <a:r>
              <a:rPr lang="en-US" b="1" dirty="0" smtClean="0"/>
              <a:t>Perimeter Security</a:t>
            </a:r>
            <a:r>
              <a:rPr lang="en-US" dirty="0" smtClean="0"/>
              <a:t>—Protects and secures traffic in and out of organization’s cloud-based resources, including connection points between corporate network and public internet.</a:t>
            </a:r>
          </a:p>
          <a:p>
            <a:pPr marL="342900" indent="-342900" algn="just">
              <a:buFont typeface="+mj-lt"/>
              <a:buAutoNum type="arabicPeriod"/>
            </a:pPr>
            <a:r>
              <a:rPr lang="en-US" b="1" dirty="0" smtClean="0"/>
              <a:t>Segmentation</a:t>
            </a:r>
            <a:r>
              <a:rPr lang="en-US" dirty="0" smtClean="0"/>
              <a:t>—Partitions the architecture into isolated component sections to prevent lateral movement in the case of a breach. Often includes principles of ‘least privilege’.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Computing Security Architecture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64</a:t>
            </a:fld>
            <a:endParaRPr lang="en-US" dirty="0"/>
          </a:p>
        </p:txBody>
      </p:sp>
      <p:sp>
        <p:nvSpPr>
          <p:cNvPr id="7" name="Rectangle 6"/>
          <p:cNvSpPr/>
          <p:nvPr/>
        </p:nvSpPr>
        <p:spPr>
          <a:xfrm>
            <a:off x="0" y="609600"/>
            <a:ext cx="9144000" cy="4339650"/>
          </a:xfrm>
          <a:prstGeom prst="rect">
            <a:avLst/>
          </a:prstGeom>
        </p:spPr>
        <p:txBody>
          <a:bodyPr wrap="square">
            <a:spAutoFit/>
          </a:bodyPr>
          <a:lstStyle/>
          <a:p>
            <a:pPr algn="ctr"/>
            <a:r>
              <a:rPr lang="en-US" sz="2400" b="1" dirty="0" smtClean="0"/>
              <a:t>Principles of Cloud Security Architecture               Cont…..</a:t>
            </a:r>
          </a:p>
          <a:p>
            <a:pPr marL="342900" indent="-342900" algn="just">
              <a:buFont typeface="+mj-lt"/>
              <a:buAutoNum type="arabicPeriod" startAt="7"/>
            </a:pPr>
            <a:r>
              <a:rPr lang="en-US" b="1" dirty="0" smtClean="0"/>
              <a:t>User Identity and Access Management</a:t>
            </a:r>
            <a:r>
              <a:rPr lang="en-US" dirty="0" smtClean="0"/>
              <a:t>—Ensures understanding, visibility, and control into all users (people, devices, and systems) that access corporate assets. Enables enforcement of access, permissions, and protocols.</a:t>
            </a:r>
          </a:p>
          <a:p>
            <a:pPr marL="342900" indent="-342900" algn="just">
              <a:buFont typeface="+mj-lt"/>
              <a:buAutoNum type="arabicPeriod" startAt="7"/>
            </a:pPr>
            <a:r>
              <a:rPr lang="en-US" b="1" dirty="0" smtClean="0"/>
              <a:t>Data encryption</a:t>
            </a:r>
            <a:r>
              <a:rPr lang="en-US" dirty="0" smtClean="0"/>
              <a:t>—Ensures data at rest and traveling between internal and external cloud connection points is encrypted to minimize breach impact.</a:t>
            </a:r>
          </a:p>
          <a:p>
            <a:pPr marL="342900" indent="-342900" algn="just">
              <a:buFont typeface="+mj-lt"/>
              <a:buAutoNum type="arabicPeriod" startAt="7"/>
            </a:pPr>
            <a:r>
              <a:rPr lang="en-US" b="1" dirty="0" smtClean="0"/>
              <a:t>Automation</a:t>
            </a:r>
            <a:r>
              <a:rPr lang="en-US" dirty="0" smtClean="0"/>
              <a:t>—Facilitates rapid security and configuration provisioning and updates as well as quick threat detection.</a:t>
            </a:r>
          </a:p>
          <a:p>
            <a:pPr marL="342900" indent="-342900" algn="just">
              <a:buFont typeface="+mj-lt"/>
              <a:buAutoNum type="arabicPeriod" startAt="7"/>
            </a:pPr>
            <a:r>
              <a:rPr lang="en-US" b="1" dirty="0" smtClean="0"/>
              <a:t>Logging and Monitoring</a:t>
            </a:r>
            <a:r>
              <a:rPr lang="en-US" dirty="0" smtClean="0"/>
              <a:t>—Captures activities and constant observation (often automated) of all activity on connected systems and cloud-based services to ensure compliance, visibility into operations, and awareness of threats.</a:t>
            </a:r>
          </a:p>
          <a:p>
            <a:pPr marL="342900" indent="-342900" algn="just">
              <a:buFont typeface="+mj-lt"/>
              <a:buAutoNum type="arabicPeriod" startAt="7"/>
            </a:pPr>
            <a:r>
              <a:rPr lang="en-US" b="1" dirty="0" smtClean="0"/>
              <a:t>Visibility</a:t>
            </a:r>
            <a:r>
              <a:rPr lang="en-US" dirty="0" smtClean="0"/>
              <a:t>—Incorporates tools and processes to maintain visibility across an organization’s multiple cloud deployments.</a:t>
            </a:r>
          </a:p>
          <a:p>
            <a:pPr marL="342900" indent="-342900" algn="just">
              <a:buFont typeface="+mj-lt"/>
              <a:buAutoNum type="arabicPeriod" startAt="7"/>
            </a:pPr>
            <a:r>
              <a:rPr lang="en-US" b="1" dirty="0" smtClean="0"/>
              <a:t>Flexible Design</a:t>
            </a:r>
            <a:r>
              <a:rPr lang="en-US" dirty="0" smtClean="0"/>
              <a:t>—Ensuring architecture design is sufficiently agile to develop and incorporate new components and solutions without sacrificing inherent security.</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challenges</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65</a:t>
            </a:fld>
            <a:endParaRPr lang="en-US" dirty="0"/>
          </a:p>
        </p:txBody>
      </p:sp>
      <p:sp>
        <p:nvSpPr>
          <p:cNvPr id="4" name="Rectangle 3"/>
          <p:cNvSpPr/>
          <p:nvPr/>
        </p:nvSpPr>
        <p:spPr>
          <a:xfrm>
            <a:off x="76200" y="381000"/>
            <a:ext cx="8915400" cy="6247864"/>
          </a:xfrm>
          <a:prstGeom prst="rect">
            <a:avLst/>
          </a:prstGeom>
        </p:spPr>
        <p:txBody>
          <a:bodyPr wrap="square">
            <a:spAutoFit/>
          </a:bodyPr>
          <a:lstStyle/>
          <a:p>
            <a:pPr marL="347663" indent="-347663" algn="just" fontAlgn="base">
              <a:buFont typeface="+mj-lt"/>
              <a:buAutoNum type="arabicPeriod"/>
            </a:pPr>
            <a:r>
              <a:rPr lang="en-US" sz="2000" b="1" smtClean="0"/>
              <a:t>Lack </a:t>
            </a:r>
            <a:r>
              <a:rPr lang="en-US" sz="2000" b="1" dirty="0" smtClean="0"/>
              <a:t>of visibility: </a:t>
            </a:r>
            <a:r>
              <a:rPr lang="en-US" sz="2000" dirty="0" smtClean="0"/>
              <a:t>It's </a:t>
            </a:r>
            <a:r>
              <a:rPr lang="en-US" sz="2000" b="1" dirty="0" smtClean="0">
                <a:solidFill>
                  <a:srgbClr val="FF0000"/>
                </a:solidFill>
              </a:rPr>
              <a:t>easy to lose track of how your data is being accessed and by whom</a:t>
            </a:r>
            <a:r>
              <a:rPr lang="en-US" sz="2000" dirty="0" smtClean="0"/>
              <a:t>, since many cloud services are accessed outside of corporate networks and through third parties.</a:t>
            </a:r>
          </a:p>
          <a:p>
            <a:pPr marL="347663" indent="-347663" algn="just" fontAlgn="base">
              <a:buFont typeface="+mj-lt"/>
              <a:buAutoNum type="arabicPeriod"/>
            </a:pPr>
            <a:r>
              <a:rPr lang="en-US" sz="2000" b="1" dirty="0" smtClean="0"/>
              <a:t>Multi-tenancy: </a:t>
            </a:r>
            <a:r>
              <a:rPr lang="en-US" sz="2000" dirty="0" smtClean="0"/>
              <a:t>Public cloud environments house multiple client infrastructures under the same umbrella, so </a:t>
            </a:r>
            <a:r>
              <a:rPr lang="en-US" sz="2000" b="1" dirty="0" smtClean="0">
                <a:solidFill>
                  <a:srgbClr val="FF0000"/>
                </a:solidFill>
              </a:rPr>
              <a:t>it's possible your hosted services can get compromised by malicious attackers </a:t>
            </a:r>
            <a:r>
              <a:rPr lang="en-US" sz="2000" dirty="0" smtClean="0"/>
              <a:t>as collateral damage when targeting other businesses.</a:t>
            </a:r>
          </a:p>
          <a:p>
            <a:pPr marL="347663" indent="-347663" algn="just" fontAlgn="base">
              <a:buFont typeface="+mj-lt"/>
              <a:buAutoNum type="arabicPeriod"/>
            </a:pPr>
            <a:r>
              <a:rPr lang="en-US" sz="2000" b="1" dirty="0" smtClean="0"/>
              <a:t>Access management and shadow IT: </a:t>
            </a:r>
            <a:r>
              <a:rPr lang="en-US" sz="2000" dirty="0" smtClean="0"/>
              <a:t>While enterprises may be able to successfully manage and restrict access points across on-premises systems, administering </a:t>
            </a:r>
            <a:r>
              <a:rPr lang="en-US" sz="2000" b="1" dirty="0" smtClean="0">
                <a:solidFill>
                  <a:srgbClr val="0070C0"/>
                </a:solidFill>
              </a:rPr>
              <a:t>these same levels of restrictions can be challenging in cloud environments</a:t>
            </a:r>
            <a:r>
              <a:rPr lang="en-US" sz="2000" dirty="0" smtClean="0"/>
              <a:t>. This can be dangerous for organizations that don't deploy bring-your-own device (BYOD) policies and </a:t>
            </a:r>
            <a:r>
              <a:rPr lang="en-US" sz="2000" b="1" dirty="0" smtClean="0">
                <a:solidFill>
                  <a:srgbClr val="C00000"/>
                </a:solidFill>
              </a:rPr>
              <a:t>allow unfiltered access to cloud services from any device or </a:t>
            </a:r>
            <a:r>
              <a:rPr lang="en-US" sz="2000" b="1" dirty="0" err="1" smtClean="0">
                <a:solidFill>
                  <a:srgbClr val="C00000"/>
                </a:solidFill>
              </a:rPr>
              <a:t>geolocation</a:t>
            </a:r>
            <a:r>
              <a:rPr lang="en-US" sz="2000" dirty="0" smtClean="0"/>
              <a:t>.</a:t>
            </a:r>
          </a:p>
          <a:p>
            <a:pPr marL="347663" indent="-347663" algn="just" fontAlgn="base">
              <a:buFont typeface="+mj-lt"/>
              <a:buAutoNum type="arabicPeriod"/>
            </a:pPr>
            <a:r>
              <a:rPr lang="en-US" sz="2000" b="1" dirty="0" smtClean="0"/>
              <a:t>Compliance: </a:t>
            </a:r>
            <a:r>
              <a:rPr lang="en-US" sz="2000" dirty="0" smtClean="0"/>
              <a:t>Overall accountability for data privacy and security still rests with the enterprise, and heavy reliance on third-party solutions to manage this component can lead to </a:t>
            </a:r>
            <a:r>
              <a:rPr lang="en-US" sz="2000" b="1" dirty="0" smtClean="0">
                <a:solidFill>
                  <a:srgbClr val="C00000"/>
                </a:solidFill>
              </a:rPr>
              <a:t>costly compliance issues</a:t>
            </a:r>
            <a:r>
              <a:rPr lang="en-US" sz="2000" dirty="0" smtClean="0"/>
              <a:t>.</a:t>
            </a:r>
          </a:p>
          <a:p>
            <a:pPr marL="347663" indent="-347663" algn="just" fontAlgn="base">
              <a:buFont typeface="+mj-lt"/>
              <a:buAutoNum type="arabicPeriod"/>
            </a:pPr>
            <a:r>
              <a:rPr lang="en-US" sz="2000" b="1" dirty="0" err="1" smtClean="0"/>
              <a:t>Misconfigurations</a:t>
            </a:r>
            <a:r>
              <a:rPr lang="en-US" sz="2000" b="1" dirty="0" smtClean="0"/>
              <a:t>: </a:t>
            </a:r>
            <a:r>
              <a:rPr lang="en-US" sz="2000" dirty="0" err="1" smtClean="0"/>
              <a:t>Misconfigured</a:t>
            </a:r>
            <a:r>
              <a:rPr lang="en-US" sz="2000" dirty="0" smtClean="0"/>
              <a:t> assets accounted for 86% of breached records in 2019, making the inadvertent insider a key issue for cloud computing environments. </a:t>
            </a:r>
            <a:r>
              <a:rPr lang="en-US" sz="2000" b="1" dirty="0" err="1" smtClean="0">
                <a:solidFill>
                  <a:srgbClr val="C00000"/>
                </a:solidFill>
              </a:rPr>
              <a:t>Misconfigurations</a:t>
            </a:r>
            <a:r>
              <a:rPr lang="en-US" sz="2000" b="1" dirty="0" smtClean="0">
                <a:solidFill>
                  <a:srgbClr val="C00000"/>
                </a:solidFill>
              </a:rPr>
              <a:t> can include leaving default administrative passwords in place, or not creating appropriate privacy settings.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66</a:t>
            </a:fld>
            <a:endParaRPr lang="en-US" dirty="0"/>
          </a:p>
        </p:txBody>
      </p:sp>
      <p:sp>
        <p:nvSpPr>
          <p:cNvPr id="4" name="Rectangle 3"/>
          <p:cNvSpPr/>
          <p:nvPr/>
        </p:nvSpPr>
        <p:spPr>
          <a:xfrm>
            <a:off x="76200" y="914400"/>
            <a:ext cx="8915400" cy="3477875"/>
          </a:xfrm>
          <a:prstGeom prst="rect">
            <a:avLst/>
          </a:prstGeom>
        </p:spPr>
        <p:txBody>
          <a:bodyPr wrap="square">
            <a:spAutoFit/>
          </a:bodyPr>
          <a:lstStyle/>
          <a:p>
            <a:pPr marL="341313" indent="-341313" algn="just">
              <a:buFont typeface="Wingdings" pitchFamily="2" charset="2"/>
              <a:buChar char="Ø"/>
            </a:pPr>
            <a:r>
              <a:rPr lang="en-US" sz="2000" dirty="0" smtClean="0"/>
              <a:t>Cloud policies are the </a:t>
            </a:r>
            <a:r>
              <a:rPr lang="en-US" sz="2000" b="1" dirty="0" smtClean="0"/>
              <a:t>guidelines</a:t>
            </a:r>
            <a:r>
              <a:rPr lang="en-US" sz="2000" dirty="0" smtClean="0"/>
              <a:t> under which companies operate in the cloud. </a:t>
            </a:r>
          </a:p>
          <a:p>
            <a:pPr marL="341313" indent="-341313" algn="just">
              <a:buFont typeface="Wingdings" pitchFamily="2" charset="2"/>
              <a:buChar char="Ø"/>
            </a:pPr>
            <a:endParaRPr lang="en-US" sz="2000" dirty="0" smtClean="0"/>
          </a:p>
          <a:p>
            <a:pPr marL="346075" indent="-346075" algn="just">
              <a:buFont typeface="Wingdings" pitchFamily="2" charset="2"/>
              <a:buChar char="Ø"/>
            </a:pPr>
            <a:r>
              <a:rPr lang="en-US" sz="2000" dirty="0" smtClean="0"/>
              <a:t>These </a:t>
            </a:r>
            <a:r>
              <a:rPr lang="en-US" sz="2000" b="1" dirty="0" smtClean="0"/>
              <a:t>guidelines define the security strategy and guide </a:t>
            </a:r>
            <a:r>
              <a:rPr lang="en-US" sz="2000" dirty="0" smtClean="0"/>
              <a:t>all decisions concerning the safety of cloud assets. Cloud security policies specify:</a:t>
            </a:r>
          </a:p>
          <a:p>
            <a:pPr marL="693738" indent="-236538" algn="just">
              <a:buFont typeface="Wingdings" pitchFamily="2" charset="2"/>
              <a:buChar char="§"/>
            </a:pPr>
            <a:r>
              <a:rPr lang="en-US" sz="2000" dirty="0" smtClean="0"/>
              <a:t>Data types that can and cannot move to the cloud</a:t>
            </a:r>
          </a:p>
          <a:p>
            <a:pPr marL="693738" indent="-236538" algn="just">
              <a:buFont typeface="Wingdings" pitchFamily="2" charset="2"/>
              <a:buChar char="§"/>
            </a:pPr>
            <a:r>
              <a:rPr lang="en-US" sz="2000" dirty="0" smtClean="0"/>
              <a:t>How teams address the risks for each data type</a:t>
            </a:r>
          </a:p>
          <a:p>
            <a:pPr marL="693738" indent="-236538" algn="just">
              <a:buFont typeface="Wingdings" pitchFamily="2" charset="2"/>
              <a:buChar char="§"/>
            </a:pPr>
            <a:r>
              <a:rPr lang="en-US" sz="2000" dirty="0" smtClean="0"/>
              <a:t>Who makes decisions about shifting workloads to the cloud</a:t>
            </a:r>
          </a:p>
          <a:p>
            <a:pPr marL="693738" indent="-236538" algn="just">
              <a:buFont typeface="Wingdings" pitchFamily="2" charset="2"/>
              <a:buChar char="§"/>
            </a:pPr>
            <a:r>
              <a:rPr lang="en-US" sz="2000" dirty="0" smtClean="0"/>
              <a:t>Who is authorized to access or migrate the data</a:t>
            </a:r>
          </a:p>
          <a:p>
            <a:pPr marL="693738" indent="-236538" algn="just">
              <a:buFont typeface="Wingdings" pitchFamily="2" charset="2"/>
              <a:buChar char="§"/>
            </a:pPr>
            <a:r>
              <a:rPr lang="en-US" sz="2000" dirty="0" smtClean="0"/>
              <a:t>Regulation terms and current compliance status</a:t>
            </a:r>
          </a:p>
          <a:p>
            <a:pPr marL="693738" indent="-236538" algn="just">
              <a:buFont typeface="Wingdings" pitchFamily="2" charset="2"/>
              <a:buChar char="§"/>
            </a:pPr>
            <a:r>
              <a:rPr lang="en-US" sz="2000" dirty="0" smtClean="0"/>
              <a:t>Proper responses to threats, hacking attempts, and data breaches</a:t>
            </a:r>
          </a:p>
          <a:p>
            <a:pPr marL="693738" indent="-236538" algn="just">
              <a:buFont typeface="Wingdings" pitchFamily="2" charset="2"/>
              <a:buChar char="§"/>
            </a:pPr>
            <a:r>
              <a:rPr lang="en-US" sz="2000" dirty="0" smtClean="0"/>
              <a:t>Rules surrounding risk prioritization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67</a:t>
            </a:fld>
            <a:endParaRPr lang="en-US" dirty="0"/>
          </a:p>
        </p:txBody>
      </p:sp>
      <p:sp>
        <p:nvSpPr>
          <p:cNvPr id="4" name="Rectangle 3"/>
          <p:cNvSpPr/>
          <p:nvPr/>
        </p:nvSpPr>
        <p:spPr>
          <a:xfrm>
            <a:off x="76200" y="838200"/>
            <a:ext cx="8915400" cy="4708981"/>
          </a:xfrm>
          <a:prstGeom prst="rect">
            <a:avLst/>
          </a:prstGeom>
        </p:spPr>
        <p:txBody>
          <a:bodyPr wrap="square">
            <a:spAutoFit/>
          </a:bodyPr>
          <a:lstStyle/>
          <a:p>
            <a:pPr marL="341313" indent="-341313" algn="just">
              <a:buFont typeface="Wingdings" pitchFamily="2" charset="2"/>
              <a:buChar char="Ø"/>
            </a:pPr>
            <a:r>
              <a:rPr lang="en-US" sz="2000" dirty="0" smtClean="0"/>
              <a:t>Often implemented in order to </a:t>
            </a:r>
            <a:r>
              <a:rPr lang="en-US" sz="2000" b="1" dirty="0" smtClean="0"/>
              <a:t>ensure the integrity and privacy </a:t>
            </a:r>
            <a:r>
              <a:rPr lang="en-US" sz="2000" dirty="0" smtClean="0"/>
              <a:t>of company-owned information.</a:t>
            </a:r>
          </a:p>
          <a:p>
            <a:pPr marL="341313" indent="-341313" algn="just">
              <a:buFont typeface="Wingdings" pitchFamily="2" charset="2"/>
              <a:buChar char="Ø"/>
            </a:pPr>
            <a:r>
              <a:rPr lang="en-US" sz="2000" dirty="0" smtClean="0"/>
              <a:t>Without the implementation and enforcement of cloud policies, companies can be exposed to the risks of data loss, spiraling costs, and underperforming assets.</a:t>
            </a:r>
          </a:p>
          <a:p>
            <a:pPr marL="341313" indent="-341313" algn="just">
              <a:buFont typeface="Wingdings" pitchFamily="2" charset="2"/>
              <a:buChar char="Ø"/>
            </a:pPr>
            <a:r>
              <a:rPr lang="en-US" sz="2000" dirty="0" smtClean="0"/>
              <a:t>Cloud policies </a:t>
            </a:r>
            <a:r>
              <a:rPr lang="en-US" sz="2000" b="1" dirty="0" smtClean="0"/>
              <a:t>can also be used </a:t>
            </a:r>
            <a:r>
              <a:rPr lang="en-US" sz="2000" dirty="0" smtClean="0"/>
              <a:t>for financial management, cost optimization, performance management, and network security.</a:t>
            </a:r>
          </a:p>
          <a:p>
            <a:pPr marL="341313" indent="-341313" algn="just">
              <a:buFont typeface="Wingdings" pitchFamily="2" charset="2"/>
              <a:buChar char="Ø"/>
            </a:pPr>
            <a:r>
              <a:rPr lang="en-US" sz="2000" dirty="0" smtClean="0"/>
              <a:t>Cloud service </a:t>
            </a:r>
            <a:r>
              <a:rPr lang="en-US" sz="2000" b="1" dirty="0" smtClean="0">
                <a:solidFill>
                  <a:srgbClr val="FF0000"/>
                </a:solidFill>
              </a:rPr>
              <a:t>providers build their platforms focusing more on security and governance</a:t>
            </a:r>
            <a:r>
              <a:rPr lang="en-US" sz="2000" dirty="0" smtClean="0"/>
              <a:t> </a:t>
            </a:r>
            <a:r>
              <a:rPr lang="en-US" sz="2000" b="1" dirty="0" smtClean="0"/>
              <a:t>than</a:t>
            </a:r>
            <a:r>
              <a:rPr lang="en-US" sz="2000" dirty="0" smtClean="0"/>
              <a:t> companies who </a:t>
            </a:r>
            <a:r>
              <a:rPr lang="en-US" sz="2000" b="1" dirty="0" smtClean="0"/>
              <a:t>build on-premises IT infrastructures </a:t>
            </a:r>
            <a:r>
              <a:rPr lang="en-US" sz="2000" dirty="0" smtClean="0"/>
              <a:t>that are protected by a firewall. </a:t>
            </a:r>
          </a:p>
          <a:p>
            <a:pPr marL="341313" indent="-341313" algn="just">
              <a:buFont typeface="Wingdings" pitchFamily="2" charset="2"/>
              <a:buChar char="Ø"/>
            </a:pPr>
            <a:r>
              <a:rPr lang="en-US" sz="2000" b="1" dirty="0" smtClean="0">
                <a:solidFill>
                  <a:srgbClr val="FF0000"/>
                </a:solidFill>
              </a:rPr>
              <a:t>Company’s should take advantage of cloud service providers´ tools: </a:t>
            </a:r>
            <a:r>
              <a:rPr lang="en-US" sz="2000" dirty="0" smtClean="0"/>
              <a:t> to encrypt data and control who has access to it, and to implement cloud policies that address the issue of inappropriately-protected deployments. </a:t>
            </a:r>
          </a:p>
          <a:p>
            <a:pPr marL="341313" indent="-341313" algn="just">
              <a:buFont typeface="Wingdings" pitchFamily="2" charset="2"/>
              <a:buChar char="Ø"/>
            </a:pPr>
            <a:r>
              <a:rPr lang="en-US" sz="2000" b="1" dirty="0" smtClean="0">
                <a:solidFill>
                  <a:srgbClr val="C00000"/>
                </a:solidFill>
              </a:rPr>
              <a:t>To ensure these policies are enforced,</a:t>
            </a:r>
            <a:r>
              <a:rPr lang="en-US" sz="2000" dirty="0" smtClean="0"/>
              <a:t> </a:t>
            </a:r>
            <a:r>
              <a:rPr lang="en-US" sz="2000" b="1" dirty="0" smtClean="0">
                <a:solidFill>
                  <a:srgbClr val="0070C0"/>
                </a:solidFill>
              </a:rPr>
              <a:t>companies can use cloud management platforms</a:t>
            </a:r>
            <a:r>
              <a:rPr lang="en-US" sz="2000" dirty="0" smtClean="0"/>
              <a:t> that collect and analyze logs and create audit trails in order to identify and correct policy violations.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68</a:t>
            </a:fld>
            <a:endParaRPr lang="en-US" dirty="0"/>
          </a:p>
        </p:txBody>
      </p:sp>
      <p:sp>
        <p:nvSpPr>
          <p:cNvPr id="4" name="Rectangle 3"/>
          <p:cNvSpPr/>
          <p:nvPr/>
        </p:nvSpPr>
        <p:spPr>
          <a:xfrm>
            <a:off x="76200" y="533400"/>
            <a:ext cx="8915400" cy="707886"/>
          </a:xfrm>
          <a:prstGeom prst="rect">
            <a:avLst/>
          </a:prstGeom>
        </p:spPr>
        <p:txBody>
          <a:bodyPr wrap="square">
            <a:spAutoFit/>
          </a:bodyPr>
          <a:lstStyle/>
          <a:p>
            <a:pPr marL="341313" indent="-341313" algn="just"/>
            <a:endParaRPr lang="en-US" sz="2000" dirty="0" smtClean="0"/>
          </a:p>
          <a:p>
            <a:pPr marL="341313" indent="-341313" algn="just">
              <a:buFont typeface="Wingdings" pitchFamily="2" charset="2"/>
              <a:buChar char="Ø"/>
            </a:pPr>
            <a:endParaRPr lang="en-US" sz="2000" dirty="0" smtClean="0"/>
          </a:p>
        </p:txBody>
      </p:sp>
      <p:sp>
        <p:nvSpPr>
          <p:cNvPr id="6" name="Rectangle 5"/>
          <p:cNvSpPr/>
          <p:nvPr/>
        </p:nvSpPr>
        <p:spPr>
          <a:xfrm>
            <a:off x="0" y="685800"/>
            <a:ext cx="9144000" cy="4524315"/>
          </a:xfrm>
          <a:prstGeom prst="rect">
            <a:avLst/>
          </a:prstGeom>
        </p:spPr>
        <p:txBody>
          <a:bodyPr wrap="square">
            <a:spAutoFit/>
          </a:bodyPr>
          <a:lstStyle/>
          <a:p>
            <a:pPr marL="341313" indent="-341313" algn="just">
              <a:buFont typeface="Wingdings" pitchFamily="2" charset="2"/>
              <a:buChar char="Ø"/>
            </a:pPr>
            <a:r>
              <a:rPr lang="en-US" dirty="0" smtClean="0"/>
              <a:t>Cloud policies </a:t>
            </a:r>
            <a:r>
              <a:rPr lang="en-US" b="1" dirty="0" smtClean="0"/>
              <a:t>can also be used </a:t>
            </a:r>
            <a:r>
              <a:rPr lang="en-US" dirty="0" smtClean="0"/>
              <a:t>for financial management, cost optimization, performance management, and network security.</a:t>
            </a:r>
          </a:p>
          <a:p>
            <a:pPr marL="341313" indent="-341313" algn="just">
              <a:buFont typeface="Wingdings" pitchFamily="2" charset="2"/>
              <a:buChar char="Ø"/>
            </a:pPr>
            <a:endParaRPr lang="en-US" dirty="0" smtClean="0"/>
          </a:p>
          <a:p>
            <a:pPr marL="342900" indent="-342900" algn="just">
              <a:buFont typeface="+mj-lt"/>
              <a:buAutoNum type="arabicPeriod"/>
            </a:pPr>
            <a:r>
              <a:rPr lang="en-US" b="1" dirty="0" smtClean="0"/>
              <a:t>Cloud policies for financial management </a:t>
            </a:r>
            <a:r>
              <a:rPr lang="en-US" dirty="0" smtClean="0"/>
              <a:t>not only help control operational budgets and monitor cost trends, but can be useful in identifying sudden increases in cloud spend that could be indicators of a bigger security </a:t>
            </a:r>
            <a:r>
              <a:rPr lang="en-US" b="1" dirty="0" smtClean="0">
                <a:solidFill>
                  <a:srgbClr val="0070C0"/>
                </a:solidFill>
              </a:rPr>
              <a:t>problem—</a:t>
            </a:r>
            <a:r>
              <a:rPr lang="en-US" b="1" dirty="0" smtClean="0">
                <a:solidFill>
                  <a:srgbClr val="C00000"/>
                </a:solidFill>
              </a:rPr>
              <a:t>for example </a:t>
            </a:r>
            <a:r>
              <a:rPr lang="en-US" b="1" dirty="0" smtClean="0">
                <a:solidFill>
                  <a:srgbClr val="0070C0"/>
                </a:solidFill>
              </a:rPr>
              <a:t>hackers obtaining login credentials and launching Virtual Machines on the company’s cloud account that are then used for </a:t>
            </a:r>
            <a:r>
              <a:rPr lang="en-US" b="1" dirty="0" err="1" smtClean="0">
                <a:solidFill>
                  <a:srgbClr val="FF0000"/>
                </a:solidFill>
              </a:rPr>
              <a:t>cryptocurrency</a:t>
            </a:r>
            <a:r>
              <a:rPr lang="en-US" b="1" dirty="0" smtClean="0">
                <a:solidFill>
                  <a:srgbClr val="0070C0"/>
                </a:solidFill>
              </a:rPr>
              <a:t> mining</a:t>
            </a:r>
            <a:r>
              <a:rPr lang="en-US" dirty="0" smtClean="0"/>
              <a:t>.</a:t>
            </a:r>
          </a:p>
          <a:p>
            <a:pPr marL="693738" indent="-347663" algn="just">
              <a:buFont typeface="Wingdings" pitchFamily="2" charset="2"/>
              <a:buChar char="§"/>
            </a:pPr>
            <a:r>
              <a:rPr lang="en-US" dirty="0" smtClean="0"/>
              <a:t>Cloud policies for financial management </a:t>
            </a:r>
            <a:r>
              <a:rPr lang="en-US" b="1" dirty="0" smtClean="0">
                <a:solidFill>
                  <a:srgbClr val="C00000"/>
                </a:solidFill>
              </a:rPr>
              <a:t>can identify unexpected increases in costs due to unauthorized CPU or bandwidth usage</a:t>
            </a:r>
            <a:r>
              <a:rPr lang="en-US" dirty="0" smtClean="0"/>
              <a:t>.</a:t>
            </a:r>
          </a:p>
          <a:p>
            <a:pPr marL="693738" indent="-347663" algn="just">
              <a:buFont typeface="Wingdings" pitchFamily="2" charset="2"/>
              <a:buChar char="§"/>
            </a:pPr>
            <a:r>
              <a:rPr lang="en-US" dirty="0" smtClean="0"/>
              <a:t>Additionally, establishing a </a:t>
            </a:r>
            <a:r>
              <a:rPr lang="en-US" b="1" dirty="0" smtClean="0"/>
              <a:t>Cloud Financial Management practice can also help cost optimization process</a:t>
            </a:r>
            <a:r>
              <a:rPr lang="en-US" dirty="0" smtClean="0"/>
              <a:t>. Cloud Financial Management (CFM), also known as </a:t>
            </a:r>
            <a:r>
              <a:rPr lang="en-US" dirty="0" err="1" smtClean="0"/>
              <a:t>FinOps</a:t>
            </a:r>
            <a:r>
              <a:rPr lang="en-US" dirty="0" smtClean="0"/>
              <a:t> or Cloud Cost Management, is a function that </a:t>
            </a:r>
            <a:r>
              <a:rPr lang="en-US" b="1" dirty="0" smtClean="0">
                <a:solidFill>
                  <a:srgbClr val="0070C0"/>
                </a:solidFill>
              </a:rPr>
              <a:t>helps align and develop financial goals, drive a cost-conscious culture, establish guardrails to meet financial targets, and gain greater business efficiencies.</a:t>
            </a:r>
          </a:p>
          <a:p>
            <a:pPr marL="690563" indent="-342900" algn="just">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69</a:t>
            </a:fld>
            <a:endParaRPr lang="en-US" dirty="0"/>
          </a:p>
        </p:txBody>
      </p:sp>
      <p:sp>
        <p:nvSpPr>
          <p:cNvPr id="4" name="Rectangle 3"/>
          <p:cNvSpPr/>
          <p:nvPr/>
        </p:nvSpPr>
        <p:spPr>
          <a:xfrm>
            <a:off x="76200" y="533400"/>
            <a:ext cx="8915400" cy="707886"/>
          </a:xfrm>
          <a:prstGeom prst="rect">
            <a:avLst/>
          </a:prstGeom>
        </p:spPr>
        <p:txBody>
          <a:bodyPr wrap="square">
            <a:spAutoFit/>
          </a:bodyPr>
          <a:lstStyle/>
          <a:p>
            <a:pPr marL="341313" indent="-341313" algn="just"/>
            <a:endParaRPr lang="en-US" sz="2000" dirty="0" smtClean="0"/>
          </a:p>
          <a:p>
            <a:pPr marL="341313" indent="-341313" algn="just">
              <a:buFont typeface="Wingdings" pitchFamily="2" charset="2"/>
              <a:buChar char="Ø"/>
            </a:pPr>
            <a:endParaRPr lang="en-US" sz="2000" dirty="0" smtClean="0"/>
          </a:p>
        </p:txBody>
      </p:sp>
      <p:sp>
        <p:nvSpPr>
          <p:cNvPr id="6" name="Rectangle 5"/>
          <p:cNvSpPr/>
          <p:nvPr/>
        </p:nvSpPr>
        <p:spPr>
          <a:xfrm>
            <a:off x="0" y="685800"/>
            <a:ext cx="9144000" cy="5940088"/>
          </a:xfrm>
          <a:prstGeom prst="rect">
            <a:avLst/>
          </a:prstGeom>
        </p:spPr>
        <p:txBody>
          <a:bodyPr wrap="square">
            <a:spAutoFit/>
          </a:bodyPr>
          <a:lstStyle/>
          <a:p>
            <a:pPr marL="342900" indent="-342900">
              <a:buFont typeface="+mj-lt"/>
              <a:buAutoNum type="arabicPeriod" startAt="2"/>
            </a:pPr>
            <a:r>
              <a:rPr lang="en-US" sz="2000" b="1" dirty="0" smtClean="0"/>
              <a:t>Cost optimization cloud policies</a:t>
            </a:r>
          </a:p>
          <a:p>
            <a:pPr marL="693738" indent="-346075" algn="just">
              <a:buFont typeface="Wingdings" pitchFamily="2" charset="2"/>
              <a:buChar char="Ø"/>
            </a:pPr>
            <a:r>
              <a:rPr lang="en-US" sz="2000" b="1" dirty="0" smtClean="0">
                <a:solidFill>
                  <a:srgbClr val="FF0000"/>
                </a:solidFill>
              </a:rPr>
              <a:t>Software solutions for optimizing cloud costs </a:t>
            </a:r>
            <a:r>
              <a:rPr lang="en-US" sz="2000" b="1" dirty="0" smtClean="0"/>
              <a:t>are available from cloud service providers</a:t>
            </a:r>
            <a:r>
              <a:rPr lang="en-US" sz="2000" dirty="0" smtClean="0"/>
              <a:t> or—if your business operates in a multi-cloud or hybrid cloud environment—third party software solutions are available from multiple vendors. </a:t>
            </a:r>
          </a:p>
          <a:p>
            <a:pPr marL="693738" indent="-346075" algn="just">
              <a:buFont typeface="Wingdings" pitchFamily="2" charset="2"/>
              <a:buChar char="Ø"/>
            </a:pPr>
            <a:r>
              <a:rPr lang="en-US" sz="2000" dirty="0" smtClean="0"/>
              <a:t>These </a:t>
            </a:r>
            <a:r>
              <a:rPr lang="en-US" sz="2000" b="1" dirty="0" smtClean="0">
                <a:solidFill>
                  <a:srgbClr val="0070C0"/>
                </a:solidFill>
              </a:rPr>
              <a:t>solutions often have the capability to apply cost optimization cloud policies to assets across multiple platforms</a:t>
            </a:r>
            <a:r>
              <a:rPr lang="en-US" sz="2000" dirty="0" smtClean="0"/>
              <a:t>.</a:t>
            </a:r>
          </a:p>
          <a:p>
            <a:pPr marL="457200" indent="-457200">
              <a:buAutoNum type="arabicPeriod" startAt="3"/>
            </a:pPr>
            <a:r>
              <a:rPr lang="en-US" sz="2000" b="1" dirty="0" smtClean="0"/>
              <a:t>Cloud policies for performance management</a:t>
            </a:r>
          </a:p>
          <a:p>
            <a:pPr marL="693738" indent="-300038" algn="just">
              <a:buFont typeface="Wingdings" pitchFamily="2" charset="2"/>
              <a:buChar char="Ø"/>
            </a:pPr>
            <a:r>
              <a:rPr lang="en-US" sz="2000" dirty="0" smtClean="0"/>
              <a:t>Cloud policies for performance management </a:t>
            </a:r>
            <a:r>
              <a:rPr lang="en-US" sz="2000" b="1" dirty="0" smtClean="0">
                <a:solidFill>
                  <a:srgbClr val="C00000"/>
                </a:solidFill>
              </a:rPr>
              <a:t>enable you to specify performance thresholds for Virtual Machines and storage volumes </a:t>
            </a:r>
            <a:r>
              <a:rPr lang="en-US" sz="2000" dirty="0" smtClean="0"/>
              <a:t>so you can </a:t>
            </a:r>
            <a:r>
              <a:rPr lang="en-US" sz="2000" b="1" dirty="0" smtClean="0">
                <a:solidFill>
                  <a:srgbClr val="007434"/>
                </a:solidFill>
              </a:rPr>
              <a:t>monitor for underutilized and </a:t>
            </a:r>
            <a:r>
              <a:rPr lang="en-US" sz="2000" b="1" dirty="0" err="1" smtClean="0">
                <a:solidFill>
                  <a:srgbClr val="007434"/>
                </a:solidFill>
              </a:rPr>
              <a:t>overutilized</a:t>
            </a:r>
            <a:r>
              <a:rPr lang="en-US" sz="2000" b="1" dirty="0" smtClean="0">
                <a:solidFill>
                  <a:srgbClr val="007434"/>
                </a:solidFill>
              </a:rPr>
              <a:t> assets</a:t>
            </a:r>
            <a:r>
              <a:rPr lang="en-US" sz="2000" dirty="0" smtClean="0"/>
              <a:t>. </a:t>
            </a:r>
          </a:p>
          <a:p>
            <a:pPr marL="693738" indent="-300038" algn="just">
              <a:buFont typeface="Wingdings" pitchFamily="2" charset="2"/>
              <a:buChar char="Ø"/>
            </a:pPr>
            <a:r>
              <a:rPr lang="en-US" sz="2000" b="1" dirty="0" smtClean="0">
                <a:solidFill>
                  <a:srgbClr val="C00000"/>
                </a:solidFill>
              </a:rPr>
              <a:t>Underutilized Virtual Machines and storage volumes should be downgraded for cost efficiency</a:t>
            </a:r>
            <a:r>
              <a:rPr lang="en-US" sz="2000" dirty="0" smtClean="0"/>
              <a:t>, while </a:t>
            </a:r>
            <a:r>
              <a:rPr lang="en-US" sz="2000" b="1" dirty="0" err="1" smtClean="0">
                <a:solidFill>
                  <a:srgbClr val="007434"/>
                </a:solidFill>
              </a:rPr>
              <a:t>overutilized</a:t>
            </a:r>
            <a:r>
              <a:rPr lang="en-US" sz="2000" b="1" dirty="0" smtClean="0">
                <a:solidFill>
                  <a:srgbClr val="007434"/>
                </a:solidFill>
              </a:rPr>
              <a:t> assets should be upgraded to avoid performance headaches</a:t>
            </a:r>
            <a:r>
              <a:rPr lang="en-US" sz="2000" dirty="0" smtClean="0"/>
              <a:t>.</a:t>
            </a:r>
          </a:p>
          <a:p>
            <a:pPr marL="693738" indent="-300038" algn="just">
              <a:buFont typeface="Wingdings" pitchFamily="2" charset="2"/>
              <a:buChar char="Ø"/>
            </a:pPr>
            <a:r>
              <a:rPr lang="en-US" sz="2000" dirty="0" smtClean="0"/>
              <a:t>It is important to remember the </a:t>
            </a:r>
            <a:r>
              <a:rPr lang="en-US" sz="2000" b="1" i="1" dirty="0" smtClean="0"/>
              <a:t>application of cloud policies for performance management will affect the policies put in place for financial management and cost optimization</a:t>
            </a:r>
            <a:r>
              <a:rPr lang="en-US" sz="2000" dirty="0" smtClean="0"/>
              <a:t>. </a:t>
            </a:r>
            <a:r>
              <a:rPr lang="en-US" sz="2000" b="1" dirty="0" smtClean="0">
                <a:solidFill>
                  <a:srgbClr val="C00000"/>
                </a:solidFill>
              </a:rPr>
              <a:t>For example</a:t>
            </a:r>
            <a:r>
              <a:rPr lang="en-US" sz="2000" dirty="0" smtClean="0"/>
              <a:t>, if you </a:t>
            </a:r>
            <a:r>
              <a:rPr lang="en-US" sz="2000" b="1" dirty="0" smtClean="0">
                <a:solidFill>
                  <a:srgbClr val="007434"/>
                </a:solidFill>
              </a:rPr>
              <a:t>upgrade assets to increase their performance, this will have an impact on operational budgets and cost optimization</a:t>
            </a:r>
            <a:r>
              <a:rPr lang="en-US" sz="2000" dirty="0" smtClean="0"/>
              <a:t>. If you downgrade assets, the reverse will apply.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Business Process Management</a:t>
            </a:r>
            <a:endParaRPr lang="en-US" sz="2800" b="1" dirty="0"/>
          </a:p>
        </p:txBody>
      </p:sp>
      <p:sp>
        <p:nvSpPr>
          <p:cNvPr id="3" name="Content Placeholder 2"/>
          <p:cNvSpPr>
            <a:spLocks noGrp="1"/>
          </p:cNvSpPr>
          <p:nvPr>
            <p:ph idx="1"/>
          </p:nvPr>
        </p:nvSpPr>
        <p:spPr>
          <a:xfrm>
            <a:off x="0" y="609600"/>
            <a:ext cx="9144000" cy="6248400"/>
          </a:xfrm>
        </p:spPr>
        <p:txBody>
          <a:bodyPr>
            <a:noAutofit/>
          </a:bodyPr>
          <a:lstStyle/>
          <a:p>
            <a:pPr algn="just">
              <a:buFont typeface="Wingdings" pitchFamily="2" charset="2"/>
              <a:buChar char="Ø"/>
            </a:pPr>
            <a:r>
              <a:rPr lang="en-US" sz="2000" dirty="0" smtClean="0"/>
              <a:t>Business process management (BPM), as </a:t>
            </a:r>
            <a:r>
              <a:rPr lang="en-US" sz="2000" b="1" dirty="0" smtClean="0"/>
              <a:t>defined</a:t>
            </a:r>
            <a:r>
              <a:rPr lang="en-US" sz="2000" dirty="0" smtClean="0"/>
              <a:t> by </a:t>
            </a:r>
            <a:r>
              <a:rPr lang="en-US" sz="2000" b="1" dirty="0" smtClean="0">
                <a:hlinkClick r:id="rId2"/>
              </a:rPr>
              <a:t>Gartner</a:t>
            </a:r>
            <a:r>
              <a:rPr lang="en-US" sz="2000" dirty="0" smtClean="0"/>
              <a:t>  </a:t>
            </a:r>
            <a:r>
              <a:rPr lang="en-US" sz="2000" b="1" dirty="0" smtClean="0"/>
              <a:t>employs methods </a:t>
            </a:r>
            <a:r>
              <a:rPr lang="en-US" sz="2000" dirty="0" smtClean="0"/>
              <a:t>to discover, model, analyze, measure, improve and optimize </a:t>
            </a:r>
            <a:r>
              <a:rPr lang="en-US" sz="2000" b="1" dirty="0" smtClean="0"/>
              <a:t>business strategy and processes.</a:t>
            </a:r>
          </a:p>
          <a:p>
            <a:pPr algn="just">
              <a:buFont typeface="Wingdings" pitchFamily="2" charset="2"/>
              <a:buChar char="Ø"/>
            </a:pPr>
            <a:r>
              <a:rPr lang="en-US" sz="2000" b="1" dirty="0" smtClean="0"/>
              <a:t>By incorporating</a:t>
            </a:r>
            <a:r>
              <a:rPr lang="en-US" sz="2000" dirty="0" smtClean="0"/>
              <a:t> advanced analytics, activity monitoring, and decision management capabilities, business process management suites are able to coordinate people, systems, and information and material to achieve business outcomes. As a result, they have been particularly helpful in accelerating digital transformation strategies.</a:t>
            </a:r>
          </a:p>
          <a:p>
            <a:pPr algn="just">
              <a:buFont typeface="Wingdings" pitchFamily="2" charset="2"/>
              <a:buChar char="Ø"/>
            </a:pPr>
            <a:r>
              <a:rPr lang="en-US" sz="2000" dirty="0" smtClean="0"/>
              <a:t>While business process management applications aren’t new, technological advancement now presents you with the </a:t>
            </a:r>
            <a:r>
              <a:rPr lang="en-US" sz="2000" b="1" dirty="0" smtClean="0"/>
              <a:t>opportunity to move to cloud business process management software</a:t>
            </a:r>
            <a:r>
              <a:rPr lang="en-US" sz="2000" dirty="0" smtClean="0"/>
              <a:t>. </a:t>
            </a:r>
          </a:p>
          <a:p>
            <a:pPr algn="just">
              <a:buFont typeface="Wingdings" pitchFamily="2" charset="2"/>
              <a:buChar char="Ø"/>
            </a:pPr>
            <a:r>
              <a:rPr lang="en-US" sz="2000" b="1" dirty="0" smtClean="0"/>
              <a:t>Business Process as a Service</a:t>
            </a:r>
          </a:p>
          <a:p>
            <a:pPr marL="690563" algn="just">
              <a:buFont typeface="Wingdings" pitchFamily="2" charset="2"/>
              <a:buChar char="§"/>
            </a:pPr>
            <a:r>
              <a:rPr lang="en-US" sz="2000" dirty="0" smtClean="0"/>
              <a:t>Any business process, such as payroll, accounting, or e-commerce, offered over the internet as a platform and available by PCs and smart devices, can be regarded as a business process as a service (</a:t>
            </a:r>
            <a:r>
              <a:rPr lang="en-US" sz="2000" dirty="0" err="1" smtClean="0"/>
              <a:t>BPaaS</a:t>
            </a:r>
            <a:r>
              <a:rPr lang="en-US" sz="2000" dirty="0" smtClean="0"/>
              <a:t>).</a:t>
            </a:r>
          </a:p>
          <a:p>
            <a:pPr marL="690563" algn="just">
              <a:buFont typeface="Wingdings" pitchFamily="2" charset="2"/>
              <a:buChar char="§"/>
            </a:pPr>
            <a:r>
              <a:rPr lang="en-US" sz="2000" dirty="0" smtClean="0"/>
              <a:t>In conjunction with low monthly subscription rates and libraries of pre-built software, </a:t>
            </a:r>
            <a:r>
              <a:rPr lang="en-US" sz="2000" b="1" dirty="0" smtClean="0"/>
              <a:t>cloud-delivered BPM with minimal or non-existent start-up costs would make the power of Business Process Management accessible and affordable to any company</a:t>
            </a:r>
            <a:r>
              <a:rPr lang="en-US" sz="2000" dirty="0" smtClean="0"/>
              <a:t>. </a:t>
            </a:r>
          </a:p>
          <a:p>
            <a:pPr algn="just">
              <a:buFont typeface="Wingdings" pitchFamily="2" charset="2"/>
              <a:buChar char="Ø"/>
            </a:pPr>
            <a:endParaRPr lang="en-US" sz="2000" b="1" dirty="0" smtClean="0"/>
          </a:p>
        </p:txBody>
      </p:sp>
      <p:sp>
        <p:nvSpPr>
          <p:cNvPr id="5" name="Slide Number Placeholder 4"/>
          <p:cNvSpPr>
            <a:spLocks noGrp="1"/>
          </p:cNvSpPr>
          <p:nvPr>
            <p:ph type="sldNum" sz="quarter" idx="12"/>
          </p:nvPr>
        </p:nvSpPr>
        <p:spPr/>
        <p:txBody>
          <a:bodyPr/>
          <a:lstStyle/>
          <a:p>
            <a:fld id="{7CF9E0AB-1A05-4949-ACEC-7E562C04B180}"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70</a:t>
            </a:fld>
            <a:endParaRPr lang="en-US" dirty="0"/>
          </a:p>
        </p:txBody>
      </p:sp>
      <p:sp>
        <p:nvSpPr>
          <p:cNvPr id="4" name="Rectangle 3"/>
          <p:cNvSpPr/>
          <p:nvPr/>
        </p:nvSpPr>
        <p:spPr>
          <a:xfrm>
            <a:off x="76200" y="533400"/>
            <a:ext cx="8915400" cy="707886"/>
          </a:xfrm>
          <a:prstGeom prst="rect">
            <a:avLst/>
          </a:prstGeom>
        </p:spPr>
        <p:txBody>
          <a:bodyPr wrap="square">
            <a:spAutoFit/>
          </a:bodyPr>
          <a:lstStyle/>
          <a:p>
            <a:pPr marL="341313" indent="-341313" algn="just"/>
            <a:endParaRPr lang="en-US" sz="2000" dirty="0" smtClean="0"/>
          </a:p>
          <a:p>
            <a:pPr marL="341313" indent="-341313" algn="just">
              <a:buFont typeface="Wingdings" pitchFamily="2" charset="2"/>
              <a:buChar char="Ø"/>
            </a:pPr>
            <a:endParaRPr lang="en-US" sz="2000" dirty="0" smtClean="0"/>
          </a:p>
        </p:txBody>
      </p:sp>
      <p:sp>
        <p:nvSpPr>
          <p:cNvPr id="6" name="Rectangle 5"/>
          <p:cNvSpPr/>
          <p:nvPr/>
        </p:nvSpPr>
        <p:spPr>
          <a:xfrm>
            <a:off x="0" y="533400"/>
            <a:ext cx="9144000" cy="5324535"/>
          </a:xfrm>
          <a:prstGeom prst="rect">
            <a:avLst/>
          </a:prstGeom>
        </p:spPr>
        <p:txBody>
          <a:bodyPr wrap="square">
            <a:spAutoFit/>
          </a:bodyPr>
          <a:lstStyle/>
          <a:p>
            <a:pPr marL="457200" indent="-457200" algn="just">
              <a:buAutoNum type="arabicPeriod" startAt="4"/>
            </a:pPr>
            <a:r>
              <a:rPr lang="en-US" sz="2000" b="1" dirty="0" smtClean="0"/>
              <a:t>Network security cloud policies</a:t>
            </a:r>
          </a:p>
          <a:p>
            <a:pPr marL="457200" indent="-457200" algn="just">
              <a:buAutoNum type="arabicPeriod" startAt="4"/>
            </a:pPr>
            <a:endParaRPr lang="en-US" sz="2000" b="1" dirty="0" smtClean="0"/>
          </a:p>
          <a:p>
            <a:pPr marL="568325" indent="-331788" algn="just">
              <a:buFont typeface="Wingdings" pitchFamily="2" charset="2"/>
              <a:buChar char="Ø"/>
            </a:pPr>
            <a:r>
              <a:rPr lang="en-US" sz="2000" dirty="0" smtClean="0"/>
              <a:t>Maintaining a </a:t>
            </a:r>
            <a:r>
              <a:rPr lang="en-US" sz="2000" b="1" dirty="0" smtClean="0">
                <a:solidFill>
                  <a:srgbClr val="007434"/>
                </a:solidFill>
              </a:rPr>
              <a:t>secure perimeter to allow only legitimate traffic</a:t>
            </a:r>
            <a:r>
              <a:rPr lang="en-US" sz="2000" dirty="0" smtClean="0"/>
              <a:t> onto your network is critical in the cloud</a:t>
            </a:r>
          </a:p>
          <a:p>
            <a:pPr marL="568325" indent="-331788" algn="just">
              <a:buFont typeface="Wingdings" pitchFamily="2" charset="2"/>
              <a:buChar char="Ø"/>
            </a:pPr>
            <a:endParaRPr lang="en-US" sz="2000" dirty="0" smtClean="0"/>
          </a:p>
          <a:p>
            <a:pPr marL="568325" indent="-331788" algn="just">
              <a:buFont typeface="Wingdings" pitchFamily="2" charset="2"/>
              <a:buChar char="Ø"/>
            </a:pPr>
            <a:r>
              <a:rPr lang="en-US" sz="2000" dirty="0" smtClean="0"/>
              <a:t>The leading cloud service providers </a:t>
            </a:r>
            <a:r>
              <a:rPr lang="en-US" sz="2000" b="1" dirty="0" smtClean="0"/>
              <a:t>supply tools to determine which users or group identities should have access </a:t>
            </a:r>
            <a:r>
              <a:rPr lang="en-US" sz="2000" dirty="0" smtClean="0"/>
              <a:t>to hosted services and applications. </a:t>
            </a:r>
          </a:p>
          <a:p>
            <a:pPr marL="568325" indent="-331788" algn="just">
              <a:buFont typeface="Wingdings" pitchFamily="2" charset="2"/>
              <a:buChar char="Ø"/>
            </a:pPr>
            <a:endParaRPr lang="en-US" sz="2000" dirty="0" smtClean="0"/>
          </a:p>
          <a:p>
            <a:pPr marL="568325" indent="-331788" algn="just">
              <a:buFont typeface="Wingdings" pitchFamily="2" charset="2"/>
              <a:buChar char="Ø"/>
            </a:pPr>
            <a:r>
              <a:rPr lang="en-US" sz="2000" b="1" dirty="0" smtClean="0"/>
              <a:t>Amazon</a:t>
            </a:r>
            <a:r>
              <a:rPr lang="en-US" sz="2000" dirty="0" smtClean="0"/>
              <a:t> and </a:t>
            </a:r>
            <a:r>
              <a:rPr lang="en-US" sz="2000" b="1" dirty="0" smtClean="0"/>
              <a:t>Microsoft</a:t>
            </a:r>
            <a:r>
              <a:rPr lang="en-US" sz="2000" dirty="0" smtClean="0"/>
              <a:t> both call their tools “</a:t>
            </a:r>
            <a:r>
              <a:rPr lang="en-US" sz="2000" b="1" dirty="0" smtClean="0"/>
              <a:t>Security Groups</a:t>
            </a:r>
            <a:r>
              <a:rPr lang="en-US" sz="2000" dirty="0" smtClean="0"/>
              <a:t>”, </a:t>
            </a:r>
            <a:r>
              <a:rPr lang="en-US" sz="2000" b="1" dirty="0" smtClean="0"/>
              <a:t>Google</a:t>
            </a:r>
            <a:r>
              <a:rPr lang="en-US" sz="2000" dirty="0" smtClean="0"/>
              <a:t> offers the “</a:t>
            </a:r>
            <a:r>
              <a:rPr lang="en-US" sz="2000" b="1" dirty="0" smtClean="0"/>
              <a:t>Identity-Aware Service</a:t>
            </a:r>
            <a:r>
              <a:rPr lang="en-US" sz="2000" dirty="0" smtClean="0"/>
              <a:t>”.</a:t>
            </a:r>
          </a:p>
          <a:p>
            <a:pPr marL="909638" indent="-331788" algn="just">
              <a:buFont typeface="Wingdings" pitchFamily="2" charset="2"/>
              <a:buChar char="§"/>
            </a:pPr>
            <a:r>
              <a:rPr lang="en-US" sz="2000" dirty="0" smtClean="0"/>
              <a:t>Within each of these tools, the </a:t>
            </a:r>
            <a:r>
              <a:rPr lang="en-US" sz="2000" b="1" dirty="0" smtClean="0"/>
              <a:t>capability</a:t>
            </a:r>
            <a:r>
              <a:rPr lang="en-US" sz="2000" dirty="0" smtClean="0"/>
              <a:t> </a:t>
            </a:r>
            <a:r>
              <a:rPr lang="en-US" sz="2000" b="1" dirty="0" smtClean="0"/>
              <a:t>exists</a:t>
            </a:r>
            <a:r>
              <a:rPr lang="en-US" sz="2000" dirty="0" smtClean="0"/>
              <a:t> to apply network security cloud policies that </a:t>
            </a:r>
            <a:r>
              <a:rPr lang="en-US" sz="2000" b="1" dirty="0" smtClean="0">
                <a:solidFill>
                  <a:srgbClr val="007434"/>
                </a:solidFill>
              </a:rPr>
              <a:t>define what inbound traffic is allowed</a:t>
            </a:r>
            <a:r>
              <a:rPr lang="en-US" sz="2000" dirty="0" smtClean="0"/>
              <a:t>. </a:t>
            </a:r>
          </a:p>
          <a:p>
            <a:pPr marL="568325" indent="-331788" algn="just">
              <a:buFont typeface="Wingdings" pitchFamily="2" charset="2"/>
              <a:buChar char="Ø"/>
            </a:pPr>
            <a:endParaRPr lang="en-US" sz="2000" dirty="0" smtClean="0"/>
          </a:p>
          <a:p>
            <a:pPr marL="568325" indent="-331788" algn="just">
              <a:buFont typeface="Wingdings" pitchFamily="2" charset="2"/>
              <a:buChar char="Ø"/>
            </a:pPr>
            <a:r>
              <a:rPr lang="en-US" sz="2000" dirty="0" smtClean="0"/>
              <a:t> If using </a:t>
            </a:r>
            <a:r>
              <a:rPr lang="en-US" sz="2000" b="1" dirty="0" smtClean="0">
                <a:solidFill>
                  <a:srgbClr val="FF0000"/>
                </a:solidFill>
              </a:rPr>
              <a:t>cloud policies for access control</a:t>
            </a:r>
            <a:r>
              <a:rPr lang="en-US" sz="2000" dirty="0" smtClean="0"/>
              <a:t>, best practice is to </a:t>
            </a:r>
            <a:r>
              <a:rPr lang="en-US" sz="2000" b="1" dirty="0" smtClean="0"/>
              <a:t>apply policies to alert you to Security Group </a:t>
            </a:r>
            <a:r>
              <a:rPr lang="en-US" sz="2000" b="1" dirty="0" err="1" smtClean="0"/>
              <a:t>misconfigurations</a:t>
            </a:r>
            <a:r>
              <a:rPr lang="en-US" sz="2000" dirty="0" smtClean="0"/>
              <a:t>, </a:t>
            </a:r>
            <a:r>
              <a:rPr lang="en-US" sz="2000" b="1" dirty="0" smtClean="0"/>
              <a:t>when</a:t>
            </a:r>
            <a:r>
              <a:rPr lang="en-US" sz="2000" dirty="0" smtClean="0"/>
              <a:t> new Security Groups are created, </a:t>
            </a:r>
            <a:r>
              <a:rPr lang="en-US" sz="2000" b="1" dirty="0" smtClean="0"/>
              <a:t>when</a:t>
            </a:r>
            <a:r>
              <a:rPr lang="en-US" sz="2000" dirty="0" smtClean="0"/>
              <a:t> Security Groups exist that are not being used, and </a:t>
            </a:r>
            <a:r>
              <a:rPr lang="en-US" sz="2000" b="1" dirty="0" smtClean="0"/>
              <a:t>when</a:t>
            </a:r>
            <a:r>
              <a:rPr lang="en-US" sz="2000" dirty="0" smtClean="0"/>
              <a:t> assets have too many rules applied to them.</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71</a:t>
            </a:fld>
            <a:endParaRPr lang="en-US" dirty="0"/>
          </a:p>
        </p:txBody>
      </p:sp>
      <p:sp>
        <p:nvSpPr>
          <p:cNvPr id="4" name="Rectangle 3"/>
          <p:cNvSpPr/>
          <p:nvPr/>
        </p:nvSpPr>
        <p:spPr>
          <a:xfrm>
            <a:off x="76200" y="533400"/>
            <a:ext cx="8915400" cy="707886"/>
          </a:xfrm>
          <a:prstGeom prst="rect">
            <a:avLst/>
          </a:prstGeom>
        </p:spPr>
        <p:txBody>
          <a:bodyPr wrap="square">
            <a:spAutoFit/>
          </a:bodyPr>
          <a:lstStyle/>
          <a:p>
            <a:pPr marL="341313" indent="-341313" algn="just"/>
            <a:endParaRPr lang="en-US" sz="2000" dirty="0" smtClean="0"/>
          </a:p>
          <a:p>
            <a:pPr marL="341313" indent="-341313" algn="just">
              <a:buFont typeface="Wingdings" pitchFamily="2" charset="2"/>
              <a:buChar char="Ø"/>
            </a:pPr>
            <a:endParaRPr lang="en-US" sz="2000" dirty="0" smtClean="0"/>
          </a:p>
        </p:txBody>
      </p:sp>
      <p:sp>
        <p:nvSpPr>
          <p:cNvPr id="6" name="Rectangle 5"/>
          <p:cNvSpPr/>
          <p:nvPr/>
        </p:nvSpPr>
        <p:spPr>
          <a:xfrm>
            <a:off x="0" y="1398925"/>
            <a:ext cx="9144000" cy="4708981"/>
          </a:xfrm>
          <a:prstGeom prst="rect">
            <a:avLst/>
          </a:prstGeom>
        </p:spPr>
        <p:txBody>
          <a:bodyPr wrap="square">
            <a:spAutoFit/>
          </a:bodyPr>
          <a:lstStyle/>
          <a:p>
            <a:pPr marL="457200" indent="-457200" algn="just">
              <a:buAutoNum type="arabicPeriod" startAt="5"/>
            </a:pPr>
            <a:r>
              <a:rPr lang="en-US" sz="2000" b="1" dirty="0" smtClean="0"/>
              <a:t>Automating the enforcement of cloud policies</a:t>
            </a:r>
          </a:p>
          <a:p>
            <a:pPr marL="457200" indent="-457200" algn="just">
              <a:buAutoNum type="arabicPeriod" startAt="5"/>
            </a:pPr>
            <a:endParaRPr lang="en-US" sz="2000" b="1" dirty="0" smtClean="0"/>
          </a:p>
          <a:p>
            <a:pPr marL="568325" indent="-331788" algn="just">
              <a:buFont typeface="Wingdings" pitchFamily="2" charset="2"/>
              <a:buChar char="Ø"/>
            </a:pPr>
            <a:r>
              <a:rPr lang="en-US" sz="2000" b="1" dirty="0" smtClean="0"/>
              <a:t>Prior to creating cloud policies</a:t>
            </a:r>
            <a:r>
              <a:rPr lang="en-US" sz="2000" dirty="0" smtClean="0"/>
              <a:t>, it is </a:t>
            </a:r>
            <a:r>
              <a:rPr lang="en-US" sz="2000" b="1" dirty="0" smtClean="0">
                <a:solidFill>
                  <a:srgbClr val="C00000"/>
                </a:solidFill>
              </a:rPr>
              <a:t>essential to have total visibility </a:t>
            </a:r>
            <a:r>
              <a:rPr lang="en-US" sz="2000" dirty="0" smtClean="0"/>
              <a:t>over your cloud environment in order to fully understand what assets your company has deployed in the cloud and how they are being used. </a:t>
            </a:r>
          </a:p>
          <a:p>
            <a:pPr marL="568325" indent="-331788" algn="just">
              <a:buFont typeface="Wingdings" pitchFamily="2" charset="2"/>
              <a:buChar char="Ø"/>
            </a:pPr>
            <a:endParaRPr lang="en-US" sz="2000" dirty="0" smtClean="0"/>
          </a:p>
          <a:p>
            <a:pPr marL="568325" indent="-331788" algn="just">
              <a:buFont typeface="Wingdings" pitchFamily="2" charset="2"/>
              <a:buChar char="Ø"/>
            </a:pPr>
            <a:r>
              <a:rPr lang="en-US" sz="2000" b="1" dirty="0" err="1" smtClean="0"/>
              <a:t>CloudHealth</a:t>
            </a:r>
            <a:r>
              <a:rPr lang="en-US" sz="2000" b="1" dirty="0" smtClean="0"/>
              <a:t> gives you the total visibility </a:t>
            </a:r>
            <a:r>
              <a:rPr lang="en-US" sz="2000" dirty="0" smtClean="0"/>
              <a:t>required and tools to analyze costs, usage, performance, and security to enable you to make informed choices when applying cloud policies.</a:t>
            </a:r>
          </a:p>
          <a:p>
            <a:pPr marL="568325" indent="-331788" algn="just">
              <a:buFont typeface="Wingdings" pitchFamily="2" charset="2"/>
              <a:buChar char="Ø"/>
            </a:pPr>
            <a:endParaRPr lang="en-US" sz="2000" dirty="0" smtClean="0"/>
          </a:p>
          <a:p>
            <a:pPr marL="568325" indent="-331788" algn="just">
              <a:buFont typeface="Wingdings" pitchFamily="2" charset="2"/>
              <a:buChar char="Ø"/>
            </a:pPr>
            <a:r>
              <a:rPr lang="en-US" sz="2000" b="1" dirty="0" err="1" smtClean="0"/>
              <a:t>CloudHealth</a:t>
            </a:r>
            <a:r>
              <a:rPr lang="en-US" sz="2000" dirty="0" smtClean="0"/>
              <a:t> then </a:t>
            </a:r>
            <a:r>
              <a:rPr lang="en-US" sz="2000" b="1" dirty="0" smtClean="0">
                <a:solidFill>
                  <a:srgbClr val="007434"/>
                </a:solidFill>
              </a:rPr>
              <a:t>automates governance of your cloud policies to provide continuous monitoring</a:t>
            </a:r>
            <a:r>
              <a:rPr lang="en-US" sz="2000" dirty="0" smtClean="0"/>
              <a:t> – </a:t>
            </a:r>
            <a:r>
              <a:rPr lang="en-US" sz="2000" b="1" dirty="0" smtClean="0">
                <a:solidFill>
                  <a:srgbClr val="C00000"/>
                </a:solidFill>
              </a:rPr>
              <a:t>alerting</a:t>
            </a:r>
            <a:r>
              <a:rPr lang="en-US" sz="2000" dirty="0" smtClean="0"/>
              <a:t> you to events that require your attention or that may require you to revisit your policies as your presence in the cloud evolves and grows.</a:t>
            </a:r>
          </a:p>
          <a:p>
            <a:pPr marL="342900" indent="-342900" algn="just">
              <a:buFont typeface="+mj-lt"/>
              <a:buAutoNum type="arabicPeriod" startAt="2"/>
            </a:pPr>
            <a:endParaRPr lang="en-US" sz="20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72</a:t>
            </a:fld>
            <a:endParaRPr lang="en-US" dirty="0"/>
          </a:p>
        </p:txBody>
      </p:sp>
      <p:sp>
        <p:nvSpPr>
          <p:cNvPr id="4" name="Rectangle 3"/>
          <p:cNvSpPr/>
          <p:nvPr/>
        </p:nvSpPr>
        <p:spPr>
          <a:xfrm>
            <a:off x="76200" y="560249"/>
            <a:ext cx="8915400" cy="6001643"/>
          </a:xfrm>
          <a:prstGeom prst="rect">
            <a:avLst/>
          </a:prstGeom>
        </p:spPr>
        <p:txBody>
          <a:bodyPr wrap="square">
            <a:spAutoFit/>
          </a:bodyPr>
          <a:lstStyle/>
          <a:p>
            <a:pPr marL="341313" indent="-341313" algn="just">
              <a:buFont typeface="Wingdings" pitchFamily="2" charset="2"/>
              <a:buChar char="Ø"/>
            </a:pPr>
            <a:r>
              <a:rPr lang="en-US" sz="2000" b="1" dirty="0" smtClean="0"/>
              <a:t> </a:t>
            </a:r>
            <a:r>
              <a:rPr lang="en-US" sz="2000" dirty="0" smtClean="0"/>
              <a:t>Writing effective security policies is a three-step process: defining the policy, implementing the policy, and managing the policy. The following information explains these steps in more detail.</a:t>
            </a:r>
          </a:p>
          <a:p>
            <a:pPr marL="688975" indent="-347663" algn="just" fontAlgn="base">
              <a:buFont typeface="+mj-lt"/>
              <a:buAutoNum type="arabicPeriod"/>
            </a:pPr>
            <a:r>
              <a:rPr lang="en-US" sz="2000" b="1" dirty="0" smtClean="0"/>
              <a:t>Defining the policy: G</a:t>
            </a:r>
            <a:r>
              <a:rPr lang="en-US" sz="2000" dirty="0" smtClean="0"/>
              <a:t>ather the information you need to define an effective security policy.</a:t>
            </a:r>
          </a:p>
          <a:p>
            <a:pPr marL="688975" indent="-347663" algn="just" fontAlgn="base">
              <a:buFont typeface="+mj-lt"/>
              <a:buAutoNum type="arabicPeriod"/>
            </a:pPr>
            <a:r>
              <a:rPr lang="en-US" sz="2000" b="1" dirty="0" smtClean="0"/>
              <a:t>Implementing the policy: </a:t>
            </a:r>
            <a:r>
              <a:rPr lang="en-US" sz="2000" dirty="0" smtClean="0"/>
              <a:t>After you have defined your needs for a security policy, you can use IBM </a:t>
            </a:r>
            <a:r>
              <a:rPr lang="en-US" sz="2000" b="1" dirty="0" smtClean="0">
                <a:solidFill>
                  <a:srgbClr val="C00000"/>
                </a:solidFill>
              </a:rPr>
              <a:t>Secure Perspective to implement </a:t>
            </a:r>
            <a:r>
              <a:rPr lang="en-US" sz="2000" dirty="0" smtClean="0"/>
              <a:t>that policy</a:t>
            </a:r>
          </a:p>
          <a:p>
            <a:pPr marL="688975" indent="-347663" algn="just" fontAlgn="base">
              <a:buFont typeface="+mj-lt"/>
              <a:buAutoNum type="arabicPeriod"/>
            </a:pPr>
            <a:r>
              <a:rPr lang="en-US" sz="2000" b="1" dirty="0" smtClean="0"/>
              <a:t>Managing the policy: </a:t>
            </a:r>
            <a:r>
              <a:rPr lang="en-US" sz="2000" dirty="0" smtClean="0"/>
              <a:t>Use </a:t>
            </a:r>
            <a:r>
              <a:rPr lang="en-US" sz="2000" b="1" dirty="0" smtClean="0"/>
              <a:t>Secure </a:t>
            </a:r>
            <a:r>
              <a:rPr lang="en-US" sz="2000" b="1" dirty="0" smtClean="0">
                <a:solidFill>
                  <a:srgbClr val="C00000"/>
                </a:solidFill>
              </a:rPr>
              <a:t>Perspective</a:t>
            </a:r>
            <a:r>
              <a:rPr lang="en-US" sz="2000" b="1" dirty="0" smtClean="0"/>
              <a:t> </a:t>
            </a:r>
            <a:r>
              <a:rPr lang="en-US" sz="2000" b="1" i="1" dirty="0" smtClean="0">
                <a:solidFill>
                  <a:srgbClr val="7030A0"/>
                </a:solidFill>
              </a:rPr>
              <a:t>[IBM Secure Perspective is a tool you can use to meet your security needs]</a:t>
            </a:r>
            <a:r>
              <a:rPr lang="en-US" sz="2000" dirty="0" smtClean="0"/>
              <a:t> to continue to manage the security policy you have defined and implemented for your business. </a:t>
            </a:r>
          </a:p>
          <a:p>
            <a:pPr fontAlgn="base">
              <a:buFont typeface="Wingdings" pitchFamily="2" charset="2"/>
              <a:buChar char="Ø"/>
            </a:pPr>
            <a:endParaRPr lang="en-US" sz="2400" b="1" dirty="0" smtClean="0"/>
          </a:p>
          <a:p>
            <a:pPr marL="341313" indent="-341313" algn="just" fontAlgn="base">
              <a:buFont typeface="Wingdings" pitchFamily="2" charset="2"/>
              <a:buChar char="Ø"/>
            </a:pPr>
            <a:r>
              <a:rPr lang="en-US" sz="2000" dirty="0" smtClean="0"/>
              <a:t>After you have defined your needs for a security policy, you can use IBM Secure Perspective to implement that policy. </a:t>
            </a:r>
          </a:p>
          <a:p>
            <a:pPr marL="341313" indent="-341313" algn="just" fontAlgn="base">
              <a:buFont typeface="Wingdings" pitchFamily="2" charset="2"/>
              <a:buChar char="Ø"/>
            </a:pPr>
            <a:endParaRPr lang="en-US" sz="2000" dirty="0" smtClean="0"/>
          </a:p>
          <a:p>
            <a:pPr marL="341313" indent="-341313" algn="just" fontAlgn="base">
              <a:buFont typeface="Wingdings" pitchFamily="2" charset="2"/>
              <a:buChar char="Ø"/>
            </a:pPr>
            <a:r>
              <a:rPr lang="en-US" sz="2000" dirty="0" smtClean="0"/>
              <a:t>To implement a security policy, do the complete the following actions: </a:t>
            </a:r>
          </a:p>
          <a:p>
            <a:pPr marL="566738" indent="-347663" algn="just" fontAlgn="base">
              <a:buFont typeface="+mj-lt"/>
              <a:buAutoNum type="arabicPeriod"/>
            </a:pPr>
            <a:r>
              <a:rPr lang="en-US" sz="2000" dirty="0" smtClean="0"/>
              <a:t>Enter the data types that you identified into Secure Perspective as </a:t>
            </a:r>
            <a:r>
              <a:rPr lang="en-US" sz="2000" b="1" dirty="0" smtClean="0"/>
              <a:t>Resources</a:t>
            </a:r>
            <a:r>
              <a:rPr lang="en-US" sz="2000" dirty="0" smtClean="0"/>
              <a:t>.</a:t>
            </a:r>
          </a:p>
          <a:p>
            <a:pPr marL="566738" indent="-347663" algn="just" fontAlgn="base">
              <a:buFont typeface="+mj-lt"/>
              <a:buAutoNum type="arabicPeriod"/>
            </a:pPr>
            <a:r>
              <a:rPr lang="en-US" sz="2000" dirty="0" smtClean="0"/>
              <a:t>Enter the roles that you identified into Secure Perspective as </a:t>
            </a:r>
            <a:r>
              <a:rPr lang="en-US" sz="2000" b="1" dirty="0" smtClean="0"/>
              <a:t>Actors</a:t>
            </a:r>
            <a:r>
              <a:rPr lang="en-US" sz="2000" dirty="0" smtClean="0"/>
              <a:t>.</a:t>
            </a:r>
          </a:p>
          <a:p>
            <a:pPr marL="566738" indent="-347663" algn="just" fontAlgn="base">
              <a:buFont typeface="+mj-lt"/>
              <a:buAutoNum type="arabicPeriod"/>
            </a:pPr>
            <a:r>
              <a:rPr lang="en-US" sz="2000" dirty="0" smtClean="0"/>
              <a:t>Enter the data interactions that you identified into Secure Perspective as </a:t>
            </a:r>
            <a:r>
              <a:rPr lang="en-US" sz="2000" b="1" dirty="0" smtClean="0"/>
              <a:t>Actions</a:t>
            </a:r>
            <a:r>
              <a:rPr lang="en-US" sz="2000"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73</a:t>
            </a:fld>
            <a:endParaRPr lang="en-US" dirty="0"/>
          </a:p>
        </p:txBody>
      </p:sp>
      <p:sp>
        <p:nvSpPr>
          <p:cNvPr id="4" name="Rectangle 3"/>
          <p:cNvSpPr/>
          <p:nvPr/>
        </p:nvSpPr>
        <p:spPr>
          <a:xfrm>
            <a:off x="76200" y="502384"/>
            <a:ext cx="8915400" cy="6309420"/>
          </a:xfrm>
          <a:prstGeom prst="rect">
            <a:avLst/>
          </a:prstGeom>
        </p:spPr>
        <p:txBody>
          <a:bodyPr wrap="square">
            <a:spAutoFit/>
          </a:bodyPr>
          <a:lstStyle/>
          <a:p>
            <a:pPr algn="ctr" fontAlgn="base"/>
            <a:r>
              <a:rPr lang="en-US" sz="2400" b="1" dirty="0" smtClean="0"/>
              <a:t>Implementing the policy</a:t>
            </a:r>
          </a:p>
          <a:p>
            <a:pPr marL="347663" indent="-347663" algn="just" fontAlgn="base">
              <a:buFont typeface="Wingdings" pitchFamily="2" charset="2"/>
              <a:buChar char="Ø"/>
            </a:pPr>
            <a:r>
              <a:rPr lang="en-US" sz="2000" dirty="0" smtClean="0"/>
              <a:t>You can </a:t>
            </a:r>
            <a:r>
              <a:rPr lang="en-US" sz="2000" b="1" dirty="0" smtClean="0">
                <a:solidFill>
                  <a:srgbClr val="C00000"/>
                </a:solidFill>
              </a:rPr>
              <a:t>use the following steps as guidelines </a:t>
            </a:r>
            <a:r>
              <a:rPr lang="en-US" sz="2000" dirty="0" smtClean="0"/>
              <a:t>for using Secure Perspective to write and apply a security policy.</a:t>
            </a:r>
          </a:p>
          <a:p>
            <a:pPr marL="566738" indent="-334963" algn="just" fontAlgn="base">
              <a:buFont typeface="+mj-lt"/>
              <a:buAutoNum type="arabicPeriod"/>
            </a:pPr>
            <a:r>
              <a:rPr lang="en-US" sz="2000" dirty="0" smtClean="0"/>
              <a:t>Create clear and meaningful policy statements.</a:t>
            </a:r>
          </a:p>
          <a:p>
            <a:pPr marL="566738" indent="-347663" algn="just" fontAlgn="base">
              <a:buFont typeface="+mj-lt"/>
              <a:buAutoNum type="arabicPeriod"/>
            </a:pPr>
            <a:r>
              <a:rPr lang="en-US" sz="2000" b="1" dirty="0" smtClean="0"/>
              <a:t>Identify the systems </a:t>
            </a:r>
            <a:r>
              <a:rPr lang="en-US" sz="2000" b="1" dirty="0" smtClean="0">
                <a:solidFill>
                  <a:srgbClr val="007434"/>
                </a:solidFill>
              </a:rPr>
              <a:t>that contain relevant data </a:t>
            </a:r>
            <a:r>
              <a:rPr lang="en-US" sz="2000" dirty="0" smtClean="0"/>
              <a:t>that need to be connected to the controlling system. On Secure Perspective, </a:t>
            </a:r>
            <a:r>
              <a:rPr lang="en-US" sz="2000" b="1" dirty="0" smtClean="0"/>
              <a:t>add these machines </a:t>
            </a:r>
            <a:r>
              <a:rPr lang="en-US" sz="2000" dirty="0" smtClean="0"/>
              <a:t>to the </a:t>
            </a:r>
            <a:r>
              <a:rPr lang="en-US" sz="2000" b="1" dirty="0" smtClean="0"/>
              <a:t>system configuration list</a:t>
            </a:r>
            <a:r>
              <a:rPr lang="en-US" sz="2000" dirty="0" smtClean="0"/>
              <a:t>.</a:t>
            </a:r>
          </a:p>
          <a:p>
            <a:pPr marL="566738" indent="-347663" algn="just" fontAlgn="base">
              <a:buFont typeface="+mj-lt"/>
              <a:buAutoNum type="arabicPeriod"/>
            </a:pPr>
            <a:r>
              <a:rPr lang="en-US" sz="2000" dirty="0" smtClean="0"/>
              <a:t>Connect </a:t>
            </a:r>
            <a:r>
              <a:rPr lang="en-US" sz="2000" b="1" dirty="0" smtClean="0"/>
              <a:t>policy terms to digital assets</a:t>
            </a:r>
            <a:r>
              <a:rPr lang="en-US" sz="2000" dirty="0" smtClean="0"/>
              <a:t>. Be aware of the file system’s hierarchy and how this affects users’ access to files within directories. </a:t>
            </a:r>
            <a:r>
              <a:rPr lang="en-US" sz="2000" b="1" dirty="0" smtClean="0">
                <a:solidFill>
                  <a:srgbClr val="0070C0"/>
                </a:solidFill>
              </a:rPr>
              <a:t>In Secure Perspective</a:t>
            </a:r>
            <a:r>
              <a:rPr lang="en-US" sz="2000" dirty="0" smtClean="0"/>
              <a:t>, </a:t>
            </a:r>
            <a:r>
              <a:rPr lang="en-US" sz="2000" b="1" dirty="0" smtClean="0">
                <a:solidFill>
                  <a:srgbClr val="C00000"/>
                </a:solidFill>
              </a:rPr>
              <a:t>map resources to data assets, actors to user profiles, and actions to system actions.</a:t>
            </a:r>
          </a:p>
          <a:p>
            <a:pPr marL="566738" indent="-347663" algn="just" fontAlgn="base">
              <a:buFont typeface="+mj-lt"/>
              <a:buAutoNum type="arabicPeriod"/>
            </a:pPr>
            <a:r>
              <a:rPr lang="en-US" sz="2000" b="1" dirty="0" smtClean="0"/>
              <a:t>Check current compliance</a:t>
            </a:r>
            <a:r>
              <a:rPr lang="en-US" sz="2000" dirty="0" smtClean="0"/>
              <a:t>. You may </a:t>
            </a:r>
            <a:r>
              <a:rPr lang="en-US" sz="2000" b="1" dirty="0" smtClean="0">
                <a:solidFill>
                  <a:srgbClr val="C00000"/>
                </a:solidFill>
              </a:rPr>
              <a:t>need to make adjustments on your system if it fails to comply with your policy</a:t>
            </a:r>
            <a:r>
              <a:rPr lang="en-US" sz="2000" dirty="0" smtClean="0"/>
              <a:t>. After applying patches or fixes, you might want to </a:t>
            </a:r>
            <a:r>
              <a:rPr lang="en-US" sz="2000" b="1" dirty="0" smtClean="0">
                <a:solidFill>
                  <a:srgbClr val="0070C0"/>
                </a:solidFill>
              </a:rPr>
              <a:t>run a compliance check</a:t>
            </a:r>
            <a:r>
              <a:rPr lang="en-US" sz="2000" dirty="0" smtClean="0"/>
              <a:t>.</a:t>
            </a:r>
          </a:p>
          <a:p>
            <a:pPr marL="566738" indent="-347663" algn="just" fontAlgn="base">
              <a:buFont typeface="+mj-lt"/>
              <a:buAutoNum type="arabicPeriod"/>
            </a:pPr>
            <a:r>
              <a:rPr lang="en-US" sz="2000" dirty="0" smtClean="0"/>
              <a:t>Use </a:t>
            </a:r>
            <a:r>
              <a:rPr lang="en-US" sz="2000" b="1" dirty="0" smtClean="0"/>
              <a:t>problem prediction </a:t>
            </a:r>
            <a:r>
              <a:rPr lang="en-US" sz="2000" b="1" dirty="0" smtClean="0">
                <a:solidFill>
                  <a:srgbClr val="0070C0"/>
                </a:solidFill>
              </a:rPr>
              <a:t>to determine whether your current processes could be affected by the application of your security policy</a:t>
            </a:r>
            <a:r>
              <a:rPr lang="en-US" sz="2000" dirty="0" smtClean="0"/>
              <a:t>. You </a:t>
            </a:r>
            <a:r>
              <a:rPr lang="en-US" sz="2000" b="1" dirty="0" smtClean="0"/>
              <a:t>may need to modify your policy </a:t>
            </a:r>
            <a:r>
              <a:rPr lang="en-US" sz="2000" dirty="0" smtClean="0"/>
              <a:t>if it interferes with essential system procedures.</a:t>
            </a:r>
          </a:p>
          <a:p>
            <a:pPr marL="566738" indent="-347663" algn="just" fontAlgn="base">
              <a:buFont typeface="+mj-lt"/>
              <a:buAutoNum type="arabicPeriod"/>
            </a:pPr>
            <a:r>
              <a:rPr lang="en-US" sz="2000" dirty="0" smtClean="0"/>
              <a:t>Use Secure Perspective to apply the policy. You </a:t>
            </a:r>
            <a:r>
              <a:rPr lang="en-US" sz="2000" b="1" dirty="0" smtClean="0">
                <a:solidFill>
                  <a:srgbClr val="FF0000"/>
                </a:solidFill>
              </a:rPr>
              <a:t>can read the report for details and investigate</a:t>
            </a:r>
            <a:r>
              <a:rPr lang="en-US" sz="2000" dirty="0" smtClean="0"/>
              <a:t> any questionable failures. </a:t>
            </a:r>
            <a:r>
              <a:rPr lang="en-US" sz="2000" b="1" dirty="0" smtClean="0"/>
              <a:t>Can</a:t>
            </a:r>
            <a:r>
              <a:rPr lang="en-US" sz="2000" dirty="0" smtClean="0"/>
              <a:t> </a:t>
            </a:r>
            <a:r>
              <a:rPr lang="en-US" sz="2000" b="1" dirty="0" smtClean="0">
                <a:solidFill>
                  <a:srgbClr val="C00000"/>
                </a:solidFill>
              </a:rPr>
              <a:t>Undo the policy and make adjustments as necessary.</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Security Policy Implementation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74</a:t>
            </a:fld>
            <a:endParaRPr lang="en-US" dirty="0"/>
          </a:p>
        </p:txBody>
      </p:sp>
      <p:sp>
        <p:nvSpPr>
          <p:cNvPr id="4" name="Rectangle 3"/>
          <p:cNvSpPr/>
          <p:nvPr/>
        </p:nvSpPr>
        <p:spPr>
          <a:xfrm>
            <a:off x="76200" y="1639431"/>
            <a:ext cx="8915400" cy="2246769"/>
          </a:xfrm>
          <a:prstGeom prst="rect">
            <a:avLst/>
          </a:prstGeom>
        </p:spPr>
        <p:txBody>
          <a:bodyPr wrap="square">
            <a:spAutoFit/>
          </a:bodyPr>
          <a:lstStyle/>
          <a:p>
            <a:pPr marL="676275" indent="-457200" algn="just" fontAlgn="base"/>
            <a:endParaRPr lang="en-US" sz="2000" b="1" dirty="0" smtClean="0"/>
          </a:p>
          <a:p>
            <a:pPr marL="676275" indent="-457200" algn="just" fontAlgn="base"/>
            <a:r>
              <a:rPr lang="en-US" sz="2000" b="1" dirty="0" smtClean="0"/>
              <a:t>	NOTE: Restriction:</a:t>
            </a:r>
            <a:r>
              <a:rPr lang="en-US" sz="2000" dirty="0" smtClean="0"/>
              <a:t> </a:t>
            </a:r>
            <a:r>
              <a:rPr lang="en-US" sz="2000" b="1" dirty="0" smtClean="0">
                <a:solidFill>
                  <a:srgbClr val="00602B"/>
                </a:solidFill>
              </a:rPr>
              <a:t>Secure Perspective uses authorization lists to secure objects</a:t>
            </a:r>
            <a:r>
              <a:rPr lang="en-US" sz="2000" dirty="0" smtClean="0"/>
              <a:t>. The </a:t>
            </a:r>
            <a:r>
              <a:rPr lang="en-US" sz="2000" b="1" dirty="0" smtClean="0">
                <a:solidFill>
                  <a:srgbClr val="00602B"/>
                </a:solidFill>
              </a:rPr>
              <a:t>maximum number of files </a:t>
            </a:r>
            <a:r>
              <a:rPr lang="en-US" sz="2000" dirty="0" smtClean="0"/>
              <a:t>and </a:t>
            </a:r>
            <a:r>
              <a:rPr lang="en-US" sz="2000" b="1" dirty="0" smtClean="0">
                <a:solidFill>
                  <a:srgbClr val="0070C0"/>
                </a:solidFill>
              </a:rPr>
              <a:t>members that can be secured by a single resource term is 2 097 104</a:t>
            </a:r>
            <a:r>
              <a:rPr lang="en-US" sz="2000" dirty="0" smtClean="0"/>
              <a:t>. If you apply a policy when </a:t>
            </a:r>
            <a:r>
              <a:rPr lang="en-US" sz="2000" b="1" dirty="0" smtClean="0"/>
              <a:t>more than 2 097 104 items</a:t>
            </a:r>
            <a:r>
              <a:rPr lang="en-US" sz="2000" dirty="0" smtClean="0"/>
              <a:t> (files added to the sum of the members in those files) are mapped to a term, the application of the </a:t>
            </a:r>
            <a:r>
              <a:rPr lang="en-US" sz="2000" b="1" dirty="0" smtClean="0"/>
              <a:t>policy to will fail</a:t>
            </a:r>
            <a:r>
              <a:rPr lang="en-US" sz="2000" dirty="0" smtClean="0"/>
              <a:t>. An </a:t>
            </a:r>
            <a:r>
              <a:rPr lang="en-US" sz="2000" b="1" dirty="0" smtClean="0"/>
              <a:t>error message is shown </a:t>
            </a:r>
            <a:r>
              <a:rPr lang="en-US" sz="2000" dirty="0" smtClean="0"/>
              <a:t>on the display screen. </a:t>
            </a: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75</a:t>
            </a:fld>
            <a:endParaRPr lang="en-US" dirty="0"/>
          </a:p>
        </p:txBody>
      </p:sp>
      <p:sp>
        <p:nvSpPr>
          <p:cNvPr id="4" name="Rectangle 3"/>
          <p:cNvSpPr/>
          <p:nvPr/>
        </p:nvSpPr>
        <p:spPr>
          <a:xfrm>
            <a:off x="76200" y="1481078"/>
            <a:ext cx="8915400" cy="3785652"/>
          </a:xfrm>
          <a:prstGeom prst="rect">
            <a:avLst/>
          </a:prstGeom>
        </p:spPr>
        <p:txBody>
          <a:bodyPr wrap="square">
            <a:spAutoFit/>
          </a:bodyPr>
          <a:lstStyle/>
          <a:p>
            <a:pPr marL="341313" indent="-341313" algn="just">
              <a:buFont typeface="Wingdings" pitchFamily="2" charset="2"/>
              <a:buChar char="Ø"/>
            </a:pPr>
            <a:r>
              <a:rPr lang="en-US" sz="2000" b="1" dirty="0" smtClean="0"/>
              <a:t>Virtualized security</a:t>
            </a:r>
            <a:r>
              <a:rPr lang="en-US" sz="2000" dirty="0" smtClean="0"/>
              <a:t>, or </a:t>
            </a:r>
            <a:r>
              <a:rPr lang="en-US" sz="2000" b="1" dirty="0" smtClean="0"/>
              <a:t>security virtualization</a:t>
            </a:r>
            <a:r>
              <a:rPr lang="en-US" sz="2000" dirty="0" smtClean="0"/>
              <a:t>, refers to </a:t>
            </a:r>
            <a:r>
              <a:rPr lang="en-US" sz="2000" dirty="0" smtClean="0">
                <a:hlinkClick r:id="rId3"/>
              </a:rPr>
              <a:t>security solutions</a:t>
            </a:r>
            <a:r>
              <a:rPr lang="en-US" sz="2000" dirty="0" smtClean="0"/>
              <a:t> that are </a:t>
            </a:r>
            <a:r>
              <a:rPr lang="en-US" sz="2000" b="1" dirty="0" smtClean="0">
                <a:solidFill>
                  <a:srgbClr val="0070C0"/>
                </a:solidFill>
              </a:rPr>
              <a:t>software-based and designed to work within a virtualized </a:t>
            </a:r>
            <a:r>
              <a:rPr lang="en-US" sz="2000" dirty="0" smtClean="0"/>
              <a:t>IT environment. </a:t>
            </a:r>
          </a:p>
          <a:p>
            <a:pPr marL="341313" indent="-341313" algn="just">
              <a:buFont typeface="Wingdings" pitchFamily="2" charset="2"/>
              <a:buChar char="Ø"/>
            </a:pPr>
            <a:endParaRPr lang="en-US" sz="2000" dirty="0" smtClean="0"/>
          </a:p>
          <a:p>
            <a:pPr marL="341313" indent="-341313" algn="just">
              <a:buFont typeface="Wingdings" pitchFamily="2" charset="2"/>
              <a:buChar char="Ø"/>
            </a:pPr>
            <a:r>
              <a:rPr lang="en-US" sz="2000" dirty="0" smtClean="0"/>
              <a:t>Virtualization security is the </a:t>
            </a:r>
            <a:r>
              <a:rPr lang="en-US" sz="2000" b="1" dirty="0" smtClean="0">
                <a:solidFill>
                  <a:srgbClr val="007434"/>
                </a:solidFill>
              </a:rPr>
              <a:t>collective measures, procedures and processes that ensure the protection of a virtualization infrastructure / environment</a:t>
            </a:r>
            <a:r>
              <a:rPr lang="en-US" sz="2000" dirty="0" smtClean="0"/>
              <a:t>.</a:t>
            </a:r>
          </a:p>
          <a:p>
            <a:pPr marL="341313" indent="-341313" algn="just">
              <a:buFont typeface="Wingdings" pitchFamily="2" charset="2"/>
              <a:buChar char="Ø"/>
            </a:pPr>
            <a:endParaRPr lang="en-US" sz="2000" dirty="0" smtClean="0"/>
          </a:p>
          <a:p>
            <a:pPr marL="341313" indent="-341313" algn="just">
              <a:buFont typeface="Wingdings" pitchFamily="2" charset="2"/>
              <a:buChar char="Ø"/>
            </a:pPr>
            <a:r>
              <a:rPr lang="en-US" sz="2000" dirty="0" smtClean="0"/>
              <a:t>It </a:t>
            </a:r>
            <a:r>
              <a:rPr lang="en-US" sz="2000" b="1" dirty="0" smtClean="0">
                <a:solidFill>
                  <a:srgbClr val="FF0000"/>
                </a:solidFill>
              </a:rPr>
              <a:t>addresses the security issues faced by the components of a virtualization environment and methods through which it can be mitigated or prevented</a:t>
            </a:r>
            <a:r>
              <a:rPr lang="en-US" sz="2000" dirty="0" smtClean="0"/>
              <a:t>.</a:t>
            </a:r>
          </a:p>
          <a:p>
            <a:pPr marL="341313" indent="-341313" algn="just">
              <a:buFont typeface="Wingdings" pitchFamily="2" charset="2"/>
              <a:buChar char="Ø"/>
            </a:pPr>
            <a:endParaRPr lang="en-US" sz="2000" dirty="0" smtClean="0"/>
          </a:p>
          <a:p>
            <a:pPr marL="341313" indent="-341313" algn="just">
              <a:buFont typeface="Wingdings" pitchFamily="2" charset="2"/>
              <a:buChar char="Ø"/>
            </a:pPr>
            <a:r>
              <a:rPr lang="en-US" sz="2000" dirty="0" smtClean="0"/>
              <a:t>Virtualization security is a broad concept that </a:t>
            </a:r>
            <a:r>
              <a:rPr lang="en-US" sz="2000" b="1" dirty="0" smtClean="0">
                <a:solidFill>
                  <a:srgbClr val="EA3A70"/>
                </a:solidFill>
              </a:rPr>
              <a:t>includes a number of different methods to evaluate, implement, monitor and manage security within a virtualization infrastructure / environment</a:t>
            </a:r>
            <a:r>
              <a:rPr lang="en-US" sz="2000" dirty="0"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76</a:t>
            </a:fld>
            <a:endParaRPr lang="en-US" dirty="0"/>
          </a:p>
        </p:txBody>
      </p:sp>
      <p:sp>
        <p:nvSpPr>
          <p:cNvPr id="4" name="Rectangle 3"/>
          <p:cNvSpPr/>
          <p:nvPr/>
        </p:nvSpPr>
        <p:spPr>
          <a:xfrm>
            <a:off x="76200" y="381000"/>
            <a:ext cx="8915400" cy="6863417"/>
          </a:xfrm>
          <a:prstGeom prst="rect">
            <a:avLst/>
          </a:prstGeom>
        </p:spPr>
        <p:txBody>
          <a:bodyPr wrap="square">
            <a:spAutoFit/>
          </a:bodyPr>
          <a:lstStyle/>
          <a:p>
            <a:pPr marL="341313" indent="-341313" fontAlgn="base">
              <a:buFont typeface="Wingdings" pitchFamily="2" charset="2"/>
              <a:buChar char="Ø"/>
            </a:pPr>
            <a:r>
              <a:rPr lang="en-US" sz="2000" b="1" dirty="0" smtClean="0"/>
              <a:t>Problems Security Virtualization Addresses</a:t>
            </a:r>
          </a:p>
          <a:p>
            <a:pPr marL="341313" indent="-341313" fontAlgn="base">
              <a:buFont typeface="Wingdings" pitchFamily="2" charset="2"/>
              <a:buChar char="Ø"/>
            </a:pPr>
            <a:endParaRPr lang="en-US" sz="2000" b="1" dirty="0" smtClean="0"/>
          </a:p>
          <a:p>
            <a:pPr marL="573088" indent="-341313" algn="just" fontAlgn="base">
              <a:buFont typeface="Wingdings" pitchFamily="2" charset="2"/>
              <a:buChar char="§"/>
            </a:pPr>
            <a:r>
              <a:rPr lang="en-US" sz="2000" b="1" dirty="0" smtClean="0"/>
              <a:t>Virtualization centralizes administrative tasks </a:t>
            </a:r>
            <a:r>
              <a:rPr lang="en-US" sz="2000" dirty="0" smtClean="0"/>
              <a:t>while improving scalability and workloads, and leads to the consolidation of network infrastructure, lower OPEX (Operational </a:t>
            </a:r>
            <a:r>
              <a:rPr lang="en-US" sz="2000" dirty="0" err="1" smtClean="0"/>
              <a:t>EXpenditure</a:t>
            </a:r>
            <a:r>
              <a:rPr lang="en-US" sz="2000" dirty="0" smtClean="0"/>
              <a:t>), and ease of management. </a:t>
            </a:r>
          </a:p>
          <a:p>
            <a:pPr marL="573088" indent="-341313" algn="just" fontAlgn="base">
              <a:buFont typeface="Wingdings" pitchFamily="2" charset="2"/>
              <a:buChar char="§"/>
            </a:pPr>
            <a:r>
              <a:rPr lang="en-US" sz="2000" dirty="0" smtClean="0"/>
              <a:t>However, </a:t>
            </a:r>
            <a:r>
              <a:rPr lang="en-US" sz="2000" b="1" dirty="0" smtClean="0">
                <a:solidFill>
                  <a:srgbClr val="0070C0"/>
                </a:solidFill>
              </a:rPr>
              <a:t>virtualization also introduces security challenges that physical security systems cannot adequately protect against:</a:t>
            </a:r>
          </a:p>
          <a:p>
            <a:pPr marL="573088" indent="-341313" algn="just" fontAlgn="base">
              <a:buFont typeface="Wingdings" pitchFamily="2" charset="2"/>
              <a:buChar char="§"/>
            </a:pPr>
            <a:endParaRPr lang="en-US" sz="2000" dirty="0" smtClean="0"/>
          </a:p>
          <a:p>
            <a:pPr marL="914400" indent="-341313" algn="just" fontAlgn="base">
              <a:buFont typeface="Wingdings" pitchFamily="2" charset="2"/>
              <a:buChar char="ü"/>
            </a:pPr>
            <a:r>
              <a:rPr lang="en-US" sz="2000" dirty="0" smtClean="0"/>
              <a:t>File sharing between hosts and guests is not secure.</a:t>
            </a:r>
          </a:p>
          <a:p>
            <a:pPr marL="914400" indent="-341313" algn="just" fontAlgn="base">
              <a:buFont typeface="Wingdings" pitchFamily="2" charset="2"/>
              <a:buChar char="ü"/>
            </a:pPr>
            <a:endParaRPr lang="en-US" sz="2000" dirty="0" smtClean="0"/>
          </a:p>
          <a:p>
            <a:pPr marL="914400" indent="-341313" algn="just" fontAlgn="base">
              <a:buFont typeface="Wingdings" pitchFamily="2" charset="2"/>
              <a:buChar char="ü"/>
            </a:pPr>
            <a:r>
              <a:rPr lang="en-US" sz="2000" b="1" dirty="0" smtClean="0">
                <a:solidFill>
                  <a:srgbClr val="FF0000"/>
                </a:solidFill>
              </a:rPr>
              <a:t>Isolation between components </a:t>
            </a:r>
            <a:r>
              <a:rPr lang="en-US" sz="2000" dirty="0" smtClean="0"/>
              <a:t>such as guest OSs and applications, hypervisors, hardware are </a:t>
            </a:r>
            <a:r>
              <a:rPr lang="en-US" sz="2000" b="1" dirty="0" smtClean="0">
                <a:solidFill>
                  <a:srgbClr val="FF0000"/>
                </a:solidFill>
              </a:rPr>
              <a:t>weakened</a:t>
            </a:r>
            <a:r>
              <a:rPr lang="en-US" sz="2000" dirty="0" smtClean="0"/>
              <a:t>.</a:t>
            </a:r>
          </a:p>
          <a:p>
            <a:pPr marL="914400" indent="-341313" algn="just" fontAlgn="base">
              <a:buFont typeface="Wingdings" pitchFamily="2" charset="2"/>
              <a:buChar char="ü"/>
            </a:pPr>
            <a:endParaRPr lang="en-US" sz="2000" dirty="0" smtClean="0"/>
          </a:p>
          <a:p>
            <a:pPr marL="914400" indent="-341313" algn="just" fontAlgn="base">
              <a:buFont typeface="Wingdings" pitchFamily="2" charset="2"/>
              <a:buChar char="ü"/>
            </a:pPr>
            <a:endParaRPr lang="en-US" sz="2000" dirty="0" smtClean="0"/>
          </a:p>
          <a:p>
            <a:pPr marL="914400" indent="-341313" algn="just" fontAlgn="base">
              <a:buFont typeface="Wingdings" pitchFamily="2" charset="2"/>
              <a:buChar char="ü"/>
            </a:pPr>
            <a:r>
              <a:rPr lang="en-US" sz="2000" dirty="0" smtClean="0"/>
              <a:t>For intrusion prevention systems (IPS), </a:t>
            </a:r>
            <a:r>
              <a:rPr lang="en-US" sz="2000" b="1" dirty="0" smtClean="0"/>
              <a:t>malware</a:t>
            </a:r>
            <a:r>
              <a:rPr lang="en-US" sz="2000" dirty="0" smtClean="0"/>
              <a:t> targeted for physical and virtual machines </a:t>
            </a:r>
            <a:r>
              <a:rPr lang="en-US" sz="2000" b="1" dirty="0" smtClean="0"/>
              <a:t>causes infection via the virtual network</a:t>
            </a:r>
            <a:r>
              <a:rPr lang="en-US" sz="2000" dirty="0" smtClean="0"/>
              <a:t>. </a:t>
            </a:r>
          </a:p>
          <a:p>
            <a:pPr marL="914400" indent="-341313" algn="just" fontAlgn="base">
              <a:buFont typeface="Wingdings" pitchFamily="2" charset="2"/>
              <a:buChar char="ü"/>
            </a:pPr>
            <a:endParaRPr lang="en-US" sz="2000" dirty="0" smtClean="0"/>
          </a:p>
          <a:p>
            <a:pPr marL="914400" indent="-341313" algn="just" fontAlgn="base">
              <a:buFont typeface="Wingdings" pitchFamily="2" charset="2"/>
              <a:buChar char="ü"/>
            </a:pPr>
            <a:r>
              <a:rPr lang="en-US" sz="2000" dirty="0" smtClean="0"/>
              <a:t>Other security threats include unauthorized access, denial of service, and exploits.</a:t>
            </a:r>
          </a:p>
          <a:p>
            <a:pPr marL="341313" indent="-341313" algn="just">
              <a:buFont typeface="Wingdings" pitchFamily="2" charset="2"/>
              <a:buChar char="Ø"/>
            </a:pPr>
            <a:endParaRPr lang="en-US" sz="2000" dirty="0" smtClean="0"/>
          </a:p>
          <a:p>
            <a:pPr marL="341313" indent="-341313" algn="just">
              <a:buFont typeface="Wingdings" pitchFamily="2" charset="2"/>
              <a:buChar char="Ø"/>
            </a:pPr>
            <a:endParaRPr lang="en-US" sz="2000" dirty="0" smtClean="0"/>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77</a:t>
            </a:fld>
            <a:endParaRPr lang="en-US" dirty="0"/>
          </a:p>
        </p:txBody>
      </p:sp>
      <p:sp>
        <p:nvSpPr>
          <p:cNvPr id="4" name="Rectangle 3"/>
          <p:cNvSpPr/>
          <p:nvPr/>
        </p:nvSpPr>
        <p:spPr>
          <a:xfrm>
            <a:off x="76200" y="533400"/>
            <a:ext cx="9067800" cy="5632311"/>
          </a:xfrm>
          <a:prstGeom prst="rect">
            <a:avLst/>
          </a:prstGeom>
        </p:spPr>
        <p:txBody>
          <a:bodyPr wrap="square">
            <a:spAutoFit/>
          </a:bodyPr>
          <a:lstStyle/>
          <a:p>
            <a:pPr marL="341313" indent="-341313" algn="just">
              <a:buFont typeface="Wingdings" pitchFamily="2" charset="2"/>
              <a:buChar char="Ø"/>
            </a:pPr>
            <a:r>
              <a:rPr lang="en-US" sz="2000" dirty="0" smtClean="0"/>
              <a:t>Typically, </a:t>
            </a:r>
            <a:r>
              <a:rPr lang="en-US" sz="2000" b="1" dirty="0" smtClean="0"/>
              <a:t>virtualization security may include processes </a:t>
            </a:r>
            <a:r>
              <a:rPr lang="en-US" sz="2000" dirty="0" smtClean="0"/>
              <a:t>such as:</a:t>
            </a:r>
          </a:p>
          <a:p>
            <a:pPr marL="341313" indent="-341313" algn="just">
              <a:buFont typeface="Wingdings" pitchFamily="2" charset="2"/>
              <a:buChar char="Ø"/>
            </a:pPr>
            <a:endParaRPr lang="en-US" sz="2000" dirty="0" smtClean="0"/>
          </a:p>
          <a:p>
            <a:pPr marL="688975" indent="-347663" algn="just">
              <a:buFont typeface="+mj-lt"/>
              <a:buAutoNum type="arabicPeriod"/>
            </a:pPr>
            <a:r>
              <a:rPr lang="en-US" sz="2000" dirty="0" smtClean="0"/>
              <a:t>Implementation of </a:t>
            </a:r>
            <a:r>
              <a:rPr lang="en-US" sz="2000" b="1" dirty="0" smtClean="0">
                <a:solidFill>
                  <a:srgbClr val="EA3A70"/>
                </a:solidFill>
              </a:rPr>
              <a:t>security controls and procedures </a:t>
            </a:r>
            <a:r>
              <a:rPr lang="en-US" sz="2000" dirty="0" smtClean="0"/>
              <a:t>granularly at </a:t>
            </a:r>
            <a:r>
              <a:rPr lang="en-US" sz="2000" b="1" dirty="0" smtClean="0">
                <a:solidFill>
                  <a:srgbClr val="0070C0"/>
                </a:solidFill>
              </a:rPr>
              <a:t>each virtual machine</a:t>
            </a:r>
            <a:r>
              <a:rPr lang="en-US" sz="2000" dirty="0" smtClean="0"/>
              <a:t>.</a:t>
            </a:r>
          </a:p>
          <a:p>
            <a:pPr marL="688975" indent="-347663" algn="just">
              <a:buFont typeface="+mj-lt"/>
              <a:buAutoNum type="arabicPeriod"/>
            </a:pPr>
            <a:r>
              <a:rPr lang="en-US" sz="2000" b="1" dirty="0" smtClean="0"/>
              <a:t>Securing</a:t>
            </a:r>
            <a:r>
              <a:rPr lang="en-US" sz="2000" dirty="0" smtClean="0"/>
              <a:t> virtual machines, virtual network and other virtual appliance with </a:t>
            </a:r>
            <a:r>
              <a:rPr lang="en-US" sz="2000" b="1" dirty="0" smtClean="0">
                <a:solidFill>
                  <a:srgbClr val="0070C0"/>
                </a:solidFill>
              </a:rPr>
              <a:t>attacks and vulnerabilities surfaced </a:t>
            </a:r>
            <a:r>
              <a:rPr lang="en-US" sz="2000" dirty="0" smtClean="0"/>
              <a:t>from the underlying physical device.</a:t>
            </a:r>
          </a:p>
          <a:p>
            <a:pPr marL="688975" indent="-347663" algn="just">
              <a:buFont typeface="+mj-lt"/>
              <a:buAutoNum type="arabicPeriod"/>
            </a:pPr>
            <a:r>
              <a:rPr lang="en-US" sz="2000" b="1" dirty="0" smtClean="0"/>
              <a:t>Ensuring</a:t>
            </a:r>
            <a:r>
              <a:rPr lang="en-US" sz="2000" dirty="0" smtClean="0"/>
              <a:t> control and authority over each virtual machine.</a:t>
            </a:r>
          </a:p>
          <a:p>
            <a:pPr marL="688975" indent="-347663" algn="just">
              <a:buFont typeface="+mj-lt"/>
              <a:buAutoNum type="arabicPeriod"/>
            </a:pPr>
            <a:r>
              <a:rPr lang="en-US" sz="2000" b="1" dirty="0" smtClean="0"/>
              <a:t>Creation and implementation of security policy </a:t>
            </a:r>
            <a:r>
              <a:rPr lang="en-US" sz="2000" dirty="0" smtClean="0"/>
              <a:t>across the infrastructure / environment</a:t>
            </a:r>
          </a:p>
          <a:p>
            <a:pPr marL="688975" indent="-347663" algn="just">
              <a:buFont typeface="+mj-lt"/>
              <a:buAutoNum type="arabicPeriod"/>
            </a:pPr>
            <a:endParaRPr lang="en-US" sz="2000" dirty="0" smtClean="0"/>
          </a:p>
          <a:p>
            <a:pPr marL="341313" indent="-341313" fontAlgn="base">
              <a:buFont typeface="Wingdings" pitchFamily="2" charset="2"/>
              <a:buChar char="Ø"/>
            </a:pPr>
            <a:r>
              <a:rPr lang="en-US" sz="2000" b="1" dirty="0" smtClean="0"/>
              <a:t>How Does Security Virtualization Work?</a:t>
            </a:r>
          </a:p>
          <a:p>
            <a:pPr marL="682625" indent="-341313" algn="just" fontAlgn="base">
              <a:buFont typeface="Wingdings" pitchFamily="2" charset="2"/>
              <a:buChar char="§"/>
            </a:pPr>
            <a:r>
              <a:rPr lang="en-US" sz="2000" dirty="0" smtClean="0"/>
              <a:t>A virtualization system consists of a host operating system, a hypervisor, and a guest operating system. </a:t>
            </a:r>
            <a:r>
              <a:rPr lang="en-US" sz="2000" b="1" dirty="0" smtClean="0"/>
              <a:t>Juniper Networks Implementation</a:t>
            </a:r>
          </a:p>
          <a:p>
            <a:pPr marL="682625" indent="-341313" algn="just" fontAlgn="base">
              <a:buFont typeface="Wingdings" pitchFamily="2" charset="2"/>
              <a:buChar char="§"/>
            </a:pPr>
            <a:r>
              <a:rPr lang="en-US" sz="2000" dirty="0" smtClean="0"/>
              <a:t>The </a:t>
            </a:r>
            <a:r>
              <a:rPr lang="en-US" sz="2000" b="1" dirty="0" err="1" smtClean="0">
                <a:hlinkClick r:id="rId3"/>
              </a:rPr>
              <a:t>vSRX</a:t>
            </a:r>
            <a:r>
              <a:rPr lang="en-US" sz="2000" b="1" dirty="0" smtClean="0">
                <a:hlinkClick r:id="rId3"/>
              </a:rPr>
              <a:t> Services Gateway</a:t>
            </a:r>
            <a:r>
              <a:rPr lang="en-US" sz="2000" dirty="0" smtClean="0"/>
              <a:t> is a </a:t>
            </a:r>
            <a:r>
              <a:rPr lang="en-US" sz="2000" dirty="0" err="1" smtClean="0"/>
              <a:t>stateful</a:t>
            </a:r>
            <a:r>
              <a:rPr lang="en-US" sz="2000" dirty="0" smtClean="0"/>
              <a:t> firewall that integrates with a hypervisor at the kernel and inspects and secures traffic at the virtual layer. The </a:t>
            </a:r>
            <a:r>
              <a:rPr lang="en-US" sz="2000" dirty="0" err="1" smtClean="0"/>
              <a:t>vSRX</a:t>
            </a:r>
            <a:r>
              <a:rPr lang="en-US" sz="2000" dirty="0" smtClean="0"/>
              <a:t> allows administrators to provision and scale firewall protection to meet the needs of virtualized and cloud environments.</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78</a:t>
            </a:fld>
            <a:endParaRPr lang="en-US" dirty="0"/>
          </a:p>
        </p:txBody>
      </p:sp>
      <p:sp>
        <p:nvSpPr>
          <p:cNvPr id="4" name="Rectangle 3"/>
          <p:cNvSpPr/>
          <p:nvPr/>
        </p:nvSpPr>
        <p:spPr>
          <a:xfrm>
            <a:off x="76200" y="381000"/>
            <a:ext cx="8915400" cy="6247864"/>
          </a:xfrm>
          <a:prstGeom prst="rect">
            <a:avLst/>
          </a:prstGeom>
        </p:spPr>
        <p:txBody>
          <a:bodyPr wrap="square">
            <a:spAutoFit/>
          </a:bodyPr>
          <a:lstStyle/>
          <a:p>
            <a:pPr marL="341313" indent="-341313" algn="just">
              <a:buFont typeface="Wingdings" pitchFamily="2" charset="2"/>
              <a:buChar char="Ø"/>
            </a:pPr>
            <a:r>
              <a:rPr lang="en-US" sz="2000" b="1" dirty="0" smtClean="0"/>
              <a:t>What are the different types of virtualized security?: </a:t>
            </a:r>
            <a:r>
              <a:rPr lang="en-US" sz="2000" dirty="0" smtClean="0"/>
              <a:t>There are many features and types of virtualized security, encompassing network security, application security, and cloud security. Some common types of virtualized security features include:</a:t>
            </a:r>
          </a:p>
          <a:p>
            <a:pPr marL="688975" indent="-347663" algn="just">
              <a:buFont typeface="+mj-lt"/>
              <a:buAutoNum type="arabicPeriod"/>
            </a:pPr>
            <a:r>
              <a:rPr lang="en-US" sz="2000" b="1" dirty="0" smtClean="0"/>
              <a:t>Segmentation, </a:t>
            </a:r>
            <a:r>
              <a:rPr lang="en-US" sz="2000" dirty="0" smtClean="0"/>
              <a:t>or </a:t>
            </a:r>
            <a:r>
              <a:rPr lang="en-US" sz="2000" b="1" dirty="0" smtClean="0">
                <a:solidFill>
                  <a:srgbClr val="0070C0"/>
                </a:solidFill>
              </a:rPr>
              <a:t>making specific resources available only to specific applications and users</a:t>
            </a:r>
            <a:r>
              <a:rPr lang="en-US" sz="2000" dirty="0" smtClean="0"/>
              <a:t>. This typically takes the form of controlling traffic between different network segments or tiers.</a:t>
            </a:r>
            <a:br>
              <a:rPr lang="en-US" sz="2000" dirty="0" smtClean="0"/>
            </a:br>
            <a:endParaRPr lang="en-US" sz="2000" dirty="0" smtClean="0"/>
          </a:p>
          <a:p>
            <a:pPr marL="688975" indent="-347663" algn="just">
              <a:buFont typeface="+mj-lt"/>
              <a:buAutoNum type="arabicPeriod"/>
            </a:pPr>
            <a:r>
              <a:rPr lang="en-US" sz="2000" b="1" dirty="0" smtClean="0"/>
              <a:t>Micro-segmentation</a:t>
            </a:r>
            <a:r>
              <a:rPr lang="en-US" sz="2000" dirty="0" smtClean="0"/>
              <a:t>, or </a:t>
            </a:r>
            <a:r>
              <a:rPr lang="en-US" sz="2000" b="1" dirty="0" smtClean="0">
                <a:solidFill>
                  <a:srgbClr val="C00000"/>
                </a:solidFill>
              </a:rPr>
              <a:t>applying specific security policies at the workload level to create granular secure zones and limit an attacker’s ability to move through the network</a:t>
            </a:r>
            <a:r>
              <a:rPr lang="en-US" sz="2000" dirty="0" smtClean="0"/>
              <a:t>. </a:t>
            </a:r>
            <a:r>
              <a:rPr lang="en-US" sz="2000" b="1" dirty="0" smtClean="0">
                <a:solidFill>
                  <a:srgbClr val="FF0000"/>
                </a:solidFill>
              </a:rPr>
              <a:t>Micro-segmentation divides a data center into segments and allows IT teams to define security controls for each segment </a:t>
            </a:r>
            <a:r>
              <a:rPr lang="en-US" sz="2000" dirty="0" smtClean="0"/>
              <a:t>individually, </a:t>
            </a:r>
            <a:r>
              <a:rPr lang="en-US" sz="2000" b="1" dirty="0" smtClean="0"/>
              <a:t>boosting</a:t>
            </a:r>
            <a:r>
              <a:rPr lang="en-US" sz="2000" dirty="0" smtClean="0"/>
              <a:t> the data center’s </a:t>
            </a:r>
            <a:r>
              <a:rPr lang="en-US" sz="2000" b="1" dirty="0" smtClean="0"/>
              <a:t>resistance to attack</a:t>
            </a:r>
            <a:r>
              <a:rPr lang="en-US" sz="2000" dirty="0" smtClean="0"/>
              <a:t>.</a:t>
            </a:r>
          </a:p>
          <a:p>
            <a:pPr marL="688975" indent="-347663" algn="just">
              <a:buFont typeface="+mj-lt"/>
              <a:buAutoNum type="arabicPeriod"/>
            </a:pPr>
            <a:endParaRPr lang="en-US" sz="2000" dirty="0" smtClean="0"/>
          </a:p>
          <a:p>
            <a:pPr marL="688975" indent="-347663" algn="just">
              <a:buFont typeface="+mj-lt"/>
              <a:buAutoNum type="arabicPeriod"/>
            </a:pPr>
            <a:r>
              <a:rPr lang="en-US" sz="2000" b="1" dirty="0" smtClean="0"/>
              <a:t>Isolation</a:t>
            </a:r>
            <a:r>
              <a:rPr lang="en-US" sz="2000" dirty="0" smtClean="0"/>
              <a:t>, or </a:t>
            </a:r>
            <a:r>
              <a:rPr lang="en-US" sz="2000" b="1" dirty="0" smtClean="0">
                <a:solidFill>
                  <a:srgbClr val="007434"/>
                </a:solidFill>
              </a:rPr>
              <a:t>separating independent workloads and applications on the same network</a:t>
            </a:r>
            <a:r>
              <a:rPr lang="en-US" sz="2000" dirty="0" smtClean="0"/>
              <a:t>. This is particularly important in a multitenant public cloud environment, and </a:t>
            </a:r>
            <a:r>
              <a:rPr lang="en-US" sz="2000" b="1" dirty="0" smtClean="0">
                <a:solidFill>
                  <a:srgbClr val="FF0000"/>
                </a:solidFill>
              </a:rPr>
              <a:t>can also be used to isolate virtual networks from the underlying physical infrastructure</a:t>
            </a:r>
            <a:r>
              <a:rPr lang="en-US" sz="2000" dirty="0" smtClean="0"/>
              <a:t>, </a:t>
            </a:r>
            <a:r>
              <a:rPr lang="en-US" sz="2000" b="1" dirty="0" smtClean="0">
                <a:solidFill>
                  <a:srgbClr val="C00000"/>
                </a:solidFill>
              </a:rPr>
              <a:t>protecting the infrastructure from attack.</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79</a:t>
            </a:fld>
            <a:endParaRPr lang="en-US" dirty="0"/>
          </a:p>
        </p:txBody>
      </p:sp>
      <p:sp>
        <p:nvSpPr>
          <p:cNvPr id="4" name="Rectangle 3"/>
          <p:cNvSpPr/>
          <p:nvPr/>
        </p:nvSpPr>
        <p:spPr>
          <a:xfrm>
            <a:off x="76200" y="381000"/>
            <a:ext cx="8915400" cy="5324535"/>
          </a:xfrm>
          <a:prstGeom prst="rect">
            <a:avLst/>
          </a:prstGeom>
        </p:spPr>
        <p:txBody>
          <a:bodyPr wrap="square">
            <a:spAutoFit/>
          </a:bodyPr>
          <a:lstStyle/>
          <a:p>
            <a:pPr marL="341313" indent="-341313">
              <a:buFont typeface="Wingdings" pitchFamily="2" charset="2"/>
              <a:buChar char="Ø"/>
            </a:pPr>
            <a:r>
              <a:rPr lang="en-US" sz="2000" b="1" dirty="0" smtClean="0"/>
              <a:t>How is physical security different from virtualized security?</a:t>
            </a:r>
          </a:p>
          <a:p>
            <a:pPr marL="463550" indent="-231775" algn="just">
              <a:buFont typeface="Wingdings" pitchFamily="2" charset="2"/>
              <a:buChar char="§"/>
            </a:pPr>
            <a:r>
              <a:rPr lang="en-US" sz="2000" b="1" dirty="0" smtClean="0"/>
              <a:t>Traditional physical security is hardware-based</a:t>
            </a:r>
            <a:r>
              <a:rPr lang="en-US" sz="2000" dirty="0" smtClean="0"/>
              <a:t>, and as a result, it’s</a:t>
            </a:r>
            <a:r>
              <a:rPr lang="en-US" sz="2000" b="1" dirty="0" smtClean="0">
                <a:solidFill>
                  <a:srgbClr val="C00000"/>
                </a:solidFill>
              </a:rPr>
              <a:t> inflexible and static</a:t>
            </a:r>
            <a:r>
              <a:rPr lang="en-US" sz="2000" dirty="0" smtClean="0"/>
              <a:t>. The </a:t>
            </a:r>
            <a:r>
              <a:rPr lang="en-US" sz="2000" b="1" dirty="0" smtClean="0">
                <a:solidFill>
                  <a:srgbClr val="C00000"/>
                </a:solidFill>
              </a:rPr>
              <a:t>traditional approach depends on devices deployed at strategic points across a network and is often </a:t>
            </a:r>
            <a:r>
              <a:rPr lang="en-US" sz="2000" b="1" dirty="0" smtClean="0">
                <a:solidFill>
                  <a:srgbClr val="007434"/>
                </a:solidFill>
              </a:rPr>
              <a:t>focused on protecting the network perimeter</a:t>
            </a:r>
            <a:r>
              <a:rPr lang="en-US" sz="2000" dirty="0" smtClean="0"/>
              <a:t> (as with a traditional firewall).</a:t>
            </a:r>
          </a:p>
          <a:p>
            <a:pPr marL="920750" lvl="1" indent="-231775" algn="just">
              <a:buFont typeface="Wingdings" pitchFamily="2" charset="2"/>
              <a:buChar char="ü"/>
            </a:pPr>
            <a:r>
              <a:rPr lang="en-US" sz="2000" dirty="0" smtClean="0"/>
              <a:t> However, </a:t>
            </a:r>
            <a:r>
              <a:rPr lang="en-US" sz="2000" b="1" dirty="0" smtClean="0"/>
              <a:t>the perimeter of a virtualized, cloud-based network is </a:t>
            </a:r>
            <a:r>
              <a:rPr lang="en-US" sz="2000" b="1" dirty="0" smtClean="0">
                <a:solidFill>
                  <a:srgbClr val="0070C0"/>
                </a:solidFill>
              </a:rPr>
              <a:t>necessarily porous and workloads and applications are dynamically created</a:t>
            </a:r>
            <a:r>
              <a:rPr lang="en-US" sz="2000" dirty="0" smtClean="0"/>
              <a:t>, increasing the potential attack surface.</a:t>
            </a:r>
          </a:p>
          <a:p>
            <a:pPr marL="920750" lvl="1" indent="-231775" algn="just"/>
            <a:r>
              <a:rPr lang="en-US" sz="2000" dirty="0" smtClean="0"/>
              <a:t> </a:t>
            </a:r>
            <a:br>
              <a:rPr lang="en-US" sz="2000" dirty="0" smtClean="0"/>
            </a:br>
            <a:endParaRPr lang="en-US" sz="2000" dirty="0" smtClean="0"/>
          </a:p>
          <a:p>
            <a:pPr marL="463550" indent="-231775" algn="just">
              <a:buFont typeface="Wingdings" pitchFamily="2" charset="2"/>
              <a:buChar char="§"/>
            </a:pPr>
            <a:r>
              <a:rPr lang="en-US" sz="2000" b="1" dirty="0" smtClean="0">
                <a:solidFill>
                  <a:srgbClr val="007434"/>
                </a:solidFill>
              </a:rPr>
              <a:t>Traditional security also relies heavily upon port and protocol filtering</a:t>
            </a:r>
            <a:r>
              <a:rPr lang="en-US" sz="2000" dirty="0" smtClean="0"/>
              <a:t>, an approach that’s ineffective in a </a:t>
            </a:r>
            <a:r>
              <a:rPr lang="en-US" sz="2000" b="1" dirty="0" smtClean="0">
                <a:solidFill>
                  <a:srgbClr val="002060"/>
                </a:solidFill>
              </a:rPr>
              <a:t>virtualized environment where addresses and ports are assigned dynamically</a:t>
            </a:r>
            <a:r>
              <a:rPr lang="en-US" sz="2000" dirty="0" smtClean="0"/>
              <a:t>. In such an environment, traditional hardware-based security is not enough; a </a:t>
            </a:r>
            <a:r>
              <a:rPr lang="en-US" sz="2000" b="1" dirty="0" smtClean="0">
                <a:solidFill>
                  <a:srgbClr val="C00000"/>
                </a:solidFill>
              </a:rPr>
              <a:t>cloud-based network requires </a:t>
            </a:r>
            <a:r>
              <a:rPr lang="en-US" sz="2000" b="1" dirty="0" smtClean="0">
                <a:solidFill>
                  <a:srgbClr val="007434"/>
                </a:solidFill>
              </a:rPr>
              <a:t>virtualized security that </a:t>
            </a:r>
            <a:r>
              <a:rPr lang="en-US" sz="2000" b="1" dirty="0" smtClean="0">
                <a:solidFill>
                  <a:srgbClr val="0070C0"/>
                </a:solidFill>
              </a:rPr>
              <a:t>can move around the network </a:t>
            </a:r>
            <a:r>
              <a:rPr lang="en-US" sz="2000" b="1" dirty="0" smtClean="0">
                <a:solidFill>
                  <a:srgbClr val="C00000"/>
                </a:solidFill>
              </a:rPr>
              <a:t>along with workloads and applications.</a:t>
            </a:r>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Business Process Management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a:t>
            </a:fld>
            <a:endParaRPr lang="en-US" dirty="0"/>
          </a:p>
        </p:txBody>
      </p:sp>
      <p:sp>
        <p:nvSpPr>
          <p:cNvPr id="6" name="Rectangle 5"/>
          <p:cNvSpPr/>
          <p:nvPr/>
        </p:nvSpPr>
        <p:spPr>
          <a:xfrm>
            <a:off x="228600" y="472380"/>
            <a:ext cx="8686800" cy="6309420"/>
          </a:xfrm>
          <a:prstGeom prst="rect">
            <a:avLst/>
          </a:prstGeom>
        </p:spPr>
        <p:txBody>
          <a:bodyPr wrap="square">
            <a:spAutoFit/>
          </a:bodyPr>
          <a:lstStyle/>
          <a:p>
            <a:pPr marL="457200" indent="-457200" algn="just">
              <a:buFont typeface="Wingdings" pitchFamily="2" charset="2"/>
              <a:buChar char="Ø"/>
            </a:pPr>
            <a:r>
              <a:rPr lang="en-US" sz="2400" b="1" dirty="0" smtClean="0"/>
              <a:t>Why You Need a Cloud BPM Software?</a:t>
            </a:r>
          </a:p>
          <a:p>
            <a:pPr marL="342900" indent="-342900" algn="just">
              <a:buFont typeface="+mj-lt"/>
              <a:buAutoNum type="arabicPeriod"/>
            </a:pPr>
            <a:r>
              <a:rPr lang="en-US" sz="2000" b="1" dirty="0" smtClean="0"/>
              <a:t>Minimized Errors:  </a:t>
            </a:r>
            <a:r>
              <a:rPr lang="en-US" sz="2000" dirty="0" smtClean="0"/>
              <a:t>Cloud BPM solutions help you keep error rates minimal. </a:t>
            </a:r>
            <a:r>
              <a:rPr lang="en-US" sz="2000" b="1" dirty="0" smtClean="0"/>
              <a:t>Say goodbye to mountains of paperwork and manual data entry </a:t>
            </a:r>
            <a:r>
              <a:rPr lang="en-US" sz="2000" dirty="0" smtClean="0"/>
              <a:t>riddled with errors. Multiple records are also eliminated since changes are synced and visible to every team with access.</a:t>
            </a:r>
          </a:p>
          <a:p>
            <a:pPr marL="457200" indent="-457200" algn="just">
              <a:buAutoNum type="arabicPeriod" startAt="2"/>
            </a:pPr>
            <a:r>
              <a:rPr lang="en-US" sz="2000" b="1" dirty="0" smtClean="0"/>
              <a:t>Anywhere, Anytime Access: </a:t>
            </a:r>
            <a:r>
              <a:rPr lang="en-US" sz="2000" dirty="0" smtClean="0"/>
              <a:t>Legacy systems store data on a local drive. This can be rather limited in terms of access. Cloud BPM, on the other hand, </a:t>
            </a:r>
            <a:r>
              <a:rPr lang="en-US" sz="2000" b="1" dirty="0" smtClean="0"/>
              <a:t>stores information in a centralized database </a:t>
            </a:r>
            <a:r>
              <a:rPr lang="en-US" sz="2000" dirty="0" smtClean="0"/>
              <a:t>thereby making access possible any time from any location. Further, stakeholders can access the application from any device.</a:t>
            </a:r>
          </a:p>
          <a:p>
            <a:pPr marL="457200" indent="-457200" algn="just">
              <a:buAutoNum type="arabicPeriod" startAt="3"/>
            </a:pPr>
            <a:r>
              <a:rPr lang="en-US" sz="2000" b="1" dirty="0" smtClean="0"/>
              <a:t>Secure Data: </a:t>
            </a:r>
            <a:r>
              <a:rPr lang="en-US" sz="2000" dirty="0" smtClean="0"/>
              <a:t>Data security is an often-expressed concern from organizations when presented with the opportunity to move to cloud BPM. Limiting access to confidential information is high on the list of requirements.</a:t>
            </a:r>
          </a:p>
          <a:p>
            <a:pPr marL="803275" indent="-346075" algn="just">
              <a:buFont typeface="Wingdings" pitchFamily="2" charset="2"/>
              <a:buChar char="§"/>
            </a:pPr>
            <a:r>
              <a:rPr lang="en-US" sz="2000" dirty="0" smtClean="0"/>
              <a:t>	Cloud </a:t>
            </a:r>
            <a:r>
              <a:rPr lang="en-US" sz="2000" b="1" dirty="0" smtClean="0"/>
              <a:t>BPM applications such as </a:t>
            </a:r>
            <a:r>
              <a:rPr lang="en-US" sz="2000" b="1" dirty="0" err="1" smtClean="0"/>
              <a:t>Kissflow</a:t>
            </a:r>
            <a:r>
              <a:rPr lang="en-US" sz="2000" dirty="0" smtClean="0"/>
              <a:t> come with a wide range of 	security features such as role-based access, conditional visibility, data 	encryption, and more. </a:t>
            </a:r>
          </a:p>
          <a:p>
            <a:pPr marL="914400" indent="-393700" algn="just">
              <a:buFont typeface="Wingdings" pitchFamily="2" charset="2"/>
              <a:buChar char="§"/>
            </a:pPr>
            <a:r>
              <a:rPr lang="en-US" sz="2000" dirty="0" smtClean="0"/>
              <a:t>Reputed cloud business process management service providers host their applications on </a:t>
            </a:r>
            <a:r>
              <a:rPr lang="en-US" sz="2000" b="1" dirty="0" smtClean="0"/>
              <a:t>reliable platforms such as Amazon Web Services or Google Cloud Platform</a:t>
            </a:r>
            <a:r>
              <a:rPr lang="en-US" sz="2000" dirty="0" smtClean="0"/>
              <a:t>, which in turn improves the security of sensitive information.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Virtualization security Management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80</a:t>
            </a:fld>
            <a:endParaRPr lang="en-US" dirty="0"/>
          </a:p>
        </p:txBody>
      </p:sp>
      <p:pic>
        <p:nvPicPr>
          <p:cNvPr id="2050" name="Picture 2"/>
          <p:cNvPicPr>
            <a:picLocks noChangeAspect="1" noChangeArrowheads="1"/>
          </p:cNvPicPr>
          <p:nvPr/>
        </p:nvPicPr>
        <p:blipFill>
          <a:blip r:embed="rId3"/>
          <a:srcRect l="8199" t="34375" r="9810" b="8333"/>
          <a:stretch>
            <a:fillRect/>
          </a:stretch>
        </p:blipFill>
        <p:spPr bwMode="auto">
          <a:xfrm>
            <a:off x="228600" y="457200"/>
            <a:ext cx="8610600" cy="2895600"/>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4"/>
          <a:srcRect l="8419" t="42708" r="11933" b="6250"/>
          <a:stretch>
            <a:fillRect/>
          </a:stretch>
        </p:blipFill>
        <p:spPr bwMode="auto">
          <a:xfrm>
            <a:off x="228600" y="3429000"/>
            <a:ext cx="8610600" cy="32004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Secure Cloud Software Requirements</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81</a:t>
            </a:fld>
            <a:endParaRPr lang="en-US" dirty="0"/>
          </a:p>
        </p:txBody>
      </p:sp>
      <p:sp>
        <p:nvSpPr>
          <p:cNvPr id="4" name="Rectangle 3"/>
          <p:cNvSpPr/>
          <p:nvPr/>
        </p:nvSpPr>
        <p:spPr>
          <a:xfrm>
            <a:off x="76200" y="947678"/>
            <a:ext cx="8915400" cy="4093428"/>
          </a:xfrm>
          <a:prstGeom prst="rect">
            <a:avLst/>
          </a:prstGeom>
        </p:spPr>
        <p:txBody>
          <a:bodyPr wrap="square">
            <a:spAutoFit/>
          </a:bodyPr>
          <a:lstStyle/>
          <a:p>
            <a:pPr marL="341313" indent="-341313" algn="just"/>
            <a:r>
              <a:rPr lang="en-US" sz="2000" b="1" dirty="0" smtClean="0"/>
              <a:t>Comprehensive and structured overview of cloud computing security requirements and solutions. </a:t>
            </a:r>
          </a:p>
          <a:p>
            <a:pPr marL="341313" indent="-341313" algn="just">
              <a:buFont typeface="Wingdings" pitchFamily="2" charset="2"/>
              <a:buChar char="Ø"/>
            </a:pPr>
            <a:r>
              <a:rPr lang="en-US" sz="2000" dirty="0" smtClean="0"/>
              <a:t>Security requirements has been classified in </a:t>
            </a:r>
            <a:r>
              <a:rPr lang="en-US" sz="2000" b="1" dirty="0" smtClean="0">
                <a:solidFill>
                  <a:srgbClr val="007434"/>
                </a:solidFill>
              </a:rPr>
              <a:t>six sub-areas</a:t>
            </a:r>
            <a:r>
              <a:rPr lang="en-US" sz="2000" dirty="0" smtClean="0"/>
              <a:t>: </a:t>
            </a:r>
            <a:r>
              <a:rPr lang="en-US" sz="2000" b="1" dirty="0" smtClean="0"/>
              <a:t>Access Control, Attack/Harm Detection, Non-repudiation, Integrity, Security Auditing, Privacy</a:t>
            </a:r>
          </a:p>
          <a:p>
            <a:pPr marL="341313" indent="-341313" algn="just">
              <a:buFont typeface="Wingdings" pitchFamily="2" charset="2"/>
              <a:buChar char="Ø"/>
            </a:pPr>
            <a:endParaRPr lang="en-US" sz="2000" dirty="0" smtClean="0"/>
          </a:p>
          <a:p>
            <a:pPr marL="457200" indent="-457200" algn="just">
              <a:buAutoNum type="arabicPeriod"/>
            </a:pPr>
            <a:r>
              <a:rPr lang="en-US" sz="2000" b="1" dirty="0" smtClean="0"/>
              <a:t>Access Control: </a:t>
            </a:r>
            <a:r>
              <a:rPr lang="en-US" sz="2000" dirty="0" smtClean="0"/>
              <a:t>This is the degree to which the </a:t>
            </a:r>
            <a:r>
              <a:rPr lang="en-US" sz="2000" b="1" dirty="0" smtClean="0">
                <a:solidFill>
                  <a:srgbClr val="007434"/>
                </a:solidFill>
              </a:rPr>
              <a:t>system limits access to its resources only to authorized entities </a:t>
            </a:r>
            <a:r>
              <a:rPr lang="en-US" sz="2000" dirty="0" smtClean="0"/>
              <a:t>(e.g. human users, programs, processes, devices). Hence, </a:t>
            </a:r>
            <a:r>
              <a:rPr lang="en-US" sz="2000" b="1" dirty="0" smtClean="0">
                <a:solidFill>
                  <a:srgbClr val="C00000"/>
                </a:solidFill>
              </a:rPr>
              <a:t>access control security requirements address the need to recognize parties</a:t>
            </a:r>
            <a:r>
              <a:rPr lang="en-US" sz="2000" dirty="0" smtClean="0"/>
              <a:t> that want to interact with the system, making sure that the parties are who they say they are and giving them access only to the resources they are allowed to access</a:t>
            </a:r>
          </a:p>
          <a:p>
            <a:pPr marL="341313" indent="-341313" algn="just">
              <a:buFont typeface="Wingdings" pitchFamily="2" charset="2"/>
              <a:buChar char="Ø"/>
            </a:pPr>
            <a:endParaRPr lang="en-US" sz="2000" dirty="0" smtClean="0"/>
          </a:p>
          <a:p>
            <a:pPr marL="341313" indent="-341313" algn="just">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Secure Cloud Software Requirements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82</a:t>
            </a:fld>
            <a:endParaRPr lang="en-US" dirty="0"/>
          </a:p>
        </p:txBody>
      </p:sp>
      <p:sp>
        <p:nvSpPr>
          <p:cNvPr id="4" name="Rectangle 3"/>
          <p:cNvSpPr/>
          <p:nvPr/>
        </p:nvSpPr>
        <p:spPr>
          <a:xfrm>
            <a:off x="76200" y="533400"/>
            <a:ext cx="8915400" cy="6247864"/>
          </a:xfrm>
          <a:prstGeom prst="rect">
            <a:avLst/>
          </a:prstGeom>
        </p:spPr>
        <p:txBody>
          <a:bodyPr wrap="square">
            <a:spAutoFit/>
          </a:bodyPr>
          <a:lstStyle/>
          <a:p>
            <a:pPr marL="457200" indent="-457200" algn="just">
              <a:buAutoNum type="arabicPeriod" startAt="2"/>
            </a:pPr>
            <a:r>
              <a:rPr lang="en-US" sz="2000" b="1" dirty="0" smtClean="0"/>
              <a:t>Attach Harm Detection</a:t>
            </a:r>
          </a:p>
          <a:p>
            <a:pPr marL="688975" indent="-347663" algn="just">
              <a:buFont typeface="Wingdings" pitchFamily="2" charset="2"/>
              <a:buChar char="Ø"/>
            </a:pPr>
            <a:r>
              <a:rPr lang="en-US" sz="2000" dirty="0" smtClean="0"/>
              <a:t> This </a:t>
            </a:r>
            <a:r>
              <a:rPr lang="en-US" sz="2000" b="1" dirty="0" smtClean="0">
                <a:solidFill>
                  <a:srgbClr val="C00000"/>
                </a:solidFill>
              </a:rPr>
              <a:t>refers to the detection, recording, and notification</a:t>
            </a:r>
            <a:r>
              <a:rPr lang="en-US" sz="2000" dirty="0" smtClean="0"/>
              <a:t> requirements when an attack is attempted and/or succeeds. </a:t>
            </a:r>
          </a:p>
          <a:p>
            <a:pPr marL="688975" indent="-347663" algn="just">
              <a:buFont typeface="Wingdings" pitchFamily="2" charset="2"/>
              <a:buChar char="Ø"/>
            </a:pPr>
            <a:r>
              <a:rPr lang="en-US" sz="2000" dirty="0" smtClean="0"/>
              <a:t>Currently, </a:t>
            </a:r>
            <a:r>
              <a:rPr lang="en-US" sz="2000" b="1" dirty="0" smtClean="0">
                <a:solidFill>
                  <a:srgbClr val="C00000"/>
                </a:solidFill>
              </a:rPr>
              <a:t>four groups of solutions are proposed</a:t>
            </a:r>
            <a:r>
              <a:rPr lang="en-US" sz="2000" dirty="0" smtClean="0"/>
              <a:t>. </a:t>
            </a:r>
          </a:p>
          <a:p>
            <a:pPr marL="1030288" indent="-347663" algn="just">
              <a:buFont typeface="Wingdings" pitchFamily="2" charset="2"/>
              <a:buChar char="§"/>
            </a:pPr>
            <a:r>
              <a:rPr lang="en-US" sz="2000" dirty="0" smtClean="0"/>
              <a:t>The first group </a:t>
            </a:r>
            <a:r>
              <a:rPr lang="en-US" sz="2000" b="1" dirty="0" smtClean="0">
                <a:solidFill>
                  <a:srgbClr val="FF0000"/>
                </a:solidFill>
              </a:rPr>
              <a:t>includes cloud firewalls</a:t>
            </a:r>
            <a:r>
              <a:rPr lang="en-US" sz="2000" dirty="0" smtClean="0"/>
              <a:t> as the filtering mechanism for attack prevention. Their essential feature is their dynamic and intelligent technology to take full advantage of the cloud to sample and share threat information dynamically and in real time</a:t>
            </a:r>
          </a:p>
          <a:p>
            <a:pPr marL="1030288" indent="-347663" algn="just">
              <a:buFont typeface="Wingdings" pitchFamily="2" charset="2"/>
              <a:buChar char="§"/>
            </a:pPr>
            <a:r>
              <a:rPr lang="en-US" sz="2000" dirty="0" smtClean="0"/>
              <a:t>The second group </a:t>
            </a:r>
            <a:r>
              <a:rPr lang="en-US" sz="2000" b="1" dirty="0" smtClean="0"/>
              <a:t>refers to security-measuring framework </a:t>
            </a:r>
            <a:r>
              <a:rPr lang="en-US" sz="2000" dirty="0" smtClean="0"/>
              <a:t>suitable to </a:t>
            </a:r>
            <a:r>
              <a:rPr lang="en-US" sz="2000" dirty="0" err="1" smtClean="0"/>
              <a:t>SaaS</a:t>
            </a:r>
            <a:r>
              <a:rPr lang="en-US" sz="2000" dirty="0" smtClean="0"/>
              <a:t>. </a:t>
            </a:r>
            <a:r>
              <a:rPr lang="en-US" sz="2000" b="1" dirty="0" smtClean="0"/>
              <a:t>For example</a:t>
            </a:r>
            <a:r>
              <a:rPr lang="en-US" sz="2000" dirty="0" smtClean="0"/>
              <a:t>, the </a:t>
            </a:r>
            <a:r>
              <a:rPr lang="en-US" sz="2000" b="1" dirty="0" smtClean="0">
                <a:solidFill>
                  <a:srgbClr val="FF0000"/>
                </a:solidFill>
              </a:rPr>
              <a:t>framework in aims to determine the status of user-level applications in guest VMs </a:t>
            </a:r>
            <a:r>
              <a:rPr lang="en-US" sz="2000" dirty="0" smtClean="0"/>
              <a:t>that have run for a period of time. </a:t>
            </a:r>
          </a:p>
          <a:p>
            <a:pPr marL="1030288" indent="-347663" algn="just">
              <a:buFont typeface="Wingdings" pitchFamily="2" charset="2"/>
              <a:buChar char="§"/>
            </a:pPr>
            <a:r>
              <a:rPr lang="en-US" sz="2000" dirty="0" smtClean="0"/>
              <a:t>The third category of </a:t>
            </a:r>
            <a:r>
              <a:rPr lang="en-US" sz="2000" b="1" dirty="0" smtClean="0">
                <a:solidFill>
                  <a:srgbClr val="0070C0"/>
                </a:solidFill>
              </a:rPr>
              <a:t>solutions is cloud community watch services that rely on millions of CSU (User)s for constant analysis to detect newly injected malware attacks</a:t>
            </a:r>
            <a:r>
              <a:rPr lang="en-US" sz="2000" dirty="0" smtClean="0"/>
              <a:t>. </a:t>
            </a:r>
          </a:p>
          <a:p>
            <a:pPr marL="1030288" indent="-347663" algn="just">
              <a:buFont typeface="Wingdings" pitchFamily="2" charset="2"/>
              <a:buChar char="§"/>
            </a:pPr>
            <a:r>
              <a:rPr lang="en-US" sz="2000" dirty="0" smtClean="0"/>
              <a:t>The fourth group covers </a:t>
            </a:r>
            <a:r>
              <a:rPr lang="en-US" sz="2000" b="1" dirty="0" smtClean="0">
                <a:solidFill>
                  <a:srgbClr val="C00000"/>
                </a:solidFill>
              </a:rPr>
              <a:t>multi-technology based approaches</a:t>
            </a:r>
            <a:r>
              <a:rPr lang="en-US" sz="2000" dirty="0" smtClean="0"/>
              <a:t>, e.g. </a:t>
            </a:r>
            <a:r>
              <a:rPr lang="en-US" sz="2000" b="1" dirty="0" smtClean="0"/>
              <a:t>for example</a:t>
            </a:r>
            <a:r>
              <a:rPr lang="en-US" sz="2000" dirty="0" smtClean="0"/>
              <a:t>, the cloud security based intelligent Network-based Intrusion Prevention system </a:t>
            </a:r>
            <a:r>
              <a:rPr lang="en-US" sz="2000" b="1" dirty="0" smtClean="0">
                <a:solidFill>
                  <a:srgbClr val="C00000"/>
                </a:solidFill>
              </a:rPr>
              <a:t>(NIPS) </a:t>
            </a:r>
            <a:r>
              <a:rPr lang="en-US" sz="2000" dirty="0" smtClean="0"/>
              <a:t>that </a:t>
            </a:r>
            <a:r>
              <a:rPr lang="en-US" sz="2000" b="1" dirty="0" smtClean="0"/>
              <a:t>includes four key technologies </a:t>
            </a:r>
            <a:r>
              <a:rPr lang="en-US" sz="2000" dirty="0" smtClean="0"/>
              <a:t>– active defense technology, linkage technology with firewall, synthesis detecting method, and hardware acceleration system, </a:t>
            </a:r>
            <a:r>
              <a:rPr lang="en-US" sz="2000" b="1" dirty="0" smtClean="0"/>
              <a:t>to block visits under the real-time determination.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Secure Cloud Software Requirements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83</a:t>
            </a:fld>
            <a:endParaRPr lang="en-US" dirty="0"/>
          </a:p>
        </p:txBody>
      </p:sp>
      <p:sp>
        <p:nvSpPr>
          <p:cNvPr id="4" name="Rectangle 3"/>
          <p:cNvSpPr/>
          <p:nvPr/>
        </p:nvSpPr>
        <p:spPr>
          <a:xfrm>
            <a:off x="76200" y="304800"/>
            <a:ext cx="8915400" cy="6555641"/>
          </a:xfrm>
          <a:prstGeom prst="rect">
            <a:avLst/>
          </a:prstGeom>
        </p:spPr>
        <p:txBody>
          <a:bodyPr wrap="square">
            <a:spAutoFit/>
          </a:bodyPr>
          <a:lstStyle/>
          <a:p>
            <a:pPr marL="457200" indent="-457200" algn="just">
              <a:buAutoNum type="arabicPeriod" startAt="3"/>
            </a:pPr>
            <a:r>
              <a:rPr lang="en-US" sz="2000" b="1" dirty="0" smtClean="0"/>
              <a:t>Integrity</a:t>
            </a:r>
          </a:p>
          <a:p>
            <a:pPr marL="566738" indent="-347663" algn="just">
              <a:buFont typeface="Wingdings" pitchFamily="2" charset="2"/>
              <a:buChar char="Ø"/>
            </a:pPr>
            <a:r>
              <a:rPr lang="en-US" sz="2000" dirty="0" smtClean="0"/>
              <a:t> This is about </a:t>
            </a:r>
            <a:r>
              <a:rPr lang="en-US" sz="2000" b="1" dirty="0" smtClean="0">
                <a:solidFill>
                  <a:srgbClr val="C00000"/>
                </a:solidFill>
              </a:rPr>
              <a:t>how well various components are protected from intentional and unauthorized corruption</a:t>
            </a:r>
            <a:r>
              <a:rPr lang="en-US" sz="2000" dirty="0" smtClean="0"/>
              <a:t>. </a:t>
            </a:r>
          </a:p>
          <a:p>
            <a:pPr marL="566738" indent="-347663" algn="just">
              <a:buFont typeface="Wingdings" pitchFamily="2" charset="2"/>
              <a:buChar char="Ø"/>
            </a:pPr>
            <a:r>
              <a:rPr lang="en-US" sz="2000" dirty="0" smtClean="0"/>
              <a:t>Integrity can be </a:t>
            </a:r>
            <a:r>
              <a:rPr lang="en-US" sz="2000" b="1" dirty="0" smtClean="0">
                <a:solidFill>
                  <a:srgbClr val="0070C0"/>
                </a:solidFill>
              </a:rPr>
              <a:t>broken down to data integrity, hardware integrity, personal integrity and software integrity</a:t>
            </a:r>
            <a:r>
              <a:rPr lang="en-US" sz="2000" dirty="0" smtClean="0"/>
              <a:t>.</a:t>
            </a:r>
          </a:p>
          <a:p>
            <a:pPr marL="566738" indent="-347663" algn="just">
              <a:buFont typeface="Wingdings" pitchFamily="2" charset="2"/>
              <a:buChar char="Ø"/>
            </a:pPr>
            <a:r>
              <a:rPr lang="en-US" sz="2000" dirty="0" smtClean="0"/>
              <a:t>The current solutions to integrity requirements are: </a:t>
            </a:r>
          </a:p>
          <a:p>
            <a:pPr marL="908050" indent="-334963" algn="just">
              <a:buFont typeface="+mj-lt"/>
              <a:buAutoNum type="arabicPeriod"/>
            </a:pPr>
            <a:r>
              <a:rPr lang="en-US" sz="2000" dirty="0" smtClean="0"/>
              <a:t>Service Level Agreements (SLA) based  2. Multi-Model based</a:t>
            </a:r>
          </a:p>
          <a:p>
            <a:pPr marL="908050" indent="-334963" algn="just"/>
            <a:r>
              <a:rPr lang="en-US" sz="2000" dirty="0" smtClean="0"/>
              <a:t>3.   VM-focused. </a:t>
            </a:r>
          </a:p>
          <a:p>
            <a:pPr marL="914400" indent="-287338" algn="just">
              <a:buFont typeface="Wingdings" pitchFamily="2" charset="2"/>
              <a:buChar char="§"/>
            </a:pPr>
            <a:r>
              <a:rPr lang="en-US" sz="2000" b="1" dirty="0" smtClean="0"/>
              <a:t>Security requirement</a:t>
            </a:r>
            <a:r>
              <a:rPr lang="en-US" sz="2000" dirty="0" smtClean="0"/>
              <a:t> for the cloud must be </a:t>
            </a:r>
            <a:r>
              <a:rPr lang="en-US" sz="2000" b="1" dirty="0" smtClean="0"/>
              <a:t>included in the SLA</a:t>
            </a:r>
            <a:r>
              <a:rPr lang="en-US" sz="2000" dirty="0" smtClean="0"/>
              <a:t>, the </a:t>
            </a:r>
            <a:r>
              <a:rPr lang="en-US" sz="2000" b="1" dirty="0" smtClean="0">
                <a:solidFill>
                  <a:srgbClr val="C00000"/>
                </a:solidFill>
              </a:rPr>
              <a:t>document which defines </a:t>
            </a:r>
            <a:r>
              <a:rPr lang="en-US" sz="2000" dirty="0" smtClean="0"/>
              <a:t>the relationship between the CSP and the CSU.</a:t>
            </a:r>
          </a:p>
          <a:p>
            <a:pPr marL="914400" indent="-287338" algn="just">
              <a:buFont typeface="Wingdings" pitchFamily="2" charset="2"/>
              <a:buChar char="§"/>
            </a:pPr>
            <a:r>
              <a:rPr lang="en-US" sz="2000" dirty="0" smtClean="0"/>
              <a:t>The multi-model approaches </a:t>
            </a:r>
            <a:r>
              <a:rPr lang="en-US" sz="2000" b="1" dirty="0" smtClean="0">
                <a:solidFill>
                  <a:srgbClr val="C00000"/>
                </a:solidFill>
              </a:rPr>
              <a:t>deploy models differently responding to security related features.</a:t>
            </a:r>
            <a:r>
              <a:rPr lang="en-US" sz="2000" dirty="0" smtClean="0"/>
              <a:t> For </a:t>
            </a:r>
            <a:r>
              <a:rPr lang="en-US" sz="2000" dirty="0" err="1" smtClean="0"/>
              <a:t>Eg</a:t>
            </a:r>
            <a:r>
              <a:rPr lang="en-US" sz="2000" dirty="0" smtClean="0"/>
              <a:t>.: five models deal with </a:t>
            </a:r>
            <a:r>
              <a:rPr lang="en-US" sz="2000" b="1" dirty="0" smtClean="0"/>
              <a:t>separation, availability, migration, data tunnel and cryptograph</a:t>
            </a:r>
            <a:r>
              <a:rPr lang="en-US" sz="2000" dirty="0" smtClean="0"/>
              <a:t>y, respectively, </a:t>
            </a:r>
            <a:r>
              <a:rPr lang="en-US" sz="2000" b="1" dirty="0" smtClean="0">
                <a:solidFill>
                  <a:srgbClr val="EA3A70"/>
                </a:solidFill>
              </a:rPr>
              <a:t>a tunnel and a cryptography models work together to guarantee data security during storage and transmission</a:t>
            </a:r>
            <a:r>
              <a:rPr lang="en-US" sz="2000" dirty="0" smtClean="0"/>
              <a:t>. </a:t>
            </a:r>
          </a:p>
          <a:p>
            <a:pPr marL="914400" indent="-287338" algn="just">
              <a:buFont typeface="Wingdings" pitchFamily="2" charset="2"/>
              <a:buChar char="§"/>
            </a:pPr>
            <a:r>
              <a:rPr lang="en-US" sz="2000" b="1" dirty="0" smtClean="0">
                <a:solidFill>
                  <a:srgbClr val="007434"/>
                </a:solidFill>
              </a:rPr>
              <a:t>VM-focused approaches ensure integrity by increasing the requirements for VM security.</a:t>
            </a:r>
            <a:r>
              <a:rPr lang="en-US" sz="2000" dirty="0" smtClean="0"/>
              <a:t> In systems </a:t>
            </a:r>
            <a:r>
              <a:rPr lang="en-US" sz="2000" b="1" dirty="0" smtClean="0">
                <a:solidFill>
                  <a:srgbClr val="00B050"/>
                </a:solidFill>
              </a:rPr>
              <a:t>where multiple VMs are co-located on the same physical server, a malicious user having control of a VM can try to gain control over other VM’s resources </a:t>
            </a:r>
            <a:r>
              <a:rPr lang="en-US" sz="2000" dirty="0" smtClean="0"/>
              <a:t>or utilize all system resources leading to denial of resource attack over other VM users, or steal data located on the server.</a:t>
            </a:r>
            <a:endParaRPr lang="en-US" sz="2000" b="1"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Secure Cloud Software Requirements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84</a:t>
            </a:fld>
            <a:endParaRPr lang="en-US" dirty="0"/>
          </a:p>
        </p:txBody>
      </p:sp>
      <p:sp>
        <p:nvSpPr>
          <p:cNvPr id="4" name="Rectangle 3"/>
          <p:cNvSpPr/>
          <p:nvPr/>
        </p:nvSpPr>
        <p:spPr>
          <a:xfrm>
            <a:off x="76200" y="625019"/>
            <a:ext cx="8915400" cy="4708981"/>
          </a:xfrm>
          <a:prstGeom prst="rect">
            <a:avLst/>
          </a:prstGeom>
        </p:spPr>
        <p:txBody>
          <a:bodyPr wrap="square">
            <a:spAutoFit/>
          </a:bodyPr>
          <a:lstStyle/>
          <a:p>
            <a:pPr marL="347663" indent="-347663" algn="just">
              <a:buAutoNum type="arabicPeriod" startAt="4"/>
            </a:pPr>
            <a:r>
              <a:rPr lang="en-US" sz="2000" b="1" dirty="0" smtClean="0"/>
              <a:t>Security Auditing</a:t>
            </a:r>
            <a:r>
              <a:rPr lang="en-US" sz="2000" dirty="0" smtClean="0"/>
              <a:t>:</a:t>
            </a:r>
          </a:p>
          <a:p>
            <a:pPr marL="566738" indent="-347663" algn="just">
              <a:buFont typeface="Wingdings" pitchFamily="2" charset="2"/>
              <a:buChar char="Ø"/>
            </a:pPr>
            <a:r>
              <a:rPr lang="en-US" sz="2000" dirty="0" smtClean="0"/>
              <a:t>This is about </a:t>
            </a:r>
            <a:r>
              <a:rPr lang="en-US" sz="2000" b="1" dirty="0" smtClean="0">
                <a:solidFill>
                  <a:srgbClr val="007434"/>
                </a:solidFill>
              </a:rPr>
              <a:t>enabling the security personnel (workforce) to audit the status and use of security mechanisms by analyzing security related events</a:t>
            </a:r>
            <a:r>
              <a:rPr lang="en-US" sz="2000" dirty="0" smtClean="0"/>
              <a:t>. </a:t>
            </a:r>
          </a:p>
          <a:p>
            <a:pPr marL="811213" indent="-347663" algn="just">
              <a:buFont typeface="Wingdings" pitchFamily="2" charset="2"/>
              <a:buChar char="§"/>
            </a:pPr>
            <a:r>
              <a:rPr lang="en-US" sz="2000" dirty="0" smtClean="0"/>
              <a:t>This is usually </a:t>
            </a:r>
            <a:r>
              <a:rPr lang="en-US" sz="2000" b="1" dirty="0" smtClean="0">
                <a:solidFill>
                  <a:srgbClr val="FF0000"/>
                </a:solidFill>
              </a:rPr>
              <a:t>done for the purpose of achieving compliance to laws and regulations or accountability and control</a:t>
            </a:r>
            <a:r>
              <a:rPr lang="en-US" sz="2000" dirty="0" smtClean="0"/>
              <a:t>. </a:t>
            </a:r>
          </a:p>
          <a:p>
            <a:pPr marL="566738" indent="-347663" algn="just">
              <a:buFont typeface="Wingdings" pitchFamily="2" charset="2"/>
              <a:buChar char="Ø"/>
            </a:pPr>
            <a:r>
              <a:rPr lang="en-US" sz="2000" dirty="0" smtClean="0"/>
              <a:t>Approaches to </a:t>
            </a:r>
            <a:r>
              <a:rPr lang="en-US" sz="2000" b="1" dirty="0" smtClean="0">
                <a:solidFill>
                  <a:srgbClr val="C00000"/>
                </a:solidFill>
              </a:rPr>
              <a:t>security audibility requirements</a:t>
            </a:r>
            <a:r>
              <a:rPr lang="en-US" sz="2000" b="1" dirty="0" smtClean="0">
                <a:solidFill>
                  <a:srgbClr val="0070C0"/>
                </a:solidFill>
              </a:rPr>
              <a:t> is based on security configuration management and vulnerability assessment</a:t>
            </a:r>
            <a:r>
              <a:rPr lang="en-US" sz="2000" dirty="0" smtClean="0"/>
              <a:t>.</a:t>
            </a:r>
          </a:p>
          <a:p>
            <a:pPr marL="811213" indent="-347663" algn="just">
              <a:buFont typeface="Wingdings" pitchFamily="2" charset="2"/>
              <a:buChar char="§"/>
            </a:pPr>
            <a:r>
              <a:rPr lang="en-US" sz="2000" dirty="0" smtClean="0"/>
              <a:t>For example,  </a:t>
            </a:r>
            <a:r>
              <a:rPr lang="en-US" sz="2000" b="1" dirty="0" err="1" smtClean="0"/>
              <a:t>assesing</a:t>
            </a:r>
            <a:r>
              <a:rPr lang="en-US" sz="2000" b="1" dirty="0" smtClean="0"/>
              <a:t> the vulnerabilities of each VM </a:t>
            </a:r>
            <a:r>
              <a:rPr lang="en-US" sz="2000" dirty="0" smtClean="0"/>
              <a:t>in an infrastructure</a:t>
            </a:r>
          </a:p>
          <a:p>
            <a:pPr marL="811213" indent="-347663" algn="just">
              <a:buFont typeface="Wingdings" pitchFamily="2" charset="2"/>
              <a:buChar char="§"/>
            </a:pPr>
            <a:r>
              <a:rPr lang="en-US" sz="2000" dirty="0" smtClean="0"/>
              <a:t> A </a:t>
            </a:r>
            <a:r>
              <a:rPr lang="en-US" sz="2000" b="1" dirty="0" smtClean="0"/>
              <a:t>logging framework </a:t>
            </a:r>
            <a:r>
              <a:rPr lang="en-US" sz="2000" dirty="0" smtClean="0"/>
              <a:t>could be very </a:t>
            </a:r>
            <a:r>
              <a:rPr lang="en-US" sz="2000" b="1" dirty="0" smtClean="0"/>
              <a:t>useful for security auditing</a:t>
            </a:r>
            <a:r>
              <a:rPr lang="en-US" sz="2000" dirty="0" smtClean="0"/>
              <a:t>. </a:t>
            </a:r>
          </a:p>
          <a:p>
            <a:pPr marL="811213" indent="-347663" algn="just">
              <a:buFont typeface="Wingdings" pitchFamily="2" charset="2"/>
              <a:buChar char="§"/>
            </a:pPr>
            <a:r>
              <a:rPr lang="en-US" sz="2000" b="1" dirty="0" smtClean="0"/>
              <a:t>Data protection scheme with public auditing</a:t>
            </a:r>
            <a:r>
              <a:rPr lang="en-US" sz="2000" dirty="0" smtClean="0"/>
              <a:t> </a:t>
            </a:r>
            <a:r>
              <a:rPr lang="en-US" sz="2000" b="1" dirty="0" smtClean="0">
                <a:solidFill>
                  <a:srgbClr val="C00000"/>
                </a:solidFill>
              </a:rPr>
              <a:t>provides</a:t>
            </a:r>
            <a:r>
              <a:rPr lang="en-US" sz="2000" dirty="0" smtClean="0"/>
              <a:t> a mechanism to allow for data to be encrypted in the cloud without loss of accessibility or functionality for authorized parties. </a:t>
            </a:r>
          </a:p>
          <a:p>
            <a:pPr marL="811213" indent="-347663" algn="just">
              <a:buFont typeface="Wingdings" pitchFamily="2" charset="2"/>
              <a:buChar char="§"/>
            </a:pPr>
            <a:r>
              <a:rPr lang="en-US" sz="2000" dirty="0" smtClean="0"/>
              <a:t>On the </a:t>
            </a:r>
            <a:r>
              <a:rPr lang="en-US" sz="2000" dirty="0" err="1" smtClean="0"/>
              <a:t>PaaS</a:t>
            </a:r>
            <a:r>
              <a:rPr lang="en-US" sz="2000" dirty="0" smtClean="0"/>
              <a:t> layer, </a:t>
            </a:r>
            <a:r>
              <a:rPr lang="en-US" sz="2000" b="1" dirty="0" smtClean="0"/>
              <a:t>need to model security requirements for</a:t>
            </a:r>
            <a:r>
              <a:rPr lang="en-US" sz="2000" dirty="0" smtClean="0"/>
              <a:t> dynamic provision and configure security services and link operational security events to vulnerabilities and impact assessments at the business level. </a:t>
            </a:r>
            <a:endParaRPr lang="en-US" sz="2000"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Secure Cloud Software Requirements           Cont….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85</a:t>
            </a:fld>
            <a:endParaRPr lang="en-US" dirty="0"/>
          </a:p>
        </p:txBody>
      </p:sp>
      <p:sp>
        <p:nvSpPr>
          <p:cNvPr id="4" name="Rectangle 3"/>
          <p:cNvSpPr/>
          <p:nvPr/>
        </p:nvSpPr>
        <p:spPr>
          <a:xfrm>
            <a:off x="76200" y="457200"/>
            <a:ext cx="8915400" cy="6555641"/>
          </a:xfrm>
          <a:prstGeom prst="rect">
            <a:avLst/>
          </a:prstGeom>
        </p:spPr>
        <p:txBody>
          <a:bodyPr wrap="square">
            <a:spAutoFit/>
          </a:bodyPr>
          <a:lstStyle/>
          <a:p>
            <a:pPr marL="457200" indent="-457200" algn="just">
              <a:buAutoNum type="arabicPeriod" startAt="5"/>
            </a:pPr>
            <a:r>
              <a:rPr lang="en-US" sz="2000" b="1" dirty="0" smtClean="0"/>
              <a:t>Privacy</a:t>
            </a:r>
          </a:p>
          <a:p>
            <a:pPr marL="457200" indent="-225425" algn="just">
              <a:buFont typeface="Wingdings" pitchFamily="2" charset="2"/>
              <a:buChar char="Ø"/>
            </a:pPr>
            <a:r>
              <a:rPr lang="en-US" sz="2000" dirty="0" smtClean="0"/>
              <a:t> This is about </a:t>
            </a:r>
            <a:r>
              <a:rPr lang="en-US" sz="2000" b="1" dirty="0" smtClean="0"/>
              <a:t>preventing unauthorized parties from obtaining sensitive information</a:t>
            </a:r>
            <a:r>
              <a:rPr lang="en-US" sz="2000" dirty="0" smtClean="0"/>
              <a:t>. </a:t>
            </a:r>
          </a:p>
          <a:p>
            <a:pPr marL="457200" indent="-225425" algn="just">
              <a:buFont typeface="Wingdings" pitchFamily="2" charset="2"/>
              <a:buChar char="Ø"/>
            </a:pPr>
            <a:r>
              <a:rPr lang="en-US" sz="2000" dirty="0" smtClean="0"/>
              <a:t>It includes </a:t>
            </a:r>
            <a:r>
              <a:rPr lang="en-US" sz="2000" b="1" dirty="0" smtClean="0">
                <a:solidFill>
                  <a:srgbClr val="C00000"/>
                </a:solidFill>
              </a:rPr>
              <a:t>two aspects to privacy </a:t>
            </a:r>
            <a:r>
              <a:rPr lang="en-US" sz="2000" dirty="0" smtClean="0"/>
              <a:t>– </a:t>
            </a:r>
            <a:r>
              <a:rPr lang="en-US" sz="2000" b="1" dirty="0" smtClean="0">
                <a:solidFill>
                  <a:srgbClr val="C00000"/>
                </a:solidFill>
              </a:rPr>
              <a:t>anonymity and confidentiality</a:t>
            </a:r>
            <a:r>
              <a:rPr lang="en-US" sz="2000" dirty="0" smtClean="0"/>
              <a:t>. </a:t>
            </a:r>
          </a:p>
          <a:p>
            <a:pPr marL="457200" indent="-225425" algn="just">
              <a:buFont typeface="Wingdings" pitchFamily="2" charset="2"/>
              <a:buChar char="Ø"/>
            </a:pPr>
            <a:r>
              <a:rPr lang="en-US" sz="2000" dirty="0" smtClean="0"/>
              <a:t>Solutions to enhance privacy include the </a:t>
            </a:r>
            <a:r>
              <a:rPr lang="en-US" sz="2000" b="1" dirty="0" smtClean="0">
                <a:solidFill>
                  <a:srgbClr val="C00000"/>
                </a:solidFill>
              </a:rPr>
              <a:t>use of cloud-based malware scanners</a:t>
            </a:r>
            <a:r>
              <a:rPr lang="en-US" sz="2000" dirty="0" smtClean="0"/>
              <a:t>  and </a:t>
            </a:r>
            <a:r>
              <a:rPr lang="en-US" sz="2000" b="1" dirty="0" smtClean="0">
                <a:solidFill>
                  <a:srgbClr val="0070C0"/>
                </a:solidFill>
              </a:rPr>
              <a:t>data fragmentation technology to hide the association between data attributes</a:t>
            </a:r>
            <a:r>
              <a:rPr lang="en-US" sz="2000" dirty="0" smtClean="0"/>
              <a:t>, or </a:t>
            </a:r>
            <a:r>
              <a:rPr lang="en-US" sz="2000" b="1" dirty="0" smtClean="0">
                <a:solidFill>
                  <a:srgbClr val="007434"/>
                </a:solidFill>
              </a:rPr>
              <a:t>the separation of the CSUs’ data from the software</a:t>
            </a:r>
            <a:r>
              <a:rPr lang="en-US" sz="2000" dirty="0" smtClean="0"/>
              <a:t>. </a:t>
            </a:r>
          </a:p>
          <a:p>
            <a:pPr marL="457200" indent="-225425" algn="just">
              <a:buFont typeface="Wingdings" pitchFamily="2" charset="2"/>
              <a:buChar char="Ø"/>
            </a:pPr>
            <a:endParaRPr lang="en-US" sz="2000" dirty="0" smtClean="0"/>
          </a:p>
          <a:p>
            <a:pPr marL="566737" indent="-457200" algn="just">
              <a:buAutoNum type="arabicPeriod" startAt="6"/>
            </a:pPr>
            <a:r>
              <a:rPr lang="en-US" sz="2000" b="1" dirty="0" smtClean="0"/>
              <a:t>Non-repudiation</a:t>
            </a:r>
          </a:p>
          <a:p>
            <a:pPr marL="565150" indent="-333375" algn="just">
              <a:buFont typeface="Wingdings" pitchFamily="2" charset="2"/>
              <a:buChar char="Ø"/>
            </a:pPr>
            <a:r>
              <a:rPr lang="en-US" sz="2000" dirty="0" smtClean="0"/>
              <a:t>This subarea </a:t>
            </a:r>
            <a:r>
              <a:rPr lang="en-US" sz="2000" b="1" dirty="0" smtClean="0">
                <a:solidFill>
                  <a:srgbClr val="007434"/>
                </a:solidFill>
              </a:rPr>
              <a:t>includes requirements about preventing a party to an interaction with the </a:t>
            </a:r>
            <a:r>
              <a:rPr lang="en-US" sz="2000" b="1" dirty="0" smtClean="0">
                <a:solidFill>
                  <a:srgbClr val="0070C0"/>
                </a:solidFill>
              </a:rPr>
              <a:t>cloud to deny the interaction</a:t>
            </a:r>
          </a:p>
          <a:p>
            <a:pPr marL="565150" indent="-333375" algn="just">
              <a:buFont typeface="Wingdings" pitchFamily="2" charset="2"/>
              <a:buChar char="Ø"/>
            </a:pPr>
            <a:r>
              <a:rPr lang="en-US" sz="2000" dirty="0" smtClean="0"/>
              <a:t>It </a:t>
            </a:r>
            <a:r>
              <a:rPr lang="en-US" sz="2000" b="1" dirty="0" smtClean="0">
                <a:solidFill>
                  <a:srgbClr val="C00000"/>
                </a:solidFill>
              </a:rPr>
              <a:t>enables the recording of visitor’s information and makes it very hard for the CSUs to deceive about their identity information</a:t>
            </a:r>
          </a:p>
          <a:p>
            <a:pPr marL="565150" indent="-333375" algn="just">
              <a:buFont typeface="Wingdings" pitchFamily="2" charset="2"/>
              <a:buChar char="Ø"/>
            </a:pPr>
            <a:r>
              <a:rPr lang="en-US" sz="2000" dirty="0" smtClean="0"/>
              <a:t> Another solution is the multi-party non-repudiation (MPNR) protocol, which provides a fair non-repudiation storage cloud and also prevents roll-back attacks .</a:t>
            </a:r>
          </a:p>
          <a:p>
            <a:pPr marL="565150" indent="-333375" algn="just"/>
            <a:r>
              <a:rPr lang="en-US" sz="2000" dirty="0" smtClean="0"/>
              <a:t>			</a:t>
            </a:r>
            <a:r>
              <a:rPr lang="en-US" sz="2000" b="1" i="1" dirty="0" smtClean="0"/>
              <a:t>[Roll-back: an attacker forces the target system to switch to a low-quality, less secure mode of operation]</a:t>
            </a:r>
          </a:p>
          <a:p>
            <a:pPr marL="565150" indent="-333375" algn="just"/>
            <a:r>
              <a:rPr lang="en-US" sz="2000" i="1" dirty="0" smtClean="0"/>
              <a:t>			</a:t>
            </a:r>
            <a:r>
              <a:rPr lang="en-US" sz="2000" i="1" dirty="0" smtClean="0">
                <a:solidFill>
                  <a:srgbClr val="7030A0"/>
                </a:solidFill>
              </a:rPr>
              <a:t>[</a:t>
            </a:r>
            <a:r>
              <a:rPr lang="en-US" sz="2000" i="1" dirty="0" err="1" smtClean="0">
                <a:solidFill>
                  <a:srgbClr val="7030A0"/>
                </a:solidFill>
              </a:rPr>
              <a:t>Nonrepudiation</a:t>
            </a:r>
            <a:r>
              <a:rPr lang="en-US" sz="2000" i="1" dirty="0" smtClean="0">
                <a:solidFill>
                  <a:srgbClr val="7030A0"/>
                </a:solidFill>
              </a:rPr>
              <a:t> </a:t>
            </a:r>
            <a:r>
              <a:rPr lang="en-US" sz="2000" b="1" i="1" dirty="0" smtClean="0">
                <a:solidFill>
                  <a:srgbClr val="7030A0"/>
                </a:solidFill>
              </a:rPr>
              <a:t>ensures that no party can deny that it sent or received a message via encryption and/or digital signatures or approved some information</a:t>
            </a:r>
            <a:r>
              <a:rPr lang="en-US" sz="2000" i="1" dirty="0" smtClean="0">
                <a:solidFill>
                  <a:srgbClr val="7030A0"/>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smtClean="0"/>
              <a:t>Cloud Business Process Management</a:t>
            </a:r>
            <a:endParaRPr lang="en-US" sz="2800" b="1" dirty="0"/>
          </a:p>
        </p:txBody>
      </p:sp>
      <p:sp>
        <p:nvSpPr>
          <p:cNvPr id="5" name="Slide Number Placeholder 4"/>
          <p:cNvSpPr>
            <a:spLocks noGrp="1"/>
          </p:cNvSpPr>
          <p:nvPr>
            <p:ph type="sldNum" sz="quarter" idx="12"/>
          </p:nvPr>
        </p:nvSpPr>
        <p:spPr/>
        <p:txBody>
          <a:bodyPr/>
          <a:lstStyle/>
          <a:p>
            <a:fld id="{7CF9E0AB-1A05-4949-ACEC-7E562C04B180}" type="slidenum">
              <a:rPr lang="en-US" smtClean="0"/>
              <a:pPr/>
              <a:t>9</a:t>
            </a:fld>
            <a:endParaRPr lang="en-US" dirty="0"/>
          </a:p>
        </p:txBody>
      </p:sp>
      <p:sp>
        <p:nvSpPr>
          <p:cNvPr id="6" name="Rectangle 5"/>
          <p:cNvSpPr/>
          <p:nvPr/>
        </p:nvSpPr>
        <p:spPr>
          <a:xfrm>
            <a:off x="0" y="613112"/>
            <a:ext cx="9144000" cy="5940088"/>
          </a:xfrm>
          <a:prstGeom prst="rect">
            <a:avLst/>
          </a:prstGeom>
        </p:spPr>
        <p:txBody>
          <a:bodyPr wrap="square">
            <a:spAutoFit/>
          </a:bodyPr>
          <a:lstStyle/>
          <a:p>
            <a:pPr marL="457200" indent="-457200" algn="just">
              <a:buAutoNum type="arabicPeriod" startAt="4"/>
            </a:pPr>
            <a:r>
              <a:rPr lang="en-US" sz="2000" b="1" dirty="0" smtClean="0"/>
              <a:t>Reliable, Consistent Experience: </a:t>
            </a:r>
            <a:r>
              <a:rPr lang="en-US" sz="2000" b="1" dirty="0" smtClean="0">
                <a:solidFill>
                  <a:srgbClr val="C00000"/>
                </a:solidFill>
              </a:rPr>
              <a:t>With legacy systems </a:t>
            </a:r>
            <a:r>
              <a:rPr lang="en-US" sz="2000" dirty="0" smtClean="0"/>
              <a:t>users are constantly threatened by the </a:t>
            </a:r>
            <a:r>
              <a:rPr lang="en-US" sz="2000" b="1" dirty="0" smtClean="0">
                <a:solidFill>
                  <a:srgbClr val="C00000"/>
                </a:solidFill>
              </a:rPr>
              <a:t>possibility of server downtime and virus </a:t>
            </a:r>
            <a:r>
              <a:rPr lang="en-US" sz="2000" dirty="0" smtClean="0"/>
              <a:t>or malware attacks. </a:t>
            </a:r>
            <a:r>
              <a:rPr lang="en-US" sz="2000" b="1" dirty="0" smtClean="0">
                <a:solidFill>
                  <a:srgbClr val="0070C0"/>
                </a:solidFill>
              </a:rPr>
              <a:t>With cloud BPM</a:t>
            </a:r>
            <a:r>
              <a:rPr lang="en-US" sz="2000" dirty="0" smtClean="0"/>
              <a:t>, vendors provide </a:t>
            </a:r>
            <a:r>
              <a:rPr lang="en-US" sz="2000" b="1" dirty="0" smtClean="0"/>
              <a:t>ample backup </a:t>
            </a:r>
            <a:r>
              <a:rPr lang="en-US" sz="2000" dirty="0" smtClean="0"/>
              <a:t>to ensure that there’s </a:t>
            </a:r>
            <a:r>
              <a:rPr lang="en-US" sz="2000" b="1" dirty="0" smtClean="0"/>
              <a:t>minimal downtime </a:t>
            </a:r>
            <a:r>
              <a:rPr lang="en-US" sz="2000" dirty="0" smtClean="0"/>
              <a:t>if at all. They also </a:t>
            </a:r>
            <a:r>
              <a:rPr lang="en-US" sz="2000" b="1" dirty="0" smtClean="0">
                <a:solidFill>
                  <a:srgbClr val="0070C0"/>
                </a:solidFill>
              </a:rPr>
              <a:t>protect data using built-in firewalls.</a:t>
            </a:r>
          </a:p>
          <a:p>
            <a:pPr marL="457200" indent="-457200" algn="just">
              <a:buAutoNum type="arabicPeriod" startAt="5"/>
            </a:pPr>
            <a:r>
              <a:rPr lang="en-US" sz="2000" b="1" dirty="0" smtClean="0"/>
              <a:t>Minimal Setup and Maintenance</a:t>
            </a:r>
          </a:p>
          <a:p>
            <a:pPr marL="803275" indent="-346075" algn="just">
              <a:buFont typeface="Wingdings" pitchFamily="2" charset="2"/>
              <a:buChar char="§"/>
            </a:pPr>
            <a:r>
              <a:rPr lang="en-US" sz="2000" dirty="0" smtClean="0"/>
              <a:t>When </a:t>
            </a:r>
            <a:r>
              <a:rPr lang="en-US" sz="2000" b="1" dirty="0" smtClean="0"/>
              <a:t>you use on-premise software</a:t>
            </a:r>
            <a:r>
              <a:rPr lang="en-US" sz="2000" dirty="0" smtClean="0"/>
              <a:t>, you’re </a:t>
            </a:r>
            <a:r>
              <a:rPr lang="en-US" sz="2000" b="1" dirty="0" smtClean="0"/>
              <a:t>saddled</a:t>
            </a:r>
            <a:r>
              <a:rPr lang="en-US" sz="2000" dirty="0" smtClean="0"/>
              <a:t> with endless details like </a:t>
            </a:r>
            <a:r>
              <a:rPr lang="en-US" sz="2000" b="1" dirty="0" smtClean="0"/>
              <a:t>installation, configuration, storing data, ensuring adequate space to run the software, buying additional hardware, and arranging for backups. </a:t>
            </a:r>
            <a:r>
              <a:rPr lang="en-US" sz="2000" dirty="0" smtClean="0"/>
              <a:t>As for </a:t>
            </a:r>
            <a:r>
              <a:rPr lang="en-US" sz="2000" b="1" dirty="0" smtClean="0">
                <a:solidFill>
                  <a:srgbClr val="0070C0"/>
                </a:solidFill>
              </a:rPr>
              <a:t>updates</a:t>
            </a:r>
            <a:r>
              <a:rPr lang="en-US" sz="2000" dirty="0" smtClean="0"/>
              <a:t>, </a:t>
            </a:r>
            <a:r>
              <a:rPr lang="en-US" sz="2000" b="1" dirty="0" smtClean="0">
                <a:solidFill>
                  <a:srgbClr val="0070C0"/>
                </a:solidFill>
              </a:rPr>
              <a:t>installing</a:t>
            </a:r>
            <a:r>
              <a:rPr lang="en-US" sz="2000" dirty="0" smtClean="0"/>
              <a:t> them on each system and </a:t>
            </a:r>
            <a:r>
              <a:rPr lang="en-US" sz="2000" b="1" dirty="0" smtClean="0">
                <a:solidFill>
                  <a:srgbClr val="0070C0"/>
                </a:solidFill>
              </a:rPr>
              <a:t>scheduling required downtime </a:t>
            </a:r>
            <a:r>
              <a:rPr lang="en-US" sz="2000" dirty="0" smtClean="0"/>
              <a:t>becomes your responsibility. Whatever the software needs to function, it becomes your burden to bear. Needless to say, your </a:t>
            </a:r>
            <a:r>
              <a:rPr lang="en-US" sz="2000" b="1" dirty="0" smtClean="0"/>
              <a:t>IT department’s time and energy are heavily taxed.</a:t>
            </a:r>
          </a:p>
          <a:p>
            <a:pPr marL="803275" indent="-346075" algn="just">
              <a:buFont typeface="Wingdings" pitchFamily="2" charset="2"/>
              <a:buChar char="§"/>
            </a:pPr>
            <a:r>
              <a:rPr lang="en-US" sz="2000" b="1" dirty="0" smtClean="0"/>
              <a:t>With cloud BPM</a:t>
            </a:r>
            <a:r>
              <a:rPr lang="en-US" sz="2000" dirty="0" smtClean="0"/>
              <a:t>, the </a:t>
            </a:r>
            <a:r>
              <a:rPr lang="en-US" sz="2000" b="1" dirty="0" smtClean="0"/>
              <a:t>vendor</a:t>
            </a:r>
            <a:r>
              <a:rPr lang="en-US" sz="2000" dirty="0" smtClean="0"/>
              <a:t> assumes </a:t>
            </a:r>
            <a:r>
              <a:rPr lang="en-US" sz="2000" b="1" dirty="0" smtClean="0"/>
              <a:t>responsibility</a:t>
            </a:r>
            <a:r>
              <a:rPr lang="en-US" sz="2000" dirty="0" smtClean="0"/>
              <a:t> for all day-to-day operations of the application. This includes aspects such as </a:t>
            </a:r>
            <a:r>
              <a:rPr lang="en-US" sz="2000" b="1" dirty="0" smtClean="0">
                <a:solidFill>
                  <a:srgbClr val="C00000"/>
                </a:solidFill>
              </a:rPr>
              <a:t>performance, memory, storage, hosting, backups, and downtime</a:t>
            </a:r>
            <a:r>
              <a:rPr lang="en-US" sz="2000" dirty="0" smtClean="0"/>
              <a:t>. In case of new releases or bug fixes, they are immediately implemented for all users. This means that your </a:t>
            </a:r>
            <a:r>
              <a:rPr lang="en-US" sz="2000" b="1" dirty="0" smtClean="0">
                <a:solidFill>
                  <a:srgbClr val="0070C0"/>
                </a:solidFill>
              </a:rPr>
              <a:t>IT department can focus on other pressing matters</a:t>
            </a:r>
            <a:r>
              <a:rPr lang="en-US" sz="2000" dirty="0" smtClean="0"/>
              <a:t>. Meanwhile, any </a:t>
            </a:r>
            <a:r>
              <a:rPr lang="en-US" sz="2000" b="1" dirty="0" smtClean="0">
                <a:solidFill>
                  <a:srgbClr val="C00000"/>
                </a:solidFill>
              </a:rPr>
              <a:t>issues you encounter are easily addressed by round-the-clock support from your cloud</a:t>
            </a:r>
            <a:r>
              <a:rPr lang="en-US" sz="2000" dirty="0" smtClean="0"/>
              <a:t> business process management vendor.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11248</TotalTime>
  <Words>7762</Words>
  <Application>Microsoft Office PowerPoint</Application>
  <PresentationFormat>On-screen Show (4:3)</PresentationFormat>
  <Paragraphs>1790</Paragraphs>
  <Slides>85</Slides>
  <Notes>51</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  Cloud Computing  Unit-IV   Cloud Solutions   By. Dr. Samta Gajbhiye   </vt:lpstr>
      <vt:lpstr> Cloud Ecosystem</vt:lpstr>
      <vt:lpstr> Cloud Ecosystem                   Cont….</vt:lpstr>
      <vt:lpstr>Cloud Ecosystem                   Cont….</vt:lpstr>
      <vt:lpstr>Cloud Ecosystem                   Cont….</vt:lpstr>
      <vt:lpstr>Cloud Business Process Management</vt:lpstr>
      <vt:lpstr>Cloud Business Process Management</vt:lpstr>
      <vt:lpstr>Cloud Business Process Management</vt:lpstr>
      <vt:lpstr>Cloud Business Process Management</vt:lpstr>
      <vt:lpstr>Cloud Service Management</vt:lpstr>
      <vt:lpstr>Cloud Service Management                Cont….</vt:lpstr>
      <vt:lpstr>Cloud Service Management                Cont….</vt:lpstr>
      <vt:lpstr>Cloud Service Management                Cont….</vt:lpstr>
      <vt:lpstr>Cloud Service Management                Cont….</vt:lpstr>
      <vt:lpstr>Cloud Analytics</vt:lpstr>
      <vt:lpstr>Cloud Analytics             Cont….</vt:lpstr>
      <vt:lpstr>Cloud Analytics             Cont….</vt:lpstr>
      <vt:lpstr>Cloud Analytics             Cont….</vt:lpstr>
      <vt:lpstr>Cloud Analytics             Cont….</vt:lpstr>
      <vt:lpstr>Cloud Analytics             Cont….</vt:lpstr>
      <vt:lpstr>Cloud Analytics             Cont….</vt:lpstr>
      <vt:lpstr>Cloud Analytics             Cont….</vt:lpstr>
      <vt:lpstr>Cloud Analytics             Cont….</vt:lpstr>
      <vt:lpstr>Cloud Analytics             Cont….</vt:lpstr>
      <vt:lpstr>Cloud Analytics             Cont….</vt:lpstr>
      <vt:lpstr>Cloud Analytics             Cont….</vt:lpstr>
      <vt:lpstr>Cloud Analytics             Cont….</vt:lpstr>
      <vt:lpstr>Testing Under Cloud</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Testing Under Control                 Cont….</vt:lpstr>
      <vt:lpstr>Cloud Security</vt:lpstr>
      <vt:lpstr>Cloud Security                               Cont….</vt:lpstr>
      <vt:lpstr>Cloud Security                               Cont….</vt:lpstr>
      <vt:lpstr>Cloud Security                               Cont….</vt:lpstr>
      <vt:lpstr>Cloud Security                               Cont….</vt:lpstr>
      <vt:lpstr>Cloud Security                               Cont….</vt:lpstr>
      <vt:lpstr>Cloud security services</vt:lpstr>
      <vt:lpstr>Cloud Computing Security Architecture</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Computing Security Architecture                    Cont….</vt:lpstr>
      <vt:lpstr>Cloud Security challenges</vt:lpstr>
      <vt:lpstr>Cloud Security Policy Implementation</vt:lpstr>
      <vt:lpstr>Cloud Security Policy Implementation              Cont…..</vt:lpstr>
      <vt:lpstr>Cloud Security Policy Implementation          Cont….</vt:lpstr>
      <vt:lpstr>Cloud Security Policy Implementation          Cont….</vt:lpstr>
      <vt:lpstr>Cloud Security Policy Implementation          Cont….</vt:lpstr>
      <vt:lpstr>Cloud Security Policy Implementation          Cont….</vt:lpstr>
      <vt:lpstr>Cloud Security Policy Implementation                      Cont…</vt:lpstr>
      <vt:lpstr>Cloud Security Policy Implementation                      Cont…</vt:lpstr>
      <vt:lpstr>Cloud Security Policy Implementation                      Cont…</vt:lpstr>
      <vt:lpstr>Virtualization security Management</vt:lpstr>
      <vt:lpstr>Virtualization security Management             Cont…..</vt:lpstr>
      <vt:lpstr>Virtualization security Management        Cont…..</vt:lpstr>
      <vt:lpstr>Virtualization security Management        Cont…..</vt:lpstr>
      <vt:lpstr>Virtualization security Management        Cont…..</vt:lpstr>
      <vt:lpstr>Virtualization security Management        Cont…..</vt:lpstr>
      <vt:lpstr>Secure Cloud Software Requirements</vt:lpstr>
      <vt:lpstr>Secure Cloud Software Requirements           Cont….</vt:lpstr>
      <vt:lpstr>Secure Cloud Software Requirements           Cont….</vt:lpstr>
      <vt:lpstr>Secure Cloud Software Requirements           Cont….</vt:lpstr>
      <vt:lpstr>Secure Cloud Software Requirements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Unit-III  Cloud Computing Architecture    By. Dr. Samta Gajbhiye</dc:title>
  <dc:creator>USER</dc:creator>
  <cp:lastModifiedBy>CSELP</cp:lastModifiedBy>
  <cp:revision>957</cp:revision>
  <dcterms:created xsi:type="dcterms:W3CDTF">2023-03-14T15:35:07Z</dcterms:created>
  <dcterms:modified xsi:type="dcterms:W3CDTF">2023-04-15T05:10:06Z</dcterms:modified>
</cp:coreProperties>
</file>