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62" r:id="rId6"/>
    <p:sldId id="263" r:id="rId7"/>
    <p:sldId id="264" r:id="rId8"/>
    <p:sldId id="258" r:id="rId9"/>
    <p:sldId id="261"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8055DE-F42D-4A0B-B47F-A368B4C8BD7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055DE-F42D-4A0B-B47F-A368B4C8BD7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055DE-F42D-4A0B-B47F-A368B4C8BD7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055DE-F42D-4A0B-B47F-A368B4C8BD7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055DE-F42D-4A0B-B47F-A368B4C8BD71}"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8055DE-F42D-4A0B-B47F-A368B4C8BD71}"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055DE-F42D-4A0B-B47F-A368B4C8BD71}"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055DE-F42D-4A0B-B47F-A368B4C8BD71}"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055DE-F42D-4A0B-B47F-A368B4C8BD71}"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055DE-F42D-4A0B-B47F-A368B4C8BD71}"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055DE-F42D-4A0B-B47F-A368B4C8BD71}"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CDC0A-ACD2-4821-BC3E-9E410AB68D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055DE-F42D-4A0B-B47F-A368B4C8BD71}" type="datetimeFigureOut">
              <a:rPr lang="en-US" smtClean="0"/>
              <a:t>3/26/2021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CDC0A-ACD2-4821-BC3E-9E410AB68D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143000"/>
          </a:xfrm>
        </p:spPr>
        <p:txBody>
          <a:bodyPr/>
          <a:lstStyle/>
          <a:p>
            <a:r>
              <a:rPr lang="en-US" b="1" dirty="0" smtClean="0"/>
              <a:t>ATM Networks</a:t>
            </a:r>
            <a:endParaRPr lang="en-US" dirty="0"/>
          </a:p>
        </p:txBody>
      </p:sp>
      <p:sp>
        <p:nvSpPr>
          <p:cNvPr id="3" name="Subtitle 2"/>
          <p:cNvSpPr>
            <a:spLocks noGrp="1"/>
          </p:cNvSpPr>
          <p:nvPr>
            <p:ph type="subTitle" idx="1"/>
          </p:nvPr>
        </p:nvSpPr>
        <p:spPr>
          <a:xfrm>
            <a:off x="838200" y="990600"/>
            <a:ext cx="7772400" cy="5562600"/>
          </a:xfrm>
        </p:spPr>
        <p:txBody>
          <a:bodyPr>
            <a:normAutofit fontScale="77500" lnSpcReduction="20000"/>
          </a:bodyPr>
          <a:lstStyle/>
          <a:p>
            <a:pPr algn="just"/>
            <a:r>
              <a:rPr lang="en-US" dirty="0" smtClean="0">
                <a:solidFill>
                  <a:schemeClr val="tx1"/>
                </a:solidFill>
                <a:latin typeface="Times New Roman" pitchFamily="18" charset="0"/>
                <a:cs typeface="Times New Roman" pitchFamily="18" charset="0"/>
              </a:rPr>
              <a:t>ATM </a:t>
            </a:r>
            <a:r>
              <a:rPr lang="en-US" dirty="0">
                <a:solidFill>
                  <a:schemeClr val="tx1"/>
                </a:solidFill>
                <a:latin typeface="Times New Roman" pitchFamily="18" charset="0"/>
                <a:cs typeface="Times New Roman" pitchFamily="18" charset="0"/>
              </a:rPr>
              <a:t>stands for Asynchronous Transfer Mode. It is a switching technique that uses time division multiplexing (TDM) for data communications.</a:t>
            </a:r>
          </a:p>
          <a:p>
            <a:pPr algn="just" fontAlgn="base"/>
            <a:r>
              <a:rPr lang="en-US" b="1" dirty="0">
                <a:solidFill>
                  <a:schemeClr val="tx1"/>
                </a:solidFill>
              </a:rPr>
              <a:t>Asynchronous Transfer Mode (ATM):</a:t>
            </a:r>
            <a:r>
              <a:rPr lang="en-US" dirty="0">
                <a:solidFill>
                  <a:schemeClr val="tx1"/>
                </a:solidFill>
              </a:rPr>
              <a:t/>
            </a:r>
            <a:br>
              <a:rPr lang="en-US" dirty="0">
                <a:solidFill>
                  <a:schemeClr val="tx1"/>
                </a:solidFill>
              </a:rPr>
            </a:br>
            <a:r>
              <a:rPr lang="en-US" dirty="0">
                <a:solidFill>
                  <a:schemeClr val="tx1"/>
                </a:solidFill>
              </a:rPr>
              <a:t>It is an International Telecommunication Union- Telecommunications Standards Section (ITU-T) efficient for call relay and it transmits all information including multiple service types such as data, video or voice which is conveyed in small fixed size packets called cells. Cells are transmitted asynchronously and the network is connection oriented.</a:t>
            </a:r>
          </a:p>
          <a:p>
            <a:pPr algn="just" fontAlgn="base"/>
            <a:r>
              <a:rPr lang="en-US" dirty="0">
                <a:solidFill>
                  <a:schemeClr val="tx1"/>
                </a:solidFill>
              </a:rPr>
              <a:t>ATM is a technology which has some event in the development of broadband ISDN in 1970s and 1980s, which can be considered an evolution of packet switching. </a:t>
            </a:r>
            <a:r>
              <a:rPr lang="en-US" i="1" dirty="0">
                <a:solidFill>
                  <a:schemeClr val="tx1"/>
                </a:solidFill>
              </a:rPr>
              <a:t>Each cell is 53 bytes long</a:t>
            </a:r>
            <a:r>
              <a:rPr lang="en-US" dirty="0">
                <a:solidFill>
                  <a:schemeClr val="tx1"/>
                </a:solidFill>
              </a:rPr>
              <a:t> – 5 bytes header and 48 bytes payload. Making an ATM call requires first sending a message to set up a connection.</a:t>
            </a:r>
          </a:p>
          <a:p>
            <a:pPr algn="just"/>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70000" lnSpcReduction="20000"/>
          </a:bodyPr>
          <a:lstStyle/>
          <a:p>
            <a:pPr fontAlgn="base"/>
            <a:r>
              <a:rPr lang="en-US" b="1" dirty="0"/>
              <a:t>ATM Adaption Layer (AAL) –</a:t>
            </a:r>
            <a:r>
              <a:rPr lang="en-US" dirty="0"/>
              <a:t/>
            </a:r>
            <a:br>
              <a:rPr lang="en-US" dirty="0"/>
            </a:br>
            <a:r>
              <a:rPr lang="en-US" dirty="0"/>
              <a:t>It is meant for isolating higher layer protocols from details of ATM processes and prepares for conversion of user data into cells and segments it into 48-byte cell payloads. AAL protocol excepts transmission from upper layer services and help them in mapping applications, e.g., voice, data to ATM cells.</a:t>
            </a:r>
          </a:p>
          <a:p>
            <a:pPr fontAlgn="base"/>
            <a:r>
              <a:rPr lang="en-US" b="1" dirty="0"/>
              <a:t>Physical Layer –</a:t>
            </a:r>
            <a:r>
              <a:rPr lang="en-US" dirty="0"/>
              <a:t/>
            </a:r>
            <a:br>
              <a:rPr lang="en-US" dirty="0"/>
            </a:br>
            <a:r>
              <a:rPr lang="en-US" dirty="0"/>
              <a:t>It manages the medium-dependent transmission and is divided into two parts physical medium-dependent </a:t>
            </a:r>
            <a:r>
              <a:rPr lang="en-US" dirty="0" err="1"/>
              <a:t>sublayer</a:t>
            </a:r>
            <a:r>
              <a:rPr lang="en-US" dirty="0"/>
              <a:t> and transmission convergence </a:t>
            </a:r>
            <a:r>
              <a:rPr lang="en-US" dirty="0" err="1"/>
              <a:t>sublayer</a:t>
            </a:r>
            <a:r>
              <a:rPr lang="en-US" dirty="0"/>
              <a:t>. Main functions are as follows:</a:t>
            </a:r>
          </a:p>
          <a:p>
            <a:pPr lvl="1" fontAlgn="base"/>
            <a:r>
              <a:rPr lang="en-US" dirty="0"/>
              <a:t>It converts cells into a bit stream.</a:t>
            </a:r>
          </a:p>
          <a:p>
            <a:pPr lvl="1" fontAlgn="base"/>
            <a:r>
              <a:rPr lang="en-US" dirty="0"/>
              <a:t>It controls the transmission and receipt of bits in the physical medium.</a:t>
            </a:r>
          </a:p>
          <a:p>
            <a:pPr lvl="1" fontAlgn="base"/>
            <a:r>
              <a:rPr lang="en-US" dirty="0"/>
              <a:t>It can track the ATM cell boundaries.</a:t>
            </a:r>
          </a:p>
          <a:p>
            <a:pPr lvl="1" fontAlgn="base"/>
            <a:r>
              <a:rPr lang="en-US" dirty="0"/>
              <a:t>Looks for the packaging of cells into appropriate type of frames.</a:t>
            </a:r>
          </a:p>
          <a:p>
            <a:pPr fontAlgn="base"/>
            <a:r>
              <a:rPr lang="en-US" b="1" dirty="0"/>
              <a:t>ATM Layer –</a:t>
            </a:r>
            <a:r>
              <a:rPr lang="en-US" dirty="0"/>
              <a:t/>
            </a:r>
            <a:br>
              <a:rPr lang="en-US" dirty="0"/>
            </a:br>
            <a:r>
              <a:rPr lang="en-US" dirty="0"/>
              <a:t>It handles transmission, switching, congestion control, cell header processing, sequential delivery, etc., and is responsible for simultaneously sharing the virtual circuits over the physical link known as cell multiplexing and passing cells through ATM network known as cell relay making use of the VPI and VCI information in the cell header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ATM Applications:</a:t>
            </a:r>
            <a:r>
              <a:rPr lang="en-US" dirty="0" smtClean="0"/>
              <a:t/>
            </a:r>
            <a:br>
              <a:rPr lang="en-US" dirty="0" smtClean="0"/>
            </a:br>
            <a:endParaRPr lang="en-US" dirty="0"/>
          </a:p>
        </p:txBody>
      </p:sp>
      <p:sp>
        <p:nvSpPr>
          <p:cNvPr id="3" name="Content Placeholder 2"/>
          <p:cNvSpPr>
            <a:spLocks noGrp="1"/>
          </p:cNvSpPr>
          <p:nvPr>
            <p:ph idx="1"/>
          </p:nvPr>
        </p:nvSpPr>
        <p:spPr>
          <a:xfrm>
            <a:off x="609600" y="685800"/>
            <a:ext cx="8229600" cy="5791200"/>
          </a:xfrm>
        </p:spPr>
        <p:txBody>
          <a:bodyPr>
            <a:normAutofit fontScale="70000" lnSpcReduction="20000"/>
          </a:bodyPr>
          <a:lstStyle/>
          <a:p>
            <a:pPr fontAlgn="base"/>
            <a:r>
              <a:rPr lang="en-US" b="1" dirty="0" smtClean="0"/>
              <a:t>ATM </a:t>
            </a:r>
            <a:r>
              <a:rPr lang="en-US" b="1" dirty="0"/>
              <a:t>WANs –</a:t>
            </a:r>
            <a:r>
              <a:rPr lang="en-US" dirty="0"/>
              <a:t/>
            </a:r>
            <a:br>
              <a:rPr lang="en-US" dirty="0"/>
            </a:br>
            <a:r>
              <a:rPr lang="en-US" dirty="0"/>
              <a:t>It can be used as a WAN to send cells over long distances, router serving as a end-point between ATM network and other networks, which has two stacks of protocol.</a:t>
            </a:r>
          </a:p>
          <a:p>
            <a:pPr fontAlgn="base"/>
            <a:r>
              <a:rPr lang="en-US" b="1" dirty="0"/>
              <a:t>Multimedia virtual private networks and managed services –</a:t>
            </a:r>
            <a:r>
              <a:rPr lang="en-US" dirty="0"/>
              <a:t/>
            </a:r>
            <a:br>
              <a:rPr lang="en-US" dirty="0"/>
            </a:br>
            <a:r>
              <a:rPr lang="en-US" dirty="0"/>
              <a:t>It helps in managing ATM, LAN, voice and video services and is capable of full-service virtual private-networking, which includes integrated access of multimedia.</a:t>
            </a:r>
          </a:p>
          <a:p>
            <a:pPr fontAlgn="base"/>
            <a:r>
              <a:rPr lang="en-US" b="1" dirty="0"/>
              <a:t>Frame relay backbone –</a:t>
            </a:r>
            <a:r>
              <a:rPr lang="en-US" dirty="0"/>
              <a:t/>
            </a:r>
            <a:br>
              <a:rPr lang="en-US" dirty="0"/>
            </a:br>
            <a:r>
              <a:rPr lang="en-US" dirty="0"/>
              <a:t>Frame relay services are used as a networking infrastructure for a range of data services and enabling frame relay ATM service to Internetworking services.</a:t>
            </a:r>
          </a:p>
          <a:p>
            <a:pPr fontAlgn="base"/>
            <a:r>
              <a:rPr lang="en-US" b="1" dirty="0"/>
              <a:t>Residential broadband networks –</a:t>
            </a:r>
            <a:r>
              <a:rPr lang="en-US" dirty="0"/>
              <a:t/>
            </a:r>
            <a:br>
              <a:rPr lang="en-US" dirty="0"/>
            </a:br>
            <a:r>
              <a:rPr lang="en-US" dirty="0"/>
              <a:t>ATM is by choice provides the networking infrastructure for the establishment of residential broadband services in search for highly scalable solutions.</a:t>
            </a:r>
          </a:p>
          <a:p>
            <a:pPr fontAlgn="base"/>
            <a:r>
              <a:rPr lang="en-US" b="1" dirty="0"/>
              <a:t>Carrier infrastructure for telephone and private line networks –</a:t>
            </a:r>
            <a:r>
              <a:rPr lang="en-US" dirty="0"/>
              <a:t/>
            </a:r>
            <a:br>
              <a:rPr lang="en-US" dirty="0"/>
            </a:br>
            <a:r>
              <a:rPr lang="en-US" dirty="0"/>
              <a:t>To make more effective use of SONET/SDH fiber infrastructures by building the ATM infrastructure for carrying the telephonic and private-line traffic.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pPr algn="just"/>
            <a:r>
              <a:rPr lang="en-US" dirty="0" smtClean="0">
                <a:solidFill>
                  <a:schemeClr val="tx1"/>
                </a:solidFill>
              </a:rPr>
              <a:t>ATM is a technology which has some event in the development of broadband ISDN in 1970s and 1980s, which can be considered an evolution of packet switching. </a:t>
            </a:r>
            <a:r>
              <a:rPr lang="en-US" i="1" dirty="0" smtClean="0">
                <a:solidFill>
                  <a:schemeClr val="tx1"/>
                </a:solidFill>
              </a:rPr>
              <a:t>Each cell is 53 bytes long</a:t>
            </a:r>
            <a:r>
              <a:rPr lang="en-US" dirty="0" smtClean="0">
                <a:solidFill>
                  <a:schemeClr val="tx1"/>
                </a:solidFill>
              </a:rPr>
              <a:t> – 5 bytes header and 48 bytes payload. Making an ATM call requires first sending a message to set up a connection.</a:t>
            </a:r>
          </a:p>
          <a:p>
            <a:pPr algn="just"/>
            <a:r>
              <a:rPr lang="en-US" dirty="0"/>
              <a:t>Subsequently all cells follow the same path to the destination. It can handle both constant rate traffic and variable rate traffic. Thus it can carry multiple types of traffic with </a:t>
            </a:r>
            <a:r>
              <a:rPr lang="en-US" b="1" dirty="0"/>
              <a:t>end-to-end</a:t>
            </a:r>
            <a:r>
              <a:rPr lang="en-US" dirty="0"/>
              <a:t> quality of service. ATM is independent of transmission medium, they maybe sent on a wire or fiber by themselves or they may also be packaged inside the payload of other carrier systems. ATM networks use “Packet” or “cell” Switching with virtual circuits. It’s design helps in the implementation of high performance multimedia networking.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7184-1531716633.jpg"/>
          <p:cNvPicPr>
            <a:picLocks noGrp="1" noChangeAspect="1"/>
          </p:cNvPicPr>
          <p:nvPr>
            <p:ph idx="1"/>
          </p:nvPr>
        </p:nvPicPr>
        <p:blipFill>
          <a:blip r:embed="rId2"/>
          <a:stretch>
            <a:fillRect/>
          </a:stretch>
        </p:blipFill>
        <p:spPr>
          <a:xfrm>
            <a:off x="1066800" y="1447800"/>
            <a:ext cx="7239000" cy="4114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solidFill>
                  <a:schemeClr val="tx1"/>
                </a:solidFill>
                <a:latin typeface="Times New Roman" pitchFamily="18" charset="0"/>
                <a:cs typeface="Times New Roman" pitchFamily="18" charset="0"/>
              </a:rPr>
              <a:t>Benefits of ATM Networks are</a:t>
            </a:r>
            <a:br>
              <a:rPr lang="en-US" dirty="0" smtClean="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33400" y="990600"/>
            <a:ext cx="8229600" cy="4525963"/>
          </a:xfrm>
        </p:spPr>
        <p:txBody>
          <a:bodyPr>
            <a:normAutofit fontScale="92500" lnSpcReduction="20000"/>
          </a:bodyPr>
          <a:lstStyle/>
          <a:p>
            <a:pPr algn="just"/>
            <a:r>
              <a:rPr lang="en-US" dirty="0" smtClean="0">
                <a:solidFill>
                  <a:schemeClr val="tx1"/>
                </a:solidFill>
                <a:latin typeface="Times New Roman" pitchFamily="18" charset="0"/>
                <a:cs typeface="Times New Roman" pitchFamily="18" charset="0"/>
              </a:rPr>
              <a:t>It provides the dynamic bandwidth that is particularly suited for </a:t>
            </a:r>
            <a:r>
              <a:rPr lang="en-US" dirty="0" err="1" smtClean="0">
                <a:solidFill>
                  <a:schemeClr val="tx1"/>
                </a:solidFill>
                <a:latin typeface="Times New Roman" pitchFamily="18" charset="0"/>
                <a:cs typeface="Times New Roman" pitchFamily="18" charset="0"/>
              </a:rPr>
              <a:t>bursty</a:t>
            </a:r>
            <a:r>
              <a:rPr lang="en-US" dirty="0" smtClean="0">
                <a:solidFill>
                  <a:schemeClr val="tx1"/>
                </a:solidFill>
                <a:latin typeface="Times New Roman" pitchFamily="18" charset="0"/>
                <a:cs typeface="Times New Roman" pitchFamily="18" charset="0"/>
              </a:rPr>
              <a:t> traffic.</a:t>
            </a:r>
          </a:p>
          <a:p>
            <a:pPr algn="just"/>
            <a:r>
              <a:rPr lang="en-US" dirty="0" smtClean="0">
                <a:solidFill>
                  <a:schemeClr val="tx1"/>
                </a:solidFill>
                <a:latin typeface="Times New Roman" pitchFamily="18" charset="0"/>
                <a:cs typeface="Times New Roman" pitchFamily="18" charset="0"/>
              </a:rPr>
              <a:t>Since all data are encoded into identical cells, data transmission is simple, uniform and predictable.</a:t>
            </a:r>
          </a:p>
          <a:p>
            <a:pPr algn="just"/>
            <a:r>
              <a:rPr lang="en-US" dirty="0" smtClean="0">
                <a:solidFill>
                  <a:schemeClr val="tx1"/>
                </a:solidFill>
                <a:latin typeface="Times New Roman" pitchFamily="18" charset="0"/>
                <a:cs typeface="Times New Roman" pitchFamily="18" charset="0"/>
              </a:rPr>
              <a:t>Uniform packet size ensures that mixed traffic is handled efficiently.</a:t>
            </a:r>
          </a:p>
          <a:p>
            <a:pPr algn="just"/>
            <a:r>
              <a:rPr lang="en-US" dirty="0" smtClean="0">
                <a:solidFill>
                  <a:schemeClr val="tx1"/>
                </a:solidFill>
                <a:latin typeface="Times New Roman" pitchFamily="18" charset="0"/>
                <a:cs typeface="Times New Roman" pitchFamily="18" charset="0"/>
              </a:rPr>
              <a:t>Small sized header reduces packet overload, thus ensuring effective bandwidth usage.</a:t>
            </a:r>
          </a:p>
          <a:p>
            <a:pPr algn="just"/>
            <a:r>
              <a:rPr lang="en-US" dirty="0" smtClean="0">
                <a:solidFill>
                  <a:schemeClr val="tx1"/>
                </a:solidFill>
                <a:latin typeface="Times New Roman" pitchFamily="18" charset="0"/>
                <a:cs typeface="Times New Roman" pitchFamily="18" charset="0"/>
              </a:rPr>
              <a:t>ATM networks are scalable both in size and speed.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smtClean="0"/>
              <a:t>ATM Cell Format </a:t>
            </a:r>
            <a:endParaRPr lang="en-US" dirty="0"/>
          </a:p>
        </p:txBody>
      </p:sp>
      <p:sp>
        <p:nvSpPr>
          <p:cNvPr id="3" name="Content Placeholder 2"/>
          <p:cNvSpPr>
            <a:spLocks noGrp="1"/>
          </p:cNvSpPr>
          <p:nvPr>
            <p:ph idx="1"/>
          </p:nvPr>
        </p:nvSpPr>
        <p:spPr>
          <a:xfrm>
            <a:off x="457200" y="914400"/>
            <a:ext cx="8229600" cy="5181600"/>
          </a:xfrm>
        </p:spPr>
        <p:txBody>
          <a:bodyPr/>
          <a:lstStyle/>
          <a:p>
            <a:pPr algn="just">
              <a:buNone/>
            </a:pPr>
            <a:r>
              <a:rPr lang="en-US" dirty="0" smtClean="0"/>
              <a:t>As </a:t>
            </a:r>
            <a:r>
              <a:rPr lang="en-US" dirty="0"/>
              <a:t>information is transmitted in ATM in the </a:t>
            </a:r>
            <a:r>
              <a:rPr lang="en-US" dirty="0" smtClean="0"/>
              <a:t>form of </a:t>
            </a:r>
            <a:r>
              <a:rPr lang="en-US" dirty="0"/>
              <a:t>fixed size units called </a:t>
            </a:r>
            <a:r>
              <a:rPr lang="en-US" b="1" dirty="0"/>
              <a:t>cells</a:t>
            </a:r>
            <a:r>
              <a:rPr lang="en-US" dirty="0"/>
              <a:t>. As known already each cell is 53 bytes long which consists of 5 bytes header and 48 bytes payload</a:t>
            </a:r>
            <a:r>
              <a:rPr lang="en-US" dirty="0" smtClean="0"/>
              <a:t>.</a:t>
            </a:r>
          </a:p>
          <a:p>
            <a:pPr algn="just">
              <a:buNone/>
            </a:pPr>
            <a:endParaRPr lang="en-US" dirty="0"/>
          </a:p>
        </p:txBody>
      </p:sp>
      <p:pic>
        <p:nvPicPr>
          <p:cNvPr id="4" name="Picture 3" descr="111-12.png"/>
          <p:cNvPicPr>
            <a:picLocks noChangeAspect="1"/>
          </p:cNvPicPr>
          <p:nvPr/>
        </p:nvPicPr>
        <p:blipFill>
          <a:blip r:embed="rId2"/>
          <a:stretch>
            <a:fillRect/>
          </a:stretch>
        </p:blipFill>
        <p:spPr>
          <a:xfrm>
            <a:off x="457200" y="3581400"/>
            <a:ext cx="8382000" cy="243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Transfer Mode can be of two format types which are as follows:</a:t>
            </a:r>
          </a:p>
        </p:txBody>
      </p:sp>
      <p:sp>
        <p:nvSpPr>
          <p:cNvPr id="3" name="Content Placeholder 2"/>
          <p:cNvSpPr>
            <a:spLocks noGrp="1"/>
          </p:cNvSpPr>
          <p:nvPr>
            <p:ph idx="1"/>
          </p:nvPr>
        </p:nvSpPr>
        <p:spPr/>
        <p:txBody>
          <a:bodyPr>
            <a:normAutofit lnSpcReduction="10000"/>
          </a:bodyPr>
          <a:lstStyle/>
          <a:p>
            <a:pPr algn="just" fontAlgn="base"/>
            <a:r>
              <a:rPr lang="en-US" b="1" dirty="0"/>
              <a:t>UNI Header:</a:t>
            </a:r>
            <a:r>
              <a:rPr lang="en-US" dirty="0"/>
              <a:t> which is used within private networks of ATM for communication between ATM endpoints and ATM switches. It includes the Generic Flow Control (GFC) field.</a:t>
            </a:r>
          </a:p>
          <a:p>
            <a:pPr algn="just" fontAlgn="base"/>
            <a:r>
              <a:rPr lang="en-US" b="1" dirty="0"/>
              <a:t>NNI Header:</a:t>
            </a:r>
            <a:r>
              <a:rPr lang="en-US" dirty="0"/>
              <a:t> is used for communication between ATM switches, and it does not include the Generic Flow Control(GFC) instead it includes a Virtual Path Identifier (VPI) which occupies the first 12 bits.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22..png"/>
          <p:cNvPicPr>
            <a:picLocks noGrp="1" noChangeAspect="1"/>
          </p:cNvPicPr>
          <p:nvPr>
            <p:ph idx="1"/>
          </p:nvPr>
        </p:nvPicPr>
        <p:blipFill>
          <a:blip r:embed="rId2"/>
          <a:stretch>
            <a:fillRect/>
          </a:stretch>
        </p:blipFill>
        <p:spPr>
          <a:xfrm>
            <a:off x="457200" y="914400"/>
            <a:ext cx="8305800" cy="435371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latin typeface="Times New Roman" pitchFamily="18" charset="0"/>
                <a:cs typeface="Times New Roman" pitchFamily="18" charset="0"/>
              </a:rPr>
              <a:t>ATM reference model comprises of three layers</a:t>
            </a:r>
            <a:br>
              <a:rPr lang="en-US" b="1" dirty="0" smtClean="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458200" cy="5486400"/>
          </a:xfrm>
        </p:spPr>
        <p:txBody>
          <a:bodyPr>
            <a:normAutofit fontScale="62500" lnSpcReduction="20000"/>
          </a:bodyPr>
          <a:lstStyle/>
          <a:p>
            <a:pPr algn="just"/>
            <a:r>
              <a:rPr lang="en-US" b="1" dirty="0" smtClean="0">
                <a:solidFill>
                  <a:schemeClr val="tx1"/>
                </a:solidFill>
                <a:latin typeface="Times New Roman" pitchFamily="18" charset="0"/>
                <a:cs typeface="Times New Roman" pitchFamily="18" charset="0"/>
              </a:rPr>
              <a:t>Physical Layer −</a:t>
            </a:r>
            <a:r>
              <a:rPr lang="en-US" dirty="0" smtClean="0">
                <a:solidFill>
                  <a:schemeClr val="tx1"/>
                </a:solidFill>
                <a:latin typeface="Times New Roman" pitchFamily="18" charset="0"/>
                <a:cs typeface="Times New Roman" pitchFamily="18" charset="0"/>
              </a:rPr>
              <a:t> This layer corresponds to physical layer of OSI model. At this layer, the cells are converted into bit streams and transmitted over the physical medium. This layer has two sub layers: PMD sub layer (Physical Medium Dependent) and TC (Transmission Convergence) sub layer.</a:t>
            </a:r>
          </a:p>
          <a:p>
            <a:pPr algn="just"/>
            <a:r>
              <a:rPr lang="en-US" b="1" dirty="0" smtClean="0">
                <a:solidFill>
                  <a:schemeClr val="tx1"/>
                </a:solidFill>
                <a:latin typeface="Times New Roman" pitchFamily="18" charset="0"/>
                <a:cs typeface="Times New Roman" pitchFamily="18" charset="0"/>
              </a:rPr>
              <a:t>ATM Layer −</a:t>
            </a:r>
            <a:r>
              <a:rPr lang="en-US" dirty="0" smtClean="0">
                <a:solidFill>
                  <a:schemeClr val="tx1"/>
                </a:solidFill>
                <a:latin typeface="Times New Roman" pitchFamily="18" charset="0"/>
                <a:cs typeface="Times New Roman" pitchFamily="18" charset="0"/>
              </a:rPr>
              <a:t>This layer is comparable to data link layer of OSI model. It accepts the 48 byte segments from the upper layer, adds a 5 byte header to each segment and converts into 53 byte cells. This layer is responsible for routing of each cell, traffic management, multiplexing and switching.</a:t>
            </a:r>
          </a:p>
          <a:p>
            <a:pPr algn="just"/>
            <a:r>
              <a:rPr lang="en-US" b="1" dirty="0" smtClean="0">
                <a:solidFill>
                  <a:schemeClr val="tx1"/>
                </a:solidFill>
                <a:latin typeface="Times New Roman" pitchFamily="18" charset="0"/>
                <a:cs typeface="Times New Roman" pitchFamily="18" charset="0"/>
              </a:rPr>
              <a:t>ATM Adaptation Layer (AAL) −</a:t>
            </a:r>
            <a:r>
              <a:rPr lang="en-US" dirty="0" smtClean="0">
                <a:solidFill>
                  <a:schemeClr val="tx1"/>
                </a:solidFill>
                <a:latin typeface="Times New Roman" pitchFamily="18" charset="0"/>
                <a:cs typeface="Times New Roman" pitchFamily="18" charset="0"/>
              </a:rPr>
              <a:t>This layer corresponds to network layer of OSI model. It provides facilities to the existing packet switched networks to connect to ATM network and use its services. It accepts the data and converts them into fixed sized segments. The transmissions can be of fixed or variable data rate. This layer has two sub layers − Convergence sub layer and Segmentation and Reassembly sub layer.</a:t>
            </a:r>
          </a:p>
          <a:p>
            <a:pPr algn="just"/>
            <a:r>
              <a:rPr lang="en-US" b="1" dirty="0" smtClean="0">
                <a:solidFill>
                  <a:schemeClr val="tx1"/>
                </a:solidFill>
                <a:latin typeface="Times New Roman" pitchFamily="18" charset="0"/>
                <a:cs typeface="Times New Roman" pitchFamily="18" charset="0"/>
              </a:rPr>
              <a:t>ATM endpoints −</a:t>
            </a:r>
            <a:r>
              <a:rPr lang="en-US" dirty="0" smtClean="0">
                <a:solidFill>
                  <a:schemeClr val="tx1"/>
                </a:solidFill>
                <a:latin typeface="Times New Roman" pitchFamily="18" charset="0"/>
                <a:cs typeface="Times New Roman" pitchFamily="18" charset="0"/>
              </a:rPr>
              <a:t> It contains ATM network interface adaptor. Examples of endpoints are workstations, routers, CODECs, LAN switches, etc.</a:t>
            </a:r>
          </a:p>
          <a:p>
            <a:pPr algn="just"/>
            <a:r>
              <a:rPr lang="en-US" b="1" dirty="0" smtClean="0">
                <a:solidFill>
                  <a:schemeClr val="tx1"/>
                </a:solidFill>
              </a:rPr>
              <a:t>ATM switch −</a:t>
            </a:r>
            <a:r>
              <a:rPr lang="en-US" dirty="0" smtClean="0">
                <a:solidFill>
                  <a:schemeClr val="tx1"/>
                </a:solidFill>
              </a:rPr>
              <a:t>It transmits cells through the ATM networks. It accepts the incoming cells from ATM endpoints (UNI) or another switch (NNI), updates cell header and retransmits cell towards destination.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ATM LAYER/ARCHITECTURE/STRUCTURE</a:t>
            </a:r>
            <a:endParaRPr lang="en-US" dirty="0"/>
          </a:p>
        </p:txBody>
      </p:sp>
      <p:pic>
        <p:nvPicPr>
          <p:cNvPr id="4" name="Content Placeholder 3" descr="ATM-Qo3.gif"/>
          <p:cNvPicPr>
            <a:picLocks noGrp="1" noChangeAspect="1"/>
          </p:cNvPicPr>
          <p:nvPr>
            <p:ph idx="1"/>
          </p:nvPr>
        </p:nvPicPr>
        <p:blipFill>
          <a:blip r:embed="rId2"/>
          <a:stretch>
            <a:fillRect/>
          </a:stretch>
        </p:blipFill>
        <p:spPr>
          <a:xfrm>
            <a:off x="381000" y="1447800"/>
            <a:ext cx="8305799" cy="50292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190</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ATM Networks</vt:lpstr>
      <vt:lpstr>Slide 2</vt:lpstr>
      <vt:lpstr>Slide 3</vt:lpstr>
      <vt:lpstr>Benefits of ATM Networks are </vt:lpstr>
      <vt:lpstr>ATM Cell Format </vt:lpstr>
      <vt:lpstr>Asynchronous Transfer Mode can be of two format types which are as follows:</vt:lpstr>
      <vt:lpstr>Slide 7</vt:lpstr>
      <vt:lpstr>ATM reference model comprises of three layers </vt:lpstr>
      <vt:lpstr>ATM LAYER/ARCHITECTURE/STRUCTURE</vt:lpstr>
      <vt:lpstr>Slide 10</vt:lpstr>
      <vt:lpstr>ATM Applications: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Networks</dc:title>
  <dc:creator>CRMC</dc:creator>
  <cp:lastModifiedBy>CRMC</cp:lastModifiedBy>
  <cp:revision>30</cp:revision>
  <dcterms:created xsi:type="dcterms:W3CDTF">2021-03-26T05:38:26Z</dcterms:created>
  <dcterms:modified xsi:type="dcterms:W3CDTF">2021-03-26T11:26:54Z</dcterms:modified>
</cp:coreProperties>
</file>