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6"/>
  </p:notesMasterIdLst>
  <p:handoutMasterIdLst>
    <p:handoutMasterId r:id="rId28"/>
  </p:handoutMasterIdLst>
  <p:sldIdLst>
    <p:sldId id="277" r:id="rId5"/>
    <p:sldId id="399" r:id="rId7"/>
    <p:sldId id="408" r:id="rId8"/>
    <p:sldId id="425" r:id="rId9"/>
    <p:sldId id="411" r:id="rId10"/>
    <p:sldId id="401" r:id="rId11"/>
    <p:sldId id="402" r:id="rId12"/>
    <p:sldId id="403" r:id="rId13"/>
    <p:sldId id="414" r:id="rId14"/>
    <p:sldId id="427" r:id="rId15"/>
    <p:sldId id="428" r:id="rId16"/>
    <p:sldId id="404" r:id="rId17"/>
    <p:sldId id="437" r:id="rId18"/>
    <p:sldId id="438" r:id="rId19"/>
    <p:sldId id="439" r:id="rId20"/>
    <p:sldId id="440" r:id="rId21"/>
    <p:sldId id="441" r:id="rId22"/>
    <p:sldId id="442" r:id="rId23"/>
    <p:sldId id="443" r:id="rId24"/>
    <p:sldId id="405" r:id="rId25"/>
    <p:sldId id="406" r:id="rId26"/>
    <p:sldId id="40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72" d="100"/>
          <a:sy n="72" d="100"/>
        </p:scale>
        <p:origin x="858" y="78"/>
      </p:cViewPr>
      <p:guideLst>
        <p:guide orient="horz" pos="2160"/>
        <p:guide pos="383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5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60732FBC-CC67-4B17-8935-02F23E3364A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jpeg"/><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jpeg"/><Relationship Id="rId1" Type="http://schemas.openxmlformats.org/officeDocument/2006/relationships/image" Target="../media/image22.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stackoverflow.com/" TargetMode="External"/><Relationship Id="rId2" Type="http://schemas.openxmlformats.org/officeDocument/2006/relationships/hyperlink" Target="http://www.github.com/" TargetMode="External"/><Relationship Id="rId1" Type="http://schemas.openxmlformats.org/officeDocument/2006/relationships/hyperlink" Target="https://www.freeprojectz.com/project-source-code-database-download/electricity-billing-system-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1656715" y="1475740"/>
            <a:ext cx="8743950" cy="2797175"/>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endParaRPr lang="en-US" sz="2400" i="1" dirty="0">
              <a:solidFill>
                <a:srgbClr val="000000"/>
              </a:solidFill>
            </a:endParaRP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a:t>
            </a:r>
            <a:r>
              <a:rPr lang="en-IN" altLang="en-US" sz="2400" i="1" dirty="0">
                <a:solidFill>
                  <a:srgbClr val="000000"/>
                </a:solidFill>
              </a:rPr>
              <a:t>in</a:t>
            </a:r>
            <a:endParaRPr lang="en-US" sz="2400" i="1" dirty="0">
              <a:solidFill>
                <a:srgbClr val="000000"/>
              </a:solidFill>
            </a:endParaRPr>
          </a:p>
          <a:p>
            <a:pPr algn="ctr">
              <a:lnSpc>
                <a:spcPct val="150000"/>
              </a:lnSpc>
            </a:pPr>
            <a:r>
              <a:rPr lang="en-IN" altLang="en-US" sz="2400" b="1" dirty="0">
                <a:solidFill>
                  <a:srgbClr val="000000"/>
                </a:solidFill>
              </a:rPr>
              <a:t>COMPUTER SCIENCE - </a:t>
            </a:r>
            <a:r>
              <a:rPr lang="en-US" sz="2400" b="1" dirty="0">
                <a:solidFill>
                  <a:srgbClr val="000000"/>
                </a:solidFill>
              </a:rPr>
              <a:t>ARTIFICIAL INTELLIGENCE AND MACHINE LEARNING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anose="020B0A04020102020204" pitchFamily="34" charset="0"/>
              </a:rPr>
              <a:t>Electricity Billing System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348075" y="4423884"/>
            <a:ext cx="3385820" cy="1630045"/>
          </a:xfrm>
          <a:prstGeom prst="rect">
            <a:avLst/>
          </a:prstGeom>
          <a:noFill/>
        </p:spPr>
        <p:txBody>
          <a:bodyPr wrap="none" rtlCol="0">
            <a:spAutoFit/>
          </a:bodyPr>
          <a:lstStyle/>
          <a:p>
            <a:pPr algn="l"/>
            <a:r>
              <a:rPr lang="en-US" sz="2000" b="1" dirty="0"/>
              <a:t>Submitted by: </a:t>
            </a:r>
            <a:endParaRPr lang="en-US" sz="2000" b="1" dirty="0"/>
          </a:p>
          <a:p>
            <a:pPr algn="l"/>
            <a:r>
              <a:rPr lang="en-IN" altLang="en-US" sz="2000" dirty="0"/>
              <a:t>RHYTHM GOEL(19BCS6094)</a:t>
            </a:r>
            <a:endParaRPr lang="en-IN" altLang="en-US" sz="2000" dirty="0"/>
          </a:p>
          <a:p>
            <a:pPr algn="l"/>
            <a:r>
              <a:rPr lang="en-IN" altLang="en-US" sz="2000" dirty="0"/>
              <a:t>DEPANSHI TOMAR(19BCS6095)</a:t>
            </a:r>
            <a:endParaRPr lang="en-IN" altLang="en-US" sz="2000" dirty="0"/>
          </a:p>
          <a:p>
            <a:pPr algn="l"/>
            <a:r>
              <a:rPr lang="en-IN" altLang="en-US" sz="2000" dirty="0"/>
              <a:t>VASUDHA GOYAL(19BCS6097)</a:t>
            </a:r>
            <a:endParaRPr lang="en-IN" altLang="en-US" sz="2000" dirty="0"/>
          </a:p>
          <a:p>
            <a:pPr algn="l"/>
            <a:r>
              <a:rPr lang="en-IN" altLang="en-US" sz="2000" dirty="0"/>
              <a:t>KAAMYA SARDA(19BCS6098)</a:t>
            </a:r>
            <a:endParaRPr lang="en-IN" altLang="en-US" sz="2000" dirty="0"/>
          </a:p>
        </p:txBody>
      </p:sp>
      <p:sp>
        <p:nvSpPr>
          <p:cNvPr id="6" name="TextBox 5"/>
          <p:cNvSpPr txBox="1"/>
          <p:nvPr/>
        </p:nvSpPr>
        <p:spPr>
          <a:xfrm>
            <a:off x="7650770" y="4424030"/>
            <a:ext cx="3197860" cy="1014730"/>
          </a:xfrm>
          <a:prstGeom prst="rect">
            <a:avLst/>
          </a:prstGeom>
          <a:noFill/>
        </p:spPr>
        <p:txBody>
          <a:bodyPr wrap="none" rtlCol="0">
            <a:spAutoFit/>
          </a:bodyPr>
          <a:lstStyle/>
          <a:p>
            <a:r>
              <a:rPr lang="en-US" sz="2000" b="1" dirty="0"/>
              <a:t>Under the Supervision of: </a:t>
            </a:r>
            <a:endParaRPr lang="en-US" sz="2000" dirty="0"/>
          </a:p>
          <a:p>
            <a:r>
              <a:rPr lang="en-US" sz="2000" dirty="0"/>
              <a:t>P</a:t>
            </a:r>
            <a:r>
              <a:rPr lang="en-IN" altLang="en-US" sz="2000" dirty="0"/>
              <a:t>RA</a:t>
            </a:r>
            <a:r>
              <a:rPr lang="en-US" sz="2000" dirty="0"/>
              <a:t>MOD VISHWAKARMA SIR</a:t>
            </a:r>
            <a:endParaRPr lang="en-US" sz="2000" dirty="0"/>
          </a:p>
          <a:p>
            <a:endParaRPr lang="en-US" sz="2000" dirty="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1042035" y="972185"/>
            <a:ext cx="10311765" cy="5205095"/>
          </a:xfrm>
        </p:spPr>
        <p:txBody>
          <a:bodyPr/>
          <a:p>
            <a:r>
              <a:rPr lang="en-US">
                <a:latin typeface="Times New Roman" panose="02020603050405020304" pitchFamily="18" charset="0"/>
                <a:cs typeface="Times New Roman" panose="02020603050405020304" pitchFamily="18" charset="0"/>
              </a:rPr>
              <a:t>L</a:t>
            </a:r>
            <a:r>
              <a:rPr lang="en-IN" altLang="en-US">
                <a:latin typeface="Times New Roman" panose="02020603050405020304" pitchFamily="18" charset="0"/>
                <a:cs typeface="Times New Roman" panose="02020603050405020304" pitchFamily="18" charset="0"/>
              </a:rPr>
              <a:t>o</a:t>
            </a:r>
            <a:r>
              <a:rPr lang="en-US">
                <a:latin typeface="Times New Roman" panose="02020603050405020304" pitchFamily="18" charset="0"/>
                <a:cs typeface="Times New Roman" panose="02020603050405020304" pitchFamily="18" charset="0"/>
              </a:rPr>
              <a:t>gin: </a:t>
            </a:r>
            <a:endParaRPr lang="en-US">
              <a:latin typeface="Times New Roman" panose="02020603050405020304" pitchFamily="18" charset="0"/>
              <a:cs typeface="Times New Roman" panose="02020603050405020304" pitchFamily="18" charset="0"/>
            </a:endParaRPr>
          </a:p>
          <a:p>
            <a:pPr marL="457200" lvl="1" indent="0">
              <a:buNone/>
            </a:pPr>
            <a:r>
              <a:rPr lang="en-US">
                <a:latin typeface="Times New Roman" panose="02020603050405020304" pitchFamily="18" charset="0"/>
                <a:cs typeface="Times New Roman" panose="02020603050405020304" pitchFamily="18" charset="0"/>
              </a:rPr>
              <a:t>This module allows customer and admin to login using their credentials.  If the entered credentials are correct, then the login will be successful otherwise need to be signup with the meter_no which is given by admin.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Sign Up :</a:t>
            </a:r>
            <a:endParaRPr lang="en-US">
              <a:latin typeface="Times New Roman" panose="02020603050405020304" pitchFamily="18" charset="0"/>
              <a:cs typeface="Times New Roman" panose="02020603050405020304" pitchFamily="18" charset="0"/>
            </a:endParaRPr>
          </a:p>
          <a:p>
            <a:pPr marL="457200" lvl="1" indent="0">
              <a:buNone/>
            </a:pPr>
            <a:r>
              <a:rPr lang="en-US">
                <a:latin typeface="Times New Roman" panose="02020603050405020304" pitchFamily="18" charset="0"/>
                <a:cs typeface="Times New Roman" panose="02020603050405020304" pitchFamily="18" charset="0"/>
              </a:rPr>
              <a:t>The customer can sign-up and create their account for bill payment using meter no.</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New Customer:</a:t>
            </a:r>
            <a:endParaRPr lang="en-US">
              <a:latin typeface="Times New Roman" panose="02020603050405020304" pitchFamily="18" charset="0"/>
              <a:cs typeface="Times New Roman" panose="02020603050405020304" pitchFamily="18" charset="0"/>
            </a:endParaRPr>
          </a:p>
          <a:p>
            <a:pPr marL="457200" lvl="1" indent="0">
              <a:buNone/>
            </a:pPr>
            <a:r>
              <a:rPr lang="en-US">
                <a:latin typeface="Times New Roman" panose="02020603050405020304" pitchFamily="18" charset="0"/>
                <a:cs typeface="Times New Roman" panose="02020603050405020304" pitchFamily="18" charset="0"/>
              </a:rPr>
              <a:t>This module allows admin to add new customer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Customer Details:</a:t>
            </a:r>
            <a:endParaRPr lang="en-US">
              <a:latin typeface="Times New Roman" panose="02020603050405020304" pitchFamily="18" charset="0"/>
              <a:cs typeface="Times New Roman" panose="02020603050405020304" pitchFamily="18" charset="0"/>
            </a:endParaRPr>
          </a:p>
          <a:p>
            <a:pPr marL="457200" lvl="1" indent="0">
              <a:buNone/>
            </a:pPr>
            <a:r>
              <a:rPr lang="en-US">
                <a:latin typeface="Times New Roman" panose="02020603050405020304" pitchFamily="18" charset="0"/>
                <a:cs typeface="Times New Roman" panose="02020603050405020304" pitchFamily="18" charset="0"/>
              </a:rPr>
              <a:t>This module shows details of the customer to admin</a:t>
            </a:r>
            <a:r>
              <a:rPr lang="en-IN" altLang="en-US">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a:buNone/>
            </a:pP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1042035" y="901065"/>
            <a:ext cx="10311765" cy="5276215"/>
          </a:xfrm>
        </p:spPr>
        <p:txBody>
          <a:bodyPr/>
          <a:p>
            <a:r>
              <a:rPr lang="en-US">
                <a:latin typeface="Times New Roman" panose="02020603050405020304" pitchFamily="18" charset="0"/>
                <a:cs typeface="Times New Roman" panose="02020603050405020304" pitchFamily="18" charset="0"/>
                <a:sym typeface="+mn-ea"/>
              </a:rPr>
              <a:t>Deposit Details: </a:t>
            </a:r>
            <a:endParaRPr lang="en-US">
              <a:latin typeface="Times New Roman" panose="02020603050405020304" pitchFamily="18" charset="0"/>
              <a:cs typeface="Times New Roman" panose="02020603050405020304" pitchFamily="18" charset="0"/>
              <a:sym typeface="+mn-ea"/>
            </a:endParaRPr>
          </a:p>
          <a:p>
            <a:pPr marL="457200" lvl="1" indent="0">
              <a:buNone/>
            </a:pPr>
            <a:r>
              <a:rPr lang="en-US">
                <a:latin typeface="Times New Roman" panose="02020603050405020304" pitchFamily="18" charset="0"/>
                <a:cs typeface="Times New Roman" panose="02020603050405020304" pitchFamily="18" charset="0"/>
                <a:sym typeface="+mn-ea"/>
              </a:rPr>
              <a:t>This module shows the the paid/unpaid status of all customer’s </a:t>
            </a:r>
            <a:r>
              <a:rPr lang="en-IN" altLang="en-US">
                <a:latin typeface="Times New Roman" panose="02020603050405020304" pitchFamily="18" charset="0"/>
                <a:cs typeface="Times New Roman" panose="02020603050405020304" pitchFamily="18" charset="0"/>
                <a:sym typeface="+mn-ea"/>
              </a:rPr>
              <a:t>bill</a:t>
            </a:r>
            <a:r>
              <a:rPr lang="en-US">
                <a:latin typeface="Times New Roman" panose="02020603050405020304" pitchFamily="18" charset="0"/>
                <a:cs typeface="Times New Roman" panose="02020603050405020304" pitchFamily="18" charset="0"/>
                <a:sym typeface="+mn-ea"/>
              </a:rPr>
              <a: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Calculate Bill: </a:t>
            </a:r>
            <a:endParaRPr lang="en-US">
              <a:latin typeface="Times New Roman" panose="02020603050405020304" pitchFamily="18" charset="0"/>
              <a:cs typeface="Times New Roman" panose="02020603050405020304" pitchFamily="18" charset="0"/>
              <a:sym typeface="+mn-ea"/>
            </a:endParaRPr>
          </a:p>
          <a:p>
            <a:pPr marL="457200" lvl="1" indent="0">
              <a:buNone/>
            </a:pPr>
            <a:r>
              <a:rPr lang="en-US">
                <a:latin typeface="Times New Roman" panose="02020603050405020304" pitchFamily="18" charset="0"/>
                <a:cs typeface="Times New Roman" panose="02020603050405020304" pitchFamily="18" charset="0"/>
                <a:sym typeface="+mn-ea"/>
              </a:rPr>
              <a:t>This module allows admin to calculate the bill of user by entering the meter readings.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Pay Bill: </a:t>
            </a:r>
            <a:endParaRPr lang="en-US">
              <a:latin typeface="Times New Roman" panose="02020603050405020304" pitchFamily="18" charset="0"/>
              <a:cs typeface="Times New Roman" panose="02020603050405020304" pitchFamily="18" charset="0"/>
            </a:endParaRPr>
          </a:p>
          <a:p>
            <a:pPr marL="457200" lvl="1" indent="0">
              <a:buNone/>
            </a:pPr>
            <a:r>
              <a:rPr lang="en-US">
                <a:latin typeface="Times New Roman" panose="02020603050405020304" pitchFamily="18" charset="0"/>
                <a:cs typeface="Times New Roman" panose="02020603050405020304" pitchFamily="18" charset="0"/>
              </a:rPr>
              <a:t>This module allows user to pay their monthly bill.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Bill Details: </a:t>
            </a:r>
            <a:endParaRPr lang="en-US">
              <a:latin typeface="Times New Roman" panose="02020603050405020304" pitchFamily="18" charset="0"/>
              <a:cs typeface="Times New Roman" panose="02020603050405020304" pitchFamily="18" charset="0"/>
            </a:endParaRPr>
          </a:p>
          <a:p>
            <a:pPr marL="457200" lvl="1" indent="0">
              <a:buNone/>
            </a:pPr>
            <a:r>
              <a:rPr lang="en-US">
                <a:latin typeface="Times New Roman" panose="02020603050405020304" pitchFamily="18" charset="0"/>
                <a:cs typeface="Times New Roman" panose="02020603050405020304" pitchFamily="18" charset="0"/>
              </a:rPr>
              <a:t>This module display the monthly bill and its status to user.</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Generate Bill: </a:t>
            </a:r>
            <a:endParaRPr lang="en-US">
              <a:latin typeface="Times New Roman" panose="02020603050405020304" pitchFamily="18" charset="0"/>
              <a:cs typeface="Times New Roman" panose="02020603050405020304" pitchFamily="18" charset="0"/>
            </a:endParaRPr>
          </a:p>
          <a:p>
            <a:pPr marL="457200" lvl="1" indent="0">
              <a:buNone/>
            </a:pPr>
            <a:r>
              <a:rPr lang="en-US">
                <a:latin typeface="Times New Roman" panose="02020603050405020304" pitchFamily="18" charset="0"/>
                <a:cs typeface="Times New Roman" panose="02020603050405020304" pitchFamily="18" charset="0"/>
              </a:rPr>
              <a:t>This module gives the detailed bill to the customer.</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5"/>
            <a:ext cx="10515600" cy="791845"/>
          </a:xfrm>
        </p:spPr>
        <p:txBody>
          <a:bodyPr/>
          <a:lstStyle/>
          <a:p>
            <a:r>
              <a:rPr lang="en-US" dirty="0">
                <a:latin typeface="Times New Roman" panose="02020603050405020304" pitchFamily="18" charset="0"/>
                <a:cs typeface="Times New Roman" panose="02020603050405020304" pitchFamily="18" charset="0"/>
              </a:rPr>
              <a:t>Results and Outputs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03200" y="1691640"/>
            <a:ext cx="2874010" cy="607060"/>
          </a:xfrm>
        </p:spPr>
        <p:txBody>
          <a:bodyPr>
            <a:normAutofit lnSpcReduction="10000"/>
          </a:bodyPr>
          <a:lstStyle/>
          <a:p>
            <a:pPr marL="0" indent="0">
              <a:buNone/>
            </a:pPr>
            <a:r>
              <a:rPr lang="en-IN" altLang="en-US" dirty="0">
                <a:latin typeface="Times New Roman" panose="02020603050405020304" pitchFamily="18" charset="0"/>
                <a:cs typeface="Times New Roman" panose="02020603050405020304" pitchFamily="18" charset="0"/>
              </a:rPr>
              <a:t>Login (as admin) </a:t>
            </a:r>
            <a:endParaRPr lang="en-IN"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5" name="Content Placeholder 4" descr="Screenshot (617)"/>
          <p:cNvPicPr>
            <a:picLocks noChangeAspect="1"/>
          </p:cNvPicPr>
          <p:nvPr>
            <p:ph sz="half" idx="2"/>
          </p:nvPr>
        </p:nvPicPr>
        <p:blipFill>
          <a:blip r:embed="rId1"/>
          <a:srcRect l="39350" t="34336" r="19620" b="30414"/>
          <a:stretch>
            <a:fillRect/>
          </a:stretch>
        </p:blipFill>
        <p:spPr>
          <a:xfrm>
            <a:off x="203200" y="3112770"/>
            <a:ext cx="5384800" cy="2602230"/>
          </a:xfrm>
          <a:prstGeom prst="rect">
            <a:avLst/>
          </a:prstGeom>
        </p:spPr>
      </p:pic>
      <p:pic>
        <p:nvPicPr>
          <p:cNvPr id="6" name="Picture 5" descr="Screenshot (618)"/>
          <p:cNvPicPr>
            <a:picLocks noChangeAspect="1"/>
          </p:cNvPicPr>
          <p:nvPr/>
        </p:nvPicPr>
        <p:blipFill>
          <a:blip r:embed="rId2"/>
          <a:srcRect l="505" t="-135" r="35385" b="7654"/>
          <a:stretch>
            <a:fillRect/>
          </a:stretch>
        </p:blipFill>
        <p:spPr>
          <a:xfrm>
            <a:off x="6019800" y="1590040"/>
            <a:ext cx="5778500" cy="4688840"/>
          </a:xfrm>
          <a:prstGeom prst="rect">
            <a:avLst/>
          </a:prstGeom>
        </p:spPr>
      </p:pic>
      <p:cxnSp>
        <p:nvCxnSpPr>
          <p:cNvPr id="7" name="Straight Arrow Connector 6"/>
          <p:cNvCxnSpPr/>
          <p:nvPr/>
        </p:nvCxnSpPr>
        <p:spPr>
          <a:xfrm>
            <a:off x="5631815" y="4310380"/>
            <a:ext cx="29210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723265" y="334645"/>
            <a:ext cx="11155045" cy="5842635"/>
          </a:xfrm>
        </p:spPr>
        <p:txBody>
          <a:bodyPr/>
          <a:p>
            <a:r>
              <a:rPr lang="en-IN" altLang="en-US"/>
              <a:t>   Admin adding new customer details.</a:t>
            </a:r>
            <a:endParaRPr lang="en-IN" altLang="en-US"/>
          </a:p>
        </p:txBody>
      </p:sp>
      <p:sp>
        <p:nvSpPr>
          <p:cNvPr id="5" name="Slide Number Placeholder 4"/>
          <p:cNvSpPr>
            <a:spLocks noGrp="1"/>
          </p:cNvSpPr>
          <p:nvPr>
            <p:ph type="sldNum" sz="quarter" idx="12"/>
          </p:nvPr>
        </p:nvSpPr>
        <p:spPr/>
        <p:txBody>
          <a:bodyPr/>
          <a:p>
            <a:fld id="{BDCDBBEF-AA6C-4BA6-85B2-A17D7F280E38}" type="slidenum">
              <a:rPr lang="en-US" smtClean="0"/>
            </a:fld>
            <a:endParaRPr lang="en-US"/>
          </a:p>
        </p:txBody>
      </p:sp>
      <p:pic>
        <p:nvPicPr>
          <p:cNvPr id="8" name="Picture 7" descr="Screenshot (619)"/>
          <p:cNvPicPr>
            <a:picLocks noChangeAspect="1"/>
          </p:cNvPicPr>
          <p:nvPr/>
        </p:nvPicPr>
        <p:blipFill>
          <a:blip r:embed="rId1"/>
          <a:srcRect l="505" t="-325" r="35284" b="8070"/>
          <a:stretch>
            <a:fillRect/>
          </a:stretch>
        </p:blipFill>
        <p:spPr>
          <a:xfrm>
            <a:off x="331470" y="1196975"/>
            <a:ext cx="6458585" cy="5219700"/>
          </a:xfrm>
          <a:prstGeom prst="rect">
            <a:avLst/>
          </a:prstGeom>
        </p:spPr>
      </p:pic>
      <p:cxnSp>
        <p:nvCxnSpPr>
          <p:cNvPr id="10" name="Straight Arrow Connector 9"/>
          <p:cNvCxnSpPr/>
          <p:nvPr/>
        </p:nvCxnSpPr>
        <p:spPr>
          <a:xfrm>
            <a:off x="6891020" y="3288665"/>
            <a:ext cx="29210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pic>
        <p:nvPicPr>
          <p:cNvPr id="11" name="Picture 10" descr="Screenshot (622)"/>
          <p:cNvPicPr>
            <a:picLocks noChangeAspect="1"/>
          </p:cNvPicPr>
          <p:nvPr/>
        </p:nvPicPr>
        <p:blipFill>
          <a:blip r:embed="rId2"/>
          <a:srcRect l="40802" t="39798" r="40568" b="45600"/>
          <a:stretch>
            <a:fillRect/>
          </a:stretch>
        </p:blipFill>
        <p:spPr>
          <a:xfrm>
            <a:off x="8121015" y="5055870"/>
            <a:ext cx="2352040" cy="1036955"/>
          </a:xfrm>
          <a:prstGeom prst="rect">
            <a:avLst/>
          </a:prstGeom>
        </p:spPr>
      </p:pic>
      <p:pic>
        <p:nvPicPr>
          <p:cNvPr id="12" name="Picture 11" descr="Screenshot (621)"/>
          <p:cNvPicPr>
            <a:picLocks noChangeAspect="1"/>
          </p:cNvPicPr>
          <p:nvPr/>
        </p:nvPicPr>
        <p:blipFill>
          <a:blip r:embed="rId3"/>
          <a:srcRect l="39426" t="23288" r="15795" b="19360"/>
          <a:stretch>
            <a:fillRect/>
          </a:stretch>
        </p:blipFill>
        <p:spPr>
          <a:xfrm>
            <a:off x="7274560" y="1106170"/>
            <a:ext cx="4504055" cy="3244850"/>
          </a:xfrm>
          <a:prstGeom prst="rect">
            <a:avLst/>
          </a:prstGeom>
        </p:spPr>
      </p:pic>
      <p:cxnSp>
        <p:nvCxnSpPr>
          <p:cNvPr id="13" name="Straight Arrow Connector 12"/>
          <p:cNvCxnSpPr/>
          <p:nvPr/>
        </p:nvCxnSpPr>
        <p:spPr>
          <a:xfrm>
            <a:off x="9208770" y="4594225"/>
            <a:ext cx="0" cy="3105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fld id="{BDCDBBEF-AA6C-4BA6-85B2-A17D7F280E38}" type="slidenum">
              <a:rPr lang="en-US" smtClean="0"/>
            </a:fld>
            <a:endParaRPr lang="en-US"/>
          </a:p>
        </p:txBody>
      </p:sp>
      <p:pic>
        <p:nvPicPr>
          <p:cNvPr id="2" name="Picture 1" descr="Screenshot (624)"/>
          <p:cNvPicPr>
            <a:picLocks noChangeAspect="1"/>
          </p:cNvPicPr>
          <p:nvPr/>
        </p:nvPicPr>
        <p:blipFill>
          <a:blip r:embed="rId1"/>
          <a:srcRect l="41275" t="39753" r="41496" b="46173"/>
          <a:stretch>
            <a:fillRect/>
          </a:stretch>
        </p:blipFill>
        <p:spPr>
          <a:xfrm>
            <a:off x="1858010" y="5126355"/>
            <a:ext cx="1732915" cy="796290"/>
          </a:xfrm>
          <a:prstGeom prst="rect">
            <a:avLst/>
          </a:prstGeom>
        </p:spPr>
      </p:pic>
      <p:pic>
        <p:nvPicPr>
          <p:cNvPr id="3" name="Picture 2" descr="Screenshot (623)"/>
          <p:cNvPicPr>
            <a:picLocks noChangeAspect="1"/>
          </p:cNvPicPr>
          <p:nvPr/>
        </p:nvPicPr>
        <p:blipFill>
          <a:blip r:embed="rId2"/>
          <a:srcRect l="39419" t="23098" r="15802" b="19371"/>
          <a:stretch>
            <a:fillRect/>
          </a:stretch>
        </p:blipFill>
        <p:spPr>
          <a:xfrm>
            <a:off x="472440" y="1246505"/>
            <a:ext cx="4504055" cy="3255010"/>
          </a:xfrm>
          <a:prstGeom prst="rect">
            <a:avLst/>
          </a:prstGeom>
        </p:spPr>
      </p:pic>
      <p:pic>
        <p:nvPicPr>
          <p:cNvPr id="6" name="Content Placeholder 5"/>
          <p:cNvPicPr>
            <a:picLocks noChangeAspect="1"/>
          </p:cNvPicPr>
          <p:nvPr>
            <p:ph sz="half" idx="1"/>
          </p:nvPr>
        </p:nvPicPr>
        <p:blipFill>
          <a:blip r:embed="rId3"/>
          <a:stretch>
            <a:fillRect/>
          </a:stretch>
        </p:blipFill>
        <p:spPr>
          <a:xfrm rot="5400000">
            <a:off x="2576195" y="4756785"/>
            <a:ext cx="297180" cy="114300"/>
          </a:xfrm>
          <a:prstGeom prst="rect">
            <a:avLst/>
          </a:prstGeom>
        </p:spPr>
      </p:pic>
      <p:sp>
        <p:nvSpPr>
          <p:cNvPr id="7" name="Text Box 6"/>
          <p:cNvSpPr txBox="1"/>
          <p:nvPr/>
        </p:nvSpPr>
        <p:spPr>
          <a:xfrm>
            <a:off x="865505" y="352425"/>
            <a:ext cx="4261485" cy="768350"/>
          </a:xfrm>
          <a:prstGeom prst="rect">
            <a:avLst/>
          </a:prstGeom>
          <a:noFill/>
        </p:spPr>
        <p:txBody>
          <a:bodyPr wrap="square" rtlCol="0" anchor="t">
            <a:spAutoFit/>
          </a:bodyPr>
          <a:p>
            <a:r>
              <a:rPr lang="en-IN" altLang="en-US" sz="2200">
                <a:latin typeface="Times New Roman" panose="02020603050405020304" pitchFamily="18" charset="0"/>
                <a:cs typeface="Times New Roman" panose="02020603050405020304" pitchFamily="18" charset="0"/>
                <a:sym typeface="+mn-ea"/>
              </a:rPr>
              <a:t>Entering meter information of customer.</a:t>
            </a:r>
            <a:endParaRPr lang="en-US" sz="2200">
              <a:latin typeface="Times New Roman" panose="02020603050405020304" pitchFamily="18" charset="0"/>
              <a:cs typeface="Times New Roman" panose="02020603050405020304" pitchFamily="18" charset="0"/>
            </a:endParaRPr>
          </a:p>
        </p:txBody>
      </p:sp>
      <p:pic>
        <p:nvPicPr>
          <p:cNvPr id="8" name="Content Placeholder 7" descr="Screenshot (625)"/>
          <p:cNvPicPr>
            <a:picLocks noChangeAspect="1"/>
          </p:cNvPicPr>
          <p:nvPr>
            <p:ph sz="half" idx="2"/>
          </p:nvPr>
        </p:nvPicPr>
        <p:blipFill>
          <a:blip r:embed="rId4"/>
          <a:srcRect l="26631" t="16941" r="22188" b="8568"/>
          <a:stretch>
            <a:fillRect/>
          </a:stretch>
        </p:blipFill>
        <p:spPr>
          <a:xfrm>
            <a:off x="6478270" y="1246505"/>
            <a:ext cx="5155565" cy="4221480"/>
          </a:xfrm>
          <a:prstGeom prst="rect">
            <a:avLst/>
          </a:prstGeom>
        </p:spPr>
      </p:pic>
      <p:sp>
        <p:nvSpPr>
          <p:cNvPr id="10" name="Text Box 9"/>
          <p:cNvSpPr txBox="1"/>
          <p:nvPr/>
        </p:nvSpPr>
        <p:spPr>
          <a:xfrm>
            <a:off x="6356350" y="352425"/>
            <a:ext cx="5212080" cy="429895"/>
          </a:xfrm>
          <a:prstGeom prst="rect">
            <a:avLst/>
          </a:prstGeom>
          <a:noFill/>
        </p:spPr>
        <p:txBody>
          <a:bodyPr wrap="square" rtlCol="0" anchor="t">
            <a:spAutoFit/>
          </a:bodyPr>
          <a:p>
            <a:pPr algn="ctr"/>
            <a:r>
              <a:rPr lang="en-IN" sz="2200">
                <a:latin typeface="Times New Roman" panose="02020603050405020304" pitchFamily="18" charset="0"/>
                <a:cs typeface="Times New Roman" panose="02020603050405020304" pitchFamily="18" charset="0"/>
                <a:sym typeface="+mn-ea"/>
              </a:rPr>
              <a:t>Customer Details</a:t>
            </a:r>
            <a:endParaRPr lang="en-IN" sz="220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fld id="{BDCDBBEF-AA6C-4BA6-85B2-A17D7F280E38}" type="slidenum">
              <a:rPr lang="en-US" smtClean="0"/>
            </a:fld>
            <a:endParaRPr lang="en-US"/>
          </a:p>
        </p:txBody>
      </p:sp>
      <p:pic>
        <p:nvPicPr>
          <p:cNvPr id="3" name="Picture 2" descr="Screenshot (626)"/>
          <p:cNvPicPr>
            <a:picLocks noChangeAspect="1"/>
          </p:cNvPicPr>
          <p:nvPr/>
        </p:nvPicPr>
        <p:blipFill>
          <a:blip r:embed="rId1"/>
          <a:srcRect l="36117" t="25421" r="15802" b="17059"/>
          <a:stretch>
            <a:fillRect/>
          </a:stretch>
        </p:blipFill>
        <p:spPr>
          <a:xfrm>
            <a:off x="1006475" y="1802130"/>
            <a:ext cx="4836160" cy="3254375"/>
          </a:xfrm>
          <a:prstGeom prst="rect">
            <a:avLst/>
          </a:prstGeom>
        </p:spPr>
      </p:pic>
      <p:pic>
        <p:nvPicPr>
          <p:cNvPr id="2" name="Picture 1" descr="Screenshot (627)"/>
          <p:cNvPicPr>
            <a:picLocks noChangeAspect="1"/>
          </p:cNvPicPr>
          <p:nvPr/>
        </p:nvPicPr>
        <p:blipFill>
          <a:blip r:embed="rId2"/>
          <a:srcRect l="39653" t="16891" r="15568" b="6779"/>
          <a:stretch>
            <a:fillRect/>
          </a:stretch>
        </p:blipFill>
        <p:spPr>
          <a:xfrm>
            <a:off x="6977380" y="1270000"/>
            <a:ext cx="4798695" cy="4601210"/>
          </a:xfrm>
          <a:prstGeom prst="rect">
            <a:avLst/>
          </a:prstGeom>
        </p:spPr>
      </p:pic>
      <p:sp>
        <p:nvSpPr>
          <p:cNvPr id="6" name="Text Box 5"/>
          <p:cNvSpPr txBox="1"/>
          <p:nvPr/>
        </p:nvSpPr>
        <p:spPr>
          <a:xfrm>
            <a:off x="1006475" y="901700"/>
            <a:ext cx="3599815" cy="429895"/>
          </a:xfrm>
          <a:prstGeom prst="rect">
            <a:avLst/>
          </a:prstGeom>
          <a:noFill/>
        </p:spPr>
        <p:txBody>
          <a:bodyPr wrap="square" rtlCol="0" anchor="t">
            <a:spAutoFit/>
          </a:bodyPr>
          <a:p>
            <a:pPr algn="ctr"/>
            <a:r>
              <a:rPr lang="en-IN" sz="2200">
                <a:latin typeface="Times New Roman" panose="02020603050405020304" pitchFamily="18" charset="0"/>
                <a:cs typeface="Times New Roman" panose="02020603050405020304" pitchFamily="18" charset="0"/>
                <a:sym typeface="+mn-ea"/>
              </a:rPr>
              <a:t>Calculating Customers' Bill</a:t>
            </a:r>
            <a:endParaRPr lang="en-IN" sz="2200"/>
          </a:p>
        </p:txBody>
      </p:sp>
      <p:sp>
        <p:nvSpPr>
          <p:cNvPr id="7" name="Text Box 6"/>
          <p:cNvSpPr txBox="1"/>
          <p:nvPr/>
        </p:nvSpPr>
        <p:spPr>
          <a:xfrm>
            <a:off x="7105015" y="533400"/>
            <a:ext cx="2617470" cy="429895"/>
          </a:xfrm>
          <a:prstGeom prst="rect">
            <a:avLst/>
          </a:prstGeom>
          <a:noFill/>
        </p:spPr>
        <p:txBody>
          <a:bodyPr wrap="none" rtlCol="0" anchor="t">
            <a:spAutoFit/>
          </a:bodyPr>
          <a:p>
            <a:pPr algn="ctr"/>
            <a:r>
              <a:rPr lang="en-IN" sz="2200">
                <a:latin typeface="Times New Roman" panose="02020603050405020304" pitchFamily="18" charset="0"/>
                <a:cs typeface="Times New Roman" panose="02020603050405020304" pitchFamily="18" charset="0"/>
                <a:sym typeface="+mn-ea"/>
              </a:rPr>
              <a:t>Customer Bill Details</a:t>
            </a:r>
            <a:endParaRPr lang="en-US" sz="220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760730" y="565785"/>
            <a:ext cx="10593070" cy="5611495"/>
          </a:xfrm>
        </p:spPr>
        <p:txBody>
          <a:bodyPr/>
          <a:p>
            <a:r>
              <a:rPr lang="en-IN" altLang="en-US">
                <a:latin typeface="Times New Roman" panose="02020603050405020304" pitchFamily="18" charset="0"/>
                <a:cs typeface="Times New Roman" panose="02020603050405020304" pitchFamily="18" charset="0"/>
              </a:rPr>
              <a:t>Customer can create an account using their meter number</a:t>
            </a:r>
            <a:endParaRPr lang="en-IN" alt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BDCDBBEF-AA6C-4BA6-85B2-A17D7F280E38}" type="slidenum">
              <a:rPr lang="en-US" smtClean="0"/>
            </a:fld>
            <a:endParaRPr lang="en-US"/>
          </a:p>
        </p:txBody>
      </p:sp>
      <p:pic>
        <p:nvPicPr>
          <p:cNvPr id="2" name="Picture 1" descr="Screenshot (630)"/>
          <p:cNvPicPr>
            <a:picLocks noChangeAspect="1"/>
          </p:cNvPicPr>
          <p:nvPr/>
        </p:nvPicPr>
        <p:blipFill>
          <a:blip r:embed="rId1"/>
          <a:srcRect l="39672" t="28530" r="15650" b="24983"/>
          <a:stretch>
            <a:fillRect/>
          </a:stretch>
        </p:blipFill>
        <p:spPr>
          <a:xfrm>
            <a:off x="6551295" y="2285365"/>
            <a:ext cx="4802505" cy="2811145"/>
          </a:xfrm>
          <a:prstGeom prst="rect">
            <a:avLst/>
          </a:prstGeom>
        </p:spPr>
      </p:pic>
      <p:pic>
        <p:nvPicPr>
          <p:cNvPr id="3" name="Picture 2" descr="Screenshot (629)"/>
          <p:cNvPicPr>
            <a:picLocks noChangeAspect="1"/>
          </p:cNvPicPr>
          <p:nvPr/>
        </p:nvPicPr>
        <p:blipFill>
          <a:blip r:embed="rId2"/>
          <a:srcRect l="39520" t="29686" r="15499" b="25612"/>
          <a:stretch>
            <a:fillRect/>
          </a:stretch>
        </p:blipFill>
        <p:spPr>
          <a:xfrm>
            <a:off x="502285" y="2285365"/>
            <a:ext cx="5027930" cy="2810510"/>
          </a:xfrm>
          <a:prstGeom prst="rect">
            <a:avLst/>
          </a:prstGeom>
        </p:spPr>
      </p:pic>
      <p:cxnSp>
        <p:nvCxnSpPr>
          <p:cNvPr id="10" name="Straight Arrow Connector 9"/>
          <p:cNvCxnSpPr/>
          <p:nvPr/>
        </p:nvCxnSpPr>
        <p:spPr>
          <a:xfrm>
            <a:off x="5911215" y="3691255"/>
            <a:ext cx="29210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fld id="{BDCDBBEF-AA6C-4BA6-85B2-A17D7F280E38}" type="slidenum">
              <a:rPr lang="en-US" smtClean="0"/>
            </a:fld>
            <a:endParaRPr lang="en-US"/>
          </a:p>
        </p:txBody>
      </p:sp>
      <p:pic>
        <p:nvPicPr>
          <p:cNvPr id="3" name="Picture 2" descr="Screenshot (633)"/>
          <p:cNvPicPr>
            <a:picLocks noChangeAspect="1"/>
          </p:cNvPicPr>
          <p:nvPr/>
        </p:nvPicPr>
        <p:blipFill>
          <a:blip r:embed="rId1"/>
          <a:srcRect l="606" t="213" r="35284" b="8249"/>
          <a:stretch>
            <a:fillRect/>
          </a:stretch>
        </p:blipFill>
        <p:spPr>
          <a:xfrm>
            <a:off x="5465445" y="1081405"/>
            <a:ext cx="6372860" cy="5118735"/>
          </a:xfrm>
          <a:prstGeom prst="rect">
            <a:avLst/>
          </a:prstGeom>
        </p:spPr>
      </p:pic>
      <p:pic>
        <p:nvPicPr>
          <p:cNvPr id="7" name="Picture 6" descr="Screenshot (632)"/>
          <p:cNvPicPr>
            <a:picLocks noChangeAspect="1"/>
          </p:cNvPicPr>
          <p:nvPr/>
        </p:nvPicPr>
        <p:blipFill>
          <a:blip r:embed="rId2"/>
          <a:srcRect l="39369" t="34714" r="19659" b="31100"/>
          <a:stretch>
            <a:fillRect/>
          </a:stretch>
        </p:blipFill>
        <p:spPr>
          <a:xfrm>
            <a:off x="694055" y="2461895"/>
            <a:ext cx="4121150" cy="1934210"/>
          </a:xfrm>
          <a:prstGeom prst="rect">
            <a:avLst/>
          </a:prstGeom>
        </p:spPr>
      </p:pic>
      <p:cxnSp>
        <p:nvCxnSpPr>
          <p:cNvPr id="10" name="Straight Arrow Connector 9"/>
          <p:cNvCxnSpPr/>
          <p:nvPr/>
        </p:nvCxnSpPr>
        <p:spPr>
          <a:xfrm>
            <a:off x="4956810" y="3641090"/>
            <a:ext cx="29210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Text Box 8"/>
          <p:cNvSpPr txBox="1"/>
          <p:nvPr/>
        </p:nvSpPr>
        <p:spPr>
          <a:xfrm>
            <a:off x="751205" y="1360170"/>
            <a:ext cx="3999865" cy="475615"/>
          </a:xfrm>
          <a:prstGeom prst="rect">
            <a:avLst/>
          </a:prstGeom>
          <a:noFill/>
        </p:spPr>
        <p:txBody>
          <a:bodyPr wrap="square" rtlCol="0" anchor="t">
            <a:spAutoFit/>
          </a:bodyPr>
          <a:p>
            <a:pPr algn="ctr"/>
            <a:r>
              <a:rPr lang="en-IN" sz="2500">
                <a:latin typeface="Times New Roman" panose="02020603050405020304" pitchFamily="18" charset="0"/>
                <a:cs typeface="Times New Roman" panose="02020603050405020304" pitchFamily="18" charset="0"/>
                <a:sym typeface="+mn-ea"/>
              </a:rPr>
              <a:t>Login as Customer</a:t>
            </a:r>
            <a:endParaRPr lang="en-IN" sz="250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fld id="{BDCDBBEF-AA6C-4BA6-85B2-A17D7F280E38}" type="slidenum">
              <a:rPr lang="en-US" smtClean="0"/>
            </a:fld>
            <a:endParaRPr lang="en-US"/>
          </a:p>
        </p:txBody>
      </p:sp>
      <p:pic>
        <p:nvPicPr>
          <p:cNvPr id="2" name="Picture 1" descr="Screenshot (635)"/>
          <p:cNvPicPr>
            <a:picLocks noChangeAspect="1"/>
          </p:cNvPicPr>
          <p:nvPr/>
        </p:nvPicPr>
        <p:blipFill>
          <a:blip r:embed="rId1"/>
          <a:srcRect l="49548" t="11623" r="18956" b="31173"/>
          <a:stretch>
            <a:fillRect/>
          </a:stretch>
        </p:blipFill>
        <p:spPr>
          <a:xfrm>
            <a:off x="7119620" y="1911985"/>
            <a:ext cx="3811905" cy="3896995"/>
          </a:xfrm>
          <a:prstGeom prst="rect">
            <a:avLst/>
          </a:prstGeom>
        </p:spPr>
      </p:pic>
      <p:pic>
        <p:nvPicPr>
          <p:cNvPr id="3" name="Picture 2" descr="Screenshot (634)"/>
          <p:cNvPicPr>
            <a:picLocks noChangeAspect="1"/>
          </p:cNvPicPr>
          <p:nvPr/>
        </p:nvPicPr>
        <p:blipFill>
          <a:blip r:embed="rId2"/>
          <a:srcRect l="39520" t="17407" r="15600" b="8339"/>
          <a:stretch>
            <a:fillRect/>
          </a:stretch>
        </p:blipFill>
        <p:spPr>
          <a:xfrm>
            <a:off x="729615" y="1624330"/>
            <a:ext cx="4805045" cy="4472305"/>
          </a:xfrm>
          <a:prstGeom prst="rect">
            <a:avLst/>
          </a:prstGeom>
        </p:spPr>
      </p:pic>
      <p:sp>
        <p:nvSpPr>
          <p:cNvPr id="8" name="Text Box 7"/>
          <p:cNvSpPr txBox="1"/>
          <p:nvPr/>
        </p:nvSpPr>
        <p:spPr>
          <a:xfrm>
            <a:off x="965835" y="688340"/>
            <a:ext cx="4332605" cy="475615"/>
          </a:xfrm>
          <a:prstGeom prst="rect">
            <a:avLst/>
          </a:prstGeom>
          <a:noFill/>
        </p:spPr>
        <p:txBody>
          <a:bodyPr wrap="square" rtlCol="0" anchor="t">
            <a:spAutoFit/>
          </a:bodyPr>
          <a:p>
            <a:pPr algn="ctr"/>
            <a:r>
              <a:rPr lang="en-IN" altLang="en-US" sz="2500">
                <a:latin typeface="Times New Roman" panose="02020603050405020304" pitchFamily="18" charset="0"/>
                <a:cs typeface="Times New Roman" panose="02020603050405020304" pitchFamily="18" charset="0"/>
              </a:rPr>
              <a:t>Customer Bill Details</a:t>
            </a:r>
            <a:endParaRPr lang="en-IN" altLang="en-US" sz="2500">
              <a:latin typeface="Times New Roman" panose="02020603050405020304" pitchFamily="18" charset="0"/>
              <a:cs typeface="Times New Roman" panose="02020603050405020304" pitchFamily="18" charset="0"/>
            </a:endParaRPr>
          </a:p>
        </p:txBody>
      </p:sp>
      <p:sp>
        <p:nvSpPr>
          <p:cNvPr id="9" name="Text Box 8"/>
          <p:cNvSpPr txBox="1"/>
          <p:nvPr/>
        </p:nvSpPr>
        <p:spPr>
          <a:xfrm>
            <a:off x="7223125" y="688340"/>
            <a:ext cx="3117215" cy="475615"/>
          </a:xfrm>
          <a:prstGeom prst="rect">
            <a:avLst/>
          </a:prstGeom>
          <a:noFill/>
        </p:spPr>
        <p:txBody>
          <a:bodyPr wrap="none" rtlCol="0" anchor="t">
            <a:spAutoFit/>
          </a:bodyPr>
          <a:p>
            <a:r>
              <a:rPr lang="en-IN" sz="2500">
                <a:latin typeface="Times New Roman" panose="02020603050405020304" pitchFamily="18" charset="0"/>
                <a:cs typeface="Times New Roman" panose="02020603050405020304" pitchFamily="18" charset="0"/>
                <a:sym typeface="+mn-ea"/>
              </a:rPr>
              <a:t>Customers' Bill Receipt</a:t>
            </a:r>
            <a:endParaRPr lang="en-IN" sz="2500">
              <a:latin typeface="Times New Roman" panose="02020603050405020304" pitchFamily="18" charset="0"/>
              <a:cs typeface="Times New Roman" panose="02020603050405020304" pitchFamily="18" charset="0"/>
              <a:sym typeface="+mn-ea"/>
            </a:endParaRPr>
          </a:p>
        </p:txBody>
      </p:sp>
      <p:cxnSp>
        <p:nvCxnSpPr>
          <p:cNvPr id="11" name="Straight Connector 10"/>
          <p:cNvCxnSpPr/>
          <p:nvPr/>
        </p:nvCxnSpPr>
        <p:spPr>
          <a:xfrm>
            <a:off x="4553585" y="1911985"/>
            <a:ext cx="0" cy="39306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fld id="{BDCDBBEF-AA6C-4BA6-85B2-A17D7F280E38}" type="slidenum">
              <a:rPr lang="en-US" smtClean="0"/>
            </a:fld>
            <a:endParaRPr lang="en-US"/>
          </a:p>
        </p:txBody>
      </p:sp>
      <p:pic>
        <p:nvPicPr>
          <p:cNvPr id="3" name="Picture 2" descr="Screenshot (637)"/>
          <p:cNvPicPr>
            <a:picLocks noChangeAspect="1"/>
          </p:cNvPicPr>
          <p:nvPr/>
        </p:nvPicPr>
        <p:blipFill>
          <a:blip r:embed="rId1"/>
          <a:srcRect l="39672" t="17666" r="15751" b="36360"/>
          <a:stretch>
            <a:fillRect/>
          </a:stretch>
        </p:blipFill>
        <p:spPr>
          <a:xfrm>
            <a:off x="1755775" y="4260850"/>
            <a:ext cx="2964815" cy="1720215"/>
          </a:xfrm>
          <a:prstGeom prst="rect">
            <a:avLst/>
          </a:prstGeom>
        </p:spPr>
      </p:pic>
      <p:pic>
        <p:nvPicPr>
          <p:cNvPr id="6" name="Picture 5" descr="Screenshot (636)"/>
          <p:cNvPicPr>
            <a:picLocks noChangeAspect="1"/>
          </p:cNvPicPr>
          <p:nvPr/>
        </p:nvPicPr>
        <p:blipFill>
          <a:blip r:embed="rId2"/>
          <a:srcRect l="36016" t="25421" r="5682" b="5488"/>
          <a:stretch>
            <a:fillRect/>
          </a:stretch>
        </p:blipFill>
        <p:spPr>
          <a:xfrm>
            <a:off x="1575435" y="935355"/>
            <a:ext cx="3325495" cy="2216785"/>
          </a:xfrm>
          <a:prstGeom prst="rect">
            <a:avLst/>
          </a:prstGeom>
        </p:spPr>
      </p:pic>
      <p:sp>
        <p:nvSpPr>
          <p:cNvPr id="7" name="Text Box 6"/>
          <p:cNvSpPr txBox="1"/>
          <p:nvPr/>
        </p:nvSpPr>
        <p:spPr>
          <a:xfrm>
            <a:off x="2054225" y="348615"/>
            <a:ext cx="2367915" cy="475615"/>
          </a:xfrm>
          <a:prstGeom prst="rect">
            <a:avLst/>
          </a:prstGeom>
          <a:noFill/>
        </p:spPr>
        <p:txBody>
          <a:bodyPr wrap="none" rtlCol="0" anchor="t">
            <a:spAutoFit/>
          </a:bodyPr>
          <a:p>
            <a:r>
              <a:rPr lang="en-IN" sz="2500">
                <a:latin typeface="Times New Roman" panose="02020603050405020304" pitchFamily="18" charset="0"/>
                <a:cs typeface="Times New Roman" panose="02020603050405020304" pitchFamily="18" charset="0"/>
              </a:rPr>
              <a:t>Bill Pay Window</a:t>
            </a:r>
            <a:endParaRPr lang="en-IN" sz="2500">
              <a:latin typeface="Times New Roman" panose="02020603050405020304" pitchFamily="18" charset="0"/>
              <a:cs typeface="Times New Roman" panose="02020603050405020304" pitchFamily="18" charset="0"/>
            </a:endParaRPr>
          </a:p>
        </p:txBody>
      </p:sp>
      <p:pic>
        <p:nvPicPr>
          <p:cNvPr id="2" name="Picture 5" descr="Screenshot (641)"/>
          <p:cNvPicPr>
            <a:picLocks noChangeAspect="1"/>
          </p:cNvPicPr>
          <p:nvPr/>
        </p:nvPicPr>
        <p:blipFill>
          <a:blip r:embed="rId3"/>
          <a:srcRect r="67750" b="42370"/>
          <a:stretch>
            <a:fillRect/>
          </a:stretch>
        </p:blipFill>
        <p:spPr>
          <a:xfrm>
            <a:off x="7464425" y="824230"/>
            <a:ext cx="2230755" cy="2242820"/>
          </a:xfrm>
          <a:prstGeom prst="rect">
            <a:avLst/>
          </a:prstGeom>
        </p:spPr>
      </p:pic>
      <p:pic>
        <p:nvPicPr>
          <p:cNvPr id="22" name="Picture 22" descr="Screenshot (642)"/>
          <p:cNvPicPr>
            <a:picLocks noChangeAspect="1"/>
          </p:cNvPicPr>
          <p:nvPr/>
        </p:nvPicPr>
        <p:blipFill>
          <a:blip r:embed="rId4"/>
          <a:srcRect l="-93" t="-477"/>
          <a:stretch>
            <a:fillRect/>
          </a:stretch>
        </p:blipFill>
        <p:spPr>
          <a:xfrm>
            <a:off x="6673850" y="3799840"/>
            <a:ext cx="4679950" cy="2642870"/>
          </a:xfrm>
          <a:prstGeom prst="rect">
            <a:avLst/>
          </a:prstGeom>
        </p:spPr>
      </p:pic>
      <p:sp>
        <p:nvSpPr>
          <p:cNvPr id="4" name="Text Box 3"/>
          <p:cNvSpPr txBox="1"/>
          <p:nvPr/>
        </p:nvSpPr>
        <p:spPr>
          <a:xfrm>
            <a:off x="1816100" y="3563620"/>
            <a:ext cx="2844165" cy="475615"/>
          </a:xfrm>
          <a:prstGeom prst="rect">
            <a:avLst/>
          </a:prstGeom>
          <a:noFill/>
        </p:spPr>
        <p:txBody>
          <a:bodyPr wrap="none" rtlCol="0" anchor="t">
            <a:spAutoFit/>
          </a:bodyPr>
          <a:p>
            <a:r>
              <a:rPr lang="en-IN" altLang="en-US" sz="2500">
                <a:latin typeface="Times New Roman" panose="02020603050405020304" pitchFamily="18" charset="0"/>
                <a:cs typeface="Times New Roman" panose="02020603050405020304" pitchFamily="18" charset="0"/>
                <a:sym typeface="+mn-ea"/>
              </a:rPr>
              <a:t>Customer Bill Details</a:t>
            </a:r>
            <a:endParaRPr lang="en-IN" altLang="en-US" sz="2500">
              <a:latin typeface="Times New Roman" panose="02020603050405020304" pitchFamily="18" charset="0"/>
              <a:cs typeface="Times New Roman" panose="02020603050405020304" pitchFamily="18" charset="0"/>
              <a:sym typeface="+mn-ea"/>
            </a:endParaRPr>
          </a:p>
        </p:txBody>
      </p:sp>
      <p:cxnSp>
        <p:nvCxnSpPr>
          <p:cNvPr id="10" name="Straight Arrow Connector 9"/>
          <p:cNvCxnSpPr/>
          <p:nvPr/>
        </p:nvCxnSpPr>
        <p:spPr>
          <a:xfrm>
            <a:off x="5853430" y="2056765"/>
            <a:ext cx="29210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8610600" y="3293745"/>
            <a:ext cx="0" cy="2698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3" name="Text Box 12"/>
          <p:cNvSpPr txBox="1"/>
          <p:nvPr/>
        </p:nvSpPr>
        <p:spPr>
          <a:xfrm>
            <a:off x="7244080" y="192405"/>
            <a:ext cx="2670810" cy="460375"/>
          </a:xfrm>
          <a:prstGeom prst="rect">
            <a:avLst/>
          </a:prstGeom>
          <a:noFill/>
        </p:spPr>
        <p:txBody>
          <a:bodyPr wrap="none" rtlCol="0" anchor="t">
            <a:spAutoFit/>
          </a:bodyPr>
          <a:p>
            <a:r>
              <a:rPr lang="en-IN" sz="2400">
                <a:latin typeface="Times New Roman" panose="02020603050405020304" pitchFamily="18" charset="0"/>
                <a:cs typeface="Times New Roman" panose="02020603050405020304" pitchFamily="18" charset="0"/>
                <a:sym typeface="+mn-ea"/>
              </a:rPr>
              <a:t>Paytm Gateway link</a:t>
            </a:r>
            <a:endParaRPr lang="en-IN" sz="2400"/>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endParaRPr lang="en-US"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Introduction to Project</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Problem Formulation</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Objectives of the work </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Methodology used</a:t>
            </a:r>
            <a:endParaRPr lang="en-US" dirty="0">
              <a:latin typeface="Times New Roman" panose="02020603050405020304"/>
              <a:cs typeface="Times New Roman" panose="02020603050405020304"/>
            </a:endParaRPr>
          </a:p>
          <a:p>
            <a:r>
              <a:rPr lang="en-IN" altLang="en-US" dirty="0">
                <a:latin typeface="Times New Roman" panose="02020603050405020304"/>
                <a:cs typeface="Times New Roman" panose="02020603050405020304"/>
              </a:rPr>
              <a:t>Project Modules</a:t>
            </a:r>
            <a:endParaRPr lang="en-US"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Results and Outputs</a:t>
            </a:r>
            <a:endParaRPr lang="en-US" spc="-10"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Conclusion</a:t>
            </a:r>
            <a:endParaRPr lang="en-US" spc="-10"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Future Scope</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References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this system the operators would get rid of manual time consuming bill calculation.</a:t>
            </a: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Moreover, a manual procedure for electricity bill calculation becomes ineffective as it requires the utilization of a lot of resources; so this automated system would be beneficial in terms of cost as well as time consumption.</a:t>
            </a: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simple and user friendly. Since this system is implemented in Java, it is platform independent</a:t>
            </a: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accuracy and reliability are surely increased. It makes sure that unauthorized personal cannot execute this program. This system provides secured processing without any threats.</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SCOPE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b="0" i="0" dirty="0">
                <a:solidFill>
                  <a:srgbClr val="444444"/>
                </a:solidFill>
                <a:effectLst/>
                <a:latin typeface="Times New Roman" panose="02020603050405020304" pitchFamily="18" charset="0"/>
                <a:cs typeface="Times New Roman" panose="02020603050405020304" pitchFamily="18" charset="0"/>
              </a:rPr>
              <a:t>We can add functionalities like </a:t>
            </a:r>
            <a:r>
              <a:rPr lang="en-IN" altLang="en-US" sz="2000" b="0" i="0" dirty="0">
                <a:solidFill>
                  <a:srgbClr val="444444"/>
                </a:solidFill>
                <a:effectLst/>
                <a:latin typeface="Times New Roman" panose="02020603050405020304" pitchFamily="18" charset="0"/>
                <a:cs typeface="Times New Roman" panose="02020603050405020304" pitchFamily="18" charset="0"/>
              </a:rPr>
              <a:t>automated meter reading collection.</a:t>
            </a:r>
            <a:endParaRPr lang="en-IN" altLang="en-US" sz="2000" b="0" i="0" dirty="0">
              <a:solidFill>
                <a:srgbClr val="444444"/>
              </a:solidFill>
              <a:effectLst/>
              <a:latin typeface="Times New Roman" panose="02020603050405020304" pitchFamily="18" charset="0"/>
              <a:cs typeface="Times New Roman" panose="02020603050405020304" pitchFamily="18" charset="0"/>
            </a:endParaRPr>
          </a:p>
          <a:p>
            <a:pPr>
              <a:lnSpc>
                <a:spcPct val="150000"/>
              </a:lnSpc>
            </a:pPr>
            <a:r>
              <a:rPr lang="en-IN" altLang="en-US" sz="2000" b="0" i="0" dirty="0">
                <a:solidFill>
                  <a:srgbClr val="444444"/>
                </a:solidFill>
                <a:effectLst/>
                <a:latin typeface="Times New Roman" panose="02020603050405020304" pitchFamily="18" charset="0"/>
                <a:cs typeface="Times New Roman" panose="02020603050405020304" pitchFamily="18" charset="0"/>
              </a:rPr>
              <a:t>To make it more user friendly we can add more features like updating the customer information, help customer to recover password, notify customer to pay their bill.</a:t>
            </a:r>
            <a:endParaRPr lang="en-IN" altLang="en-US" sz="2000" b="0" i="0" dirty="0">
              <a:solidFill>
                <a:srgbClr val="444444"/>
              </a:solidFill>
              <a:effectLst/>
              <a:latin typeface="Times New Roman" panose="02020603050405020304" pitchFamily="18" charset="0"/>
              <a:cs typeface="Times New Roman" panose="02020603050405020304" pitchFamily="18" charset="0"/>
            </a:endParaRPr>
          </a:p>
          <a:p>
            <a:pPr>
              <a:lnSpc>
                <a:spcPct val="150000"/>
              </a:lnSpc>
            </a:pPr>
            <a:r>
              <a:rPr lang="en-IN" altLang="en-US" sz="2000" b="0" i="0" dirty="0">
                <a:solidFill>
                  <a:srgbClr val="444444"/>
                </a:solidFill>
                <a:effectLst/>
                <a:latin typeface="Times New Roman" panose="02020603050405020304" pitchFamily="18" charset="0"/>
                <a:cs typeface="Times New Roman" panose="02020603050405020304" pitchFamily="18" charset="0"/>
              </a:rPr>
              <a:t>Another features like allow admin to delete the customer record can be added.</a:t>
            </a:r>
            <a:endParaRPr lang="en-IN" altLang="en-US" sz="2000" b="0" i="0" dirty="0">
              <a:solidFill>
                <a:srgbClr val="444444"/>
              </a:solidFill>
              <a:effectLst/>
              <a:latin typeface="Times New Roman" panose="02020603050405020304" pitchFamily="18" charset="0"/>
              <a:cs typeface="Times New Roman" panose="02020603050405020304" pitchFamily="18" charset="0"/>
            </a:endParaRPr>
          </a:p>
          <a:p>
            <a:pPr>
              <a:lnSpc>
                <a:spcPct val="150000"/>
              </a:lnSpc>
            </a:pPr>
            <a:r>
              <a:rPr lang="en-IN" altLang="en-US" sz="2000" b="0" i="0" dirty="0">
                <a:solidFill>
                  <a:srgbClr val="444444"/>
                </a:solidFill>
                <a:effectLst/>
                <a:latin typeface="Times New Roman" panose="02020603050405020304" pitchFamily="18" charset="0"/>
                <a:cs typeface="Times New Roman" panose="02020603050405020304" pitchFamily="18" charset="0"/>
              </a:rPr>
              <a:t>Other features like error reporting or allowing customer to send a feedback .</a:t>
            </a:r>
            <a:endParaRPr lang="en-IN" altLang="en-US" sz="2000" b="0" i="0" dirty="0">
              <a:solidFill>
                <a:srgbClr val="444444"/>
              </a:solidFill>
              <a:effectLst/>
              <a:latin typeface="Times New Roman" panose="02020603050405020304" pitchFamily="18" charset="0"/>
              <a:cs typeface="Times New Roman" panose="02020603050405020304" pitchFamily="18" charset="0"/>
            </a:endParaRPr>
          </a:p>
          <a:p>
            <a:pPr>
              <a:lnSpc>
                <a:spcPct val="150000"/>
              </a:lnSpc>
            </a:pPr>
            <a:r>
              <a:rPr lang="en-IN" altLang="en-US" sz="2000" b="0" i="0" dirty="0">
                <a:solidFill>
                  <a:srgbClr val="444444"/>
                </a:solidFill>
                <a:effectLst/>
                <a:latin typeface="Times New Roman" panose="02020603050405020304" pitchFamily="18" charset="0"/>
                <a:cs typeface="Times New Roman" panose="02020603050405020304" pitchFamily="18" charset="0"/>
              </a:rPr>
              <a:t>We can make it more secure by adding two-step verfication method.</a:t>
            </a:r>
            <a:endParaRPr lang="en-IN" altLang="en-US" sz="2000" b="0" i="0" dirty="0">
              <a:solidFill>
                <a:srgbClr val="444444"/>
              </a:solidFill>
              <a:effectLst/>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altLang="en-US" sz="2000" b="0" i="0" dirty="0">
              <a:solidFill>
                <a:srgbClr val="444444"/>
              </a:solidFill>
              <a:effectLst/>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altLang="en-US" sz="2000" b="0" i="0" dirty="0">
              <a:solidFill>
                <a:srgbClr val="444444"/>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References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hlinkClick r:id="rId1"/>
              </a:rPr>
              <a:t>https://www.freeprojectz.com/project-source-code-database-download/electricity-billing-system-project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https://www.youtube.com/watch?v=iL_5MhKSSN0&amp;list=PL5BFcXE899zxmT9vmSuleorXKrxj </a:t>
            </a:r>
            <a:r>
              <a:rPr lang="en-US" sz="2000" dirty="0" err="1">
                <a:latin typeface="Times New Roman" panose="02020603050405020304" pitchFamily="18" charset="0"/>
                <a:cs typeface="Times New Roman" panose="02020603050405020304" pitchFamily="18" charset="0"/>
              </a:rPr>
              <a:t>OOErp</a:t>
            </a:r>
            <a:r>
              <a:rPr lang="en-US" sz="2000" dirty="0">
                <a:latin typeface="Times New Roman" panose="02020603050405020304" pitchFamily="18" charset="0"/>
                <a:cs typeface="Times New Roman" panose="02020603050405020304" pitchFamily="18" charset="0"/>
              </a:rPr>
              <a:t> (Code for Interview YouTube Channel)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2"/>
              </a:rPr>
              <a:t>http://www.github.com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www.youtube.com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3"/>
              </a:rPr>
              <a:t>www.stackoverflow.com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www.google.com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http://www.javatpoint.com/</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r>
              <a:rPr lang="en-US" dirty="0"/>
              <a:t>..</a:t>
            </a:r>
            <a:endParaRPr lang="en-US" dirty="0"/>
          </a:p>
        </p:txBody>
      </p:sp>
      <p:sp>
        <p:nvSpPr>
          <p:cNvPr id="3" name="Content Placeholder 2"/>
          <p:cNvSpPr>
            <a:spLocks noGrp="1"/>
          </p:cNvSpPr>
          <p:nvPr>
            <p:ph idx="1"/>
          </p:nvPr>
        </p:nvSpPr>
        <p:spPr>
          <a:xfrm>
            <a:off x="838200" y="1825625"/>
            <a:ext cx="10515600" cy="4667250"/>
          </a:xfrm>
        </p:spPr>
        <p:txBody>
          <a:bodyPr>
            <a:normAutofit/>
          </a:bodyPr>
          <a:lstStyle/>
          <a:p>
            <a:pPr>
              <a:lnSpc>
                <a:spcPct val="150000"/>
              </a:lnSpc>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Electricity Billing System is a software-based application.</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50000"/>
              </a:lnSpc>
              <a:buFont typeface="Wingdings" panose="05000000000000000000" pitchFamily="2" charset="2"/>
              <a:buNone/>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This project aims at serving the department of electricity by computerizing the billing system.</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50000"/>
              </a:lnSpc>
              <a:buFont typeface="Wingdings" panose="05000000000000000000" pitchFamily="2" charset="2"/>
              <a:buNone/>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ii.   It mainly focuses on the calculation of units consumed during the specified time and the money to be charged by the electricity offices.</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50000"/>
              </a:lnSpc>
              <a:buFont typeface="Wingdings" panose="05000000000000000000" pitchFamily="2" charset="2"/>
              <a:buNone/>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iii.  This computerized system will make the overall billing system easy, accessible, comfortable, and effective for consumers.</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Font typeface="Wingdings" panose="05000000000000000000" pitchFamily="2" charset="2"/>
              <a:buNone/>
            </a:pP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r>
              <a:rPr lang="en-US" dirty="0"/>
              <a:t>..</a:t>
            </a:r>
            <a:endParaRPr lang="en-US" dirty="0"/>
          </a:p>
        </p:txBody>
      </p:sp>
      <p:sp>
        <p:nvSpPr>
          <p:cNvPr id="3" name="Content Placeholder 2"/>
          <p:cNvSpPr>
            <a:spLocks noGrp="1"/>
          </p:cNvSpPr>
          <p:nvPr>
            <p:ph idx="1"/>
          </p:nvPr>
        </p:nvSpPr>
        <p:spPr>
          <a:xfrm>
            <a:off x="838200" y="1825625"/>
            <a:ext cx="10515600" cy="4667250"/>
          </a:xfrm>
        </p:spPr>
        <p:txBody>
          <a:bodyPr>
            <a:normAutofit lnSpcReduction="10000"/>
          </a:bodyPr>
          <a:lstStyle/>
          <a:p>
            <a:pPr>
              <a:lnSpc>
                <a:spcPct val="150000"/>
              </a:lnSpc>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software provides facility of data sharing, it does not require any staff as in the conventional system. Once it is installed on the system only the meter readings are to be given by the admin where customer can view all details, it has the provision of security restriction.</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electricity billing software calculates the units consumed by the customer and makes bills, it requires small storage for installation and functioning. </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excludes the need of maintaining paper electricity bill, administrator does not have to keep a manual track of the users, users can pay the amount without visiting the office. Thus, it saves human efforts and resources.</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FEATURES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The system would be having two logins: the administrative and user login. The administrator can view the user's account details and can add the customer's information of consuming units of energy of the current month in their account. The Admin must feed the system with the electricity usage data into respective user’s account. The system then calculates the electricity bill for every user and updates the information into their account every month. Users can then view their electricity bill and pay before the month end.</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FORMULATION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manual system is suffering from a series of drawbacks. Since whole of the bills is to be maintained with hands the process of keeping and maintaining the information is very tedious and lengthy to customer. It is very time consuming and laborious process because, staff need to be visited the customers place every month to give the bills and to receive the payments. For this reason, we have provided features Present system is partially automated(computerized), existing system is quite laborious as one must enter same information at different places.</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manual meter reading and bill data entry process is automated.</a:t>
            </a: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reduce data collection costs. </a:t>
            </a: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improve meter reading accuracy.</a:t>
            </a: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enable faster, more efficient reading times and billing process.</a:t>
            </a: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improve customer service and enable conservation of resources.</a:t>
            </a: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provide accurate information to the customer</a:t>
            </a: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keep the information of the consuming unit of energy of current month.</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METHODOLOGY USED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4730"/>
            <a:ext cx="10515600" cy="4951620"/>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Gather data and knowledge about the previous approaches / existing models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Research regarding relevant domains and papers for enriching domain knowledge.</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Constitution of the dataset after cleansing raw data.</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Implementing Java Swing for making web pages.</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Adding dataset to those programs for working of the system.</a:t>
            </a:r>
            <a:endParaRPr lang="en-US" sz="2000" dirty="0">
              <a:latin typeface="Times New Roman" panose="02020603050405020304" pitchFamily="18" charset="0"/>
              <a:cs typeface="Times New Roman" panose="02020603050405020304" pitchFamily="18" charset="0"/>
            </a:endParaRPr>
          </a:p>
          <a:p>
            <a:pPr>
              <a:lnSpc>
                <a:spcPct val="150000"/>
              </a:lnSpc>
            </a:pPr>
            <a:r>
              <a:rPr lang="en-IN" altLang="en-US" sz="2000"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dding additional functionalities to the system.</a:t>
            </a:r>
            <a:endParaRPr lang="en-US" sz="2000" dirty="0">
              <a:latin typeface="Times New Roman" panose="02020603050405020304" pitchFamily="18" charset="0"/>
              <a:cs typeface="Times New Roman" panose="02020603050405020304" pitchFamily="18" charset="0"/>
            </a:endParaRPr>
          </a:p>
          <a:p>
            <a:pPr>
              <a:lnSpc>
                <a:spcPct val="150000"/>
              </a:lnSpc>
            </a:pPr>
            <a:r>
              <a:rPr lang="en-IN" altLang="en-US" sz="2000" dirty="0">
                <a:latin typeface="Times New Roman" panose="02020603050405020304" pitchFamily="18" charset="0"/>
                <a:cs typeface="Times New Roman" panose="02020603050405020304" pitchFamily="18" charset="0"/>
              </a:rPr>
              <a:t>G</a:t>
            </a:r>
            <a:r>
              <a:rPr lang="en-US" sz="2000" dirty="0">
                <a:latin typeface="Times New Roman" panose="02020603050405020304" pitchFamily="18" charset="0"/>
                <a:cs typeface="Times New Roman" panose="02020603050405020304" pitchFamily="18" charset="0"/>
              </a:rPr>
              <a:t>ranting required access to user depending on whether they are admin or a consumer.</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Modules of the project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5" name="Picture 2" descr="Screenshot (600)"/>
          <p:cNvPicPr>
            <a:picLocks noChangeAspect="1"/>
          </p:cNvPicPr>
          <p:nvPr>
            <p:ph sz="half" idx="2"/>
          </p:nvPr>
        </p:nvPicPr>
        <p:blipFill>
          <a:blip r:embed="rId1"/>
          <a:srcRect l="22278" t="22052" r="47807" b="22908"/>
          <a:stretch>
            <a:fillRect/>
          </a:stretch>
        </p:blipFill>
        <p:spPr>
          <a:xfrm>
            <a:off x="2646680" y="1966595"/>
            <a:ext cx="6898640" cy="388048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6246</Words>
  <Application>WPS Presentation</Application>
  <PresentationFormat>Widescreen</PresentationFormat>
  <Paragraphs>199</Paragraphs>
  <Slides>22</Slides>
  <Notes>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22</vt:i4>
      </vt:variant>
    </vt:vector>
  </HeadingPairs>
  <TitlesOfParts>
    <vt:vector size="42" baseType="lpstr">
      <vt:lpstr>Arial</vt:lpstr>
      <vt:lpstr>SimSun</vt:lpstr>
      <vt:lpstr>Wingdings</vt:lpstr>
      <vt:lpstr>Calibri</vt:lpstr>
      <vt:lpstr>King</vt:lpstr>
      <vt:lpstr>Casper</vt:lpstr>
      <vt:lpstr>Yu Gothic UI</vt:lpstr>
      <vt:lpstr>Karla</vt:lpstr>
      <vt:lpstr>Times New Roman</vt:lpstr>
      <vt:lpstr>Arial Black</vt:lpstr>
      <vt:lpstr>Raleway ExtraBold</vt:lpstr>
      <vt:lpstr>Times New Roman</vt:lpstr>
      <vt:lpstr>Calibri</vt:lpstr>
      <vt:lpstr>Segoe Print</vt:lpstr>
      <vt:lpstr>Microsoft YaHei</vt:lpstr>
      <vt:lpstr>Arial Unicode MS</vt:lpstr>
      <vt:lpstr>Calibri Light</vt:lpstr>
      <vt:lpstr>1_Office Theme</vt:lpstr>
      <vt:lpstr>2_Office Theme</vt:lpstr>
      <vt:lpstr>Contents Slide Master</vt:lpstr>
      <vt:lpstr>PowerPoint 演示文稿</vt:lpstr>
      <vt:lpstr>Outline</vt:lpstr>
      <vt:lpstr>INTRODUCTION..</vt:lpstr>
      <vt:lpstr>INTRODUCTION..</vt:lpstr>
      <vt:lpstr>FEATURES</vt:lpstr>
      <vt:lpstr>PROBLEM FORMULATION</vt:lpstr>
      <vt:lpstr>OBJECTIVES</vt:lpstr>
      <vt:lpstr>METHODOLOGY USED</vt:lpstr>
      <vt:lpstr>Modules of the project </vt:lpstr>
      <vt:lpstr>PowerPoint 演示文稿</vt:lpstr>
      <vt:lpstr>PowerPoint 演示文稿</vt:lpstr>
      <vt:lpstr>Results and Outputs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vasud</cp:lastModifiedBy>
  <cp:revision>522</cp:revision>
  <dcterms:created xsi:type="dcterms:W3CDTF">2019-01-09T10:33:00Z</dcterms:created>
  <dcterms:modified xsi:type="dcterms:W3CDTF">2021-05-08T18:13:29Z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y fmtid="{D5CDD505-2E9C-101B-9397-08002B2CF9AE}" pid="3" name="NXPowerLiteLastOptimized">
    <vt:lpwstr>1201905</vt:lpwstr>
  </property>
  <property fmtid="{D5CDD505-2E9C-101B-9397-08002B2CF9AE}" pid="4" name="NXPowerLiteSettings">
    <vt:lpwstr>C7000400038000</vt:lpwstr>
  </property>
  <property fmtid="{D5CDD505-2E9C-101B-9397-08002B2CF9AE}" pid="5" name="NXPowerLiteVersion">
    <vt:lpwstr>S9.0.3</vt:lpwstr>
  </property>
</Properties>
</file>