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Klein" charset="1" panose="02000503060000020004"/>
      <p:regular r:id="rId18"/>
    </p:embeddedFont>
    <p:embeddedFont>
      <p:font typeface="ITC Avant Garde Gothic Bold" charset="1" panose="020B0802020202020204"/>
      <p:regular r:id="rId19"/>
    </p:embeddedFont>
    <p:embeddedFont>
      <p:font typeface="Klein Heavy" charset="1" panose="02000503060000020004"/>
      <p:regular r:id="rId20"/>
    </p:embeddedFont>
    <p:embeddedFont>
      <p:font typeface="Klein Bold" charset="1" panose="020005030600000200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www.kaggle.com/datasets/anthonypino/melbourne-housing-market/data?select=Melbourne_housing_FULL.csv"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EEEEE"/>
        </a:solidFill>
      </p:bgPr>
    </p:bg>
    <p:spTree>
      <p:nvGrpSpPr>
        <p:cNvPr id="1" name=""/>
        <p:cNvGrpSpPr/>
        <p:nvPr/>
      </p:nvGrpSpPr>
      <p:grpSpPr>
        <a:xfrm>
          <a:off x="0" y="0"/>
          <a:ext cx="0" cy="0"/>
          <a:chOff x="0" y="0"/>
          <a:chExt cx="0" cy="0"/>
        </a:xfrm>
      </p:grpSpPr>
      <p:grpSp>
        <p:nvGrpSpPr>
          <p:cNvPr name="Group 2" id="2"/>
          <p:cNvGrpSpPr/>
          <p:nvPr/>
        </p:nvGrpSpPr>
        <p:grpSpPr>
          <a:xfrm rot="0">
            <a:off x="9029700" y="1009650"/>
            <a:ext cx="8229600" cy="82296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34902"/>
              </a:srgbClr>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1206770" y="-2709746"/>
            <a:ext cx="8229600" cy="82296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66775" cap="sq">
              <a:solidFill>
                <a:srgbClr val="FFC700"/>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876987" y="1405054"/>
            <a:ext cx="1421016" cy="142101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454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1028700" y="9239250"/>
            <a:ext cx="16230600" cy="0"/>
          </a:xfrm>
          <a:prstGeom prst="line">
            <a:avLst/>
          </a:prstGeom>
          <a:ln cap="flat" w="38100">
            <a:solidFill>
              <a:srgbClr val="545454"/>
            </a:solidFill>
            <a:prstDash val="solid"/>
            <a:headEnd type="none" len="sm" w="sm"/>
            <a:tailEnd type="none" len="sm" w="sm"/>
          </a:ln>
        </p:spPr>
      </p:sp>
      <p:sp>
        <p:nvSpPr>
          <p:cNvPr name="TextBox 12" id="12"/>
          <p:cNvSpPr txBox="true"/>
          <p:nvPr/>
        </p:nvSpPr>
        <p:spPr>
          <a:xfrm rot="0">
            <a:off x="1028700" y="8791427"/>
            <a:ext cx="5230350" cy="247650"/>
          </a:xfrm>
          <a:prstGeom prst="rect">
            <a:avLst/>
          </a:prstGeom>
        </p:spPr>
        <p:txBody>
          <a:bodyPr anchor="t" rtlCol="false" tIns="0" lIns="0" bIns="0" rIns="0">
            <a:spAutoFit/>
          </a:bodyPr>
          <a:lstStyle/>
          <a:p>
            <a:pPr algn="l" marL="0" indent="0" lvl="0">
              <a:lnSpc>
                <a:spcPts val="2099"/>
              </a:lnSpc>
              <a:spcBef>
                <a:spcPct val="0"/>
              </a:spcBef>
            </a:pPr>
            <a:r>
              <a:rPr lang="en-US" sz="1499" spc="434">
                <a:solidFill>
                  <a:srgbClr val="545454"/>
                </a:solidFill>
                <a:latin typeface="Klein"/>
                <a:ea typeface="Klein"/>
                <a:cs typeface="Klein"/>
                <a:sym typeface="Klein"/>
              </a:rPr>
              <a:t>Kaan Akkök, Hasan Emir Çilesiz</a:t>
            </a:r>
          </a:p>
        </p:txBody>
      </p:sp>
      <p:sp>
        <p:nvSpPr>
          <p:cNvPr name="TextBox 13" id="13"/>
          <p:cNvSpPr txBox="true"/>
          <p:nvPr/>
        </p:nvSpPr>
        <p:spPr>
          <a:xfrm rot="0">
            <a:off x="13785270" y="8791427"/>
            <a:ext cx="3474030" cy="247650"/>
          </a:xfrm>
          <a:prstGeom prst="rect">
            <a:avLst/>
          </a:prstGeom>
        </p:spPr>
        <p:txBody>
          <a:bodyPr anchor="t" rtlCol="false" tIns="0" lIns="0" bIns="0" rIns="0">
            <a:spAutoFit/>
          </a:bodyPr>
          <a:lstStyle/>
          <a:p>
            <a:pPr algn="r" marL="0" indent="0" lvl="0">
              <a:lnSpc>
                <a:spcPts val="2099"/>
              </a:lnSpc>
              <a:spcBef>
                <a:spcPct val="0"/>
              </a:spcBef>
            </a:pPr>
            <a:r>
              <a:rPr lang="en-US" sz="1499" spc="434">
                <a:solidFill>
                  <a:srgbClr val="545454"/>
                </a:solidFill>
                <a:latin typeface="Klein"/>
                <a:ea typeface="Klein"/>
                <a:cs typeface="Klein"/>
                <a:sym typeface="Klein"/>
              </a:rPr>
              <a:t>14.05.2025</a:t>
            </a:r>
          </a:p>
        </p:txBody>
      </p:sp>
      <p:sp>
        <p:nvSpPr>
          <p:cNvPr name="TextBox 14" id="14"/>
          <p:cNvSpPr txBox="true"/>
          <p:nvPr/>
        </p:nvSpPr>
        <p:spPr>
          <a:xfrm rot="0">
            <a:off x="1028700" y="4219792"/>
            <a:ext cx="11783541" cy="4201561"/>
          </a:xfrm>
          <a:prstGeom prst="rect">
            <a:avLst/>
          </a:prstGeom>
        </p:spPr>
        <p:txBody>
          <a:bodyPr anchor="t" rtlCol="false" tIns="0" lIns="0" bIns="0" rIns="0">
            <a:spAutoFit/>
          </a:bodyPr>
          <a:lstStyle/>
          <a:p>
            <a:pPr algn="l">
              <a:lnSpc>
                <a:spcPts val="14719"/>
              </a:lnSpc>
            </a:pPr>
            <a:r>
              <a:rPr lang="en-US" b="true" sz="16354" spc="-327">
                <a:solidFill>
                  <a:srgbClr val="545454"/>
                </a:solidFill>
                <a:latin typeface="ITC Avant Garde Gothic Bold"/>
                <a:ea typeface="ITC Avant Garde Gothic Bold"/>
                <a:cs typeface="ITC Avant Garde Gothic Bold"/>
                <a:sym typeface="ITC Avant Garde Gothic Bold"/>
              </a:rPr>
              <a:t>Melbourne Housing</a:t>
            </a:r>
          </a:p>
        </p:txBody>
      </p:sp>
      <p:sp>
        <p:nvSpPr>
          <p:cNvPr name="TextBox 15" id="15"/>
          <p:cNvSpPr txBox="true"/>
          <p:nvPr/>
        </p:nvSpPr>
        <p:spPr>
          <a:xfrm rot="0">
            <a:off x="401444" y="1047750"/>
            <a:ext cx="7493669" cy="1434858"/>
          </a:xfrm>
          <a:prstGeom prst="rect">
            <a:avLst/>
          </a:prstGeom>
        </p:spPr>
        <p:txBody>
          <a:bodyPr anchor="t" rtlCol="false" tIns="0" lIns="0" bIns="0" rIns="0">
            <a:spAutoFit/>
          </a:bodyPr>
          <a:lstStyle/>
          <a:p>
            <a:pPr algn="l" marL="1073615" indent="-536807" lvl="1">
              <a:lnSpc>
                <a:spcPts val="5619"/>
              </a:lnSpc>
              <a:buFont typeface="Arial"/>
              <a:buChar char="•"/>
            </a:pPr>
            <a:r>
              <a:rPr lang="en-US" b="true" sz="4972">
                <a:solidFill>
                  <a:srgbClr val="545454"/>
                </a:solidFill>
                <a:latin typeface="Klein Heavy"/>
                <a:ea typeface="Klein Heavy"/>
                <a:cs typeface="Klein Heavy"/>
                <a:sym typeface="Klein Heavy"/>
              </a:rPr>
              <a:t>ACM476 TERM PROJECT PHASE 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grpSp>
        <p:nvGrpSpPr>
          <p:cNvPr name="Group 2" id="2"/>
          <p:cNvGrpSpPr/>
          <p:nvPr/>
        </p:nvGrpSpPr>
        <p:grpSpPr>
          <a:xfrm rot="0">
            <a:off x="12561519" y="4745282"/>
            <a:ext cx="8229600" cy="82296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66775" cap="sq">
              <a:solidFill>
                <a:srgbClr val="FFC700"/>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a:off x="1028700" y="9239250"/>
            <a:ext cx="16230600" cy="0"/>
          </a:xfrm>
          <a:prstGeom prst="line">
            <a:avLst/>
          </a:prstGeom>
          <a:ln cap="flat" w="38100">
            <a:solidFill>
              <a:srgbClr val="545454"/>
            </a:solidFill>
            <a:prstDash val="solid"/>
            <a:headEnd type="none" len="sm" w="sm"/>
            <a:tailEnd type="none" len="sm" w="sm"/>
          </a:ln>
        </p:spPr>
      </p:sp>
      <p:sp>
        <p:nvSpPr>
          <p:cNvPr name="Freeform 6" id="6"/>
          <p:cNvSpPr/>
          <p:nvPr/>
        </p:nvSpPr>
        <p:spPr>
          <a:xfrm flipH="true" flipV="false" rot="0">
            <a:off x="12092763" y="-360758"/>
            <a:ext cx="7315200" cy="3977640"/>
          </a:xfrm>
          <a:custGeom>
            <a:avLst/>
            <a:gdLst/>
            <a:ahLst/>
            <a:cxnLst/>
            <a:rect r="r" b="b" t="t" l="l"/>
            <a:pathLst>
              <a:path h="3977640" w="7315200">
                <a:moveTo>
                  <a:pt x="7315200" y="0"/>
                </a:moveTo>
                <a:lnTo>
                  <a:pt x="0" y="0"/>
                </a:lnTo>
                <a:lnTo>
                  <a:pt x="0" y="3977640"/>
                </a:lnTo>
                <a:lnTo>
                  <a:pt x="7315200" y="3977640"/>
                </a:lnTo>
                <a:lnTo>
                  <a:pt x="7315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28700" y="1095375"/>
            <a:ext cx="9849408" cy="1065076"/>
          </a:xfrm>
          <a:prstGeom prst="rect">
            <a:avLst/>
          </a:prstGeom>
        </p:spPr>
        <p:txBody>
          <a:bodyPr anchor="t" rtlCol="false" tIns="0" lIns="0" bIns="0" rIns="0">
            <a:spAutoFit/>
          </a:bodyPr>
          <a:lstStyle/>
          <a:p>
            <a:pPr algn="l">
              <a:lnSpc>
                <a:spcPts val="6709"/>
              </a:lnSpc>
            </a:pPr>
            <a:r>
              <a:rPr lang="en-US" b="true" sz="7454" spc="-149">
                <a:solidFill>
                  <a:srgbClr val="545454"/>
                </a:solidFill>
                <a:latin typeface="ITC Avant Garde Gothic Bold"/>
                <a:ea typeface="ITC Avant Garde Gothic Bold"/>
                <a:cs typeface="ITC Avant Garde Gothic Bold"/>
                <a:sym typeface="ITC Avant Garde Gothic Bold"/>
              </a:rPr>
              <a:t>Clustering</a:t>
            </a:r>
          </a:p>
        </p:txBody>
      </p:sp>
      <p:sp>
        <p:nvSpPr>
          <p:cNvPr name="TextBox 8" id="8"/>
          <p:cNvSpPr txBox="true"/>
          <p:nvPr/>
        </p:nvSpPr>
        <p:spPr>
          <a:xfrm rot="0">
            <a:off x="1038225" y="4015195"/>
            <a:ext cx="2082644" cy="3312160"/>
          </a:xfrm>
          <a:prstGeom prst="rect">
            <a:avLst/>
          </a:prstGeom>
        </p:spPr>
        <p:txBody>
          <a:bodyPr anchor="t" rtlCol="false" tIns="0" lIns="0" bIns="0" rIns="0">
            <a:spAutoFit/>
          </a:bodyPr>
          <a:lstStyle/>
          <a:p>
            <a:pPr algn="just">
              <a:lnSpc>
                <a:spcPts val="2239"/>
              </a:lnSpc>
            </a:pPr>
            <a:r>
              <a:rPr lang="en-US" b="true" sz="1599" spc="31">
                <a:solidFill>
                  <a:srgbClr val="545454"/>
                </a:solidFill>
                <a:latin typeface="Klein Bold"/>
                <a:ea typeface="Klein Bold"/>
                <a:cs typeface="Klein Bold"/>
                <a:sym typeface="Klein Bold"/>
              </a:rPr>
              <a:t>ROOMS               </a:t>
            </a:r>
          </a:p>
          <a:p>
            <a:pPr algn="just">
              <a:lnSpc>
                <a:spcPts val="2239"/>
              </a:lnSpc>
            </a:pPr>
            <a:r>
              <a:rPr lang="en-US" b="true" sz="1599" spc="31">
                <a:solidFill>
                  <a:srgbClr val="545454"/>
                </a:solidFill>
                <a:latin typeface="Klein Bold"/>
                <a:ea typeface="Klein Bold"/>
                <a:cs typeface="Klein Bold"/>
                <a:sym typeface="Klein Bold"/>
              </a:rPr>
              <a:t>DISTANCE           </a:t>
            </a:r>
          </a:p>
          <a:p>
            <a:pPr algn="just">
              <a:lnSpc>
                <a:spcPts val="2239"/>
              </a:lnSpc>
            </a:pPr>
            <a:r>
              <a:rPr lang="en-US" b="true" sz="1599" spc="31">
                <a:solidFill>
                  <a:srgbClr val="545454"/>
                </a:solidFill>
                <a:latin typeface="Klein Bold"/>
                <a:ea typeface="Klein Bold"/>
                <a:cs typeface="Klein Bold"/>
                <a:sym typeface="Klein Bold"/>
              </a:rPr>
              <a:t>POSTCODE       </a:t>
            </a:r>
          </a:p>
          <a:p>
            <a:pPr algn="just">
              <a:lnSpc>
                <a:spcPts val="2239"/>
              </a:lnSpc>
            </a:pPr>
            <a:r>
              <a:rPr lang="en-US" b="true" sz="1599" spc="31">
                <a:solidFill>
                  <a:srgbClr val="545454"/>
                </a:solidFill>
                <a:latin typeface="Klein Bold"/>
                <a:ea typeface="Klein Bold"/>
                <a:cs typeface="Klein Bold"/>
                <a:sym typeface="Klein Bold"/>
              </a:rPr>
              <a:t>BEDROOM2      </a:t>
            </a:r>
          </a:p>
          <a:p>
            <a:pPr algn="just">
              <a:lnSpc>
                <a:spcPts val="2239"/>
              </a:lnSpc>
            </a:pPr>
            <a:r>
              <a:rPr lang="en-US" b="true" sz="1599" spc="31">
                <a:solidFill>
                  <a:srgbClr val="545454"/>
                </a:solidFill>
                <a:latin typeface="Klein Bold"/>
                <a:ea typeface="Klein Bold"/>
                <a:cs typeface="Klein Bold"/>
                <a:sym typeface="Klein Bold"/>
              </a:rPr>
              <a:t>BATHROOM     </a:t>
            </a:r>
          </a:p>
          <a:p>
            <a:pPr algn="just">
              <a:lnSpc>
                <a:spcPts val="2239"/>
              </a:lnSpc>
            </a:pPr>
            <a:r>
              <a:rPr lang="en-US" b="true" sz="1599" spc="31">
                <a:solidFill>
                  <a:srgbClr val="545454"/>
                </a:solidFill>
                <a:latin typeface="Klein Bold"/>
                <a:ea typeface="Klein Bold"/>
                <a:cs typeface="Klein Bold"/>
                <a:sym typeface="Klein Bold"/>
              </a:rPr>
              <a:t>CAR                    </a:t>
            </a:r>
          </a:p>
          <a:p>
            <a:pPr algn="just">
              <a:lnSpc>
                <a:spcPts val="2239"/>
              </a:lnSpc>
            </a:pPr>
            <a:r>
              <a:rPr lang="en-US" b="true" sz="1599" spc="31">
                <a:solidFill>
                  <a:srgbClr val="545454"/>
                </a:solidFill>
                <a:latin typeface="Klein Bold"/>
                <a:ea typeface="Klein Bold"/>
                <a:cs typeface="Klein Bold"/>
                <a:sym typeface="Klein Bold"/>
              </a:rPr>
              <a:t>LANDSIZE          </a:t>
            </a:r>
          </a:p>
          <a:p>
            <a:pPr algn="just">
              <a:lnSpc>
                <a:spcPts val="2239"/>
              </a:lnSpc>
            </a:pPr>
            <a:r>
              <a:rPr lang="en-US" b="true" sz="1599" spc="31">
                <a:solidFill>
                  <a:srgbClr val="545454"/>
                </a:solidFill>
                <a:latin typeface="Klein Bold"/>
                <a:ea typeface="Klein Bold"/>
                <a:cs typeface="Klein Bold"/>
                <a:sym typeface="Klein Bold"/>
              </a:rPr>
              <a:t>BUILDINGAREA </a:t>
            </a:r>
          </a:p>
          <a:p>
            <a:pPr algn="just">
              <a:lnSpc>
                <a:spcPts val="2239"/>
              </a:lnSpc>
            </a:pPr>
            <a:r>
              <a:rPr lang="en-US" b="true" sz="1599" spc="31">
                <a:solidFill>
                  <a:srgbClr val="545454"/>
                </a:solidFill>
                <a:latin typeface="Klein Bold"/>
                <a:ea typeface="Klein Bold"/>
                <a:cs typeface="Klein Bold"/>
                <a:sym typeface="Klein Bold"/>
              </a:rPr>
              <a:t>YEARBUILT       </a:t>
            </a:r>
          </a:p>
          <a:p>
            <a:pPr algn="just">
              <a:lnSpc>
                <a:spcPts val="2239"/>
              </a:lnSpc>
            </a:pPr>
            <a:r>
              <a:rPr lang="en-US" b="true" sz="1599" spc="31">
                <a:solidFill>
                  <a:srgbClr val="545454"/>
                </a:solidFill>
                <a:latin typeface="Klein Bold"/>
                <a:ea typeface="Klein Bold"/>
                <a:cs typeface="Klein Bold"/>
                <a:sym typeface="Klein Bold"/>
              </a:rPr>
              <a:t>LATTITUDE        </a:t>
            </a:r>
          </a:p>
          <a:p>
            <a:pPr algn="just" marL="0" indent="0" lvl="0">
              <a:lnSpc>
                <a:spcPts val="2239"/>
              </a:lnSpc>
              <a:spcBef>
                <a:spcPct val="0"/>
              </a:spcBef>
            </a:pPr>
            <a:r>
              <a:rPr lang="en-US" b="true" sz="1599" spc="31">
                <a:solidFill>
                  <a:srgbClr val="545454"/>
                </a:solidFill>
                <a:latin typeface="Klein Bold"/>
                <a:ea typeface="Klein Bold"/>
                <a:cs typeface="Klein Bold"/>
                <a:sym typeface="Klein Bold"/>
              </a:rPr>
              <a:t>LONGTITUDE   PROPERTYCOUNT </a:t>
            </a:r>
          </a:p>
        </p:txBody>
      </p:sp>
      <p:sp>
        <p:nvSpPr>
          <p:cNvPr name="TextBox 9" id="9"/>
          <p:cNvSpPr txBox="true"/>
          <p:nvPr/>
        </p:nvSpPr>
        <p:spPr>
          <a:xfrm rot="0">
            <a:off x="3120869" y="4015195"/>
            <a:ext cx="994767" cy="3312160"/>
          </a:xfrm>
          <a:prstGeom prst="rect">
            <a:avLst/>
          </a:prstGeom>
        </p:spPr>
        <p:txBody>
          <a:bodyPr anchor="t" rtlCol="false" tIns="0" lIns="0" bIns="0" rIns="0">
            <a:spAutoFit/>
          </a:bodyPr>
          <a:lstStyle/>
          <a:p>
            <a:pPr algn="just">
              <a:lnSpc>
                <a:spcPts val="2239"/>
              </a:lnSpc>
            </a:pPr>
            <a:r>
              <a:rPr lang="en-US" sz="1599" spc="31">
                <a:solidFill>
                  <a:srgbClr val="545454"/>
                </a:solidFill>
                <a:latin typeface="Klein"/>
                <a:ea typeface="Klein"/>
                <a:cs typeface="Klein"/>
                <a:sym typeface="Klein"/>
              </a:rPr>
              <a:t>INT64 </a:t>
            </a:r>
          </a:p>
          <a:p>
            <a:pPr algn="just">
              <a:lnSpc>
                <a:spcPts val="2239"/>
              </a:lnSpc>
            </a:pPr>
            <a:r>
              <a:rPr lang="en-US" sz="1599" spc="31">
                <a:solidFill>
                  <a:srgbClr val="545454"/>
                </a:solidFill>
                <a:latin typeface="Klein"/>
                <a:ea typeface="Klein"/>
                <a:cs typeface="Klein"/>
                <a:sym typeface="Klein"/>
              </a:rPr>
              <a:t>FLOAT64 </a:t>
            </a:r>
          </a:p>
          <a:p>
            <a:pPr algn="just">
              <a:lnSpc>
                <a:spcPts val="2239"/>
              </a:lnSpc>
            </a:pPr>
            <a:r>
              <a:rPr lang="en-US" sz="1599" spc="31">
                <a:solidFill>
                  <a:srgbClr val="545454"/>
                </a:solidFill>
                <a:latin typeface="Klein"/>
                <a:ea typeface="Klein"/>
                <a:cs typeface="Klein"/>
                <a:sym typeface="Klein"/>
              </a:rPr>
              <a:t>INT64 </a:t>
            </a:r>
          </a:p>
          <a:p>
            <a:pPr algn="just">
              <a:lnSpc>
                <a:spcPts val="2239"/>
              </a:lnSpc>
            </a:pPr>
            <a:r>
              <a:rPr lang="en-US" sz="1599" spc="31">
                <a:solidFill>
                  <a:srgbClr val="545454"/>
                </a:solidFill>
                <a:latin typeface="Klein"/>
                <a:ea typeface="Klein"/>
                <a:cs typeface="Klein"/>
                <a:sym typeface="Klein"/>
              </a:rPr>
              <a:t>INT64 </a:t>
            </a:r>
          </a:p>
          <a:p>
            <a:pPr algn="just">
              <a:lnSpc>
                <a:spcPts val="2239"/>
              </a:lnSpc>
            </a:pPr>
            <a:r>
              <a:rPr lang="en-US" sz="1599" spc="31">
                <a:solidFill>
                  <a:srgbClr val="545454"/>
                </a:solidFill>
                <a:latin typeface="Klein"/>
                <a:ea typeface="Klein"/>
                <a:cs typeface="Klein"/>
                <a:sym typeface="Klein"/>
              </a:rPr>
              <a:t>INT64 </a:t>
            </a:r>
          </a:p>
          <a:p>
            <a:pPr algn="just">
              <a:lnSpc>
                <a:spcPts val="2239"/>
              </a:lnSpc>
            </a:pPr>
            <a:r>
              <a:rPr lang="en-US" sz="1599" spc="31">
                <a:solidFill>
                  <a:srgbClr val="545454"/>
                </a:solidFill>
                <a:latin typeface="Klein"/>
                <a:ea typeface="Klein"/>
                <a:cs typeface="Klein"/>
                <a:sym typeface="Klein"/>
              </a:rPr>
              <a:t>INT64 </a:t>
            </a:r>
          </a:p>
          <a:p>
            <a:pPr algn="just">
              <a:lnSpc>
                <a:spcPts val="2239"/>
              </a:lnSpc>
            </a:pPr>
            <a:r>
              <a:rPr lang="en-US" sz="1599" spc="31">
                <a:solidFill>
                  <a:srgbClr val="545454"/>
                </a:solidFill>
                <a:latin typeface="Klein"/>
                <a:ea typeface="Klein"/>
                <a:cs typeface="Klein"/>
                <a:sym typeface="Klein"/>
              </a:rPr>
              <a:t>INT64 </a:t>
            </a:r>
          </a:p>
          <a:p>
            <a:pPr algn="just">
              <a:lnSpc>
                <a:spcPts val="2239"/>
              </a:lnSpc>
            </a:pPr>
            <a:r>
              <a:rPr lang="en-US" sz="1599" spc="31">
                <a:solidFill>
                  <a:srgbClr val="545454"/>
                </a:solidFill>
                <a:latin typeface="Klein"/>
                <a:ea typeface="Klein"/>
                <a:cs typeface="Klein"/>
                <a:sym typeface="Klein"/>
              </a:rPr>
              <a:t>INT64 </a:t>
            </a:r>
          </a:p>
          <a:p>
            <a:pPr algn="just">
              <a:lnSpc>
                <a:spcPts val="2239"/>
              </a:lnSpc>
            </a:pPr>
            <a:r>
              <a:rPr lang="en-US" sz="1599" spc="31">
                <a:solidFill>
                  <a:srgbClr val="545454"/>
                </a:solidFill>
                <a:latin typeface="Klein"/>
                <a:ea typeface="Klein"/>
                <a:cs typeface="Klein"/>
                <a:sym typeface="Klein"/>
              </a:rPr>
              <a:t>INT64 </a:t>
            </a:r>
          </a:p>
          <a:p>
            <a:pPr algn="just">
              <a:lnSpc>
                <a:spcPts val="2239"/>
              </a:lnSpc>
            </a:pPr>
            <a:r>
              <a:rPr lang="en-US" sz="1599" spc="31">
                <a:solidFill>
                  <a:srgbClr val="545454"/>
                </a:solidFill>
                <a:latin typeface="Klein"/>
                <a:ea typeface="Klein"/>
                <a:cs typeface="Klein"/>
                <a:sym typeface="Klein"/>
              </a:rPr>
              <a:t>FLOAT64 </a:t>
            </a:r>
          </a:p>
          <a:p>
            <a:pPr algn="just">
              <a:lnSpc>
                <a:spcPts val="2239"/>
              </a:lnSpc>
            </a:pPr>
            <a:r>
              <a:rPr lang="en-US" sz="1599" spc="31">
                <a:solidFill>
                  <a:srgbClr val="545454"/>
                </a:solidFill>
                <a:latin typeface="Klein"/>
                <a:ea typeface="Klein"/>
                <a:cs typeface="Klein"/>
                <a:sym typeface="Klein"/>
              </a:rPr>
              <a:t>FLOAT64 </a:t>
            </a:r>
          </a:p>
          <a:p>
            <a:pPr algn="just" marL="0" indent="0" lvl="0">
              <a:lnSpc>
                <a:spcPts val="2239"/>
              </a:lnSpc>
              <a:spcBef>
                <a:spcPct val="0"/>
              </a:spcBef>
            </a:pPr>
            <a:r>
              <a:rPr lang="en-US" sz="1599" spc="31">
                <a:solidFill>
                  <a:srgbClr val="545454"/>
                </a:solidFill>
                <a:latin typeface="Klein"/>
                <a:ea typeface="Klein"/>
                <a:cs typeface="Klein"/>
                <a:sym typeface="Klein"/>
              </a:rPr>
              <a:t>INT64</a:t>
            </a:r>
          </a:p>
        </p:txBody>
      </p:sp>
      <p:sp>
        <p:nvSpPr>
          <p:cNvPr name="TextBox 10" id="10"/>
          <p:cNvSpPr txBox="true"/>
          <p:nvPr/>
        </p:nvSpPr>
        <p:spPr>
          <a:xfrm rot="0">
            <a:off x="6152338" y="4157887"/>
            <a:ext cx="9849408" cy="497390"/>
          </a:xfrm>
          <a:prstGeom prst="rect">
            <a:avLst/>
          </a:prstGeom>
        </p:spPr>
        <p:txBody>
          <a:bodyPr anchor="t" rtlCol="false" tIns="0" lIns="0" bIns="0" rIns="0">
            <a:spAutoFit/>
          </a:bodyPr>
          <a:lstStyle/>
          <a:p>
            <a:pPr algn="l">
              <a:lnSpc>
                <a:spcPts val="3199"/>
              </a:lnSpc>
            </a:pPr>
            <a:r>
              <a:rPr lang="en-US" b="true" sz="3554" spc="-71">
                <a:solidFill>
                  <a:srgbClr val="545454"/>
                </a:solidFill>
                <a:latin typeface="ITC Avant Garde Gothic Bold"/>
                <a:ea typeface="ITC Avant Garde Gothic Bold"/>
                <a:cs typeface="ITC Avant Garde Gothic Bold"/>
                <a:sym typeface="ITC Avant Garde Gothic Bold"/>
              </a:rPr>
              <a:t> --- Necessity of the Stardartization</a:t>
            </a:r>
          </a:p>
        </p:txBody>
      </p:sp>
      <p:sp>
        <p:nvSpPr>
          <p:cNvPr name="TextBox 11" id="11"/>
          <p:cNvSpPr txBox="true"/>
          <p:nvPr/>
        </p:nvSpPr>
        <p:spPr>
          <a:xfrm rot="0">
            <a:off x="1038225" y="2284043"/>
            <a:ext cx="8105775" cy="1332839"/>
          </a:xfrm>
          <a:prstGeom prst="rect">
            <a:avLst/>
          </a:prstGeom>
        </p:spPr>
        <p:txBody>
          <a:bodyPr anchor="t" rtlCol="false" tIns="0" lIns="0" bIns="0" rIns="0">
            <a:spAutoFit/>
          </a:bodyPr>
          <a:lstStyle/>
          <a:p>
            <a:pPr algn="just" marL="0" indent="0" lvl="0">
              <a:lnSpc>
                <a:spcPts val="2661"/>
              </a:lnSpc>
              <a:spcBef>
                <a:spcPct val="0"/>
              </a:spcBef>
            </a:pPr>
            <a:r>
              <a:rPr lang="en-US" sz="1901" spc="38">
                <a:solidFill>
                  <a:srgbClr val="545454"/>
                </a:solidFill>
                <a:latin typeface="Klein"/>
                <a:ea typeface="Klein"/>
                <a:cs typeface="Klein"/>
                <a:sym typeface="Klein"/>
              </a:rPr>
              <a:t>After removing the class label and non-numerical features,  we used the remaining 12 numerical attributes. These features represent the physical and locational characteristics of the properties</a:t>
            </a:r>
          </a:p>
        </p:txBody>
      </p:sp>
      <p:sp>
        <p:nvSpPr>
          <p:cNvPr name="TextBox 12" id="12"/>
          <p:cNvSpPr txBox="true"/>
          <p:nvPr/>
        </p:nvSpPr>
        <p:spPr>
          <a:xfrm rot="0">
            <a:off x="6328313" y="4788627"/>
            <a:ext cx="7297162" cy="1378585"/>
          </a:xfrm>
          <a:prstGeom prst="rect">
            <a:avLst/>
          </a:prstGeom>
        </p:spPr>
        <p:txBody>
          <a:bodyPr anchor="t" rtlCol="false" tIns="0" lIns="0" bIns="0" rIns="0">
            <a:spAutoFit/>
          </a:bodyPr>
          <a:lstStyle/>
          <a:p>
            <a:pPr algn="l">
              <a:lnSpc>
                <a:spcPts val="2239"/>
              </a:lnSpc>
              <a:spcBef>
                <a:spcPct val="0"/>
              </a:spcBef>
            </a:pPr>
            <a:r>
              <a:rPr lang="en-US" sz="1599" spc="31">
                <a:solidFill>
                  <a:srgbClr val="545454"/>
                </a:solidFill>
                <a:latin typeface="Klein"/>
                <a:ea typeface="Klein"/>
                <a:cs typeface="Klein"/>
                <a:sym typeface="Klein"/>
              </a:rPr>
              <a:t>In our dataset, features like 'Landsize' and 'BuildingArea' have much larger scales compared to features like 'Bathroom' or 'Car'.</a:t>
            </a:r>
          </a:p>
          <a:p>
            <a:pPr algn="l">
              <a:lnSpc>
                <a:spcPts val="2239"/>
              </a:lnSpc>
              <a:spcBef>
                <a:spcPct val="0"/>
              </a:spcBef>
            </a:pPr>
          </a:p>
          <a:p>
            <a:pPr algn="l">
              <a:lnSpc>
                <a:spcPts val="2239"/>
              </a:lnSpc>
              <a:spcBef>
                <a:spcPct val="0"/>
              </a:spcBef>
            </a:pPr>
            <a:r>
              <a:rPr lang="en-US" sz="1599" spc="31">
                <a:solidFill>
                  <a:srgbClr val="545454"/>
                </a:solidFill>
                <a:latin typeface="Klein"/>
                <a:ea typeface="Klein"/>
                <a:cs typeface="Klein"/>
                <a:sym typeface="Klein"/>
              </a:rPr>
              <a:t>Without standardization, these large-scale features would dominate the clustering process and distort the grouping structure.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grpSp>
        <p:nvGrpSpPr>
          <p:cNvPr name="Group 2" id="2"/>
          <p:cNvGrpSpPr/>
          <p:nvPr/>
        </p:nvGrpSpPr>
        <p:grpSpPr>
          <a:xfrm rot="0">
            <a:off x="8068403" y="-4213685"/>
            <a:ext cx="8229600" cy="82296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34902"/>
              </a:srgbClr>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1206770" y="-2709746"/>
            <a:ext cx="8229600" cy="82296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66775" cap="sq">
              <a:solidFill>
                <a:srgbClr val="FFC700"/>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876987" y="1405054"/>
            <a:ext cx="1421016" cy="142101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454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sp>
        <p:nvSpPr>
          <p:cNvPr name="AutoShape 11" id="11"/>
          <p:cNvSpPr/>
          <p:nvPr/>
        </p:nvSpPr>
        <p:spPr>
          <a:xfrm>
            <a:off x="1028700" y="9768146"/>
            <a:ext cx="16230600" cy="0"/>
          </a:xfrm>
          <a:prstGeom prst="line">
            <a:avLst/>
          </a:prstGeom>
          <a:ln cap="flat" w="38100">
            <a:solidFill>
              <a:srgbClr val="545454"/>
            </a:solidFill>
            <a:prstDash val="solid"/>
            <a:headEnd type="none" len="sm" w="sm"/>
            <a:tailEnd type="none" len="sm" w="sm"/>
          </a:ln>
        </p:spPr>
      </p:sp>
      <p:sp>
        <p:nvSpPr>
          <p:cNvPr name="Freeform 12" id="12"/>
          <p:cNvSpPr/>
          <p:nvPr/>
        </p:nvSpPr>
        <p:spPr>
          <a:xfrm flipH="false" flipV="false" rot="0">
            <a:off x="2544414" y="1600610"/>
            <a:ext cx="13199173" cy="8000247"/>
          </a:xfrm>
          <a:custGeom>
            <a:avLst/>
            <a:gdLst/>
            <a:ahLst/>
            <a:cxnLst/>
            <a:rect r="r" b="b" t="t" l="l"/>
            <a:pathLst>
              <a:path h="8000247" w="13199173">
                <a:moveTo>
                  <a:pt x="0" y="0"/>
                </a:moveTo>
                <a:lnTo>
                  <a:pt x="13199172" y="0"/>
                </a:lnTo>
                <a:lnTo>
                  <a:pt x="13199172" y="8000247"/>
                </a:lnTo>
                <a:lnTo>
                  <a:pt x="0" y="8000247"/>
                </a:lnTo>
                <a:lnTo>
                  <a:pt x="0" y="0"/>
                </a:lnTo>
                <a:close/>
              </a:path>
            </a:pathLst>
          </a:custGeom>
          <a:blipFill>
            <a:blip r:embed="rId2"/>
            <a:stretch>
              <a:fillRect l="-960" t="-3066" r="-206" b="0"/>
            </a:stretch>
          </a:blipFill>
        </p:spPr>
      </p:sp>
      <p:sp>
        <p:nvSpPr>
          <p:cNvPr name="TextBox 13" id="13"/>
          <p:cNvSpPr txBox="true"/>
          <p:nvPr/>
        </p:nvSpPr>
        <p:spPr>
          <a:xfrm rot="0">
            <a:off x="726364" y="662178"/>
            <a:ext cx="9683666" cy="790194"/>
          </a:xfrm>
          <a:prstGeom prst="rect">
            <a:avLst/>
          </a:prstGeom>
        </p:spPr>
        <p:txBody>
          <a:bodyPr anchor="t" rtlCol="false" tIns="0" lIns="0" bIns="0" rIns="0">
            <a:spAutoFit/>
          </a:bodyPr>
          <a:lstStyle/>
          <a:p>
            <a:pPr algn="l">
              <a:lnSpc>
                <a:spcPts val="6047"/>
              </a:lnSpc>
            </a:pPr>
            <a:r>
              <a:rPr lang="en-US" sz="5599" b="true">
                <a:solidFill>
                  <a:srgbClr val="545454"/>
                </a:solidFill>
                <a:latin typeface="Klein Heavy"/>
                <a:ea typeface="Klein Heavy"/>
                <a:cs typeface="Klein Heavy"/>
                <a:sym typeface="Klein Heavy"/>
              </a:rPr>
              <a:t>Dendrogram</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grpSp>
        <p:nvGrpSpPr>
          <p:cNvPr name="Group 2" id="2"/>
          <p:cNvGrpSpPr/>
          <p:nvPr/>
        </p:nvGrpSpPr>
        <p:grpSpPr>
          <a:xfrm rot="0">
            <a:off x="9371723" y="-6167368"/>
            <a:ext cx="8229600" cy="82296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66775" cap="sq">
              <a:solidFill>
                <a:srgbClr val="FFC700"/>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a:off x="1028700" y="9239250"/>
            <a:ext cx="16230600" cy="0"/>
          </a:xfrm>
          <a:prstGeom prst="line">
            <a:avLst/>
          </a:prstGeom>
          <a:ln cap="flat" w="38100">
            <a:solidFill>
              <a:srgbClr val="545454"/>
            </a:solidFill>
            <a:prstDash val="solid"/>
            <a:headEnd type="none" len="sm" w="sm"/>
            <a:tailEnd type="none" len="sm" w="sm"/>
          </a:ln>
        </p:spPr>
      </p:sp>
      <p:sp>
        <p:nvSpPr>
          <p:cNvPr name="TextBox 6" id="6"/>
          <p:cNvSpPr txBox="true"/>
          <p:nvPr/>
        </p:nvSpPr>
        <p:spPr>
          <a:xfrm rot="0">
            <a:off x="726364" y="662178"/>
            <a:ext cx="9683666" cy="790194"/>
          </a:xfrm>
          <a:prstGeom prst="rect">
            <a:avLst/>
          </a:prstGeom>
        </p:spPr>
        <p:txBody>
          <a:bodyPr anchor="t" rtlCol="false" tIns="0" lIns="0" bIns="0" rIns="0">
            <a:spAutoFit/>
          </a:bodyPr>
          <a:lstStyle/>
          <a:p>
            <a:pPr algn="l">
              <a:lnSpc>
                <a:spcPts val="6047"/>
              </a:lnSpc>
            </a:pPr>
            <a:r>
              <a:rPr lang="en-US" sz="5599" b="true">
                <a:solidFill>
                  <a:srgbClr val="545454"/>
                </a:solidFill>
                <a:latin typeface="Klein Heavy"/>
                <a:ea typeface="Klein Heavy"/>
                <a:cs typeface="Klein Heavy"/>
                <a:sym typeface="Klein Heavy"/>
              </a:rPr>
              <a:t>Impact of Stardardization</a:t>
            </a:r>
          </a:p>
        </p:txBody>
      </p:sp>
      <p:sp>
        <p:nvSpPr>
          <p:cNvPr name="Freeform 7" id="7"/>
          <p:cNvSpPr/>
          <p:nvPr/>
        </p:nvSpPr>
        <p:spPr>
          <a:xfrm flipH="false" flipV="false" rot="0">
            <a:off x="275888" y="2035944"/>
            <a:ext cx="17736225" cy="6642869"/>
          </a:xfrm>
          <a:custGeom>
            <a:avLst/>
            <a:gdLst/>
            <a:ahLst/>
            <a:cxnLst/>
            <a:rect r="r" b="b" t="t" l="l"/>
            <a:pathLst>
              <a:path h="6642869" w="17736225">
                <a:moveTo>
                  <a:pt x="0" y="0"/>
                </a:moveTo>
                <a:lnTo>
                  <a:pt x="17736224" y="0"/>
                </a:lnTo>
                <a:lnTo>
                  <a:pt x="17736224" y="6642869"/>
                </a:lnTo>
                <a:lnTo>
                  <a:pt x="0" y="6642869"/>
                </a:lnTo>
                <a:lnTo>
                  <a:pt x="0" y="0"/>
                </a:lnTo>
                <a:close/>
              </a:path>
            </a:pathLst>
          </a:custGeom>
          <a:blipFill>
            <a:blip r:embed="rId2"/>
            <a:stretch>
              <a:fillRect l="-546" t="0" r="0" b="0"/>
            </a:stretch>
          </a:blipFill>
        </p:spPr>
      </p:sp>
    </p:spTree>
  </p:cSld>
  <p:clrMapOvr>
    <a:masterClrMapping/>
  </p:clrMapOvr>
  <p:transition spd="fast">
    <p:fade/>
  </p:transition>
</p:sld>
</file>

<file path=ppt/slides/slide2.xml><?xml version="1.0" encoding="utf-8"?>
<p:sld xmlns:p="http://schemas.openxmlformats.org/presentationml/2006/main" xmlns:a="http://schemas.openxmlformats.org/drawingml/2006/main">
  <p:cSld>
    <p:bg>
      <p:bgPr>
        <a:solidFill>
          <a:srgbClr val="EEEEEE"/>
        </a:solidFill>
      </p:bgPr>
    </p:bg>
    <p:spTree>
      <p:nvGrpSpPr>
        <p:cNvPr id="1" name=""/>
        <p:cNvGrpSpPr/>
        <p:nvPr/>
      </p:nvGrpSpPr>
      <p:grpSpPr>
        <a:xfrm>
          <a:off x="0" y="0"/>
          <a:ext cx="0" cy="0"/>
          <a:chOff x="0" y="0"/>
          <a:chExt cx="0" cy="0"/>
        </a:xfrm>
      </p:grpSpPr>
      <p:grpSp>
        <p:nvGrpSpPr>
          <p:cNvPr name="Group 2" id="2"/>
          <p:cNvGrpSpPr/>
          <p:nvPr/>
        </p:nvGrpSpPr>
        <p:grpSpPr>
          <a:xfrm rot="0">
            <a:off x="9029700" y="1009650"/>
            <a:ext cx="8229600" cy="82296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42745"/>
              </a:srgbClr>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a:off x="1028700" y="9239250"/>
            <a:ext cx="16230600" cy="0"/>
          </a:xfrm>
          <a:prstGeom prst="line">
            <a:avLst/>
          </a:prstGeom>
          <a:ln cap="flat" w="38100">
            <a:solidFill>
              <a:srgbClr val="545454"/>
            </a:solidFill>
            <a:prstDash val="solid"/>
            <a:headEnd type="none" len="sm" w="sm"/>
            <a:tailEnd type="none" len="sm" w="sm"/>
          </a:ln>
        </p:spPr>
      </p:sp>
      <p:grpSp>
        <p:nvGrpSpPr>
          <p:cNvPr name="Group 6" id="6"/>
          <p:cNvGrpSpPr/>
          <p:nvPr/>
        </p:nvGrpSpPr>
        <p:grpSpPr>
          <a:xfrm rot="0">
            <a:off x="9029700" y="-4859893"/>
            <a:ext cx="8229600" cy="822960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66775" cap="sq">
              <a:solidFill>
                <a:srgbClr val="FFC700"/>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028700" y="4869334"/>
            <a:ext cx="862188" cy="86218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700"/>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219"/>
                </a:lnSpc>
                <a:spcBef>
                  <a:spcPct val="0"/>
                </a:spcBef>
              </a:pPr>
              <a:r>
                <a:rPr lang="en-US" b="true" sz="2299">
                  <a:solidFill>
                    <a:srgbClr val="545454"/>
                  </a:solidFill>
                  <a:latin typeface="Klein Heavy"/>
                  <a:ea typeface="Klein Heavy"/>
                  <a:cs typeface="Klein Heavy"/>
                  <a:sym typeface="Klein Heavy"/>
                </a:rPr>
                <a:t>1</a:t>
              </a:r>
            </a:p>
          </p:txBody>
        </p:sp>
      </p:grpSp>
      <p:grpSp>
        <p:nvGrpSpPr>
          <p:cNvPr name="Group 12" id="12"/>
          <p:cNvGrpSpPr/>
          <p:nvPr/>
        </p:nvGrpSpPr>
        <p:grpSpPr>
          <a:xfrm rot="0">
            <a:off x="1028700" y="6668924"/>
            <a:ext cx="862188" cy="86218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700"/>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3219"/>
                </a:lnSpc>
                <a:spcBef>
                  <a:spcPct val="0"/>
                </a:spcBef>
              </a:pPr>
              <a:r>
                <a:rPr lang="en-US" b="true" sz="2299">
                  <a:solidFill>
                    <a:srgbClr val="545454"/>
                  </a:solidFill>
                  <a:latin typeface="Klein Heavy"/>
                  <a:ea typeface="Klein Heavy"/>
                  <a:cs typeface="Klein Heavy"/>
                  <a:sym typeface="Klein Heavy"/>
                </a:rPr>
                <a:t>3</a:t>
              </a:r>
            </a:p>
          </p:txBody>
        </p:sp>
      </p:grpSp>
      <p:grpSp>
        <p:nvGrpSpPr>
          <p:cNvPr name="Group 15" id="15"/>
          <p:cNvGrpSpPr/>
          <p:nvPr/>
        </p:nvGrpSpPr>
        <p:grpSpPr>
          <a:xfrm rot="0">
            <a:off x="7153004" y="4869334"/>
            <a:ext cx="862188" cy="86218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700"/>
            </a:solidFill>
          </p:spPr>
        </p:sp>
        <p:sp>
          <p:nvSpPr>
            <p:cNvPr name="TextBox 17" id="17"/>
            <p:cNvSpPr txBox="true"/>
            <p:nvPr/>
          </p:nvSpPr>
          <p:spPr>
            <a:xfrm>
              <a:off x="76200" y="19050"/>
              <a:ext cx="660400" cy="717550"/>
            </a:xfrm>
            <a:prstGeom prst="rect">
              <a:avLst/>
            </a:prstGeom>
          </p:spPr>
          <p:txBody>
            <a:bodyPr anchor="ctr" rtlCol="false" tIns="50800" lIns="50800" bIns="50800" rIns="50800"/>
            <a:lstStyle/>
            <a:p>
              <a:pPr algn="ctr">
                <a:lnSpc>
                  <a:spcPts val="3219"/>
                </a:lnSpc>
                <a:spcBef>
                  <a:spcPct val="0"/>
                </a:spcBef>
              </a:pPr>
              <a:r>
                <a:rPr lang="en-US" b="true" sz="2299">
                  <a:solidFill>
                    <a:srgbClr val="545454"/>
                  </a:solidFill>
                  <a:latin typeface="Klein Heavy"/>
                  <a:ea typeface="Klein Heavy"/>
                  <a:cs typeface="Klein Heavy"/>
                  <a:sym typeface="Klein Heavy"/>
                </a:rPr>
                <a:t>2</a:t>
              </a:r>
            </a:p>
          </p:txBody>
        </p:sp>
      </p:grpSp>
      <p:grpSp>
        <p:nvGrpSpPr>
          <p:cNvPr name="Group 18" id="18"/>
          <p:cNvGrpSpPr/>
          <p:nvPr/>
        </p:nvGrpSpPr>
        <p:grpSpPr>
          <a:xfrm rot="0">
            <a:off x="7153004" y="6668924"/>
            <a:ext cx="862188" cy="86218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700"/>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3219"/>
                </a:lnSpc>
                <a:spcBef>
                  <a:spcPct val="0"/>
                </a:spcBef>
              </a:pPr>
              <a:r>
                <a:rPr lang="en-US" b="true" sz="2299">
                  <a:solidFill>
                    <a:srgbClr val="545454"/>
                  </a:solidFill>
                  <a:latin typeface="Klein Heavy"/>
                  <a:ea typeface="Klein Heavy"/>
                  <a:cs typeface="Klein Heavy"/>
                  <a:sym typeface="Klein Heavy"/>
                </a:rPr>
                <a:t>4</a:t>
              </a:r>
            </a:p>
          </p:txBody>
        </p:sp>
      </p:grpSp>
      <p:sp>
        <p:nvSpPr>
          <p:cNvPr name="TextBox 21" id="21"/>
          <p:cNvSpPr txBox="true"/>
          <p:nvPr/>
        </p:nvSpPr>
        <p:spPr>
          <a:xfrm rot="0">
            <a:off x="1028700" y="1427264"/>
            <a:ext cx="6097274" cy="1565644"/>
          </a:xfrm>
          <a:prstGeom prst="rect">
            <a:avLst/>
          </a:prstGeom>
        </p:spPr>
        <p:txBody>
          <a:bodyPr anchor="t" rtlCol="false" tIns="0" lIns="0" bIns="0" rIns="0">
            <a:spAutoFit/>
          </a:bodyPr>
          <a:lstStyle/>
          <a:p>
            <a:pPr algn="l">
              <a:lnSpc>
                <a:spcPts val="10147"/>
              </a:lnSpc>
            </a:pPr>
            <a:r>
              <a:rPr lang="en-US" b="true" sz="10354" spc="-207">
                <a:solidFill>
                  <a:srgbClr val="545454"/>
                </a:solidFill>
                <a:latin typeface="ITC Avant Garde Gothic Bold"/>
                <a:ea typeface="ITC Avant Garde Gothic Bold"/>
                <a:cs typeface="ITC Avant Garde Gothic Bold"/>
                <a:sym typeface="ITC Avant Garde Gothic Bold"/>
              </a:rPr>
              <a:t>Content</a:t>
            </a:r>
          </a:p>
        </p:txBody>
      </p:sp>
      <p:sp>
        <p:nvSpPr>
          <p:cNvPr name="TextBox 22" id="22"/>
          <p:cNvSpPr txBox="true"/>
          <p:nvPr/>
        </p:nvSpPr>
        <p:spPr>
          <a:xfrm rot="0">
            <a:off x="2207152" y="4993405"/>
            <a:ext cx="4452562" cy="547371"/>
          </a:xfrm>
          <a:prstGeom prst="rect">
            <a:avLst/>
          </a:prstGeom>
        </p:spPr>
        <p:txBody>
          <a:bodyPr anchor="t" rtlCol="false" tIns="0" lIns="0" bIns="0" rIns="0">
            <a:spAutoFit/>
          </a:bodyPr>
          <a:lstStyle/>
          <a:p>
            <a:pPr algn="just">
              <a:lnSpc>
                <a:spcPts val="4479"/>
              </a:lnSpc>
            </a:pPr>
            <a:r>
              <a:rPr lang="en-US" sz="3199" spc="73">
                <a:solidFill>
                  <a:srgbClr val="545454"/>
                </a:solidFill>
                <a:latin typeface="Klein"/>
                <a:ea typeface="Klein"/>
                <a:cs typeface="Klein"/>
                <a:sym typeface="Klein"/>
              </a:rPr>
              <a:t>Introduction</a:t>
            </a:r>
          </a:p>
        </p:txBody>
      </p:sp>
      <p:sp>
        <p:nvSpPr>
          <p:cNvPr name="TextBox 23" id="23"/>
          <p:cNvSpPr txBox="true"/>
          <p:nvPr/>
        </p:nvSpPr>
        <p:spPr>
          <a:xfrm rot="0">
            <a:off x="2207152" y="6792995"/>
            <a:ext cx="4452562" cy="547370"/>
          </a:xfrm>
          <a:prstGeom prst="rect">
            <a:avLst/>
          </a:prstGeom>
        </p:spPr>
        <p:txBody>
          <a:bodyPr anchor="t" rtlCol="false" tIns="0" lIns="0" bIns="0" rIns="0">
            <a:spAutoFit/>
          </a:bodyPr>
          <a:lstStyle/>
          <a:p>
            <a:pPr algn="just">
              <a:lnSpc>
                <a:spcPts val="4480"/>
              </a:lnSpc>
            </a:pPr>
            <a:r>
              <a:rPr lang="en-US" sz="3200" spc="73">
                <a:solidFill>
                  <a:srgbClr val="545454"/>
                </a:solidFill>
                <a:latin typeface="Klein"/>
                <a:ea typeface="Klein"/>
                <a:cs typeface="Klein"/>
                <a:sym typeface="Klein"/>
              </a:rPr>
              <a:t>EDA</a:t>
            </a:r>
          </a:p>
        </p:txBody>
      </p:sp>
      <p:sp>
        <p:nvSpPr>
          <p:cNvPr name="TextBox 24" id="24"/>
          <p:cNvSpPr txBox="true"/>
          <p:nvPr/>
        </p:nvSpPr>
        <p:spPr>
          <a:xfrm rot="0">
            <a:off x="8331456" y="4993405"/>
            <a:ext cx="4813044" cy="547370"/>
          </a:xfrm>
          <a:prstGeom prst="rect">
            <a:avLst/>
          </a:prstGeom>
        </p:spPr>
        <p:txBody>
          <a:bodyPr anchor="t" rtlCol="false" tIns="0" lIns="0" bIns="0" rIns="0">
            <a:spAutoFit/>
          </a:bodyPr>
          <a:lstStyle/>
          <a:p>
            <a:pPr algn="just">
              <a:lnSpc>
                <a:spcPts val="4480"/>
              </a:lnSpc>
            </a:pPr>
            <a:r>
              <a:rPr lang="en-US" sz="3200" spc="73">
                <a:solidFill>
                  <a:srgbClr val="545454"/>
                </a:solidFill>
                <a:latin typeface="Klein"/>
                <a:ea typeface="Klein"/>
                <a:cs typeface="Klein"/>
                <a:sym typeface="Klein"/>
              </a:rPr>
              <a:t>Preprocessing of data</a:t>
            </a:r>
          </a:p>
        </p:txBody>
      </p:sp>
      <p:sp>
        <p:nvSpPr>
          <p:cNvPr name="TextBox 25" id="25"/>
          <p:cNvSpPr txBox="true"/>
          <p:nvPr/>
        </p:nvSpPr>
        <p:spPr>
          <a:xfrm rot="0">
            <a:off x="8331456" y="6792995"/>
            <a:ext cx="4452562" cy="547370"/>
          </a:xfrm>
          <a:prstGeom prst="rect">
            <a:avLst/>
          </a:prstGeom>
        </p:spPr>
        <p:txBody>
          <a:bodyPr anchor="t" rtlCol="false" tIns="0" lIns="0" bIns="0" rIns="0">
            <a:spAutoFit/>
          </a:bodyPr>
          <a:lstStyle/>
          <a:p>
            <a:pPr algn="just">
              <a:lnSpc>
                <a:spcPts val="4480"/>
              </a:lnSpc>
            </a:pPr>
            <a:r>
              <a:rPr lang="en-US" sz="3200" spc="73">
                <a:solidFill>
                  <a:srgbClr val="545454"/>
                </a:solidFill>
                <a:latin typeface="Klein"/>
                <a:ea typeface="Klein"/>
                <a:cs typeface="Klein"/>
                <a:sym typeface="Klein"/>
              </a:rPr>
              <a:t>Clustering</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grpSp>
        <p:nvGrpSpPr>
          <p:cNvPr name="Group 2" id="2"/>
          <p:cNvGrpSpPr/>
          <p:nvPr/>
        </p:nvGrpSpPr>
        <p:grpSpPr>
          <a:xfrm rot="0">
            <a:off x="9768701" y="-4845220"/>
            <a:ext cx="8229600" cy="82296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66775" cap="sq">
              <a:solidFill>
                <a:srgbClr val="FFC700"/>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172992" y="2673872"/>
            <a:ext cx="1421016" cy="142101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45454"/>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sp>
        <p:nvSpPr>
          <p:cNvPr name="AutoShape 8" id="8"/>
          <p:cNvSpPr/>
          <p:nvPr/>
        </p:nvSpPr>
        <p:spPr>
          <a:xfrm>
            <a:off x="1028700" y="9239250"/>
            <a:ext cx="16230600" cy="0"/>
          </a:xfrm>
          <a:prstGeom prst="line">
            <a:avLst/>
          </a:prstGeom>
          <a:ln cap="flat" w="38100">
            <a:solidFill>
              <a:srgbClr val="545454"/>
            </a:solidFill>
            <a:prstDash val="solid"/>
            <a:headEnd type="none" len="sm" w="sm"/>
            <a:tailEnd type="none" len="sm" w="sm"/>
          </a:ln>
        </p:spPr>
      </p:sp>
      <p:sp>
        <p:nvSpPr>
          <p:cNvPr name="Freeform 9" id="9"/>
          <p:cNvSpPr/>
          <p:nvPr/>
        </p:nvSpPr>
        <p:spPr>
          <a:xfrm flipH="false" flipV="false" rot="0">
            <a:off x="11031279" y="4313147"/>
            <a:ext cx="6708236" cy="4188986"/>
          </a:xfrm>
          <a:custGeom>
            <a:avLst/>
            <a:gdLst/>
            <a:ahLst/>
            <a:cxnLst/>
            <a:rect r="r" b="b" t="t" l="l"/>
            <a:pathLst>
              <a:path h="4188986" w="6708236">
                <a:moveTo>
                  <a:pt x="0" y="0"/>
                </a:moveTo>
                <a:lnTo>
                  <a:pt x="6708236" y="0"/>
                </a:lnTo>
                <a:lnTo>
                  <a:pt x="6708236" y="4188986"/>
                </a:lnTo>
                <a:lnTo>
                  <a:pt x="0" y="4188986"/>
                </a:lnTo>
                <a:lnTo>
                  <a:pt x="0" y="0"/>
                </a:lnTo>
                <a:close/>
              </a:path>
            </a:pathLst>
          </a:custGeom>
          <a:blipFill>
            <a:blip r:embed="rId2"/>
            <a:stretch>
              <a:fillRect l="0" t="0" r="0" b="0"/>
            </a:stretch>
          </a:blipFill>
        </p:spPr>
      </p:sp>
      <p:sp>
        <p:nvSpPr>
          <p:cNvPr name="TextBox 10" id="10"/>
          <p:cNvSpPr txBox="true"/>
          <p:nvPr/>
        </p:nvSpPr>
        <p:spPr>
          <a:xfrm rot="0">
            <a:off x="1028700" y="1082229"/>
            <a:ext cx="6462415" cy="1053430"/>
          </a:xfrm>
          <a:prstGeom prst="rect">
            <a:avLst/>
          </a:prstGeom>
        </p:spPr>
        <p:txBody>
          <a:bodyPr anchor="t" rtlCol="false" tIns="0" lIns="0" bIns="0" rIns="0">
            <a:spAutoFit/>
          </a:bodyPr>
          <a:lstStyle/>
          <a:p>
            <a:pPr algn="l">
              <a:lnSpc>
                <a:spcPts val="6659"/>
              </a:lnSpc>
            </a:pPr>
            <a:r>
              <a:rPr lang="en-US" b="true" sz="7399" spc="-147">
                <a:solidFill>
                  <a:srgbClr val="545454"/>
                </a:solidFill>
                <a:latin typeface="ITC Avant Garde Gothic Bold"/>
                <a:ea typeface="ITC Avant Garde Gothic Bold"/>
                <a:cs typeface="ITC Avant Garde Gothic Bold"/>
                <a:sym typeface="ITC Avant Garde Gothic Bold"/>
              </a:rPr>
              <a:t>Introduction:</a:t>
            </a:r>
          </a:p>
        </p:txBody>
      </p:sp>
      <p:sp>
        <p:nvSpPr>
          <p:cNvPr name="TextBox 11" id="11"/>
          <p:cNvSpPr txBox="true"/>
          <p:nvPr/>
        </p:nvSpPr>
        <p:spPr>
          <a:xfrm rot="0">
            <a:off x="334926" y="2626247"/>
            <a:ext cx="10696353" cy="2082165"/>
          </a:xfrm>
          <a:prstGeom prst="rect">
            <a:avLst/>
          </a:prstGeom>
        </p:spPr>
        <p:txBody>
          <a:bodyPr anchor="t" rtlCol="false" tIns="0" lIns="0" bIns="0" rIns="0">
            <a:spAutoFit/>
          </a:bodyPr>
          <a:lstStyle/>
          <a:p>
            <a:pPr algn="l">
              <a:lnSpc>
                <a:spcPts val="3359"/>
              </a:lnSpc>
              <a:spcBef>
                <a:spcPct val="0"/>
              </a:spcBef>
            </a:pPr>
            <a:r>
              <a:rPr lang="en-US" sz="2399">
                <a:solidFill>
                  <a:srgbClr val="545454"/>
                </a:solidFill>
                <a:latin typeface="Klein"/>
                <a:ea typeface="Klein"/>
                <a:cs typeface="Klein"/>
                <a:sym typeface="Klein"/>
              </a:rPr>
              <a:t>     The </a:t>
            </a:r>
            <a:r>
              <a:rPr lang="en-US" sz="2399">
                <a:solidFill>
                  <a:srgbClr val="545454"/>
                </a:solidFill>
                <a:latin typeface="Klein"/>
                <a:ea typeface="Klein"/>
                <a:cs typeface="Klein"/>
                <a:sym typeface="Klein"/>
              </a:rPr>
              <a:t>aim of this project is to analyze and predict house prices in Melbourne (Australia) using various data mining techniques, including preprocessing, regression, classification, clustering, feature selection, and dimensionality reduction.</a:t>
            </a:r>
          </a:p>
          <a:p>
            <a:pPr algn="l">
              <a:lnSpc>
                <a:spcPts val="3359"/>
              </a:lnSpc>
              <a:spcBef>
                <a:spcPct val="0"/>
              </a:spcBef>
            </a:pPr>
          </a:p>
        </p:txBody>
      </p:sp>
      <p:sp>
        <p:nvSpPr>
          <p:cNvPr name="TextBox 12" id="12"/>
          <p:cNvSpPr txBox="true"/>
          <p:nvPr/>
        </p:nvSpPr>
        <p:spPr>
          <a:xfrm rot="0">
            <a:off x="334926" y="4651262"/>
            <a:ext cx="10696353" cy="4799330"/>
          </a:xfrm>
          <a:prstGeom prst="rect">
            <a:avLst/>
          </a:prstGeom>
        </p:spPr>
        <p:txBody>
          <a:bodyPr anchor="t" rtlCol="false" tIns="0" lIns="0" bIns="0" rIns="0">
            <a:spAutoFit/>
          </a:bodyPr>
          <a:lstStyle/>
          <a:p>
            <a:pPr algn="l">
              <a:lnSpc>
                <a:spcPts val="3219"/>
              </a:lnSpc>
              <a:spcBef>
                <a:spcPct val="0"/>
              </a:spcBef>
            </a:pPr>
            <a:r>
              <a:rPr lang="en-US" b="true" sz="2299">
                <a:solidFill>
                  <a:srgbClr val="545454"/>
                </a:solidFill>
                <a:latin typeface="Klein Bold"/>
                <a:ea typeface="Klein Bold"/>
                <a:cs typeface="Klein Bold"/>
                <a:sym typeface="Klein Bold"/>
              </a:rPr>
              <a:t>D</a:t>
            </a:r>
            <a:r>
              <a:rPr lang="en-US" b="true" sz="2299">
                <a:solidFill>
                  <a:srgbClr val="545454"/>
                </a:solidFill>
                <a:latin typeface="Klein Bold"/>
                <a:ea typeface="Klein Bold"/>
                <a:cs typeface="Klein Bold"/>
                <a:sym typeface="Klein Bold"/>
              </a:rPr>
              <a:t>ataset Information:</a:t>
            </a:r>
          </a:p>
          <a:p>
            <a:pPr algn="l" marL="496567" indent="-248284" lvl="1">
              <a:lnSpc>
                <a:spcPts val="3219"/>
              </a:lnSpc>
              <a:buFont typeface="Arial"/>
              <a:buChar char="•"/>
            </a:pPr>
            <a:r>
              <a:rPr lang="en-US" sz="2299">
                <a:solidFill>
                  <a:srgbClr val="545454"/>
                </a:solidFill>
                <a:latin typeface="Klein"/>
                <a:ea typeface="Klein"/>
                <a:cs typeface="Klein"/>
                <a:sym typeface="Klein"/>
              </a:rPr>
              <a:t>Data Source: </a:t>
            </a:r>
            <a:r>
              <a:rPr lang="en-US" sz="2299" u="sng">
                <a:solidFill>
                  <a:srgbClr val="545454"/>
                </a:solidFill>
                <a:latin typeface="Klein"/>
                <a:ea typeface="Klein"/>
                <a:cs typeface="Klein"/>
                <a:sym typeface="Klein"/>
                <a:hlinkClick r:id="rId3" tooltip="https://www.kaggle.com/datasets/anthonypino/melbourne-housing-market/data?select=Melbourne_housing_FULL.csv"/>
              </a:rPr>
              <a:t>Kaggle – Melbourne Housing Dataset</a:t>
            </a:r>
          </a:p>
          <a:p>
            <a:pPr algn="l" marL="496567" indent="-248284" lvl="1">
              <a:lnSpc>
                <a:spcPts val="3219"/>
              </a:lnSpc>
              <a:buFont typeface="Arial"/>
              <a:buChar char="•"/>
            </a:pPr>
            <a:r>
              <a:rPr lang="en-US" sz="2299">
                <a:solidFill>
                  <a:srgbClr val="545454"/>
                </a:solidFill>
                <a:latin typeface="Klein"/>
                <a:ea typeface="Klein"/>
                <a:cs typeface="Klein"/>
                <a:sym typeface="Klein"/>
              </a:rPr>
              <a:t>Total Observations: 34,857</a:t>
            </a:r>
          </a:p>
          <a:p>
            <a:pPr algn="l" marL="496567" indent="-248284" lvl="1">
              <a:lnSpc>
                <a:spcPts val="3219"/>
              </a:lnSpc>
              <a:buFont typeface="Arial"/>
              <a:buChar char="•"/>
            </a:pPr>
            <a:r>
              <a:rPr lang="en-US" sz="2299">
                <a:solidFill>
                  <a:srgbClr val="545454"/>
                </a:solidFill>
                <a:latin typeface="Klein"/>
                <a:ea typeface="Klein"/>
                <a:cs typeface="Klein"/>
                <a:sym typeface="Klein"/>
              </a:rPr>
              <a:t>Sample Used: 2,000 rows (random_state=5006)</a:t>
            </a:r>
          </a:p>
          <a:p>
            <a:pPr algn="l" marL="496567" indent="-248284" lvl="1">
              <a:lnSpc>
                <a:spcPts val="3219"/>
              </a:lnSpc>
              <a:buFont typeface="Arial"/>
              <a:buChar char="•"/>
            </a:pPr>
            <a:r>
              <a:rPr lang="en-US" sz="2299">
                <a:solidFill>
                  <a:srgbClr val="545454"/>
                </a:solidFill>
                <a:latin typeface="Klein"/>
                <a:ea typeface="Klein"/>
                <a:cs typeface="Klein"/>
                <a:sym typeface="Klein"/>
              </a:rPr>
              <a:t>Number of Features (columns): 21, These are:</a:t>
            </a:r>
          </a:p>
          <a:p>
            <a:pPr algn="l" marL="496567" indent="-248284" lvl="1">
              <a:lnSpc>
                <a:spcPts val="3219"/>
              </a:lnSpc>
              <a:buFont typeface="Arial"/>
              <a:buChar char="•"/>
            </a:pPr>
            <a:r>
              <a:rPr lang="en-US" sz="2299">
                <a:solidFill>
                  <a:srgbClr val="545454"/>
                </a:solidFill>
                <a:latin typeface="Klein"/>
                <a:ea typeface="Klein"/>
                <a:cs typeface="Klein"/>
                <a:sym typeface="Klein"/>
              </a:rPr>
              <a:t>[o: object, i: integer, f: float]</a:t>
            </a:r>
          </a:p>
          <a:p>
            <a:pPr algn="l" marL="496567" indent="-248284" lvl="1">
              <a:lnSpc>
                <a:spcPts val="3219"/>
              </a:lnSpc>
              <a:buFont typeface="Arial"/>
              <a:buChar char="•"/>
            </a:pPr>
            <a:r>
              <a:rPr lang="en-US" sz="2299">
                <a:solidFill>
                  <a:srgbClr val="545454"/>
                </a:solidFill>
                <a:latin typeface="Klein"/>
                <a:ea typeface="Klein"/>
                <a:cs typeface="Klein"/>
                <a:sym typeface="Klein"/>
              </a:rPr>
              <a:t>Suburb (o), Address (o), Rooms (i), Type (o), Price (f), Method (o), SellerG (o), Date (o), Distance (f), Postcode (f), Bedroom2 (f), Bathroom (f), Car (f), Landsize (f), BuildingArea (f), YearBuilt (f), CouncilArea (o), Lattitude (f), Longtitude (f), Regionname (o), Propertycount (f)</a:t>
            </a:r>
          </a:p>
          <a:p>
            <a:pPr algn="ctr">
              <a:lnSpc>
                <a:spcPts val="3219"/>
              </a:lnSpc>
              <a:spcBef>
                <a:spcPct val="0"/>
              </a:spcBef>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grpSp>
        <p:nvGrpSpPr>
          <p:cNvPr name="Group 2" id="2"/>
          <p:cNvGrpSpPr/>
          <p:nvPr/>
        </p:nvGrpSpPr>
        <p:grpSpPr>
          <a:xfrm rot="0">
            <a:off x="9029700" y="1009650"/>
            <a:ext cx="8229600" cy="82296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42745"/>
              </a:srgbClr>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029700" y="-4859893"/>
            <a:ext cx="8229600" cy="82296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66775" cap="sq">
              <a:solidFill>
                <a:srgbClr val="FFC700"/>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sp>
        <p:nvSpPr>
          <p:cNvPr name="AutoShape 8" id="8"/>
          <p:cNvSpPr/>
          <p:nvPr/>
        </p:nvSpPr>
        <p:spPr>
          <a:xfrm>
            <a:off x="1028700" y="9239250"/>
            <a:ext cx="16230600" cy="0"/>
          </a:xfrm>
          <a:prstGeom prst="line">
            <a:avLst/>
          </a:prstGeom>
          <a:ln cap="flat" w="38100">
            <a:solidFill>
              <a:srgbClr val="545454"/>
            </a:solidFill>
            <a:prstDash val="solid"/>
            <a:headEnd type="none" len="sm" w="sm"/>
            <a:tailEnd type="none" len="sm" w="sm"/>
          </a:ln>
        </p:spPr>
      </p:sp>
      <p:sp>
        <p:nvSpPr>
          <p:cNvPr name="Freeform 9" id="9"/>
          <p:cNvSpPr/>
          <p:nvPr/>
        </p:nvSpPr>
        <p:spPr>
          <a:xfrm flipH="false" flipV="false" rot="0">
            <a:off x="12031611" y="2053112"/>
            <a:ext cx="2225778" cy="6918220"/>
          </a:xfrm>
          <a:custGeom>
            <a:avLst/>
            <a:gdLst/>
            <a:ahLst/>
            <a:cxnLst/>
            <a:rect r="r" b="b" t="t" l="l"/>
            <a:pathLst>
              <a:path h="6918220" w="2225778">
                <a:moveTo>
                  <a:pt x="0" y="0"/>
                </a:moveTo>
                <a:lnTo>
                  <a:pt x="2225778" y="0"/>
                </a:lnTo>
                <a:lnTo>
                  <a:pt x="2225778" y="6918220"/>
                </a:lnTo>
                <a:lnTo>
                  <a:pt x="0" y="6918220"/>
                </a:lnTo>
                <a:lnTo>
                  <a:pt x="0" y="0"/>
                </a:lnTo>
                <a:close/>
              </a:path>
            </a:pathLst>
          </a:custGeom>
          <a:blipFill>
            <a:blip r:embed="rId2"/>
            <a:stretch>
              <a:fillRect l="0" t="0" r="0" b="0"/>
            </a:stretch>
          </a:blipFill>
        </p:spPr>
      </p:sp>
      <p:sp>
        <p:nvSpPr>
          <p:cNvPr name="TextBox 10" id="10"/>
          <p:cNvSpPr txBox="true"/>
          <p:nvPr/>
        </p:nvSpPr>
        <p:spPr>
          <a:xfrm rot="0">
            <a:off x="1028700" y="1095375"/>
            <a:ext cx="10768601" cy="1053430"/>
          </a:xfrm>
          <a:prstGeom prst="rect">
            <a:avLst/>
          </a:prstGeom>
        </p:spPr>
        <p:txBody>
          <a:bodyPr anchor="t" rtlCol="false" tIns="0" lIns="0" bIns="0" rIns="0">
            <a:spAutoFit/>
          </a:bodyPr>
          <a:lstStyle/>
          <a:p>
            <a:pPr algn="l">
              <a:lnSpc>
                <a:spcPts val="6659"/>
              </a:lnSpc>
            </a:pPr>
            <a:r>
              <a:rPr lang="en-US" b="true" sz="7399" spc="-147">
                <a:solidFill>
                  <a:srgbClr val="545454"/>
                </a:solidFill>
                <a:latin typeface="ITC Avant Garde Gothic Bold"/>
                <a:ea typeface="ITC Avant Garde Gothic Bold"/>
                <a:cs typeface="ITC Avant Garde Gothic Bold"/>
                <a:sym typeface="ITC Avant Garde Gothic Bold"/>
              </a:rPr>
              <a:t>Preprocessing of data:</a:t>
            </a:r>
          </a:p>
        </p:txBody>
      </p:sp>
      <p:sp>
        <p:nvSpPr>
          <p:cNvPr name="TextBox 11" id="11"/>
          <p:cNvSpPr txBox="true"/>
          <p:nvPr/>
        </p:nvSpPr>
        <p:spPr>
          <a:xfrm rot="0">
            <a:off x="1028700" y="2101180"/>
            <a:ext cx="7518300" cy="6273165"/>
          </a:xfrm>
          <a:prstGeom prst="rect">
            <a:avLst/>
          </a:prstGeom>
        </p:spPr>
        <p:txBody>
          <a:bodyPr anchor="t" rtlCol="false" tIns="0" lIns="0" bIns="0" rIns="0">
            <a:spAutoFit/>
          </a:bodyPr>
          <a:lstStyle/>
          <a:p>
            <a:pPr algn="l">
              <a:lnSpc>
                <a:spcPts val="3359"/>
              </a:lnSpc>
            </a:pPr>
            <a:r>
              <a:rPr lang="en-US" sz="2400">
                <a:solidFill>
                  <a:srgbClr val="545454"/>
                </a:solidFill>
                <a:latin typeface="Klein"/>
                <a:ea typeface="Klein"/>
                <a:cs typeface="Klein"/>
                <a:sym typeface="Klein"/>
              </a:rPr>
              <a:t> We identified missing values from the sample dataset in the following columns:</a:t>
            </a:r>
          </a:p>
          <a:p>
            <a:pPr algn="l" marL="518160" indent="-259080" lvl="1">
              <a:lnSpc>
                <a:spcPts val="3359"/>
              </a:lnSpc>
              <a:buFont typeface="Arial"/>
              <a:buChar char="•"/>
            </a:pPr>
            <a:r>
              <a:rPr lang="en-US" sz="2400">
                <a:solidFill>
                  <a:srgbClr val="545454"/>
                </a:solidFill>
                <a:latin typeface="Klein"/>
                <a:ea typeface="Klein"/>
                <a:cs typeface="Klein"/>
                <a:sym typeface="Klein"/>
              </a:rPr>
              <a:t>“</a:t>
            </a:r>
            <a:r>
              <a:rPr lang="en-US" sz="2400">
                <a:solidFill>
                  <a:srgbClr val="545454"/>
                </a:solidFill>
                <a:latin typeface="Klein"/>
                <a:ea typeface="Klein"/>
                <a:cs typeface="Klein"/>
                <a:sym typeface="Klein"/>
              </a:rPr>
              <a:t>Price”: 443</a:t>
            </a:r>
          </a:p>
          <a:p>
            <a:pPr algn="l" marL="518160" indent="-259080" lvl="1">
              <a:lnSpc>
                <a:spcPts val="3359"/>
              </a:lnSpc>
              <a:buFont typeface="Arial"/>
              <a:buChar char="•"/>
            </a:pPr>
            <a:r>
              <a:rPr lang="en-US" sz="2400">
                <a:solidFill>
                  <a:srgbClr val="545454"/>
                </a:solidFill>
                <a:latin typeface="Klein"/>
                <a:ea typeface="Klein"/>
                <a:cs typeface="Klein"/>
                <a:sym typeface="Klein"/>
              </a:rPr>
              <a:t>“Bedroom2”: 453</a:t>
            </a:r>
          </a:p>
          <a:p>
            <a:pPr algn="l" marL="518160" indent="-259080" lvl="1">
              <a:lnSpc>
                <a:spcPts val="3359"/>
              </a:lnSpc>
              <a:buFont typeface="Arial"/>
              <a:buChar char="•"/>
            </a:pPr>
            <a:r>
              <a:rPr lang="en-US" sz="2400">
                <a:solidFill>
                  <a:srgbClr val="545454"/>
                </a:solidFill>
                <a:latin typeface="Klein"/>
                <a:ea typeface="Klein"/>
                <a:cs typeface="Klein"/>
                <a:sym typeface="Klein"/>
              </a:rPr>
              <a:t>“Bathroom”: 453</a:t>
            </a:r>
          </a:p>
          <a:p>
            <a:pPr algn="l" marL="518160" indent="-259080" lvl="1">
              <a:lnSpc>
                <a:spcPts val="3359"/>
              </a:lnSpc>
              <a:buFont typeface="Arial"/>
              <a:buChar char="•"/>
            </a:pPr>
            <a:r>
              <a:rPr lang="en-US" sz="2400">
                <a:solidFill>
                  <a:srgbClr val="545454"/>
                </a:solidFill>
                <a:latin typeface="Klein"/>
                <a:ea typeface="Klein"/>
                <a:cs typeface="Klein"/>
                <a:sym typeface="Klein"/>
              </a:rPr>
              <a:t>“Car”: 482</a:t>
            </a:r>
          </a:p>
          <a:p>
            <a:pPr algn="l" marL="518160" indent="-259080" lvl="1">
              <a:lnSpc>
                <a:spcPts val="3359"/>
              </a:lnSpc>
              <a:buFont typeface="Arial"/>
              <a:buChar char="•"/>
            </a:pPr>
            <a:r>
              <a:rPr lang="en-US" sz="2400">
                <a:solidFill>
                  <a:srgbClr val="545454"/>
                </a:solidFill>
                <a:latin typeface="Klein"/>
                <a:ea typeface="Klein"/>
                <a:cs typeface="Klein"/>
                <a:sym typeface="Klein"/>
              </a:rPr>
              <a:t>“Landsize”: 669</a:t>
            </a:r>
          </a:p>
          <a:p>
            <a:pPr algn="l" marL="518160" indent="-259080" lvl="1">
              <a:lnSpc>
                <a:spcPts val="3359"/>
              </a:lnSpc>
              <a:buFont typeface="Arial"/>
              <a:buChar char="•"/>
            </a:pPr>
            <a:r>
              <a:rPr lang="en-US" sz="2400">
                <a:solidFill>
                  <a:srgbClr val="545454"/>
                </a:solidFill>
                <a:latin typeface="Klein"/>
                <a:ea typeface="Klein"/>
                <a:cs typeface="Klein"/>
                <a:sym typeface="Klein"/>
              </a:rPr>
              <a:t>“BuildingArea”: 1217</a:t>
            </a:r>
          </a:p>
          <a:p>
            <a:pPr algn="l" marL="518160" indent="-259080" lvl="1">
              <a:lnSpc>
                <a:spcPts val="3359"/>
              </a:lnSpc>
              <a:buFont typeface="Arial"/>
              <a:buChar char="•"/>
            </a:pPr>
            <a:r>
              <a:rPr lang="en-US" sz="2400">
                <a:solidFill>
                  <a:srgbClr val="545454"/>
                </a:solidFill>
                <a:latin typeface="Klein"/>
                <a:ea typeface="Klein"/>
                <a:cs typeface="Klein"/>
                <a:sym typeface="Klein"/>
              </a:rPr>
              <a:t>“YearBuilt”: 1123</a:t>
            </a:r>
          </a:p>
          <a:p>
            <a:pPr algn="l" marL="518160" indent="-259080" lvl="1">
              <a:lnSpc>
                <a:spcPts val="3359"/>
              </a:lnSpc>
              <a:buFont typeface="Arial"/>
              <a:buChar char="•"/>
            </a:pPr>
            <a:r>
              <a:rPr lang="en-US" sz="2400">
                <a:solidFill>
                  <a:srgbClr val="545454"/>
                </a:solidFill>
                <a:latin typeface="Klein"/>
                <a:ea typeface="Klein"/>
                <a:cs typeface="Klein"/>
                <a:sym typeface="Klein"/>
              </a:rPr>
              <a:t>“Lattitude”: 437</a:t>
            </a:r>
          </a:p>
          <a:p>
            <a:pPr algn="l" marL="518160" indent="-259080" lvl="1">
              <a:lnSpc>
                <a:spcPts val="3359"/>
              </a:lnSpc>
              <a:buFont typeface="Arial"/>
              <a:buChar char="•"/>
            </a:pPr>
            <a:r>
              <a:rPr lang="en-US" sz="2400">
                <a:solidFill>
                  <a:srgbClr val="545454"/>
                </a:solidFill>
                <a:latin typeface="Klein"/>
                <a:ea typeface="Klein"/>
                <a:cs typeface="Klein"/>
                <a:sym typeface="Klein"/>
              </a:rPr>
              <a:t>“Longtitude”: 437</a:t>
            </a:r>
          </a:p>
          <a:p>
            <a:pPr algn="l">
              <a:lnSpc>
                <a:spcPts val="3359"/>
              </a:lnSpc>
              <a:spcBef>
                <a:spcPct val="0"/>
              </a:spcBef>
            </a:pPr>
            <a:r>
              <a:rPr lang="en-US" sz="2400">
                <a:solidFill>
                  <a:srgbClr val="545454"/>
                </a:solidFill>
                <a:latin typeface="Klein"/>
                <a:ea typeface="Klein"/>
                <a:cs typeface="Klein"/>
                <a:sym typeface="Klein"/>
              </a:rPr>
              <a:t>These are all numerical variables. There is no missing values on categorical variables.</a:t>
            </a:r>
          </a:p>
          <a:p>
            <a:pPr algn="l">
              <a:lnSpc>
                <a:spcPts val="3359"/>
              </a:lnSpc>
              <a:spcBef>
                <a:spcPct val="0"/>
              </a:spcBef>
            </a:pPr>
          </a:p>
          <a:p>
            <a:pPr algn="l">
              <a:lnSpc>
                <a:spcPts val="3359"/>
              </a:lnSpc>
              <a:spcBef>
                <a:spcPct val="0"/>
              </a:spcBef>
            </a:pP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grpSp>
        <p:nvGrpSpPr>
          <p:cNvPr name="Group 2" id="2"/>
          <p:cNvGrpSpPr/>
          <p:nvPr/>
        </p:nvGrpSpPr>
        <p:grpSpPr>
          <a:xfrm rot="0">
            <a:off x="9029700" y="-4859893"/>
            <a:ext cx="8229600" cy="82296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66775" cap="sq">
              <a:solidFill>
                <a:srgbClr val="FFC700"/>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029700" y="1009650"/>
            <a:ext cx="8229600" cy="82296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42745"/>
              </a:srgbClr>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sp>
        <p:nvSpPr>
          <p:cNvPr name="AutoShape 8" id="8"/>
          <p:cNvSpPr/>
          <p:nvPr/>
        </p:nvSpPr>
        <p:spPr>
          <a:xfrm>
            <a:off x="1028700" y="9239250"/>
            <a:ext cx="16230600" cy="0"/>
          </a:xfrm>
          <a:prstGeom prst="line">
            <a:avLst/>
          </a:prstGeom>
          <a:ln cap="flat" w="38100">
            <a:solidFill>
              <a:srgbClr val="545454"/>
            </a:solidFill>
            <a:prstDash val="solid"/>
            <a:headEnd type="none" len="sm" w="sm"/>
            <a:tailEnd type="none" len="sm" w="sm"/>
          </a:ln>
        </p:spPr>
      </p:sp>
      <p:sp>
        <p:nvSpPr>
          <p:cNvPr name="Freeform 9" id="9"/>
          <p:cNvSpPr/>
          <p:nvPr/>
        </p:nvSpPr>
        <p:spPr>
          <a:xfrm flipH="false" flipV="false" rot="0">
            <a:off x="121002" y="4369227"/>
            <a:ext cx="10016567" cy="4206958"/>
          </a:xfrm>
          <a:custGeom>
            <a:avLst/>
            <a:gdLst/>
            <a:ahLst/>
            <a:cxnLst/>
            <a:rect r="r" b="b" t="t" l="l"/>
            <a:pathLst>
              <a:path h="4206958" w="10016567">
                <a:moveTo>
                  <a:pt x="0" y="0"/>
                </a:moveTo>
                <a:lnTo>
                  <a:pt x="10016567" y="0"/>
                </a:lnTo>
                <a:lnTo>
                  <a:pt x="10016567" y="4206959"/>
                </a:lnTo>
                <a:lnTo>
                  <a:pt x="0" y="4206959"/>
                </a:lnTo>
                <a:lnTo>
                  <a:pt x="0" y="0"/>
                </a:lnTo>
                <a:close/>
              </a:path>
            </a:pathLst>
          </a:custGeom>
          <a:blipFill>
            <a:blip r:embed="rId2"/>
            <a:stretch>
              <a:fillRect l="0" t="0" r="0" b="0"/>
            </a:stretch>
          </a:blipFill>
        </p:spPr>
      </p:sp>
      <p:sp>
        <p:nvSpPr>
          <p:cNvPr name="TextBox 10" id="10"/>
          <p:cNvSpPr txBox="true"/>
          <p:nvPr/>
        </p:nvSpPr>
        <p:spPr>
          <a:xfrm rot="0">
            <a:off x="1028700" y="1095375"/>
            <a:ext cx="10768601" cy="1053430"/>
          </a:xfrm>
          <a:prstGeom prst="rect">
            <a:avLst/>
          </a:prstGeom>
        </p:spPr>
        <p:txBody>
          <a:bodyPr anchor="t" rtlCol="false" tIns="0" lIns="0" bIns="0" rIns="0">
            <a:spAutoFit/>
          </a:bodyPr>
          <a:lstStyle/>
          <a:p>
            <a:pPr algn="l">
              <a:lnSpc>
                <a:spcPts val="6659"/>
              </a:lnSpc>
            </a:pPr>
            <a:r>
              <a:rPr lang="en-US" b="true" sz="7399" spc="-147">
                <a:solidFill>
                  <a:srgbClr val="545454"/>
                </a:solidFill>
                <a:latin typeface="ITC Avant Garde Gothic Bold"/>
                <a:ea typeface="ITC Avant Garde Gothic Bold"/>
                <a:cs typeface="ITC Avant Garde Gothic Bold"/>
                <a:sym typeface="ITC Avant Garde Gothic Bold"/>
              </a:rPr>
              <a:t>Preprocessing of data:</a:t>
            </a:r>
          </a:p>
        </p:txBody>
      </p:sp>
      <p:sp>
        <p:nvSpPr>
          <p:cNvPr name="TextBox 11" id="11"/>
          <p:cNvSpPr txBox="true"/>
          <p:nvPr/>
        </p:nvSpPr>
        <p:spPr>
          <a:xfrm rot="0">
            <a:off x="1028700" y="2481248"/>
            <a:ext cx="6340391" cy="1243965"/>
          </a:xfrm>
          <a:prstGeom prst="rect">
            <a:avLst/>
          </a:prstGeom>
        </p:spPr>
        <p:txBody>
          <a:bodyPr anchor="t" rtlCol="false" tIns="0" lIns="0" bIns="0" rIns="0">
            <a:spAutoFit/>
          </a:bodyPr>
          <a:lstStyle/>
          <a:p>
            <a:pPr algn="l">
              <a:lnSpc>
                <a:spcPts val="3359"/>
              </a:lnSpc>
              <a:spcBef>
                <a:spcPct val="0"/>
              </a:spcBef>
            </a:pPr>
            <a:r>
              <a:rPr lang="en-US" sz="2399">
                <a:solidFill>
                  <a:srgbClr val="545454"/>
                </a:solidFill>
                <a:latin typeface="Klein"/>
                <a:ea typeface="Klein"/>
                <a:cs typeface="Klein"/>
                <a:sym typeface="Klein"/>
              </a:rPr>
              <a:t>We inspected the g</a:t>
            </a:r>
            <a:r>
              <a:rPr lang="en-US" sz="2399">
                <a:solidFill>
                  <a:srgbClr val="545454"/>
                </a:solidFill>
                <a:latin typeface="Klein"/>
                <a:ea typeface="Klein"/>
                <a:cs typeface="Klein"/>
                <a:sym typeface="Klein"/>
              </a:rPr>
              <a:t>raph showing the distribution of missing values to determine how to fill them.</a:t>
            </a:r>
          </a:p>
        </p:txBody>
      </p:sp>
      <p:sp>
        <p:nvSpPr>
          <p:cNvPr name="TextBox 12" id="12"/>
          <p:cNvSpPr txBox="true"/>
          <p:nvPr/>
        </p:nvSpPr>
        <p:spPr>
          <a:xfrm rot="0">
            <a:off x="10137569" y="2949041"/>
            <a:ext cx="7895281" cy="6309259"/>
          </a:xfrm>
          <a:prstGeom prst="rect">
            <a:avLst/>
          </a:prstGeom>
        </p:spPr>
        <p:txBody>
          <a:bodyPr anchor="t" rtlCol="false" tIns="0" lIns="0" bIns="0" rIns="0">
            <a:spAutoFit/>
          </a:bodyPr>
          <a:lstStyle/>
          <a:p>
            <a:pPr algn="l" marL="454250" indent="-227125" lvl="1">
              <a:lnSpc>
                <a:spcPts val="2945"/>
              </a:lnSpc>
              <a:buFont typeface="Arial"/>
              <a:buChar char="•"/>
            </a:pPr>
            <a:r>
              <a:rPr lang="en-US" sz="2103">
                <a:solidFill>
                  <a:srgbClr val="545454"/>
                </a:solidFill>
                <a:latin typeface="Klein"/>
                <a:ea typeface="Klein"/>
                <a:cs typeface="Klein"/>
                <a:sym typeface="Klein"/>
              </a:rPr>
              <a:t>“</a:t>
            </a:r>
            <a:r>
              <a:rPr lang="en-US" sz="2103">
                <a:solidFill>
                  <a:srgbClr val="545454"/>
                </a:solidFill>
                <a:latin typeface="Klein"/>
                <a:ea typeface="Klein"/>
                <a:cs typeface="Klein"/>
                <a:sym typeface="Klein"/>
              </a:rPr>
              <a:t>Price”: Filled with the average price of properties that have the same number of 'Rooms'.</a:t>
            </a:r>
          </a:p>
          <a:p>
            <a:pPr algn="l" marL="454250" indent="-227125" lvl="1">
              <a:lnSpc>
                <a:spcPts val="2945"/>
              </a:lnSpc>
              <a:buFont typeface="Arial"/>
              <a:buChar char="•"/>
            </a:pPr>
            <a:r>
              <a:rPr lang="en-US" sz="2103">
                <a:solidFill>
                  <a:srgbClr val="545454"/>
                </a:solidFill>
                <a:latin typeface="Klein"/>
                <a:ea typeface="Klein"/>
                <a:cs typeface="Klein"/>
                <a:sym typeface="Klein"/>
              </a:rPr>
              <a:t>“Bedroom2” : (numeric categorical value) Filled missing values with the most frequent value (mode).</a:t>
            </a:r>
          </a:p>
          <a:p>
            <a:pPr algn="l" marL="454250" indent="-227125" lvl="1">
              <a:lnSpc>
                <a:spcPts val="2945"/>
              </a:lnSpc>
              <a:buFont typeface="Arial"/>
              <a:buChar char="•"/>
            </a:pPr>
            <a:r>
              <a:rPr lang="en-US" sz="2103">
                <a:solidFill>
                  <a:srgbClr val="545454"/>
                </a:solidFill>
                <a:latin typeface="Klein"/>
                <a:ea typeface="Klein"/>
                <a:cs typeface="Klein"/>
                <a:sym typeface="Klein"/>
              </a:rPr>
              <a:t>“Bathroom”: (numeric categorical value) Filled missing values with the most frequent value (mode).</a:t>
            </a:r>
          </a:p>
          <a:p>
            <a:pPr algn="l" marL="454250" indent="-227125" lvl="1">
              <a:lnSpc>
                <a:spcPts val="2945"/>
              </a:lnSpc>
              <a:buFont typeface="Arial"/>
              <a:buChar char="•"/>
            </a:pPr>
            <a:r>
              <a:rPr lang="en-US" sz="2103">
                <a:solidFill>
                  <a:srgbClr val="545454"/>
                </a:solidFill>
                <a:latin typeface="Klein"/>
                <a:ea typeface="Klein"/>
                <a:cs typeface="Klein"/>
                <a:sym typeface="Klein"/>
              </a:rPr>
              <a:t>“Car”: (numeric categorical value) Filled missing values with the most frequent value (mode).</a:t>
            </a:r>
          </a:p>
          <a:p>
            <a:pPr algn="l" marL="454250" indent="-227125" lvl="1">
              <a:lnSpc>
                <a:spcPts val="2945"/>
              </a:lnSpc>
              <a:buFont typeface="Arial"/>
              <a:buChar char="•"/>
            </a:pPr>
            <a:r>
              <a:rPr lang="en-US" sz="2103">
                <a:solidFill>
                  <a:srgbClr val="545454"/>
                </a:solidFill>
                <a:latin typeface="Klein"/>
                <a:ea typeface="Klein"/>
                <a:cs typeface="Klein"/>
                <a:sym typeface="Klein"/>
              </a:rPr>
              <a:t>“Landsize”: Filled missing values with the average landsize of properties in the same 'Suburb'.</a:t>
            </a:r>
          </a:p>
          <a:p>
            <a:pPr algn="l" marL="454250" indent="-227125" lvl="1">
              <a:lnSpc>
                <a:spcPts val="2945"/>
              </a:lnSpc>
              <a:buFont typeface="Arial"/>
              <a:buChar char="•"/>
            </a:pPr>
            <a:r>
              <a:rPr lang="en-US" sz="2103">
                <a:solidFill>
                  <a:srgbClr val="545454"/>
                </a:solidFill>
                <a:latin typeface="Klein"/>
                <a:ea typeface="Klein"/>
                <a:cs typeface="Klein"/>
                <a:sym typeface="Klein"/>
              </a:rPr>
              <a:t>“BuildingArea”: Filled missing values with the average BuildingArea of properties in the same 'Rooms'.</a:t>
            </a:r>
          </a:p>
          <a:p>
            <a:pPr algn="l" marL="454250" indent="-227125" lvl="1">
              <a:lnSpc>
                <a:spcPts val="2945"/>
              </a:lnSpc>
              <a:buFont typeface="Arial"/>
              <a:buChar char="•"/>
            </a:pPr>
            <a:r>
              <a:rPr lang="en-US" sz="2103">
                <a:solidFill>
                  <a:srgbClr val="545454"/>
                </a:solidFill>
                <a:latin typeface="Klein"/>
                <a:ea typeface="Klein"/>
                <a:cs typeface="Klein"/>
                <a:sym typeface="Klein"/>
              </a:rPr>
              <a:t>“YearBuilt”: Filled missing values with the median year.</a:t>
            </a:r>
          </a:p>
          <a:p>
            <a:pPr algn="l" marL="454250" indent="-227125" lvl="1">
              <a:lnSpc>
                <a:spcPts val="2945"/>
              </a:lnSpc>
              <a:buFont typeface="Arial"/>
              <a:buChar char="•"/>
            </a:pPr>
            <a:r>
              <a:rPr lang="en-US" sz="2103">
                <a:solidFill>
                  <a:srgbClr val="545454"/>
                </a:solidFill>
                <a:latin typeface="Klein"/>
                <a:ea typeface="Klein"/>
                <a:cs typeface="Klein"/>
                <a:sym typeface="Klein"/>
              </a:rPr>
              <a:t>“Lattitude” and “Longtitude”: Filled missing values with the average Lattitude and Longtitude values of properties in the same 'Suburb'.</a:t>
            </a:r>
          </a:p>
          <a:p>
            <a:pPr algn="ctr">
              <a:lnSpc>
                <a:spcPts val="2945"/>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grpSp>
        <p:nvGrpSpPr>
          <p:cNvPr name="Group 2" id="2"/>
          <p:cNvGrpSpPr/>
          <p:nvPr/>
        </p:nvGrpSpPr>
        <p:grpSpPr>
          <a:xfrm rot="0">
            <a:off x="9029700" y="1009650"/>
            <a:ext cx="8229600" cy="82296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42745"/>
              </a:srgbClr>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029700" y="-4859893"/>
            <a:ext cx="8229600" cy="82296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66775" cap="sq">
              <a:solidFill>
                <a:srgbClr val="FFC700"/>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sp>
        <p:nvSpPr>
          <p:cNvPr name="AutoShape 8" id="8"/>
          <p:cNvSpPr/>
          <p:nvPr/>
        </p:nvSpPr>
        <p:spPr>
          <a:xfrm>
            <a:off x="1028700" y="9239250"/>
            <a:ext cx="16230600" cy="0"/>
          </a:xfrm>
          <a:prstGeom prst="line">
            <a:avLst/>
          </a:prstGeom>
          <a:ln cap="flat" w="38100">
            <a:solidFill>
              <a:srgbClr val="545454"/>
            </a:solidFill>
            <a:prstDash val="solid"/>
            <a:headEnd type="none" len="sm" w="sm"/>
            <a:tailEnd type="none" len="sm" w="sm"/>
          </a:ln>
        </p:spPr>
      </p:sp>
      <p:sp>
        <p:nvSpPr>
          <p:cNvPr name="Freeform 9" id="9"/>
          <p:cNvSpPr/>
          <p:nvPr/>
        </p:nvSpPr>
        <p:spPr>
          <a:xfrm flipH="false" flipV="false" rot="0">
            <a:off x="5086350" y="3775799"/>
            <a:ext cx="11301259" cy="4760655"/>
          </a:xfrm>
          <a:custGeom>
            <a:avLst/>
            <a:gdLst/>
            <a:ahLst/>
            <a:cxnLst/>
            <a:rect r="r" b="b" t="t" l="l"/>
            <a:pathLst>
              <a:path h="4760655" w="11301259">
                <a:moveTo>
                  <a:pt x="0" y="0"/>
                </a:moveTo>
                <a:lnTo>
                  <a:pt x="11301259" y="0"/>
                </a:lnTo>
                <a:lnTo>
                  <a:pt x="11301259" y="4760656"/>
                </a:lnTo>
                <a:lnTo>
                  <a:pt x="0" y="4760656"/>
                </a:lnTo>
                <a:lnTo>
                  <a:pt x="0" y="0"/>
                </a:lnTo>
                <a:close/>
              </a:path>
            </a:pathLst>
          </a:custGeom>
          <a:blipFill>
            <a:blip r:embed="rId2"/>
            <a:stretch>
              <a:fillRect l="0" t="0" r="0" b="0"/>
            </a:stretch>
          </a:blipFill>
        </p:spPr>
      </p:sp>
      <p:sp>
        <p:nvSpPr>
          <p:cNvPr name="Freeform 10" id="10"/>
          <p:cNvSpPr/>
          <p:nvPr/>
        </p:nvSpPr>
        <p:spPr>
          <a:xfrm flipH="false" flipV="false" rot="0">
            <a:off x="1969681" y="3435697"/>
            <a:ext cx="2202600" cy="5440860"/>
          </a:xfrm>
          <a:custGeom>
            <a:avLst/>
            <a:gdLst/>
            <a:ahLst/>
            <a:cxnLst/>
            <a:rect r="r" b="b" t="t" l="l"/>
            <a:pathLst>
              <a:path h="5440860" w="2202600">
                <a:moveTo>
                  <a:pt x="0" y="0"/>
                </a:moveTo>
                <a:lnTo>
                  <a:pt x="2202600" y="0"/>
                </a:lnTo>
                <a:lnTo>
                  <a:pt x="2202600" y="5440860"/>
                </a:lnTo>
                <a:lnTo>
                  <a:pt x="0" y="5440860"/>
                </a:lnTo>
                <a:lnTo>
                  <a:pt x="0" y="0"/>
                </a:lnTo>
                <a:close/>
              </a:path>
            </a:pathLst>
          </a:custGeom>
          <a:blipFill>
            <a:blip r:embed="rId3"/>
            <a:stretch>
              <a:fillRect l="0" t="0" r="0" b="0"/>
            </a:stretch>
          </a:blipFill>
        </p:spPr>
      </p:sp>
      <p:sp>
        <p:nvSpPr>
          <p:cNvPr name="TextBox 11" id="11"/>
          <p:cNvSpPr txBox="true"/>
          <p:nvPr/>
        </p:nvSpPr>
        <p:spPr>
          <a:xfrm rot="0">
            <a:off x="1028700" y="1095375"/>
            <a:ext cx="10768601" cy="1053430"/>
          </a:xfrm>
          <a:prstGeom prst="rect">
            <a:avLst/>
          </a:prstGeom>
        </p:spPr>
        <p:txBody>
          <a:bodyPr anchor="t" rtlCol="false" tIns="0" lIns="0" bIns="0" rIns="0">
            <a:spAutoFit/>
          </a:bodyPr>
          <a:lstStyle/>
          <a:p>
            <a:pPr algn="l">
              <a:lnSpc>
                <a:spcPts val="6659"/>
              </a:lnSpc>
            </a:pPr>
            <a:r>
              <a:rPr lang="en-US" b="true" sz="7399" spc="-147">
                <a:solidFill>
                  <a:srgbClr val="545454"/>
                </a:solidFill>
                <a:latin typeface="ITC Avant Garde Gothic Bold"/>
                <a:ea typeface="ITC Avant Garde Gothic Bold"/>
                <a:cs typeface="ITC Avant Garde Gothic Bold"/>
                <a:sym typeface="ITC Avant Garde Gothic Bold"/>
              </a:rPr>
              <a:t>Preprocessing of data:</a:t>
            </a:r>
          </a:p>
        </p:txBody>
      </p:sp>
      <p:sp>
        <p:nvSpPr>
          <p:cNvPr name="TextBox 12" id="12"/>
          <p:cNvSpPr txBox="true"/>
          <p:nvPr/>
        </p:nvSpPr>
        <p:spPr>
          <a:xfrm rot="0">
            <a:off x="1028700" y="2353657"/>
            <a:ext cx="8115300" cy="824865"/>
          </a:xfrm>
          <a:prstGeom prst="rect">
            <a:avLst/>
          </a:prstGeom>
        </p:spPr>
        <p:txBody>
          <a:bodyPr anchor="t" rtlCol="false" tIns="0" lIns="0" bIns="0" rIns="0">
            <a:spAutoFit/>
          </a:bodyPr>
          <a:lstStyle/>
          <a:p>
            <a:pPr algn="l">
              <a:lnSpc>
                <a:spcPts val="3359"/>
              </a:lnSpc>
              <a:spcBef>
                <a:spcPct val="0"/>
              </a:spcBef>
            </a:pPr>
            <a:r>
              <a:rPr lang="en-US" sz="2399">
                <a:solidFill>
                  <a:srgbClr val="545454"/>
                </a:solidFill>
                <a:latin typeface="Klein"/>
                <a:ea typeface="Klein"/>
                <a:cs typeface="Klein"/>
                <a:sym typeface="Klein"/>
              </a:rPr>
              <a:t>After the handling the missing values, we saved the sample dataset.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grpSp>
        <p:nvGrpSpPr>
          <p:cNvPr name="Group 2" id="2"/>
          <p:cNvGrpSpPr/>
          <p:nvPr/>
        </p:nvGrpSpPr>
        <p:grpSpPr>
          <a:xfrm rot="0">
            <a:off x="9029700" y="1009650"/>
            <a:ext cx="8229600" cy="82296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42745"/>
              </a:srgbClr>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029700" y="-4859893"/>
            <a:ext cx="8229600" cy="82296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66775" cap="sq">
              <a:solidFill>
                <a:srgbClr val="FFC700"/>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028700" y="1095375"/>
            <a:ext cx="2363563" cy="1053430"/>
          </a:xfrm>
          <a:prstGeom prst="rect">
            <a:avLst/>
          </a:prstGeom>
        </p:spPr>
        <p:txBody>
          <a:bodyPr anchor="t" rtlCol="false" tIns="0" lIns="0" bIns="0" rIns="0">
            <a:spAutoFit/>
          </a:bodyPr>
          <a:lstStyle/>
          <a:p>
            <a:pPr algn="l">
              <a:lnSpc>
                <a:spcPts val="6659"/>
              </a:lnSpc>
            </a:pPr>
            <a:r>
              <a:rPr lang="en-US" b="true" sz="7399" spc="-147">
                <a:solidFill>
                  <a:srgbClr val="545454"/>
                </a:solidFill>
                <a:latin typeface="ITC Avant Garde Gothic Bold"/>
                <a:ea typeface="ITC Avant Garde Gothic Bold"/>
                <a:cs typeface="ITC Avant Garde Gothic Bold"/>
                <a:sym typeface="ITC Avant Garde Gothic Bold"/>
              </a:rPr>
              <a:t>EDA:</a:t>
            </a:r>
          </a:p>
        </p:txBody>
      </p:sp>
      <p:sp>
        <p:nvSpPr>
          <p:cNvPr name="AutoShape 9" id="9"/>
          <p:cNvSpPr/>
          <p:nvPr/>
        </p:nvSpPr>
        <p:spPr>
          <a:xfrm>
            <a:off x="1028700" y="9239250"/>
            <a:ext cx="16230600" cy="0"/>
          </a:xfrm>
          <a:prstGeom prst="line">
            <a:avLst/>
          </a:prstGeom>
          <a:ln cap="flat" w="38100">
            <a:solidFill>
              <a:srgbClr val="545454"/>
            </a:solidFill>
            <a:prstDash val="solid"/>
            <a:headEnd type="none" len="sm" w="sm"/>
            <a:tailEnd type="none" len="sm" w="sm"/>
          </a:ln>
        </p:spPr>
      </p:sp>
      <p:sp>
        <p:nvSpPr>
          <p:cNvPr name="TextBox 10" id="10"/>
          <p:cNvSpPr txBox="true"/>
          <p:nvPr/>
        </p:nvSpPr>
        <p:spPr>
          <a:xfrm rot="0">
            <a:off x="622005" y="1846580"/>
            <a:ext cx="10855842" cy="7411720"/>
          </a:xfrm>
          <a:prstGeom prst="rect">
            <a:avLst/>
          </a:prstGeom>
        </p:spPr>
        <p:txBody>
          <a:bodyPr anchor="t" rtlCol="false" tIns="0" lIns="0" bIns="0" rIns="0">
            <a:spAutoFit/>
          </a:bodyPr>
          <a:lstStyle/>
          <a:p>
            <a:pPr algn="l">
              <a:lnSpc>
                <a:spcPts val="3079"/>
              </a:lnSpc>
            </a:pPr>
            <a:r>
              <a:rPr lang="en-US" sz="2199">
                <a:solidFill>
                  <a:srgbClr val="545454"/>
                </a:solidFill>
                <a:latin typeface="Klein"/>
                <a:ea typeface="Klein"/>
                <a:cs typeface="Klein"/>
                <a:sym typeface="Klein"/>
              </a:rPr>
              <a:t>We separated numerical and categorical columns:</a:t>
            </a:r>
          </a:p>
          <a:p>
            <a:pPr algn="l" marL="474978" indent="-237489" lvl="1">
              <a:lnSpc>
                <a:spcPts val="3079"/>
              </a:lnSpc>
              <a:buFont typeface="Arial"/>
              <a:buChar char="•"/>
            </a:pPr>
            <a:r>
              <a:rPr lang="en-US" sz="2199">
                <a:solidFill>
                  <a:srgbClr val="545454"/>
                </a:solidFill>
                <a:latin typeface="Klein"/>
                <a:ea typeface="Klein"/>
                <a:cs typeface="Klein"/>
                <a:sym typeface="Klein"/>
              </a:rPr>
              <a:t>We applied detailed statistics for numerical columns</a:t>
            </a:r>
          </a:p>
          <a:p>
            <a:pPr algn="l" marL="474978" indent="-237489" lvl="1">
              <a:lnSpc>
                <a:spcPts val="3079"/>
              </a:lnSpc>
              <a:buFont typeface="Arial"/>
              <a:buChar char="•"/>
            </a:pPr>
            <a:r>
              <a:rPr lang="en-US" sz="2199">
                <a:solidFill>
                  <a:srgbClr val="545454"/>
                </a:solidFill>
                <a:latin typeface="Klein"/>
                <a:ea typeface="Klein"/>
                <a:cs typeface="Klein"/>
                <a:sym typeface="Klein"/>
              </a:rPr>
              <a:t>We found the unique values in the categorical columns and noticed that 'address' has too many unique values. For this reason, we concluded that 'address' is unnecessary.</a:t>
            </a:r>
          </a:p>
          <a:p>
            <a:pPr algn="l" marL="474978" indent="-237489" lvl="1">
              <a:lnSpc>
                <a:spcPts val="3079"/>
              </a:lnSpc>
              <a:buFont typeface="Arial"/>
              <a:buChar char="•"/>
            </a:pPr>
            <a:r>
              <a:rPr lang="en-US" sz="2199">
                <a:solidFill>
                  <a:srgbClr val="545454"/>
                </a:solidFill>
                <a:latin typeface="Klein"/>
                <a:ea typeface="Klein"/>
                <a:cs typeface="Klein"/>
                <a:sym typeface="Klein"/>
              </a:rPr>
              <a:t>We graphed the distribution of numerical values and noticed that “Bedroom2”, “Bathroom” and “Car” values behave like categorical values.</a:t>
            </a:r>
          </a:p>
          <a:p>
            <a:pPr algn="l" marL="474978" indent="-237489" lvl="1">
              <a:lnSpc>
                <a:spcPts val="3079"/>
              </a:lnSpc>
              <a:buFont typeface="Arial"/>
              <a:buChar char="•"/>
            </a:pPr>
            <a:r>
              <a:rPr lang="en-US" sz="2199">
                <a:solidFill>
                  <a:srgbClr val="545454"/>
                </a:solidFill>
                <a:latin typeface="Klein"/>
                <a:ea typeface="Klein"/>
                <a:cs typeface="Klein"/>
                <a:sym typeface="Klein"/>
              </a:rPr>
              <a:t>We graphed the distribution of categorical values.</a:t>
            </a:r>
          </a:p>
          <a:p>
            <a:pPr algn="l" marL="474978" indent="-237489" lvl="1">
              <a:lnSpc>
                <a:spcPts val="3079"/>
              </a:lnSpc>
              <a:buFont typeface="Arial"/>
              <a:buChar char="•"/>
            </a:pPr>
            <a:r>
              <a:rPr lang="en-US" sz="2199">
                <a:solidFill>
                  <a:srgbClr val="545454"/>
                </a:solidFill>
                <a:latin typeface="Klein"/>
                <a:ea typeface="Klein"/>
                <a:cs typeface="Klein"/>
                <a:sym typeface="Klein"/>
              </a:rPr>
              <a:t>We graphed the comparison between “</a:t>
            </a:r>
            <a:r>
              <a:rPr lang="en-US" sz="2199">
                <a:solidFill>
                  <a:srgbClr val="545454"/>
                </a:solidFill>
                <a:latin typeface="Klein"/>
                <a:ea typeface="Klein"/>
                <a:cs typeface="Klein"/>
                <a:sym typeface="Klein"/>
              </a:rPr>
              <a:t>Price” and other numerical variables.</a:t>
            </a:r>
          </a:p>
          <a:p>
            <a:pPr algn="l" marL="474978" indent="-237489" lvl="1">
              <a:lnSpc>
                <a:spcPts val="3079"/>
              </a:lnSpc>
              <a:buFont typeface="Arial"/>
              <a:buChar char="•"/>
            </a:pPr>
            <a:r>
              <a:rPr lang="en-US" sz="2199">
                <a:solidFill>
                  <a:srgbClr val="545454"/>
                </a:solidFill>
                <a:latin typeface="Klein"/>
                <a:ea typeface="Klein"/>
                <a:cs typeface="Klein"/>
                <a:sym typeface="Klein"/>
              </a:rPr>
              <a:t>We graphed the comparison between “Price” and categorical variables and noticed that “Type”, “Method” and “Regionname” are related to “Price”.</a:t>
            </a:r>
          </a:p>
          <a:p>
            <a:pPr algn="l" marL="474978" indent="-237489" lvl="1">
              <a:lnSpc>
                <a:spcPts val="3079"/>
              </a:lnSpc>
              <a:buFont typeface="Arial"/>
              <a:buChar char="•"/>
            </a:pPr>
            <a:r>
              <a:rPr lang="en-US" sz="2199">
                <a:solidFill>
                  <a:srgbClr val="545454"/>
                </a:solidFill>
                <a:latin typeface="Klein"/>
                <a:ea typeface="Klein"/>
                <a:cs typeface="Klein"/>
                <a:sym typeface="Klein"/>
              </a:rPr>
              <a:t>We graphed the distribution of house type based on region name.</a:t>
            </a:r>
          </a:p>
          <a:p>
            <a:pPr algn="l" marL="474978" indent="-237489" lvl="1">
              <a:lnSpc>
                <a:spcPts val="3079"/>
              </a:lnSpc>
              <a:buFont typeface="Arial"/>
              <a:buChar char="•"/>
            </a:pPr>
            <a:r>
              <a:rPr lang="en-US" sz="2199">
                <a:solidFill>
                  <a:srgbClr val="545454"/>
                </a:solidFill>
                <a:latin typeface="Klein"/>
                <a:ea typeface="Klein"/>
                <a:cs typeface="Klein"/>
                <a:sym typeface="Klein"/>
              </a:rPr>
              <a:t>We have created a table showing the which types of houses are sold more frequently in each region and by which method.</a:t>
            </a:r>
          </a:p>
          <a:p>
            <a:pPr algn="l" marL="474978" indent="-237489" lvl="1">
              <a:lnSpc>
                <a:spcPts val="3079"/>
              </a:lnSpc>
              <a:buFont typeface="Arial"/>
              <a:buChar char="•"/>
            </a:pPr>
            <a:r>
              <a:rPr lang="en-US" sz="2199">
                <a:solidFill>
                  <a:srgbClr val="545454"/>
                </a:solidFill>
                <a:latin typeface="Klein"/>
                <a:ea typeface="Klein"/>
                <a:cs typeface="Klein"/>
                <a:sym typeface="Klein"/>
              </a:rPr>
              <a:t>We have created a table showing the number of houses sold by sellers in different areas.</a:t>
            </a:r>
          </a:p>
          <a:p>
            <a:pPr algn="l">
              <a:lnSpc>
                <a:spcPts val="3079"/>
              </a:lnSpc>
              <a:spcBef>
                <a:spcPct val="0"/>
              </a:spcBef>
            </a:pPr>
          </a:p>
        </p:txBody>
      </p:sp>
      <p:sp>
        <p:nvSpPr>
          <p:cNvPr name="Freeform 11" id="11"/>
          <p:cNvSpPr/>
          <p:nvPr/>
        </p:nvSpPr>
        <p:spPr>
          <a:xfrm flipH="false" flipV="false" rot="0">
            <a:off x="12706265" y="2392391"/>
            <a:ext cx="2508568" cy="5502218"/>
          </a:xfrm>
          <a:custGeom>
            <a:avLst/>
            <a:gdLst/>
            <a:ahLst/>
            <a:cxnLst/>
            <a:rect r="r" b="b" t="t" l="l"/>
            <a:pathLst>
              <a:path h="5502218" w="2508568">
                <a:moveTo>
                  <a:pt x="0" y="0"/>
                </a:moveTo>
                <a:lnTo>
                  <a:pt x="2508568" y="0"/>
                </a:lnTo>
                <a:lnTo>
                  <a:pt x="2508568" y="5502218"/>
                </a:lnTo>
                <a:lnTo>
                  <a:pt x="0" y="5502218"/>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grpSp>
        <p:nvGrpSpPr>
          <p:cNvPr name="Group 2" id="2"/>
          <p:cNvGrpSpPr/>
          <p:nvPr/>
        </p:nvGrpSpPr>
        <p:grpSpPr>
          <a:xfrm rot="0">
            <a:off x="9029700" y="1009650"/>
            <a:ext cx="8229600" cy="82296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42745"/>
              </a:srgbClr>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029700" y="-4859893"/>
            <a:ext cx="8229600" cy="82296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66775" cap="sq">
              <a:solidFill>
                <a:srgbClr val="FFC700"/>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sp>
        <p:nvSpPr>
          <p:cNvPr name="AutoShape 8" id="8"/>
          <p:cNvSpPr/>
          <p:nvPr/>
        </p:nvSpPr>
        <p:spPr>
          <a:xfrm>
            <a:off x="1028700" y="9239250"/>
            <a:ext cx="16230600" cy="0"/>
          </a:xfrm>
          <a:prstGeom prst="line">
            <a:avLst/>
          </a:prstGeom>
          <a:ln cap="flat" w="38100">
            <a:solidFill>
              <a:srgbClr val="545454"/>
            </a:solidFill>
            <a:prstDash val="solid"/>
            <a:headEnd type="none" len="sm" w="sm"/>
            <a:tailEnd type="none" len="sm" w="sm"/>
          </a:ln>
        </p:spPr>
      </p:sp>
      <p:sp>
        <p:nvSpPr>
          <p:cNvPr name="Freeform 9" id="9"/>
          <p:cNvSpPr/>
          <p:nvPr/>
        </p:nvSpPr>
        <p:spPr>
          <a:xfrm flipH="false" flipV="false" rot="0">
            <a:off x="6515123" y="7055211"/>
            <a:ext cx="11301259" cy="2740555"/>
          </a:xfrm>
          <a:custGeom>
            <a:avLst/>
            <a:gdLst/>
            <a:ahLst/>
            <a:cxnLst/>
            <a:rect r="r" b="b" t="t" l="l"/>
            <a:pathLst>
              <a:path h="2740555" w="11301259">
                <a:moveTo>
                  <a:pt x="0" y="0"/>
                </a:moveTo>
                <a:lnTo>
                  <a:pt x="11301259" y="0"/>
                </a:lnTo>
                <a:lnTo>
                  <a:pt x="11301259" y="2740556"/>
                </a:lnTo>
                <a:lnTo>
                  <a:pt x="0" y="2740556"/>
                </a:lnTo>
                <a:lnTo>
                  <a:pt x="0" y="0"/>
                </a:lnTo>
                <a:close/>
              </a:path>
            </a:pathLst>
          </a:custGeom>
          <a:blipFill>
            <a:blip r:embed="rId2"/>
            <a:stretch>
              <a:fillRect l="0" t="0" r="0" b="0"/>
            </a:stretch>
          </a:blipFill>
        </p:spPr>
      </p:sp>
      <p:sp>
        <p:nvSpPr>
          <p:cNvPr name="Freeform 10" id="10"/>
          <p:cNvSpPr/>
          <p:nvPr/>
        </p:nvSpPr>
        <p:spPr>
          <a:xfrm flipH="false" flipV="false" rot="0">
            <a:off x="12146167" y="670405"/>
            <a:ext cx="5670214" cy="6002034"/>
          </a:xfrm>
          <a:custGeom>
            <a:avLst/>
            <a:gdLst/>
            <a:ahLst/>
            <a:cxnLst/>
            <a:rect r="r" b="b" t="t" l="l"/>
            <a:pathLst>
              <a:path h="6002034" w="5670214">
                <a:moveTo>
                  <a:pt x="0" y="0"/>
                </a:moveTo>
                <a:lnTo>
                  <a:pt x="5670215" y="0"/>
                </a:lnTo>
                <a:lnTo>
                  <a:pt x="5670215" y="6002034"/>
                </a:lnTo>
                <a:lnTo>
                  <a:pt x="0" y="6002034"/>
                </a:lnTo>
                <a:lnTo>
                  <a:pt x="0" y="0"/>
                </a:lnTo>
                <a:close/>
              </a:path>
            </a:pathLst>
          </a:custGeom>
          <a:blipFill>
            <a:blip r:embed="rId3"/>
            <a:stretch>
              <a:fillRect l="0" t="0" r="0" b="0"/>
            </a:stretch>
          </a:blipFill>
        </p:spPr>
      </p:sp>
      <p:sp>
        <p:nvSpPr>
          <p:cNvPr name="Freeform 11" id="11"/>
          <p:cNvSpPr/>
          <p:nvPr/>
        </p:nvSpPr>
        <p:spPr>
          <a:xfrm flipH="false" flipV="false" rot="0">
            <a:off x="6899897" y="604858"/>
            <a:ext cx="4951596" cy="6067581"/>
          </a:xfrm>
          <a:custGeom>
            <a:avLst/>
            <a:gdLst/>
            <a:ahLst/>
            <a:cxnLst/>
            <a:rect r="r" b="b" t="t" l="l"/>
            <a:pathLst>
              <a:path h="6067581" w="4951596">
                <a:moveTo>
                  <a:pt x="0" y="0"/>
                </a:moveTo>
                <a:lnTo>
                  <a:pt x="4951597" y="0"/>
                </a:lnTo>
                <a:lnTo>
                  <a:pt x="4951597" y="6067581"/>
                </a:lnTo>
                <a:lnTo>
                  <a:pt x="0" y="6067581"/>
                </a:lnTo>
                <a:lnTo>
                  <a:pt x="0" y="0"/>
                </a:lnTo>
                <a:close/>
              </a:path>
            </a:pathLst>
          </a:custGeom>
          <a:blipFill>
            <a:blip r:embed="rId4"/>
            <a:stretch>
              <a:fillRect l="0" t="0" r="0" b="0"/>
            </a:stretch>
          </a:blipFill>
        </p:spPr>
      </p:sp>
      <p:sp>
        <p:nvSpPr>
          <p:cNvPr name="Freeform 12" id="12"/>
          <p:cNvSpPr/>
          <p:nvPr/>
        </p:nvSpPr>
        <p:spPr>
          <a:xfrm flipH="false" flipV="false" rot="0">
            <a:off x="1720856" y="4818350"/>
            <a:ext cx="3767107" cy="4703106"/>
          </a:xfrm>
          <a:custGeom>
            <a:avLst/>
            <a:gdLst/>
            <a:ahLst/>
            <a:cxnLst/>
            <a:rect r="r" b="b" t="t" l="l"/>
            <a:pathLst>
              <a:path h="4703106" w="3767107">
                <a:moveTo>
                  <a:pt x="0" y="0"/>
                </a:moveTo>
                <a:lnTo>
                  <a:pt x="3767107" y="0"/>
                </a:lnTo>
                <a:lnTo>
                  <a:pt x="3767107" y="4703106"/>
                </a:lnTo>
                <a:lnTo>
                  <a:pt x="0" y="4703106"/>
                </a:lnTo>
                <a:lnTo>
                  <a:pt x="0" y="0"/>
                </a:lnTo>
                <a:close/>
              </a:path>
            </a:pathLst>
          </a:custGeom>
          <a:blipFill>
            <a:blip r:embed="rId5"/>
            <a:stretch>
              <a:fillRect l="0" t="0" r="0" b="0"/>
            </a:stretch>
          </a:blipFill>
        </p:spPr>
      </p:sp>
      <p:sp>
        <p:nvSpPr>
          <p:cNvPr name="Freeform 13" id="13"/>
          <p:cNvSpPr/>
          <p:nvPr/>
        </p:nvSpPr>
        <p:spPr>
          <a:xfrm flipH="false" flipV="false" rot="0">
            <a:off x="2240951" y="2427937"/>
            <a:ext cx="2726918" cy="1883541"/>
          </a:xfrm>
          <a:custGeom>
            <a:avLst/>
            <a:gdLst/>
            <a:ahLst/>
            <a:cxnLst/>
            <a:rect r="r" b="b" t="t" l="l"/>
            <a:pathLst>
              <a:path h="1883541" w="2726918">
                <a:moveTo>
                  <a:pt x="0" y="0"/>
                </a:moveTo>
                <a:lnTo>
                  <a:pt x="2726918" y="0"/>
                </a:lnTo>
                <a:lnTo>
                  <a:pt x="2726918" y="1883541"/>
                </a:lnTo>
                <a:lnTo>
                  <a:pt x="0" y="1883541"/>
                </a:lnTo>
                <a:lnTo>
                  <a:pt x="0" y="0"/>
                </a:lnTo>
                <a:close/>
              </a:path>
            </a:pathLst>
          </a:custGeom>
          <a:blipFill>
            <a:blip r:embed="rId6"/>
            <a:stretch>
              <a:fillRect l="0" t="0" r="0" b="0"/>
            </a:stretch>
          </a:blipFill>
        </p:spPr>
      </p:sp>
      <p:sp>
        <p:nvSpPr>
          <p:cNvPr name="TextBox 14" id="14"/>
          <p:cNvSpPr txBox="true"/>
          <p:nvPr/>
        </p:nvSpPr>
        <p:spPr>
          <a:xfrm rot="0">
            <a:off x="1028700" y="1095375"/>
            <a:ext cx="2363563" cy="1053430"/>
          </a:xfrm>
          <a:prstGeom prst="rect">
            <a:avLst/>
          </a:prstGeom>
        </p:spPr>
        <p:txBody>
          <a:bodyPr anchor="t" rtlCol="false" tIns="0" lIns="0" bIns="0" rIns="0">
            <a:spAutoFit/>
          </a:bodyPr>
          <a:lstStyle/>
          <a:p>
            <a:pPr algn="l">
              <a:lnSpc>
                <a:spcPts val="6659"/>
              </a:lnSpc>
            </a:pPr>
            <a:r>
              <a:rPr lang="en-US" b="true" sz="7399" spc="-147">
                <a:solidFill>
                  <a:srgbClr val="545454"/>
                </a:solidFill>
                <a:latin typeface="ITC Avant Garde Gothic Bold"/>
                <a:ea typeface="ITC Avant Garde Gothic Bold"/>
                <a:cs typeface="ITC Avant Garde Gothic Bold"/>
                <a:sym typeface="ITC Avant Garde Gothic Bold"/>
              </a:rPr>
              <a:t>EDA: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EEEEE"/>
        </a:solidFill>
      </p:bgPr>
    </p:bg>
    <p:spTree>
      <p:nvGrpSpPr>
        <p:cNvPr id="1" name=""/>
        <p:cNvGrpSpPr/>
        <p:nvPr/>
      </p:nvGrpSpPr>
      <p:grpSpPr>
        <a:xfrm>
          <a:off x="0" y="0"/>
          <a:ext cx="0" cy="0"/>
          <a:chOff x="0" y="0"/>
          <a:chExt cx="0" cy="0"/>
        </a:xfrm>
      </p:grpSpPr>
      <p:grpSp>
        <p:nvGrpSpPr>
          <p:cNvPr name="Group 2" id="2"/>
          <p:cNvGrpSpPr/>
          <p:nvPr/>
        </p:nvGrpSpPr>
        <p:grpSpPr>
          <a:xfrm rot="0">
            <a:off x="9029700" y="1009650"/>
            <a:ext cx="8229600" cy="82296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42745"/>
              </a:srgbClr>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029700" y="-4859893"/>
            <a:ext cx="8229600" cy="82296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66775" cap="sq">
              <a:solidFill>
                <a:srgbClr val="FFC700"/>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spcBef>
                  <a:spcPct val="0"/>
                </a:spcBef>
              </a:pPr>
            </a:p>
          </p:txBody>
        </p:sp>
      </p:grpSp>
      <p:sp>
        <p:nvSpPr>
          <p:cNvPr name="AutoShape 8" id="8"/>
          <p:cNvSpPr/>
          <p:nvPr/>
        </p:nvSpPr>
        <p:spPr>
          <a:xfrm>
            <a:off x="1028700" y="9239250"/>
            <a:ext cx="16230600" cy="0"/>
          </a:xfrm>
          <a:prstGeom prst="line">
            <a:avLst/>
          </a:prstGeom>
          <a:ln cap="flat" w="38100">
            <a:solidFill>
              <a:srgbClr val="545454"/>
            </a:solidFill>
            <a:prstDash val="solid"/>
            <a:headEnd type="none" len="sm" w="sm"/>
            <a:tailEnd type="none" len="sm" w="sm"/>
          </a:ln>
        </p:spPr>
      </p:sp>
      <p:sp>
        <p:nvSpPr>
          <p:cNvPr name="Freeform 9" id="9"/>
          <p:cNvSpPr/>
          <p:nvPr/>
        </p:nvSpPr>
        <p:spPr>
          <a:xfrm flipH="false" flipV="false" rot="0">
            <a:off x="9461754" y="2277896"/>
            <a:ext cx="7797546" cy="6004110"/>
          </a:xfrm>
          <a:custGeom>
            <a:avLst/>
            <a:gdLst/>
            <a:ahLst/>
            <a:cxnLst/>
            <a:rect r="r" b="b" t="t" l="l"/>
            <a:pathLst>
              <a:path h="6004110" w="7797546">
                <a:moveTo>
                  <a:pt x="0" y="0"/>
                </a:moveTo>
                <a:lnTo>
                  <a:pt x="7797546" y="0"/>
                </a:lnTo>
                <a:lnTo>
                  <a:pt x="7797546" y="6004110"/>
                </a:lnTo>
                <a:lnTo>
                  <a:pt x="0" y="6004110"/>
                </a:lnTo>
                <a:lnTo>
                  <a:pt x="0" y="0"/>
                </a:lnTo>
                <a:close/>
              </a:path>
            </a:pathLst>
          </a:custGeom>
          <a:blipFill>
            <a:blip r:embed="rId2"/>
            <a:stretch>
              <a:fillRect l="0" t="0" r="0" b="0"/>
            </a:stretch>
          </a:blipFill>
        </p:spPr>
      </p:sp>
      <p:sp>
        <p:nvSpPr>
          <p:cNvPr name="Freeform 10" id="10"/>
          <p:cNvSpPr/>
          <p:nvPr/>
        </p:nvSpPr>
        <p:spPr>
          <a:xfrm flipH="false" flipV="false" rot="0">
            <a:off x="1028700" y="2277896"/>
            <a:ext cx="7797546" cy="6004110"/>
          </a:xfrm>
          <a:custGeom>
            <a:avLst/>
            <a:gdLst/>
            <a:ahLst/>
            <a:cxnLst/>
            <a:rect r="r" b="b" t="t" l="l"/>
            <a:pathLst>
              <a:path h="6004110" w="7797546">
                <a:moveTo>
                  <a:pt x="0" y="0"/>
                </a:moveTo>
                <a:lnTo>
                  <a:pt x="7797546" y="0"/>
                </a:lnTo>
                <a:lnTo>
                  <a:pt x="7797546" y="6004110"/>
                </a:lnTo>
                <a:lnTo>
                  <a:pt x="0" y="6004110"/>
                </a:lnTo>
                <a:lnTo>
                  <a:pt x="0" y="0"/>
                </a:lnTo>
                <a:close/>
              </a:path>
            </a:pathLst>
          </a:custGeom>
          <a:blipFill>
            <a:blip r:embed="rId3"/>
            <a:stretch>
              <a:fillRect l="0" t="0" r="0" b="0"/>
            </a:stretch>
          </a:blipFill>
        </p:spPr>
      </p:sp>
      <p:sp>
        <p:nvSpPr>
          <p:cNvPr name="TextBox 11" id="11"/>
          <p:cNvSpPr txBox="true"/>
          <p:nvPr/>
        </p:nvSpPr>
        <p:spPr>
          <a:xfrm rot="0">
            <a:off x="1028700" y="1095375"/>
            <a:ext cx="2363563" cy="1053430"/>
          </a:xfrm>
          <a:prstGeom prst="rect">
            <a:avLst/>
          </a:prstGeom>
        </p:spPr>
        <p:txBody>
          <a:bodyPr anchor="t" rtlCol="false" tIns="0" lIns="0" bIns="0" rIns="0">
            <a:spAutoFit/>
          </a:bodyPr>
          <a:lstStyle/>
          <a:p>
            <a:pPr algn="l">
              <a:lnSpc>
                <a:spcPts val="6659"/>
              </a:lnSpc>
            </a:pPr>
            <a:r>
              <a:rPr lang="en-US" b="true" sz="7399" spc="-147">
                <a:solidFill>
                  <a:srgbClr val="545454"/>
                </a:solidFill>
                <a:latin typeface="ITC Avant Garde Gothic Bold"/>
                <a:ea typeface="ITC Avant Garde Gothic Bold"/>
                <a:cs typeface="ITC Avant Garde Gothic Bold"/>
                <a:sym typeface="ITC Avant Garde Gothic Bold"/>
              </a:rPr>
              <a:t>EDA: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DAGnWBlnAcA</dc:identifier>
  <dcterms:modified xsi:type="dcterms:W3CDTF">2011-08-01T06:04:30Z</dcterms:modified>
  <cp:revision>1</cp:revision>
  <dc:title>proje</dc:title>
</cp:coreProperties>
</file>