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4" d="100"/>
          <a:sy n="84" d="100"/>
        </p:scale>
        <p:origin x="46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13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61441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146"/>
            <a:ext cx="14630400" cy="8273982"/>
            <a:chOff x="0" y="-7622"/>
            <a:chExt cx="12192000" cy="6894986"/>
          </a:xfrm>
        </p:grpSpPr>
        <p:sp>
          <p:nvSpPr>
            <p:cNvPr id="8" name="Rectangle 7">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 name="Picture 2">
            <a:extLst>
              <a:ext uri="{FF2B5EF4-FFF2-40B4-BE49-F238E27FC236}">
                <a16:creationId xmlns:a16="http://schemas.microsoft.com/office/drawing/2014/main" id="{FC315733-9BE4-D96C-D5E6-8699EFAB80A8}"/>
              </a:ext>
            </a:extLst>
          </p:cNvPr>
          <p:cNvPicPr>
            <a:picLocks noChangeAspect="1"/>
          </p:cNvPicPr>
          <p:nvPr/>
        </p:nvPicPr>
        <p:blipFill rotWithShape="1">
          <a:blip r:embed="rId2">
            <a:alphaModFix amt="59000"/>
            <a:extLst>
              <a:ext uri="{BEBA8EAE-BF5A-486C-A8C5-ECC9F3942E4B}">
                <a14:imgProps xmlns:a14="http://schemas.microsoft.com/office/drawing/2010/main">
                  <a14:imgLayer r:embed="rId3">
                    <a14:imgEffect>
                      <a14:brightnessContrast bright="20000"/>
                    </a14:imgEffect>
                  </a14:imgLayer>
                </a14:imgProps>
              </a:ext>
            </a:extLst>
          </a:blip>
          <a:srcRect t="29386"/>
          <a:stretch/>
        </p:blipFill>
        <p:spPr>
          <a:xfrm>
            <a:off x="20" y="-9148"/>
            <a:ext cx="14630381" cy="8264837"/>
          </a:xfrm>
          <a:prstGeom prst="rect">
            <a:avLst/>
          </a:prstGeom>
        </p:spPr>
      </p:pic>
      <p:sp>
        <p:nvSpPr>
          <p:cNvPr id="2" name="Metin kutusu 1">
            <a:extLst>
              <a:ext uri="{FF2B5EF4-FFF2-40B4-BE49-F238E27FC236}">
                <a16:creationId xmlns:a16="http://schemas.microsoft.com/office/drawing/2014/main" id="{9B60D86B-74A9-97C1-0734-E71CAB652F43}"/>
              </a:ext>
            </a:extLst>
          </p:cNvPr>
          <p:cNvSpPr txBox="1"/>
          <p:nvPr/>
        </p:nvSpPr>
        <p:spPr>
          <a:xfrm>
            <a:off x="1683165" y="2420952"/>
            <a:ext cx="12214332" cy="1089529"/>
          </a:xfrm>
          <a:prstGeom prst="rect">
            <a:avLst/>
          </a:prstGeom>
          <a:noFill/>
        </p:spPr>
        <p:txBody>
          <a:bodyPr wrap="square" rtlCol="0">
            <a:spAutoFit/>
          </a:bodyPr>
          <a:lstStyle/>
          <a:p>
            <a:pPr algn="ctr"/>
            <a:r>
              <a:rPr lang="tr-TR" sz="6480" b="1" dirty="0">
                <a:latin typeface="Univers Condensed Light" panose="020B0306020202040204" pitchFamily="34" charset="0"/>
              </a:rPr>
              <a:t>Lojistikte </a:t>
            </a:r>
            <a:r>
              <a:rPr lang="tr-TR" sz="6480" b="1" dirty="0" err="1">
                <a:latin typeface="Univers Condensed Light" panose="020B0306020202040204" pitchFamily="34" charset="0"/>
              </a:rPr>
              <a:t>RFID</a:t>
            </a:r>
            <a:r>
              <a:rPr lang="tr-TR" sz="6480" b="1" dirty="0">
                <a:latin typeface="Univers Condensed Light" panose="020B0306020202040204" pitchFamily="34" charset="0"/>
              </a:rPr>
              <a:t> Uygulama ve Çözümleri</a:t>
            </a:r>
          </a:p>
        </p:txBody>
      </p:sp>
      <p:sp>
        <p:nvSpPr>
          <p:cNvPr id="4" name="Metin kutusu 3">
            <a:extLst>
              <a:ext uri="{FF2B5EF4-FFF2-40B4-BE49-F238E27FC236}">
                <a16:creationId xmlns:a16="http://schemas.microsoft.com/office/drawing/2014/main" id="{92A5CBB4-0624-A2AF-E75A-C0807CDB9FE5}"/>
              </a:ext>
            </a:extLst>
          </p:cNvPr>
          <p:cNvSpPr txBox="1"/>
          <p:nvPr/>
        </p:nvSpPr>
        <p:spPr>
          <a:xfrm>
            <a:off x="748193" y="5006792"/>
            <a:ext cx="5180001" cy="2554545"/>
          </a:xfrm>
          <a:prstGeom prst="rect">
            <a:avLst/>
          </a:prstGeom>
          <a:noFill/>
        </p:spPr>
        <p:txBody>
          <a:bodyPr wrap="square" rtlCol="0">
            <a:spAutoFit/>
          </a:bodyPr>
          <a:lstStyle>
            <a:defPPr>
              <a:defRPr lang="tr-TR"/>
            </a:defPPr>
            <a:lvl1pPr>
              <a:defRPr sz="5400" b="1"/>
            </a:lvl1pPr>
          </a:lstStyle>
          <a:p>
            <a:r>
              <a:rPr lang="tr-TR" sz="3200" b="0" dirty="0">
                <a:latin typeface="Univers Condensed Light" panose="020B0306020202040204" pitchFamily="34" charset="0"/>
              </a:rPr>
              <a:t>Kaan KAYSERİLİ</a:t>
            </a:r>
          </a:p>
          <a:p>
            <a:r>
              <a:rPr lang="tr-TR" sz="3200" b="0" dirty="0">
                <a:latin typeface="Univers Condensed Light" panose="020B0306020202040204" pitchFamily="34" charset="0"/>
              </a:rPr>
              <a:t>Muzaffer Rıdvan GÖKTEPE</a:t>
            </a:r>
          </a:p>
          <a:p>
            <a:r>
              <a:rPr lang="tr-TR" sz="3200" b="0" dirty="0">
                <a:latin typeface="Univers Condensed Light" panose="020B0306020202040204" pitchFamily="34" charset="0"/>
              </a:rPr>
              <a:t>Rafet TAVŞAN</a:t>
            </a:r>
          </a:p>
          <a:p>
            <a:r>
              <a:rPr lang="tr-TR" sz="3200" b="0" dirty="0">
                <a:latin typeface="Univers Condensed Light" panose="020B0306020202040204" pitchFamily="34" charset="0"/>
              </a:rPr>
              <a:t>Fatma Betül HATİPOĞLU</a:t>
            </a:r>
          </a:p>
          <a:p>
            <a:r>
              <a:rPr lang="tr-TR" sz="3200" b="0" dirty="0">
                <a:latin typeface="Univers Condensed Light" panose="020B0306020202040204" pitchFamily="34" charset="0"/>
              </a:rPr>
              <a:t>Şevki Eren </a:t>
            </a:r>
            <a:r>
              <a:rPr lang="tr-TR" sz="3200" b="0" dirty="0" err="1">
                <a:latin typeface="Univers Condensed Light" panose="020B0306020202040204" pitchFamily="34" charset="0"/>
              </a:rPr>
              <a:t>ANDERLİOĞLU</a:t>
            </a:r>
            <a:endParaRPr lang="tr-TR" sz="3200" b="0" dirty="0">
              <a:latin typeface="Univers Condensed Light" panose="020B0306020202040204" pitchFamily="34" charset="0"/>
            </a:endParaRPr>
          </a:p>
        </p:txBody>
      </p:sp>
      <p:pic>
        <p:nvPicPr>
          <p:cNvPr id="5" name="Picture 2">
            <a:extLst>
              <a:ext uri="{FF2B5EF4-FFF2-40B4-BE49-F238E27FC236}">
                <a16:creationId xmlns:a16="http://schemas.microsoft.com/office/drawing/2014/main" id="{0321A2CC-6DCD-8D70-3068-90ACC2B5504B}"/>
              </a:ext>
            </a:extLst>
          </p:cNvPr>
          <p:cNvPicPr>
            <a:picLocks noChangeAspect="1"/>
          </p:cNvPicPr>
          <p:nvPr/>
        </p:nvPicPr>
        <p:blipFill>
          <a:blip r:embed="rId4"/>
          <a:srcRect/>
          <a:stretch/>
        </p:blipFill>
        <p:spPr bwMode="auto">
          <a:xfrm>
            <a:off x="1683165" y="671831"/>
            <a:ext cx="1121664" cy="1071912"/>
          </a:xfrm>
          <a:prstGeom prst="rect">
            <a:avLst/>
          </a:prstGeom>
          <a:noFill/>
          <a:ln>
            <a:noFill/>
          </a:ln>
        </p:spPr>
      </p:pic>
      <p:pic>
        <p:nvPicPr>
          <p:cNvPr id="6" name="Picture 3">
            <a:extLst>
              <a:ext uri="{FF2B5EF4-FFF2-40B4-BE49-F238E27FC236}">
                <a16:creationId xmlns:a16="http://schemas.microsoft.com/office/drawing/2014/main" id="{E12EEC74-BF32-58CF-CD53-45BC43495E7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21969" y="617988"/>
            <a:ext cx="1125755" cy="1125755"/>
          </a:xfrm>
          <a:prstGeom prst="rect">
            <a:avLst/>
          </a:prstGeom>
          <a:noFill/>
          <a:ln>
            <a:noFill/>
          </a:ln>
        </p:spPr>
      </p:pic>
      <p:sp>
        <p:nvSpPr>
          <p:cNvPr id="12" name="Metin kutusu 11">
            <a:extLst>
              <a:ext uri="{FF2B5EF4-FFF2-40B4-BE49-F238E27FC236}">
                <a16:creationId xmlns:a16="http://schemas.microsoft.com/office/drawing/2014/main" id="{9234098B-8AFF-B6C6-24F2-3BD7F0F3878C}"/>
              </a:ext>
            </a:extLst>
          </p:cNvPr>
          <p:cNvSpPr txBox="1"/>
          <p:nvPr/>
        </p:nvSpPr>
        <p:spPr>
          <a:xfrm>
            <a:off x="3760079" y="617988"/>
            <a:ext cx="7406640" cy="1200329"/>
          </a:xfrm>
          <a:prstGeom prst="rect">
            <a:avLst/>
          </a:prstGeom>
          <a:noFill/>
        </p:spPr>
        <p:txBody>
          <a:bodyPr wrap="square" rtlCol="0">
            <a:spAutoFit/>
          </a:bodyPr>
          <a:lstStyle>
            <a:defPPr>
              <a:defRPr lang="tr-TR"/>
            </a:defPPr>
            <a:lvl1pPr>
              <a:defRPr sz="5400" b="1"/>
            </a:lvl1pPr>
          </a:lstStyle>
          <a:p>
            <a:pPr algn="ctr"/>
            <a:r>
              <a:rPr lang="tr-TR" sz="3600" b="0" dirty="0">
                <a:latin typeface="Univers Condensed Light" panose="020B0306020202040204" pitchFamily="34" charset="0"/>
              </a:rPr>
              <a:t>İSTANBUL ÜNİVERSİTESİ – CERRAHPAŞA</a:t>
            </a:r>
          </a:p>
          <a:p>
            <a:pPr algn="ctr"/>
            <a:r>
              <a:rPr lang="tr-TR" sz="3600" b="0" dirty="0">
                <a:latin typeface="Univers Condensed Light" panose="020B0306020202040204" pitchFamily="34" charset="0"/>
              </a:rPr>
              <a:t>MÜHENDİSLİK FAKÜLTESİ</a:t>
            </a:r>
          </a:p>
        </p:txBody>
      </p:sp>
      <p:pic>
        <p:nvPicPr>
          <p:cNvPr id="15" name="Resim 14" descr="yazı tipi, grafik, simge, sembol, logo içeren bir resim&#10;&#10;Açıklama otomatik olarak oluşturuldu">
            <a:extLst>
              <a:ext uri="{FF2B5EF4-FFF2-40B4-BE49-F238E27FC236}">
                <a16:creationId xmlns:a16="http://schemas.microsoft.com/office/drawing/2014/main" id="{E3E88631-FD7F-C6EE-CCE3-B8B0108BCEA9}"/>
              </a:ext>
            </a:extLst>
          </p:cNvPr>
          <p:cNvPicPr>
            <a:picLocks noChangeAspect="1"/>
          </p:cNvPicPr>
          <p:nvPr/>
        </p:nvPicPr>
        <p:blipFill>
          <a:blip r:embed="rId6">
            <a:biLevel thresh="75000"/>
            <a:extLst>
              <a:ext uri="{BEBA8EAE-BF5A-486C-A8C5-ECC9F3942E4B}">
                <a14:imgProps xmlns:a14="http://schemas.microsoft.com/office/drawing/2010/main">
                  <a14:imgLayer r:embed="rId7">
                    <a14:imgEffect>
                      <a14:colorTemperature colorTemp="11200"/>
                    </a14:imgEffect>
                    <a14:imgEffect>
                      <a14:saturation sat="400000"/>
                    </a14:imgEffect>
                  </a14:imgLayer>
                </a14:imgProps>
              </a:ext>
            </a:extLst>
          </a:blip>
          <a:stretch>
            <a:fillRect/>
          </a:stretch>
        </p:blipFill>
        <p:spPr>
          <a:xfrm>
            <a:off x="13434047" y="7078893"/>
            <a:ext cx="956302" cy="953923"/>
          </a:xfrm>
          <a:prstGeom prst="rect">
            <a:avLst/>
          </a:prstGeom>
        </p:spPr>
      </p:pic>
    </p:spTree>
    <p:extLst>
      <p:ext uri="{BB962C8B-B14F-4D97-AF65-F5344CB8AC3E}">
        <p14:creationId xmlns:p14="http://schemas.microsoft.com/office/powerpoint/2010/main" val="525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10274"/>
            <a:ext cx="14630400" cy="8229600"/>
          </a:xfrm>
          <a:prstGeom prst="rect">
            <a:avLst/>
          </a:prstGeom>
          <a:solidFill>
            <a:srgbClr val="FFFAFA"/>
          </a:solidFill>
          <a:ln/>
        </p:spPr>
        <p:txBody>
          <a:bodyPr/>
          <a:lstStyle/>
          <a:p>
            <a:endParaRPr lang="tr-TR">
              <a:latin typeface="Bahnschrift" panose="020B0502040204020203" pitchFamily="34" charset="0"/>
            </a:endParaRPr>
          </a:p>
        </p:txBody>
      </p:sp>
      <p:sp>
        <p:nvSpPr>
          <p:cNvPr id="4" name="Text 2"/>
          <p:cNvSpPr/>
          <p:nvPr/>
        </p:nvSpPr>
        <p:spPr>
          <a:xfrm>
            <a:off x="1760220" y="672465"/>
            <a:ext cx="11109960" cy="1388745"/>
          </a:xfrm>
          <a:prstGeom prst="rect">
            <a:avLst/>
          </a:prstGeom>
          <a:noFill/>
          <a:ln/>
        </p:spPr>
        <p:txBody>
          <a:bodyPr wrap="square" rtlCol="0" anchor="ctr"/>
          <a:lstStyle/>
          <a:p>
            <a:pPr marL="0" indent="0" algn="ctr">
              <a:lnSpc>
                <a:spcPts val="5468"/>
              </a:lnSpc>
              <a:buNone/>
            </a:pPr>
            <a:r>
              <a:rPr lang="en-US" sz="4374" b="1" dirty="0">
                <a:solidFill>
                  <a:srgbClr val="1F1E1E"/>
                </a:solidFill>
                <a:latin typeface="Bahnschrift" panose="020B0502040204020203" pitchFamily="34" charset="0"/>
                <a:ea typeface="Alexandria" pitchFamily="34" charset="-122"/>
                <a:cs typeface="Alexandria" pitchFamily="34" charset="-120"/>
              </a:rPr>
              <a:t>RFID Teknolojisinin Lojistikteki Başarı Örnekleri</a:t>
            </a:r>
            <a:endParaRPr lang="en-US" sz="4374" dirty="0">
              <a:latin typeface="Bahnschrift" panose="020B0502040204020203" pitchFamily="34" charset="0"/>
            </a:endParaRPr>
          </a:p>
        </p:txBody>
      </p:sp>
      <p:sp>
        <p:nvSpPr>
          <p:cNvPr id="5" name="Shape 3"/>
          <p:cNvSpPr/>
          <p:nvPr/>
        </p:nvSpPr>
        <p:spPr>
          <a:xfrm>
            <a:off x="1760220" y="2505551"/>
            <a:ext cx="11109960" cy="5051465"/>
          </a:xfrm>
          <a:prstGeom prst="roundRect">
            <a:avLst>
              <a:gd name="adj" fmla="val 1979"/>
            </a:avLst>
          </a:prstGeom>
          <a:noFill/>
          <a:ln w="7620">
            <a:solidFill>
              <a:srgbClr val="000000">
                <a:alpha val="8000"/>
              </a:srgbClr>
            </a:solidFill>
            <a:prstDash val="solid"/>
          </a:ln>
        </p:spPr>
        <p:txBody>
          <a:bodyPr/>
          <a:lstStyle/>
          <a:p>
            <a:endParaRPr lang="tr-TR">
              <a:latin typeface="Bahnschrift" panose="020B0502040204020203" pitchFamily="34" charset="0"/>
            </a:endParaRPr>
          </a:p>
        </p:txBody>
      </p:sp>
      <p:sp>
        <p:nvSpPr>
          <p:cNvPr id="6" name="Shape 4"/>
          <p:cNvSpPr/>
          <p:nvPr/>
        </p:nvSpPr>
        <p:spPr>
          <a:xfrm>
            <a:off x="1767840" y="2513171"/>
            <a:ext cx="11093529" cy="637103"/>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a:lstStyle/>
          <a:p>
            <a:endParaRPr lang="tr-TR">
              <a:latin typeface="Bahnschrift" panose="020B0502040204020203" pitchFamily="34" charset="0"/>
            </a:endParaRPr>
          </a:p>
        </p:txBody>
      </p:sp>
      <p:sp>
        <p:nvSpPr>
          <p:cNvPr id="7" name="Text 5"/>
          <p:cNvSpPr/>
          <p:nvPr/>
        </p:nvSpPr>
        <p:spPr>
          <a:xfrm>
            <a:off x="1991439" y="2654022"/>
            <a:ext cx="3249216" cy="355402"/>
          </a:xfrm>
          <a:prstGeom prst="rect">
            <a:avLst/>
          </a:prstGeom>
          <a:noFill/>
          <a:ln/>
        </p:spPr>
        <p:txBody>
          <a:bodyPr wrap="none" rtlCol="0" anchor="ctr"/>
          <a:lstStyle/>
          <a:p>
            <a:pPr algn="ctr">
              <a:lnSpc>
                <a:spcPts val="2799"/>
              </a:lnSpc>
            </a:pPr>
            <a:r>
              <a:rPr lang="en-US" sz="2400" b="1">
                <a:solidFill>
                  <a:schemeClr val="bg1"/>
                </a:solidFill>
                <a:latin typeface="Bahnschrift" panose="020B0502040204020203" pitchFamily="34" charset="0"/>
                <a:ea typeface="Sora" pitchFamily="34" charset="-122"/>
              </a:rPr>
              <a:t>Şirket</a:t>
            </a:r>
            <a:endParaRPr lang="en-US" sz="2400" b="1" dirty="0">
              <a:solidFill>
                <a:schemeClr val="bg1"/>
              </a:solidFill>
              <a:latin typeface="Bahnschrift" panose="020B0502040204020203" pitchFamily="34" charset="0"/>
              <a:ea typeface="Sora" pitchFamily="34" charset="-122"/>
            </a:endParaRPr>
          </a:p>
        </p:txBody>
      </p:sp>
      <p:sp>
        <p:nvSpPr>
          <p:cNvPr id="8" name="Text 6"/>
          <p:cNvSpPr/>
          <p:nvPr/>
        </p:nvSpPr>
        <p:spPr>
          <a:xfrm>
            <a:off x="5692616" y="2654022"/>
            <a:ext cx="3245406" cy="355402"/>
          </a:xfrm>
          <a:prstGeom prst="rect">
            <a:avLst/>
          </a:prstGeom>
          <a:noFill/>
          <a:ln/>
        </p:spPr>
        <p:txBody>
          <a:bodyPr wrap="none" rtlCol="0" anchor="ctr"/>
          <a:lstStyle/>
          <a:p>
            <a:pPr algn="ctr">
              <a:lnSpc>
                <a:spcPts val="2799"/>
              </a:lnSpc>
            </a:pPr>
            <a:r>
              <a:rPr lang="en-US" sz="2400" b="1">
                <a:solidFill>
                  <a:schemeClr val="bg1"/>
                </a:solidFill>
                <a:latin typeface="Bahnschrift" panose="020B0502040204020203" pitchFamily="34" charset="0"/>
                <a:ea typeface="Sora" pitchFamily="34" charset="-122"/>
              </a:rPr>
              <a:t>Uygulama Alanı</a:t>
            </a:r>
            <a:endParaRPr lang="en-US" sz="2400" b="1" dirty="0">
              <a:solidFill>
                <a:schemeClr val="bg1"/>
              </a:solidFill>
              <a:latin typeface="Bahnschrift" panose="020B0502040204020203" pitchFamily="34" charset="0"/>
              <a:ea typeface="Sora" pitchFamily="34" charset="-122"/>
            </a:endParaRPr>
          </a:p>
        </p:txBody>
      </p:sp>
      <p:sp>
        <p:nvSpPr>
          <p:cNvPr id="9" name="Text 7"/>
          <p:cNvSpPr/>
          <p:nvPr/>
        </p:nvSpPr>
        <p:spPr>
          <a:xfrm>
            <a:off x="9389983" y="2654022"/>
            <a:ext cx="3249216" cy="355402"/>
          </a:xfrm>
          <a:prstGeom prst="rect">
            <a:avLst/>
          </a:prstGeom>
          <a:noFill/>
          <a:ln/>
        </p:spPr>
        <p:txBody>
          <a:bodyPr wrap="none" rtlCol="0" anchor="ctr"/>
          <a:lstStyle/>
          <a:p>
            <a:pPr algn="ctr">
              <a:lnSpc>
                <a:spcPts val="2799"/>
              </a:lnSpc>
            </a:pPr>
            <a:r>
              <a:rPr lang="en-US" sz="2400" b="1">
                <a:solidFill>
                  <a:schemeClr val="bg1"/>
                </a:solidFill>
                <a:latin typeface="Bahnschrift" panose="020B0502040204020203" pitchFamily="34" charset="0"/>
                <a:ea typeface="Sora" pitchFamily="34" charset="-122"/>
              </a:rPr>
              <a:t>Sağlanan Faydalar</a:t>
            </a:r>
            <a:endParaRPr lang="en-US" sz="2400" b="1" dirty="0">
              <a:solidFill>
                <a:schemeClr val="bg1"/>
              </a:solidFill>
              <a:latin typeface="Bahnschrift" panose="020B0502040204020203" pitchFamily="34" charset="0"/>
              <a:ea typeface="Sora" pitchFamily="34" charset="-122"/>
            </a:endParaRPr>
          </a:p>
        </p:txBody>
      </p:sp>
      <p:sp>
        <p:nvSpPr>
          <p:cNvPr id="10" name="Shape 8"/>
          <p:cNvSpPr/>
          <p:nvPr/>
        </p:nvSpPr>
        <p:spPr>
          <a:xfrm>
            <a:off x="1767840" y="3150275"/>
            <a:ext cx="11093529" cy="1347907"/>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a:lstStyle/>
          <a:p>
            <a:endParaRPr lang="tr-TR">
              <a:latin typeface="Bahnschrift" panose="020B0502040204020203" pitchFamily="34" charset="0"/>
            </a:endParaRPr>
          </a:p>
        </p:txBody>
      </p:sp>
      <p:sp>
        <p:nvSpPr>
          <p:cNvPr id="12" name="Text 10"/>
          <p:cNvSpPr/>
          <p:nvPr/>
        </p:nvSpPr>
        <p:spPr>
          <a:xfrm>
            <a:off x="5692616" y="3291126"/>
            <a:ext cx="3245406" cy="355402"/>
          </a:xfrm>
          <a:prstGeom prst="rect">
            <a:avLst/>
          </a:prstGeom>
          <a:noFill/>
          <a:ln/>
        </p:spPr>
        <p:txBody>
          <a:bodyPr wrap="none" rtlCol="0" anchor="ctr"/>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Varlık Takibi</a:t>
            </a:r>
            <a:endParaRPr lang="en-US" sz="1750" dirty="0">
              <a:latin typeface="Bahnschrift" panose="020B0502040204020203" pitchFamily="34" charset="0"/>
            </a:endParaRPr>
          </a:p>
        </p:txBody>
      </p:sp>
      <p:sp>
        <p:nvSpPr>
          <p:cNvPr id="13" name="Text 11"/>
          <p:cNvSpPr/>
          <p:nvPr/>
        </p:nvSpPr>
        <p:spPr>
          <a:xfrm>
            <a:off x="9389983" y="3291126"/>
            <a:ext cx="3249216" cy="1066205"/>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Kaybolan konteyner oranı %10'dan %1'in altına düştü, operasyonel verimlilik arttı.</a:t>
            </a:r>
            <a:endParaRPr lang="en-US" sz="1750" dirty="0">
              <a:latin typeface="Bahnschrift" panose="020B0502040204020203" pitchFamily="34" charset="0"/>
            </a:endParaRPr>
          </a:p>
        </p:txBody>
      </p:sp>
      <p:sp>
        <p:nvSpPr>
          <p:cNvPr id="14" name="Shape 12"/>
          <p:cNvSpPr/>
          <p:nvPr/>
        </p:nvSpPr>
        <p:spPr>
          <a:xfrm>
            <a:off x="1767840" y="4498181"/>
            <a:ext cx="11093529" cy="1703308"/>
          </a:xfrm>
          <a:prstGeom prst="rect">
            <a:avLst/>
          </a:prstGeom>
          <a:ln/>
        </p:spPr>
        <p:style>
          <a:lnRef idx="2">
            <a:schemeClr val="accent1"/>
          </a:lnRef>
          <a:fillRef idx="1">
            <a:schemeClr val="lt1"/>
          </a:fillRef>
          <a:effectRef idx="0">
            <a:schemeClr val="accent1"/>
          </a:effectRef>
          <a:fontRef idx="minor">
            <a:schemeClr val="dk1"/>
          </a:fontRef>
        </p:style>
        <p:txBody>
          <a:bodyPr/>
          <a:lstStyle/>
          <a:p>
            <a:endParaRPr lang="tr-TR">
              <a:latin typeface="Bahnschrift" panose="020B0502040204020203" pitchFamily="34" charset="0"/>
            </a:endParaRPr>
          </a:p>
        </p:txBody>
      </p:sp>
      <p:sp>
        <p:nvSpPr>
          <p:cNvPr id="16" name="Text 14"/>
          <p:cNvSpPr/>
          <p:nvPr/>
        </p:nvSpPr>
        <p:spPr>
          <a:xfrm>
            <a:off x="5692616" y="4639032"/>
            <a:ext cx="3245406" cy="355402"/>
          </a:xfrm>
          <a:prstGeom prst="rect">
            <a:avLst/>
          </a:prstGeom>
          <a:noFill/>
          <a:ln/>
        </p:spPr>
        <p:txBody>
          <a:bodyPr wrap="none" rtlCol="0" anchor="ctr"/>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Sipariş Karşılama</a:t>
            </a:r>
            <a:endParaRPr lang="en-US" sz="1750" dirty="0">
              <a:latin typeface="Bahnschrift" panose="020B0502040204020203" pitchFamily="34" charset="0"/>
            </a:endParaRPr>
          </a:p>
        </p:txBody>
      </p:sp>
      <p:sp>
        <p:nvSpPr>
          <p:cNvPr id="17" name="Text 15"/>
          <p:cNvSpPr/>
          <p:nvPr/>
        </p:nvSpPr>
        <p:spPr>
          <a:xfrm>
            <a:off x="9389983" y="4639032"/>
            <a:ext cx="3249216" cy="1421606"/>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Sipariş toplama süreleri %30 azaltıldı, sipariş karşılama hataları %50'nin altına düşürüldü.</a:t>
            </a:r>
            <a:endParaRPr lang="en-US" sz="1750" dirty="0">
              <a:latin typeface="Bahnschrift" panose="020B0502040204020203" pitchFamily="34" charset="0"/>
            </a:endParaRPr>
          </a:p>
        </p:txBody>
      </p:sp>
      <p:sp>
        <p:nvSpPr>
          <p:cNvPr id="18" name="Shape 16"/>
          <p:cNvSpPr/>
          <p:nvPr/>
        </p:nvSpPr>
        <p:spPr>
          <a:xfrm>
            <a:off x="1767840" y="6201489"/>
            <a:ext cx="11093529" cy="1347907"/>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a:lstStyle/>
          <a:p>
            <a:endParaRPr lang="tr-TR">
              <a:latin typeface="Bahnschrift" panose="020B0502040204020203" pitchFamily="34" charset="0"/>
            </a:endParaRPr>
          </a:p>
        </p:txBody>
      </p:sp>
      <p:sp>
        <p:nvSpPr>
          <p:cNvPr id="20" name="Text 18"/>
          <p:cNvSpPr/>
          <p:nvPr/>
        </p:nvSpPr>
        <p:spPr>
          <a:xfrm>
            <a:off x="5692616" y="6342340"/>
            <a:ext cx="3245406" cy="355402"/>
          </a:xfrm>
          <a:prstGeom prst="rect">
            <a:avLst/>
          </a:prstGeom>
          <a:noFill/>
          <a:ln/>
        </p:spPr>
        <p:txBody>
          <a:bodyPr wrap="none" rtlCol="0" anchor="ctr"/>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Güvenlik ve Erişim Kontrolü</a:t>
            </a:r>
            <a:endParaRPr lang="en-US" sz="1750" dirty="0">
              <a:latin typeface="Bahnschrift" panose="020B0502040204020203" pitchFamily="34" charset="0"/>
            </a:endParaRPr>
          </a:p>
        </p:txBody>
      </p:sp>
      <p:sp>
        <p:nvSpPr>
          <p:cNvPr id="21" name="Text 19"/>
          <p:cNvSpPr/>
          <p:nvPr/>
        </p:nvSpPr>
        <p:spPr>
          <a:xfrm>
            <a:off x="9389983" y="6342340"/>
            <a:ext cx="3249216" cy="1066205"/>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Yetkisiz erişim oranı %80 azaldı, güvenlik personelinin iş yükü önemli ölçüde azaldı.</a:t>
            </a:r>
            <a:endParaRPr lang="en-US" sz="1750" dirty="0">
              <a:latin typeface="Bahnschrift" panose="020B0502040204020203" pitchFamily="34" charset="0"/>
            </a:endParaRPr>
          </a:p>
        </p:txBody>
      </p:sp>
      <p:pic>
        <p:nvPicPr>
          <p:cNvPr id="23" name="Resim 22" descr="siyah, karanlık içeren bir resim&#10;&#10;Açıklama otomatik olarak oluşturuldu">
            <a:extLst>
              <a:ext uri="{FF2B5EF4-FFF2-40B4-BE49-F238E27FC236}">
                <a16:creationId xmlns:a16="http://schemas.microsoft.com/office/drawing/2014/main" id="{D07C3B9C-8170-7AA8-C557-7C69E600021B}"/>
              </a:ext>
            </a:extLst>
          </p:cNvPr>
          <p:cNvPicPr>
            <a:picLocks noChangeAspect="1"/>
          </p:cNvPicPr>
          <p:nvPr/>
        </p:nvPicPr>
        <p:blipFill>
          <a:blip r:embed="rId3"/>
          <a:stretch>
            <a:fillRect/>
          </a:stretch>
        </p:blipFill>
        <p:spPr>
          <a:xfrm>
            <a:off x="256850" y="7297895"/>
            <a:ext cx="619328" cy="623485"/>
          </a:xfrm>
          <a:prstGeom prst="rect">
            <a:avLst/>
          </a:prstGeom>
        </p:spPr>
      </p:pic>
      <p:pic>
        <p:nvPicPr>
          <p:cNvPr id="25" name="Resim 24" descr="logo, grafik, simge, sembol, yazı tipi içeren bir resim&#10;&#10;Açıklama otomatik olarak oluşturuldu">
            <a:extLst>
              <a:ext uri="{FF2B5EF4-FFF2-40B4-BE49-F238E27FC236}">
                <a16:creationId xmlns:a16="http://schemas.microsoft.com/office/drawing/2014/main" id="{57FA1ACA-5A51-4757-15F4-68EBFF5E2766}"/>
              </a:ext>
            </a:extLst>
          </p:cNvPr>
          <p:cNvPicPr>
            <a:picLocks noChangeAspect="1"/>
          </p:cNvPicPr>
          <p:nvPr/>
        </p:nvPicPr>
        <p:blipFill>
          <a:blip r:embed="rId4"/>
          <a:stretch>
            <a:fillRect/>
          </a:stretch>
        </p:blipFill>
        <p:spPr>
          <a:xfrm>
            <a:off x="2197647" y="3498438"/>
            <a:ext cx="2836800" cy="651578"/>
          </a:xfrm>
          <a:prstGeom prst="rect">
            <a:avLst/>
          </a:prstGeom>
        </p:spPr>
      </p:pic>
      <p:pic>
        <p:nvPicPr>
          <p:cNvPr id="27" name="Resim 26" descr="grafik, yazı tipi, grafik tasarım, logo içeren bir resim&#10;&#10;Açıklama otomatik olarak oluşturuldu">
            <a:extLst>
              <a:ext uri="{FF2B5EF4-FFF2-40B4-BE49-F238E27FC236}">
                <a16:creationId xmlns:a16="http://schemas.microsoft.com/office/drawing/2014/main" id="{34A6C8A1-4B66-D0F5-CACA-FD3E73D54D03}"/>
              </a:ext>
            </a:extLst>
          </p:cNvPr>
          <p:cNvPicPr>
            <a:picLocks noChangeAspect="1"/>
          </p:cNvPicPr>
          <p:nvPr/>
        </p:nvPicPr>
        <p:blipFill>
          <a:blip r:embed="rId5"/>
          <a:stretch>
            <a:fillRect/>
          </a:stretch>
        </p:blipFill>
        <p:spPr>
          <a:xfrm>
            <a:off x="2203189" y="5046246"/>
            <a:ext cx="2836800" cy="607177"/>
          </a:xfrm>
          <a:prstGeom prst="rect">
            <a:avLst/>
          </a:prstGeom>
        </p:spPr>
      </p:pic>
      <p:pic>
        <p:nvPicPr>
          <p:cNvPr id="29" name="Resim 28" descr="grafik, yazı tipi, logo, grafik tasarım içeren bir resim&#10;&#10;Açıklama otomatik olarak oluşturuldu">
            <a:extLst>
              <a:ext uri="{FF2B5EF4-FFF2-40B4-BE49-F238E27FC236}">
                <a16:creationId xmlns:a16="http://schemas.microsoft.com/office/drawing/2014/main" id="{A1F2FBF7-667F-C8B0-71BF-0BAA393BAF9E}"/>
              </a:ext>
            </a:extLst>
          </p:cNvPr>
          <p:cNvPicPr>
            <a:picLocks noChangeAspect="1"/>
          </p:cNvPicPr>
          <p:nvPr/>
        </p:nvPicPr>
        <p:blipFill>
          <a:blip r:embed="rId6"/>
          <a:stretch>
            <a:fillRect/>
          </a:stretch>
        </p:blipFill>
        <p:spPr>
          <a:xfrm>
            <a:off x="2203189" y="6551510"/>
            <a:ext cx="2836800" cy="6581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AFA">
              <a:alpha val="85000"/>
            </a:srgbClr>
          </a:solidFill>
          <a:ln/>
        </p:spPr>
        <p:txBody>
          <a:bodyPr/>
          <a:lstStyle/>
          <a:p>
            <a:endParaRPr lang="tr-TR">
              <a:latin typeface="Bahnschrift" panose="020B0502040204020203" pitchFamily="34" charset="0"/>
            </a:endParaRPr>
          </a:p>
        </p:txBody>
      </p:sp>
      <p:grpSp>
        <p:nvGrpSpPr>
          <p:cNvPr id="9" name="Grup 8">
            <a:extLst>
              <a:ext uri="{FF2B5EF4-FFF2-40B4-BE49-F238E27FC236}">
                <a16:creationId xmlns:a16="http://schemas.microsoft.com/office/drawing/2014/main" id="{478F5F94-9E5A-CE30-305F-8DA32DBF2497}"/>
              </a:ext>
            </a:extLst>
          </p:cNvPr>
          <p:cNvGrpSpPr/>
          <p:nvPr/>
        </p:nvGrpSpPr>
        <p:grpSpPr>
          <a:xfrm>
            <a:off x="1760220" y="2515669"/>
            <a:ext cx="11109960" cy="3198263"/>
            <a:chOff x="1760220" y="2534722"/>
            <a:chExt cx="11109960" cy="3198263"/>
          </a:xfrm>
        </p:grpSpPr>
        <p:sp>
          <p:nvSpPr>
            <p:cNvPr id="6" name="Text 3"/>
            <p:cNvSpPr/>
            <p:nvPr/>
          </p:nvSpPr>
          <p:spPr>
            <a:xfrm>
              <a:off x="1760220" y="2534722"/>
              <a:ext cx="11109960" cy="694373"/>
            </a:xfrm>
            <a:prstGeom prst="rect">
              <a:avLst/>
            </a:prstGeom>
            <a:noFill/>
            <a:ln/>
          </p:spPr>
          <p:txBody>
            <a:bodyPr wrap="none" rtlCol="0" anchor="ctr"/>
            <a:lstStyle/>
            <a:p>
              <a:pPr marL="0" indent="0" algn="ctr">
                <a:lnSpc>
                  <a:spcPts val="5468"/>
                </a:lnSpc>
                <a:buNone/>
              </a:pPr>
              <a:r>
                <a:rPr lang="en-US" sz="4374" b="1" dirty="0">
                  <a:solidFill>
                    <a:schemeClr val="accent1"/>
                  </a:solidFill>
                  <a:latin typeface="Bahnschrift" panose="020B0502040204020203" pitchFamily="34" charset="0"/>
                  <a:ea typeface="Alexandria" pitchFamily="34" charset="-122"/>
                  <a:cs typeface="Alexandria" pitchFamily="34" charset="-120"/>
                </a:rPr>
                <a:t>Sonuç</a:t>
              </a:r>
              <a:endParaRPr lang="en-US" sz="4374" dirty="0">
                <a:solidFill>
                  <a:schemeClr val="accent1"/>
                </a:solidFill>
                <a:latin typeface="Bahnschrift" panose="020B0502040204020203" pitchFamily="34" charset="0"/>
              </a:endParaRPr>
            </a:p>
          </p:txBody>
        </p:sp>
        <p:sp>
          <p:nvSpPr>
            <p:cNvPr id="7" name="Text 4"/>
            <p:cNvSpPr/>
            <p:nvPr/>
          </p:nvSpPr>
          <p:spPr>
            <a:xfrm>
              <a:off x="1760220" y="3213034"/>
              <a:ext cx="11109960" cy="2519951"/>
            </a:xfrm>
            <a:prstGeom prst="rect">
              <a:avLst/>
            </a:prstGeom>
            <a:noFill/>
            <a:ln/>
          </p:spPr>
          <p:txBody>
            <a:bodyPr wrap="square" rtlCol="0" anchor="ctr"/>
            <a:lstStyle/>
            <a:p>
              <a:pPr marL="0" indent="0" algn="just">
                <a:lnSpc>
                  <a:spcPts val="2799"/>
                </a:lnSpc>
                <a:buNone/>
              </a:pPr>
              <a:r>
                <a:rPr lang="en-US" sz="2000" dirty="0">
                  <a:latin typeface="Bahnschrift" panose="020B0502040204020203" pitchFamily="34" charset="0"/>
                  <a:ea typeface="Sora" pitchFamily="34" charset="-122"/>
                  <a:cs typeface="Sora" pitchFamily="34" charset="-120"/>
                </a:rPr>
                <a:t>RFID teknolojisi, lojistik sektöründe önemli bir rol oynamakta ve işletmelere çeşitli avantajlar sağlamaktadır. Envanter yönetimi, tedarik zinciri görünürlüğü, depo operasyonları, varlık takibi, güvenlik ve erişim kontrolü gibi alanlarda başarılı uygulamalar görülmektedir. Ancak yüksek maliyet, uyumluluk sorunları ve veri güvenliği gibi dezavantajlar da bulunmaktadır. Buna rağmen, RFID'nin lojistik sektörüne getirdiği hız, verimlilik ve otomatikleşme gibi faydalar, teknolojinin giderek daha yaygın kullanılmasına yol açmaktadır.</a:t>
              </a:r>
              <a:endParaRPr lang="en-US" sz="2000" dirty="0">
                <a:latin typeface="Bahnschrift" panose="020B0502040204020203" pitchFamily="34" charset="0"/>
              </a:endParaRPr>
            </a:p>
          </p:txBody>
        </p:sp>
      </p:grpSp>
      <p:pic>
        <p:nvPicPr>
          <p:cNvPr id="10" name="Resim 9" descr="siyah, karanlık içeren bir resim&#10;&#10;Açıklama otomatik olarak oluşturuldu">
            <a:extLst>
              <a:ext uri="{FF2B5EF4-FFF2-40B4-BE49-F238E27FC236}">
                <a16:creationId xmlns:a16="http://schemas.microsoft.com/office/drawing/2014/main" id="{75C620FD-EC9C-77BF-749C-C89180BADAB5}"/>
              </a:ext>
            </a:extLst>
          </p:cNvPr>
          <p:cNvPicPr>
            <a:picLocks noChangeAspect="1"/>
          </p:cNvPicPr>
          <p:nvPr/>
        </p:nvPicPr>
        <p:blipFill>
          <a:blip r:embed="rId4"/>
          <a:stretch>
            <a:fillRect/>
          </a:stretch>
        </p:blipFill>
        <p:spPr>
          <a:xfrm>
            <a:off x="256850" y="7297895"/>
            <a:ext cx="619328" cy="623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AFA">
              <a:alpha val="85000"/>
            </a:srgbClr>
          </a:solidFill>
          <a:ln/>
        </p:spPr>
        <p:txBody>
          <a:bodyPr/>
          <a:lstStyle/>
          <a:p>
            <a:endParaRPr lang="tr-TR">
              <a:latin typeface="Bahnschrift" panose="020B0502040204020203" pitchFamily="34" charset="0"/>
            </a:endParaRPr>
          </a:p>
        </p:txBody>
      </p:sp>
      <p:sp>
        <p:nvSpPr>
          <p:cNvPr id="6" name="Text 3"/>
          <p:cNvSpPr/>
          <p:nvPr/>
        </p:nvSpPr>
        <p:spPr>
          <a:xfrm>
            <a:off x="1304818" y="3767614"/>
            <a:ext cx="12020764" cy="694373"/>
          </a:xfrm>
          <a:prstGeom prst="rect">
            <a:avLst/>
          </a:prstGeom>
          <a:noFill/>
          <a:ln/>
        </p:spPr>
        <p:txBody>
          <a:bodyPr wrap="none" rtlCol="0" anchor="ctr"/>
          <a:lstStyle/>
          <a:p>
            <a:pPr marL="0" indent="0" algn="ctr">
              <a:lnSpc>
                <a:spcPts val="5468"/>
              </a:lnSpc>
              <a:buNone/>
            </a:pPr>
            <a:r>
              <a:rPr lang="tr-TR" sz="4374" b="1" dirty="0">
                <a:latin typeface="Bahnschrift" panose="020B0502040204020203" pitchFamily="34" charset="0"/>
                <a:ea typeface="Alexandria" pitchFamily="34" charset="-122"/>
                <a:cs typeface="Alexandria" pitchFamily="34" charset="-120"/>
              </a:rPr>
              <a:t>BİZİ DİNLEDİĞİNİZ İÇİN TEŞEKKÜR EDERİZ</a:t>
            </a:r>
            <a:endParaRPr lang="en-US" sz="4374" dirty="0">
              <a:latin typeface="Bahnschrift" panose="020B0502040204020203" pitchFamily="34" charset="0"/>
            </a:endParaRPr>
          </a:p>
        </p:txBody>
      </p:sp>
      <p:pic>
        <p:nvPicPr>
          <p:cNvPr id="8" name="Resim 7" descr="siyah, karanlık içeren bir resim&#10;&#10;Açıklama otomatik olarak oluşturuldu">
            <a:extLst>
              <a:ext uri="{FF2B5EF4-FFF2-40B4-BE49-F238E27FC236}">
                <a16:creationId xmlns:a16="http://schemas.microsoft.com/office/drawing/2014/main" id="{9778E912-DCA8-B952-A079-7A7EC9B41068}"/>
              </a:ext>
            </a:extLst>
          </p:cNvPr>
          <p:cNvPicPr>
            <a:picLocks noChangeAspect="1"/>
          </p:cNvPicPr>
          <p:nvPr/>
        </p:nvPicPr>
        <p:blipFill>
          <a:blip r:embed="rId4"/>
          <a:stretch>
            <a:fillRect/>
          </a:stretch>
        </p:blipFill>
        <p:spPr>
          <a:xfrm>
            <a:off x="256850" y="7297895"/>
            <a:ext cx="619328" cy="623485"/>
          </a:xfrm>
          <a:prstGeom prst="rect">
            <a:avLst/>
          </a:prstGeom>
        </p:spPr>
      </p:pic>
    </p:spTree>
    <p:extLst>
      <p:ext uri="{BB962C8B-B14F-4D97-AF65-F5344CB8AC3E}">
        <p14:creationId xmlns:p14="http://schemas.microsoft.com/office/powerpoint/2010/main" val="159075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pic>
        <p:nvPicPr>
          <p:cNvPr id="5" name="Image 1" descr="preencoded.png"/>
          <p:cNvPicPr>
            <a:picLocks noChangeAspect="1"/>
          </p:cNvPicPr>
          <p:nvPr/>
        </p:nvPicPr>
        <p:blipFill>
          <a:blip r:embed="rId3"/>
          <a:stretch>
            <a:fillRect/>
          </a:stretch>
        </p:blipFill>
        <p:spPr>
          <a:xfrm>
            <a:off x="694373" y="2666365"/>
            <a:ext cx="4930854" cy="3377684"/>
          </a:xfrm>
          <a:prstGeom prst="rect">
            <a:avLst/>
          </a:prstGeom>
        </p:spPr>
      </p:pic>
      <p:sp>
        <p:nvSpPr>
          <p:cNvPr id="6" name="Text 2"/>
          <p:cNvSpPr/>
          <p:nvPr/>
        </p:nvSpPr>
        <p:spPr>
          <a:xfrm>
            <a:off x="3576399" y="356758"/>
            <a:ext cx="7477601" cy="1743384"/>
          </a:xfrm>
          <a:prstGeom prst="rect">
            <a:avLst/>
          </a:prstGeom>
          <a:noFill/>
          <a:ln/>
        </p:spPr>
        <p:txBody>
          <a:bodyPr wrap="square" rtlCol="0" anchor="ctr"/>
          <a:lstStyle/>
          <a:p>
            <a:pPr algn="ctr">
              <a:lnSpc>
                <a:spcPts val="5468"/>
              </a:lnSpc>
            </a:pPr>
            <a:r>
              <a:rPr lang="en-US" sz="4374" b="1" dirty="0">
                <a:solidFill>
                  <a:srgbClr val="1F1E1E"/>
                </a:solidFill>
                <a:latin typeface="Bahnschrift" panose="020B0502040204020203" pitchFamily="34" charset="0"/>
                <a:ea typeface="Alexandria" pitchFamily="34" charset="-122"/>
              </a:rPr>
              <a:t>RFID Teknolojisi ve </a:t>
            </a:r>
            <a:r>
              <a:rPr lang="en-US" sz="4374" b="1" dirty="0" err="1">
                <a:solidFill>
                  <a:srgbClr val="1F1E1E"/>
                </a:solidFill>
                <a:latin typeface="Bahnschrift" panose="020B0502040204020203" pitchFamily="34" charset="0"/>
                <a:ea typeface="Alexandria" pitchFamily="34" charset="-122"/>
              </a:rPr>
              <a:t>Lojistikteki</a:t>
            </a:r>
            <a:r>
              <a:rPr lang="en-US" sz="4374" b="1" dirty="0">
                <a:solidFill>
                  <a:srgbClr val="1F1E1E"/>
                </a:solidFill>
                <a:latin typeface="Bahnschrift" panose="020B0502040204020203" pitchFamily="34" charset="0"/>
                <a:ea typeface="Alexandria" pitchFamily="34" charset="-122"/>
              </a:rPr>
              <a:t> </a:t>
            </a:r>
            <a:r>
              <a:rPr lang="en-US" sz="4374" b="1" dirty="0" err="1">
                <a:solidFill>
                  <a:srgbClr val="1F1E1E"/>
                </a:solidFill>
                <a:latin typeface="Bahnschrift" panose="020B0502040204020203" pitchFamily="34" charset="0"/>
                <a:ea typeface="Alexandria" pitchFamily="34" charset="-122"/>
              </a:rPr>
              <a:t>Uygulamaları</a:t>
            </a:r>
            <a:endParaRPr lang="en-US" sz="4374" b="1" dirty="0">
              <a:solidFill>
                <a:srgbClr val="1F1E1E"/>
              </a:solidFill>
              <a:latin typeface="Bahnschrift" panose="020B0502040204020203" pitchFamily="34" charset="0"/>
              <a:ea typeface="Alexandria" pitchFamily="34" charset="-122"/>
            </a:endParaRPr>
          </a:p>
        </p:txBody>
      </p:sp>
      <p:sp>
        <p:nvSpPr>
          <p:cNvPr id="7" name="Text 3"/>
          <p:cNvSpPr/>
          <p:nvPr/>
        </p:nvSpPr>
        <p:spPr>
          <a:xfrm>
            <a:off x="6319599" y="3556238"/>
            <a:ext cx="7477601" cy="2487811"/>
          </a:xfrm>
          <a:prstGeom prst="rect">
            <a:avLst/>
          </a:prstGeom>
          <a:noFill/>
          <a:ln/>
        </p:spPr>
        <p:txBody>
          <a:bodyPr wrap="square" rtlCol="0" anchor="t"/>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(Radio Frequency Identification), nesneleri otomatik ve tekil olarak tanımlayan bir teknoloji. Bu sistem, çip, anten ve okuyuculardan oluşur ve lojistik sektöründe envanter yönetimi, tedarik zinciri görünürlüğü, depo operasyonları ve daha birçok alanda kullanılmaktadır. RFID, işletmelere hız, verimlilik ve maliyet tasarrufu gibi önemli avantajlar sağlarken, yüksek maliyet ve veri güvenliği gibi zorlukları da beraberinde getirmektedir.</a:t>
            </a:r>
            <a:endParaRPr lang="en-US" sz="1750" dirty="0">
              <a:latin typeface="Bahnschrift" panose="020B0502040204020203" pitchFamily="34" charset="0"/>
            </a:endParaRPr>
          </a:p>
        </p:txBody>
      </p:sp>
      <p:pic>
        <p:nvPicPr>
          <p:cNvPr id="9" name="Resim 8" descr="siyah, karanlık içeren bir resim&#10;&#10;Açıklama otomatik olarak oluşturuldu">
            <a:extLst>
              <a:ext uri="{FF2B5EF4-FFF2-40B4-BE49-F238E27FC236}">
                <a16:creationId xmlns:a16="http://schemas.microsoft.com/office/drawing/2014/main" id="{340515E0-00D6-06FD-7F1E-C3A3032D1BC3}"/>
              </a:ext>
            </a:extLst>
          </p:cNvPr>
          <p:cNvPicPr>
            <a:picLocks noChangeAspect="1"/>
          </p:cNvPicPr>
          <p:nvPr/>
        </p:nvPicPr>
        <p:blipFill>
          <a:blip r:embed="rId4"/>
          <a:stretch>
            <a:fillRect/>
          </a:stretch>
        </p:blipFill>
        <p:spPr>
          <a:xfrm>
            <a:off x="287672" y="7297895"/>
            <a:ext cx="619328" cy="623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sp>
        <p:nvSpPr>
          <p:cNvPr id="4" name="Text 2"/>
          <p:cNvSpPr/>
          <p:nvPr/>
        </p:nvSpPr>
        <p:spPr>
          <a:xfrm>
            <a:off x="1760220" y="651748"/>
            <a:ext cx="11109960" cy="1388745"/>
          </a:xfrm>
          <a:prstGeom prst="rect">
            <a:avLst/>
          </a:prstGeom>
          <a:noFill/>
          <a:ln/>
        </p:spPr>
        <p:txBody>
          <a:bodyPr wrap="square" rtlCol="0" anchor="ctr"/>
          <a:lstStyle/>
          <a:p>
            <a:pPr algn="ctr">
              <a:lnSpc>
                <a:spcPts val="5468"/>
              </a:lnSpc>
            </a:pPr>
            <a:r>
              <a:rPr lang="en-US" sz="4374" b="1" dirty="0">
                <a:solidFill>
                  <a:srgbClr val="1F1E1E"/>
                </a:solidFill>
                <a:latin typeface="Bahnschrift" panose="020B0502040204020203" pitchFamily="34" charset="0"/>
                <a:ea typeface="Alexandria" pitchFamily="34" charset="-122"/>
              </a:rPr>
              <a:t>RFID Teknolojisinin </a:t>
            </a:r>
            <a:r>
              <a:rPr lang="en-US" sz="4374" b="1" dirty="0" err="1">
                <a:solidFill>
                  <a:srgbClr val="1F1E1E"/>
                </a:solidFill>
                <a:latin typeface="Bahnschrift" panose="020B0502040204020203" pitchFamily="34" charset="0"/>
                <a:ea typeface="Alexandria" pitchFamily="34" charset="-122"/>
              </a:rPr>
              <a:t>Çalışma</a:t>
            </a:r>
            <a:r>
              <a:rPr lang="en-US" sz="4374" b="1" dirty="0">
                <a:solidFill>
                  <a:srgbClr val="1F1E1E"/>
                </a:solidFill>
                <a:latin typeface="Bahnschrift" panose="020B0502040204020203" pitchFamily="34" charset="0"/>
                <a:ea typeface="Alexandria" pitchFamily="34" charset="-122"/>
              </a:rPr>
              <a:t> </a:t>
            </a:r>
            <a:r>
              <a:rPr lang="en-US" sz="4374" b="1" dirty="0" err="1">
                <a:solidFill>
                  <a:srgbClr val="1F1E1E"/>
                </a:solidFill>
                <a:latin typeface="Bahnschrift" panose="020B0502040204020203" pitchFamily="34" charset="0"/>
                <a:ea typeface="Alexandria" pitchFamily="34" charset="-122"/>
              </a:rPr>
              <a:t>Mekanizması</a:t>
            </a:r>
            <a:endParaRPr lang="en-US" sz="4374" b="1" dirty="0">
              <a:solidFill>
                <a:srgbClr val="1F1E1E"/>
              </a:solidFill>
              <a:latin typeface="Bahnschrift" panose="020B0502040204020203" pitchFamily="34" charset="0"/>
              <a:ea typeface="Alexandria" pitchFamily="34" charset="-122"/>
            </a:endParaRPr>
          </a:p>
        </p:txBody>
      </p:sp>
      <p:sp>
        <p:nvSpPr>
          <p:cNvPr id="5" name="Shape 3"/>
          <p:cNvSpPr/>
          <p:nvPr/>
        </p:nvSpPr>
        <p:spPr>
          <a:xfrm>
            <a:off x="2995200" y="5031343"/>
            <a:ext cx="8640000" cy="44410"/>
          </a:xfrm>
          <a:prstGeom prst="roundRect">
            <a:avLst>
              <a:gd name="adj" fmla="val 225151"/>
            </a:avLst>
          </a:prstGeom>
          <a:solidFill>
            <a:srgbClr val="BBC2DC"/>
          </a:solidFill>
          <a:ln/>
        </p:spPr>
        <p:txBody>
          <a:bodyPr/>
          <a:lstStyle/>
          <a:p>
            <a:endParaRPr lang="tr-TR">
              <a:latin typeface="Bahnschrift" panose="020B0502040204020203" pitchFamily="34" charset="0"/>
            </a:endParaRPr>
          </a:p>
        </p:txBody>
      </p:sp>
      <p:sp>
        <p:nvSpPr>
          <p:cNvPr id="6" name="Shape 4"/>
          <p:cNvSpPr/>
          <p:nvPr/>
        </p:nvSpPr>
        <p:spPr>
          <a:xfrm>
            <a:off x="4459903" y="4253746"/>
            <a:ext cx="44410" cy="777597"/>
          </a:xfrm>
          <a:prstGeom prst="roundRect">
            <a:avLst>
              <a:gd name="adj" fmla="val 225151"/>
            </a:avLst>
          </a:prstGeom>
          <a:solidFill>
            <a:srgbClr val="BBC2DC"/>
          </a:solidFill>
          <a:ln/>
        </p:spPr>
        <p:txBody>
          <a:bodyPr/>
          <a:lstStyle/>
          <a:p>
            <a:endParaRPr lang="tr-TR">
              <a:latin typeface="Bahnschrift" panose="020B0502040204020203" pitchFamily="34" charset="0"/>
            </a:endParaRPr>
          </a:p>
        </p:txBody>
      </p:sp>
      <p:sp>
        <p:nvSpPr>
          <p:cNvPr id="7" name="Shape 5"/>
          <p:cNvSpPr/>
          <p:nvPr/>
        </p:nvSpPr>
        <p:spPr>
          <a:xfrm>
            <a:off x="4232196" y="4781431"/>
            <a:ext cx="499943" cy="499943"/>
          </a:xfrm>
          <a:prstGeom prst="roundRect">
            <a:avLst>
              <a:gd name="adj" fmla="val 2000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sp>
        <p:nvSpPr>
          <p:cNvPr id="8" name="Text 6"/>
          <p:cNvSpPr/>
          <p:nvPr/>
        </p:nvSpPr>
        <p:spPr>
          <a:xfrm>
            <a:off x="4416623" y="4823162"/>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Bahnschrift" panose="020B0502040204020203" pitchFamily="34" charset="0"/>
                <a:ea typeface="Alexandria" pitchFamily="34" charset="-122"/>
                <a:cs typeface="Alexandria" pitchFamily="34" charset="-120"/>
              </a:rPr>
              <a:t>1</a:t>
            </a:r>
            <a:endParaRPr lang="en-US" sz="2624" dirty="0">
              <a:latin typeface="Bahnschrift" panose="020B0502040204020203" pitchFamily="34" charset="0"/>
            </a:endParaRPr>
          </a:p>
        </p:txBody>
      </p:sp>
      <p:sp>
        <p:nvSpPr>
          <p:cNvPr id="9" name="Text 7"/>
          <p:cNvSpPr/>
          <p:nvPr/>
        </p:nvSpPr>
        <p:spPr>
          <a:xfrm>
            <a:off x="3093363" y="2844424"/>
            <a:ext cx="2777490" cy="347186"/>
          </a:xfrm>
          <a:prstGeom prst="rect">
            <a:avLst/>
          </a:prstGeom>
          <a:noFill/>
          <a:ln/>
        </p:spPr>
        <p:txBody>
          <a:bodyPr wrap="none" rtlCol="0" anchor="t"/>
          <a:lstStyle/>
          <a:p>
            <a:pPr marL="0" indent="0" algn="ctr">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RFID Etiketi</a:t>
            </a:r>
            <a:endParaRPr lang="en-US" sz="2187" dirty="0">
              <a:latin typeface="Bahnschrift" panose="020B0502040204020203" pitchFamily="34" charset="0"/>
            </a:endParaRPr>
          </a:p>
        </p:txBody>
      </p:sp>
      <p:sp>
        <p:nvSpPr>
          <p:cNvPr id="10" name="Text 8"/>
          <p:cNvSpPr/>
          <p:nvPr/>
        </p:nvSpPr>
        <p:spPr>
          <a:xfrm>
            <a:off x="1982391" y="3150184"/>
            <a:ext cx="4999553" cy="1066205"/>
          </a:xfrm>
          <a:prstGeom prst="rect">
            <a:avLst/>
          </a:prstGeom>
          <a:noFill/>
          <a:ln/>
        </p:spPr>
        <p:txBody>
          <a:bodyPr wrap="square" rtlCol="0" anchor="t"/>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etiketi, çip, güç kaynağı ve antenden oluşur. Etiket, okuyucularla iletişim kurarak veri aktarımı sağlar.</a:t>
            </a:r>
            <a:endParaRPr lang="en-US" sz="1750" dirty="0">
              <a:latin typeface="Bahnschrift" panose="020B0502040204020203" pitchFamily="34" charset="0"/>
            </a:endParaRPr>
          </a:p>
        </p:txBody>
      </p:sp>
      <p:sp>
        <p:nvSpPr>
          <p:cNvPr id="11" name="Shape 9"/>
          <p:cNvSpPr/>
          <p:nvPr/>
        </p:nvSpPr>
        <p:spPr>
          <a:xfrm>
            <a:off x="7292876" y="5031343"/>
            <a:ext cx="44410" cy="777597"/>
          </a:xfrm>
          <a:prstGeom prst="roundRect">
            <a:avLst>
              <a:gd name="adj" fmla="val 225151"/>
            </a:avLst>
          </a:prstGeom>
          <a:solidFill>
            <a:srgbClr val="BBC2DC"/>
          </a:solidFill>
          <a:ln/>
        </p:spPr>
        <p:txBody>
          <a:bodyPr/>
          <a:lstStyle/>
          <a:p>
            <a:endParaRPr lang="tr-TR">
              <a:latin typeface="Bahnschrift" panose="020B0502040204020203" pitchFamily="34" charset="0"/>
            </a:endParaRPr>
          </a:p>
        </p:txBody>
      </p:sp>
      <p:sp>
        <p:nvSpPr>
          <p:cNvPr id="12" name="Shape 10"/>
          <p:cNvSpPr/>
          <p:nvPr/>
        </p:nvSpPr>
        <p:spPr>
          <a:xfrm>
            <a:off x="7065169" y="4781431"/>
            <a:ext cx="499943" cy="499943"/>
          </a:xfrm>
          <a:prstGeom prst="roundRect">
            <a:avLst>
              <a:gd name="adj" fmla="val 2000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sp>
        <p:nvSpPr>
          <p:cNvPr id="13" name="Text 11"/>
          <p:cNvSpPr/>
          <p:nvPr/>
        </p:nvSpPr>
        <p:spPr>
          <a:xfrm>
            <a:off x="7215604" y="4823162"/>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Bahnschrift" panose="020B0502040204020203" pitchFamily="34" charset="0"/>
                <a:ea typeface="Alexandria" pitchFamily="34" charset="-122"/>
                <a:cs typeface="Alexandria" pitchFamily="34" charset="-120"/>
              </a:rPr>
              <a:t>2</a:t>
            </a:r>
            <a:endParaRPr lang="en-US" sz="2624" dirty="0">
              <a:latin typeface="Bahnschrift" panose="020B0502040204020203" pitchFamily="34" charset="0"/>
            </a:endParaRPr>
          </a:p>
        </p:txBody>
      </p:sp>
      <p:sp>
        <p:nvSpPr>
          <p:cNvPr id="14" name="Text 12"/>
          <p:cNvSpPr/>
          <p:nvPr/>
        </p:nvSpPr>
        <p:spPr>
          <a:xfrm>
            <a:off x="5926336" y="5815476"/>
            <a:ext cx="2777490" cy="347186"/>
          </a:xfrm>
          <a:prstGeom prst="rect">
            <a:avLst/>
          </a:prstGeom>
          <a:noFill/>
          <a:ln/>
        </p:spPr>
        <p:txBody>
          <a:bodyPr wrap="none" rtlCol="0" anchor="t"/>
          <a:lstStyle/>
          <a:p>
            <a:pPr marL="0" indent="0" algn="ctr">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RFID Okuyucu</a:t>
            </a:r>
            <a:endParaRPr lang="en-US" sz="2187" dirty="0">
              <a:latin typeface="Bahnschrift" panose="020B0502040204020203" pitchFamily="34" charset="0"/>
            </a:endParaRPr>
          </a:p>
        </p:txBody>
      </p:sp>
      <p:sp>
        <p:nvSpPr>
          <p:cNvPr id="15" name="Text 13"/>
          <p:cNvSpPr/>
          <p:nvPr/>
        </p:nvSpPr>
        <p:spPr>
          <a:xfrm>
            <a:off x="4815364" y="6121235"/>
            <a:ext cx="4999553" cy="1066205"/>
          </a:xfrm>
          <a:prstGeom prst="rect">
            <a:avLst/>
          </a:prstGeom>
          <a:noFill/>
          <a:ln/>
        </p:spPr>
        <p:txBody>
          <a:bodyPr wrap="square" rtlCol="0" anchor="t"/>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okuyucular, etiketlerdeki bilgileri kablosuz ve temassız bir şekilde algılar ve işler.</a:t>
            </a:r>
            <a:endParaRPr lang="en-US" sz="1750" dirty="0">
              <a:latin typeface="Bahnschrift" panose="020B0502040204020203" pitchFamily="34" charset="0"/>
            </a:endParaRPr>
          </a:p>
        </p:txBody>
      </p:sp>
      <p:sp>
        <p:nvSpPr>
          <p:cNvPr id="16" name="Shape 14"/>
          <p:cNvSpPr/>
          <p:nvPr/>
        </p:nvSpPr>
        <p:spPr>
          <a:xfrm>
            <a:off x="10125968" y="4253746"/>
            <a:ext cx="44410" cy="777597"/>
          </a:xfrm>
          <a:prstGeom prst="roundRect">
            <a:avLst>
              <a:gd name="adj" fmla="val 225151"/>
            </a:avLst>
          </a:prstGeom>
          <a:solidFill>
            <a:srgbClr val="BBC2DC"/>
          </a:solidFill>
          <a:ln/>
        </p:spPr>
        <p:txBody>
          <a:bodyPr/>
          <a:lstStyle/>
          <a:p>
            <a:endParaRPr lang="tr-TR">
              <a:latin typeface="Bahnschrift" panose="020B0502040204020203" pitchFamily="34" charset="0"/>
            </a:endParaRPr>
          </a:p>
        </p:txBody>
      </p:sp>
      <p:sp>
        <p:nvSpPr>
          <p:cNvPr id="17" name="Shape 15"/>
          <p:cNvSpPr/>
          <p:nvPr/>
        </p:nvSpPr>
        <p:spPr>
          <a:xfrm>
            <a:off x="9898261" y="4781431"/>
            <a:ext cx="499943" cy="499943"/>
          </a:xfrm>
          <a:prstGeom prst="roundRect">
            <a:avLst>
              <a:gd name="adj" fmla="val 2000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sp>
        <p:nvSpPr>
          <p:cNvPr id="18" name="Text 16"/>
          <p:cNvSpPr/>
          <p:nvPr/>
        </p:nvSpPr>
        <p:spPr>
          <a:xfrm>
            <a:off x="10048577" y="4823162"/>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Bahnschrift" panose="020B0502040204020203" pitchFamily="34" charset="0"/>
                <a:ea typeface="Alexandria" pitchFamily="34" charset="-122"/>
                <a:cs typeface="Alexandria" pitchFamily="34" charset="-120"/>
              </a:rPr>
              <a:t>3</a:t>
            </a:r>
            <a:endParaRPr lang="en-US" sz="2624" dirty="0">
              <a:latin typeface="Bahnschrift" panose="020B0502040204020203" pitchFamily="34" charset="0"/>
            </a:endParaRPr>
          </a:p>
        </p:txBody>
      </p:sp>
      <p:sp>
        <p:nvSpPr>
          <p:cNvPr id="19" name="Text 17"/>
          <p:cNvSpPr/>
          <p:nvPr/>
        </p:nvSpPr>
        <p:spPr>
          <a:xfrm>
            <a:off x="8759428" y="2844424"/>
            <a:ext cx="2777490" cy="347186"/>
          </a:xfrm>
          <a:prstGeom prst="rect">
            <a:avLst/>
          </a:prstGeom>
          <a:noFill/>
          <a:ln/>
        </p:spPr>
        <p:txBody>
          <a:bodyPr wrap="none" rtlCol="0" anchor="t"/>
          <a:lstStyle/>
          <a:p>
            <a:pPr marL="0" indent="0" algn="ctr">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Veri İletişimi</a:t>
            </a:r>
            <a:endParaRPr lang="en-US" sz="2187" dirty="0">
              <a:latin typeface="Bahnschrift" panose="020B0502040204020203" pitchFamily="34" charset="0"/>
            </a:endParaRPr>
          </a:p>
        </p:txBody>
      </p:sp>
      <p:sp>
        <p:nvSpPr>
          <p:cNvPr id="20" name="Text 18"/>
          <p:cNvSpPr/>
          <p:nvPr/>
        </p:nvSpPr>
        <p:spPr>
          <a:xfrm>
            <a:off x="7648456" y="3150184"/>
            <a:ext cx="4999553" cy="1066205"/>
          </a:xfrm>
          <a:prstGeom prst="rect">
            <a:avLst/>
          </a:prstGeom>
          <a:noFill/>
          <a:ln/>
        </p:spPr>
        <p:txBody>
          <a:bodyPr wrap="square" rtlCol="0" anchor="t"/>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Okuma alanına giren bir RFID etiketi, okuyucu tarafından algılanır ve içindeki bilgiler anten aracılığıyla okuyucuya aktarılır.</a:t>
            </a:r>
            <a:endParaRPr lang="en-US" sz="1750" dirty="0">
              <a:latin typeface="Bahnschrift" panose="020B0502040204020203" pitchFamily="34" charset="0"/>
            </a:endParaRPr>
          </a:p>
        </p:txBody>
      </p:sp>
      <p:pic>
        <p:nvPicPr>
          <p:cNvPr id="23" name="Resim 22" descr="siyah, karanlık içeren bir resim&#10;&#10;Açıklama otomatik olarak oluşturuldu">
            <a:extLst>
              <a:ext uri="{FF2B5EF4-FFF2-40B4-BE49-F238E27FC236}">
                <a16:creationId xmlns:a16="http://schemas.microsoft.com/office/drawing/2014/main" id="{63509981-1FD6-5F4B-591D-5DE635B4CFB3}"/>
              </a:ext>
            </a:extLst>
          </p:cNvPr>
          <p:cNvPicPr>
            <a:picLocks noChangeAspect="1"/>
          </p:cNvPicPr>
          <p:nvPr/>
        </p:nvPicPr>
        <p:blipFill>
          <a:blip r:embed="rId3"/>
          <a:stretch>
            <a:fillRect/>
          </a:stretch>
        </p:blipFill>
        <p:spPr>
          <a:xfrm>
            <a:off x="256850" y="7297895"/>
            <a:ext cx="619328" cy="623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sp>
        <p:nvSpPr>
          <p:cNvPr id="4" name="Text 2"/>
          <p:cNvSpPr/>
          <p:nvPr/>
        </p:nvSpPr>
        <p:spPr>
          <a:xfrm>
            <a:off x="1037265" y="1248059"/>
            <a:ext cx="12518185" cy="1388745"/>
          </a:xfrm>
          <a:prstGeom prst="rect">
            <a:avLst/>
          </a:prstGeom>
          <a:noFill/>
          <a:ln/>
        </p:spPr>
        <p:txBody>
          <a:bodyPr wrap="square" rtlCol="0" anchor="ctr"/>
          <a:lstStyle/>
          <a:p>
            <a:pPr algn="ctr">
              <a:lnSpc>
                <a:spcPts val="5468"/>
              </a:lnSpc>
            </a:pPr>
            <a:r>
              <a:rPr lang="en-US" sz="4374" b="1" dirty="0">
                <a:solidFill>
                  <a:srgbClr val="1F1E1E"/>
                </a:solidFill>
                <a:latin typeface="Bahnschrift" panose="020B0502040204020203" pitchFamily="34" charset="0"/>
                <a:ea typeface="Alexandria" pitchFamily="34" charset="-122"/>
              </a:rPr>
              <a:t>RFID Teknolojisinin Lojistikteki </a:t>
            </a:r>
            <a:r>
              <a:rPr lang="en-US" sz="4374" b="1">
                <a:solidFill>
                  <a:srgbClr val="1F1E1E"/>
                </a:solidFill>
                <a:latin typeface="Bahnschrift" panose="020B0502040204020203" pitchFamily="34" charset="0"/>
                <a:ea typeface="Alexandria" pitchFamily="34" charset="-122"/>
              </a:rPr>
              <a:t>Kullanım Alanları</a:t>
            </a:r>
            <a:endParaRPr lang="en-US" sz="4374" b="1" dirty="0">
              <a:solidFill>
                <a:srgbClr val="1F1E1E"/>
              </a:solidFill>
              <a:latin typeface="Bahnschrift" panose="020B0502040204020203" pitchFamily="34" charset="0"/>
              <a:ea typeface="Alexandria" pitchFamily="34" charset="-122"/>
            </a:endParaRPr>
          </a:p>
        </p:txBody>
      </p:sp>
      <p:sp>
        <p:nvSpPr>
          <p:cNvPr id="16" name="Shape 3">
            <a:extLst>
              <a:ext uri="{FF2B5EF4-FFF2-40B4-BE49-F238E27FC236}">
                <a16:creationId xmlns:a16="http://schemas.microsoft.com/office/drawing/2014/main" id="{779CEB68-E6E6-5D35-A54A-BBBA3FE2C86C}"/>
              </a:ext>
            </a:extLst>
          </p:cNvPr>
          <p:cNvSpPr/>
          <p:nvPr/>
        </p:nvSpPr>
        <p:spPr>
          <a:xfrm>
            <a:off x="1037266" y="3223526"/>
            <a:ext cx="3516792" cy="3280015"/>
          </a:xfrm>
          <a:prstGeom prst="roundRect">
            <a:avLst>
              <a:gd name="adj" fmla="val 368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grpSp>
        <p:nvGrpSpPr>
          <p:cNvPr id="12" name="Grup 11">
            <a:extLst>
              <a:ext uri="{FF2B5EF4-FFF2-40B4-BE49-F238E27FC236}">
                <a16:creationId xmlns:a16="http://schemas.microsoft.com/office/drawing/2014/main" id="{70691621-DD1F-CA4B-282A-4297BCEDE85D}"/>
              </a:ext>
            </a:extLst>
          </p:cNvPr>
          <p:cNvGrpSpPr/>
          <p:nvPr/>
        </p:nvGrpSpPr>
        <p:grpSpPr>
          <a:xfrm>
            <a:off x="1124858" y="3446035"/>
            <a:ext cx="3341608" cy="2834997"/>
            <a:chOff x="1462274" y="3346340"/>
            <a:chExt cx="3341608" cy="2834997"/>
          </a:xfrm>
        </p:grpSpPr>
        <p:sp>
          <p:nvSpPr>
            <p:cNvPr id="5" name="Text 3"/>
            <p:cNvSpPr/>
            <p:nvPr/>
          </p:nvSpPr>
          <p:spPr>
            <a:xfrm>
              <a:off x="1462274" y="3346340"/>
              <a:ext cx="3341608" cy="347186"/>
            </a:xfrm>
            <a:prstGeom prst="rect">
              <a:avLst/>
            </a:prstGeom>
            <a:noFill/>
            <a:ln/>
          </p:spPr>
          <p:txBody>
            <a:bodyPr wrap="none" rtlCol="0" anchor="t"/>
            <a:lstStyle/>
            <a:p>
              <a:pPr marL="0" indent="0">
                <a:lnSpc>
                  <a:spcPts val="2734"/>
                </a:lnSpc>
                <a:buNone/>
              </a:pPr>
              <a:r>
                <a:rPr lang="en-US" sz="2187" b="1" dirty="0">
                  <a:solidFill>
                    <a:srgbClr val="1F1E1E"/>
                  </a:solidFill>
                  <a:latin typeface="Bahnschrift" panose="020B0502040204020203" pitchFamily="34" charset="0"/>
                  <a:ea typeface="Alexandria" pitchFamily="34" charset="-122"/>
                  <a:cs typeface="Alexandria" pitchFamily="34" charset="-120"/>
                </a:rPr>
                <a:t>Envanter Yönetimi</a:t>
              </a:r>
              <a:endParaRPr lang="en-US" sz="2187" dirty="0">
                <a:latin typeface="Bahnschrift" panose="020B0502040204020203" pitchFamily="34" charset="0"/>
              </a:endParaRPr>
            </a:p>
          </p:txBody>
        </p:sp>
        <p:sp>
          <p:nvSpPr>
            <p:cNvPr id="6" name="Text 4"/>
            <p:cNvSpPr/>
            <p:nvPr/>
          </p:nvSpPr>
          <p:spPr>
            <a:xfrm>
              <a:off x="1462274" y="3693526"/>
              <a:ext cx="3341608" cy="2487811"/>
            </a:xfrm>
            <a:prstGeom prst="rect">
              <a:avLst/>
            </a:prstGeom>
            <a:noFill/>
            <a:ln/>
          </p:spPr>
          <p:txBody>
            <a:bodyPr wrap="square" rtlCol="0" anchor="t"/>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mağaza ve depolardaki envanter takibini otomatikleştirerek sayım süresini kısaltır ve stok doğruluğunu artırır. Ürünlerin konumu ve durumu gerçek zamanlı olarak izlenebilir.</a:t>
              </a:r>
              <a:endParaRPr lang="en-US" sz="1750" dirty="0">
                <a:latin typeface="Bahnschrift" panose="020B0502040204020203" pitchFamily="34" charset="0"/>
              </a:endParaRPr>
            </a:p>
          </p:txBody>
        </p:sp>
      </p:grpSp>
      <p:sp>
        <p:nvSpPr>
          <p:cNvPr id="20" name="Shape 3">
            <a:extLst>
              <a:ext uri="{FF2B5EF4-FFF2-40B4-BE49-F238E27FC236}">
                <a16:creationId xmlns:a16="http://schemas.microsoft.com/office/drawing/2014/main" id="{8F40AE2B-1F13-4DFE-116B-FA1D4D5F8F2A}"/>
              </a:ext>
            </a:extLst>
          </p:cNvPr>
          <p:cNvSpPr/>
          <p:nvPr/>
        </p:nvSpPr>
        <p:spPr>
          <a:xfrm>
            <a:off x="5459144" y="3223525"/>
            <a:ext cx="3799704" cy="3057506"/>
          </a:xfrm>
          <a:prstGeom prst="roundRect">
            <a:avLst>
              <a:gd name="adj" fmla="val 368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sp>
        <p:nvSpPr>
          <p:cNvPr id="21" name="Shape 3">
            <a:extLst>
              <a:ext uri="{FF2B5EF4-FFF2-40B4-BE49-F238E27FC236}">
                <a16:creationId xmlns:a16="http://schemas.microsoft.com/office/drawing/2014/main" id="{B5BC0235-7F0B-7FB1-3F40-B11F2F6DDF4A}"/>
              </a:ext>
            </a:extLst>
          </p:cNvPr>
          <p:cNvSpPr/>
          <p:nvPr/>
        </p:nvSpPr>
        <p:spPr>
          <a:xfrm>
            <a:off x="10038659" y="3223525"/>
            <a:ext cx="3516792" cy="2591648"/>
          </a:xfrm>
          <a:prstGeom prst="roundRect">
            <a:avLst>
              <a:gd name="adj" fmla="val 368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grpSp>
        <p:nvGrpSpPr>
          <p:cNvPr id="13" name="Grup 12">
            <a:extLst>
              <a:ext uri="{FF2B5EF4-FFF2-40B4-BE49-F238E27FC236}">
                <a16:creationId xmlns:a16="http://schemas.microsoft.com/office/drawing/2014/main" id="{AB633C27-9565-8539-A2AD-C2F0A76F4D87}"/>
              </a:ext>
            </a:extLst>
          </p:cNvPr>
          <p:cNvGrpSpPr/>
          <p:nvPr/>
        </p:nvGrpSpPr>
        <p:grpSpPr>
          <a:xfrm>
            <a:off x="5506453" y="3446033"/>
            <a:ext cx="3705087" cy="2834997"/>
            <a:chOff x="5644396" y="3346340"/>
            <a:chExt cx="3705087" cy="2834997"/>
          </a:xfrm>
        </p:grpSpPr>
        <p:sp>
          <p:nvSpPr>
            <p:cNvPr id="7" name="Text 5"/>
            <p:cNvSpPr/>
            <p:nvPr/>
          </p:nvSpPr>
          <p:spPr>
            <a:xfrm>
              <a:off x="5651421" y="3346340"/>
              <a:ext cx="3698062" cy="414357"/>
            </a:xfrm>
            <a:prstGeom prst="rect">
              <a:avLst/>
            </a:prstGeom>
            <a:noFill/>
            <a:ln/>
          </p:spPr>
          <p:txBody>
            <a:bodyPr wrap="square" rtlCol="0" anchor="t"/>
            <a:lstStyle/>
            <a:p>
              <a:pPr marL="0" indent="0">
                <a:lnSpc>
                  <a:spcPts val="2734"/>
                </a:lnSpc>
                <a:buNone/>
              </a:pPr>
              <a:r>
                <a:rPr lang="en-US" sz="2187" b="1" dirty="0">
                  <a:solidFill>
                    <a:srgbClr val="1F1E1E"/>
                  </a:solidFill>
                  <a:latin typeface="Bahnschrift" panose="020B0502040204020203" pitchFamily="34" charset="0"/>
                  <a:ea typeface="Alexandria" pitchFamily="34" charset="-122"/>
                  <a:cs typeface="Alexandria" pitchFamily="34" charset="-120"/>
                </a:rPr>
                <a:t>Tedarik Zinciri Görünürlüğü</a:t>
              </a:r>
              <a:endParaRPr lang="en-US" sz="2187" dirty="0">
                <a:latin typeface="Bahnschrift" panose="020B0502040204020203" pitchFamily="34" charset="0"/>
              </a:endParaRPr>
            </a:p>
          </p:txBody>
        </p:sp>
        <p:sp>
          <p:nvSpPr>
            <p:cNvPr id="8" name="Text 6"/>
            <p:cNvSpPr/>
            <p:nvPr/>
          </p:nvSpPr>
          <p:spPr>
            <a:xfrm>
              <a:off x="5644396" y="3693526"/>
              <a:ext cx="3341608" cy="2487811"/>
            </a:xfrm>
            <a:prstGeom prst="rect">
              <a:avLst/>
            </a:prstGeom>
            <a:noFill/>
            <a:ln/>
          </p:spPr>
          <p:txBody>
            <a:bodyPr wrap="square" rtlCol="0" anchor="t"/>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Üretim hatlarındaki parçalar RFID ile etiketlenerek tedarik zinciri boyunca tam görünürlük sağlanır. Bu sayede montaj süreci optimize edilir ve kalite kontrol iyileştirilir.</a:t>
              </a:r>
              <a:endParaRPr lang="en-US" sz="1750" dirty="0">
                <a:latin typeface="Bahnschrift" panose="020B0502040204020203" pitchFamily="34" charset="0"/>
              </a:endParaRPr>
            </a:p>
          </p:txBody>
        </p:sp>
      </p:grpSp>
      <p:grpSp>
        <p:nvGrpSpPr>
          <p:cNvPr id="14" name="Grup 13">
            <a:extLst>
              <a:ext uri="{FF2B5EF4-FFF2-40B4-BE49-F238E27FC236}">
                <a16:creationId xmlns:a16="http://schemas.microsoft.com/office/drawing/2014/main" id="{36AAD507-D069-BD90-E0DF-8266D69F9EE5}"/>
              </a:ext>
            </a:extLst>
          </p:cNvPr>
          <p:cNvGrpSpPr/>
          <p:nvPr/>
        </p:nvGrpSpPr>
        <p:grpSpPr>
          <a:xfrm>
            <a:off x="10126251" y="3446033"/>
            <a:ext cx="3341608" cy="2124194"/>
            <a:chOff x="9994677" y="3346340"/>
            <a:chExt cx="3341608" cy="2124194"/>
          </a:xfrm>
        </p:grpSpPr>
        <p:sp>
          <p:nvSpPr>
            <p:cNvPr id="9" name="Text 7"/>
            <p:cNvSpPr/>
            <p:nvPr/>
          </p:nvSpPr>
          <p:spPr>
            <a:xfrm>
              <a:off x="9994677" y="3346340"/>
              <a:ext cx="3341608" cy="347186"/>
            </a:xfrm>
            <a:prstGeom prst="rect">
              <a:avLst/>
            </a:prstGeom>
            <a:noFill/>
            <a:ln/>
          </p:spPr>
          <p:txBody>
            <a:bodyPr wrap="none" rtlCol="0" anchor="t"/>
            <a:lstStyle/>
            <a:p>
              <a:pPr marL="0" indent="0">
                <a:lnSpc>
                  <a:spcPts val="2734"/>
                </a:lnSpc>
                <a:buNone/>
              </a:pPr>
              <a:r>
                <a:rPr lang="en-US" sz="2187" b="1" dirty="0">
                  <a:solidFill>
                    <a:srgbClr val="1F1E1E"/>
                  </a:solidFill>
                  <a:latin typeface="Bahnschrift" panose="020B0502040204020203" pitchFamily="34" charset="0"/>
                  <a:ea typeface="Alexandria" pitchFamily="34" charset="-122"/>
                  <a:cs typeface="Alexandria" pitchFamily="34" charset="-120"/>
                </a:rPr>
                <a:t>Depo Operasyonları</a:t>
              </a:r>
              <a:endParaRPr lang="en-US" sz="2187" dirty="0">
                <a:latin typeface="Bahnschrift" panose="020B0502040204020203" pitchFamily="34" charset="0"/>
              </a:endParaRPr>
            </a:p>
          </p:txBody>
        </p:sp>
        <p:sp>
          <p:nvSpPr>
            <p:cNvPr id="10" name="Text 8"/>
            <p:cNvSpPr/>
            <p:nvPr/>
          </p:nvSpPr>
          <p:spPr>
            <a:xfrm>
              <a:off x="9994677" y="3693526"/>
              <a:ext cx="3341608" cy="1777008"/>
            </a:xfrm>
            <a:prstGeom prst="rect">
              <a:avLst/>
            </a:prstGeom>
            <a:noFill/>
            <a:ln/>
          </p:spPr>
          <p:txBody>
            <a:bodyPr wrap="square" rtlCol="0" anchor="t"/>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depo giriş-çıkış işlemlerini hızlandırır, ürün konumlandırmasını iyileştirir ve sipariş toplama süreçlerini optimize eder.</a:t>
              </a:r>
              <a:endParaRPr lang="en-US" sz="1750" dirty="0">
                <a:latin typeface="Bahnschrift" panose="020B0502040204020203" pitchFamily="34" charset="0"/>
              </a:endParaRPr>
            </a:p>
          </p:txBody>
        </p:sp>
      </p:grpSp>
      <p:pic>
        <p:nvPicPr>
          <p:cNvPr id="22" name="Resim 21" descr="siyah, karanlık içeren bir resim&#10;&#10;Açıklama otomatik olarak oluşturuldu">
            <a:extLst>
              <a:ext uri="{FF2B5EF4-FFF2-40B4-BE49-F238E27FC236}">
                <a16:creationId xmlns:a16="http://schemas.microsoft.com/office/drawing/2014/main" id="{9B9795B8-7897-9CFF-E601-A06CD7BFEF27}"/>
              </a:ext>
            </a:extLst>
          </p:cNvPr>
          <p:cNvPicPr>
            <a:picLocks noChangeAspect="1"/>
          </p:cNvPicPr>
          <p:nvPr/>
        </p:nvPicPr>
        <p:blipFill>
          <a:blip r:embed="rId3"/>
          <a:stretch>
            <a:fillRect/>
          </a:stretch>
        </p:blipFill>
        <p:spPr>
          <a:xfrm>
            <a:off x="256850" y="7297895"/>
            <a:ext cx="619328" cy="6234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sp>
        <p:nvSpPr>
          <p:cNvPr id="5" name="Text 2"/>
          <p:cNvSpPr/>
          <p:nvPr/>
        </p:nvSpPr>
        <p:spPr>
          <a:xfrm>
            <a:off x="857893" y="0"/>
            <a:ext cx="12914615" cy="1388745"/>
          </a:xfrm>
          <a:prstGeom prst="rect">
            <a:avLst/>
          </a:prstGeom>
          <a:noFill/>
          <a:ln/>
        </p:spPr>
        <p:txBody>
          <a:bodyPr wrap="square" rtlCol="0" anchor="ctr"/>
          <a:lstStyle/>
          <a:p>
            <a:pPr algn="ctr">
              <a:lnSpc>
                <a:spcPts val="5468"/>
              </a:lnSpc>
            </a:pPr>
            <a:r>
              <a:rPr lang="en-US" sz="4374" b="1" dirty="0">
                <a:solidFill>
                  <a:srgbClr val="1F1E1E"/>
                </a:solidFill>
                <a:latin typeface="Bahnschrift" panose="020B0502040204020203" pitchFamily="34" charset="0"/>
                <a:ea typeface="Alexandria" pitchFamily="34" charset="-122"/>
              </a:rPr>
              <a:t>RFID Teknolojisinin Lojistikteki </a:t>
            </a:r>
            <a:r>
              <a:rPr lang="en-US" sz="4374" b="1">
                <a:solidFill>
                  <a:srgbClr val="1F1E1E"/>
                </a:solidFill>
                <a:latin typeface="Bahnschrift" panose="020B0502040204020203" pitchFamily="34" charset="0"/>
                <a:ea typeface="Alexandria" pitchFamily="34" charset="-122"/>
              </a:rPr>
              <a:t>Diğer Uygulamaları</a:t>
            </a:r>
            <a:endParaRPr lang="en-US" sz="4374" b="1" dirty="0">
              <a:solidFill>
                <a:srgbClr val="1F1E1E"/>
              </a:solidFill>
              <a:latin typeface="Bahnschrift" panose="020B0502040204020203" pitchFamily="34" charset="0"/>
              <a:ea typeface="Alexandria" pitchFamily="34" charset="-122"/>
            </a:endParaRPr>
          </a:p>
        </p:txBody>
      </p:sp>
      <p:grpSp>
        <p:nvGrpSpPr>
          <p:cNvPr id="27" name="Grup 26">
            <a:extLst>
              <a:ext uri="{FF2B5EF4-FFF2-40B4-BE49-F238E27FC236}">
                <a16:creationId xmlns:a16="http://schemas.microsoft.com/office/drawing/2014/main" id="{B33D6BF8-77CE-5A8E-EF8C-6DCDC09E8C5F}"/>
              </a:ext>
            </a:extLst>
          </p:cNvPr>
          <p:cNvGrpSpPr/>
          <p:nvPr/>
        </p:nvGrpSpPr>
        <p:grpSpPr>
          <a:xfrm>
            <a:off x="1848723" y="1388469"/>
            <a:ext cx="4542115" cy="2717006"/>
            <a:chOff x="1038680" y="2910505"/>
            <a:chExt cx="4542115" cy="2717006"/>
          </a:xfrm>
        </p:grpSpPr>
        <p:sp>
          <p:nvSpPr>
            <p:cNvPr id="19" name="Shape 3">
              <a:extLst>
                <a:ext uri="{FF2B5EF4-FFF2-40B4-BE49-F238E27FC236}">
                  <a16:creationId xmlns:a16="http://schemas.microsoft.com/office/drawing/2014/main" id="{6AA09D41-1C4D-3615-A477-87578E3B2E01}"/>
                </a:ext>
              </a:extLst>
            </p:cNvPr>
            <p:cNvSpPr/>
            <p:nvPr/>
          </p:nvSpPr>
          <p:spPr>
            <a:xfrm>
              <a:off x="1038680" y="2910505"/>
              <a:ext cx="4542115" cy="2717006"/>
            </a:xfrm>
            <a:prstGeom prst="roundRect">
              <a:avLst>
                <a:gd name="adj" fmla="val 368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grpSp>
          <p:nvGrpSpPr>
            <p:cNvPr id="20" name="Grup 19">
              <a:extLst>
                <a:ext uri="{FF2B5EF4-FFF2-40B4-BE49-F238E27FC236}">
                  <a16:creationId xmlns:a16="http://schemas.microsoft.com/office/drawing/2014/main" id="{40A409E9-1AD2-EE27-5708-F05DA21C7BEC}"/>
                </a:ext>
              </a:extLst>
            </p:cNvPr>
            <p:cNvGrpSpPr/>
            <p:nvPr/>
          </p:nvGrpSpPr>
          <p:grpSpPr>
            <a:xfrm>
              <a:off x="1399736" y="3171615"/>
              <a:ext cx="3820001" cy="2134137"/>
              <a:chOff x="5007433" y="3140393"/>
              <a:chExt cx="3820001" cy="2134137"/>
            </a:xfrm>
          </p:grpSpPr>
          <p:sp>
            <p:nvSpPr>
              <p:cNvPr id="8" name="Text 5"/>
              <p:cNvSpPr/>
              <p:nvPr/>
            </p:nvSpPr>
            <p:spPr>
              <a:xfrm>
                <a:off x="5007433" y="3140393"/>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Varlık Takibi</a:t>
                </a:r>
                <a:endParaRPr lang="en-US" sz="2187" dirty="0">
                  <a:latin typeface="Bahnschrift" panose="020B0502040204020203" pitchFamily="34" charset="0"/>
                </a:endParaRPr>
              </a:p>
            </p:txBody>
          </p:sp>
          <p:sp>
            <p:nvSpPr>
              <p:cNvPr id="9" name="Text 6"/>
              <p:cNvSpPr/>
              <p:nvPr/>
            </p:nvSpPr>
            <p:spPr>
              <a:xfrm>
                <a:off x="5007433" y="3497522"/>
                <a:ext cx="3820001" cy="1777008"/>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Konteynerler, forkliftler ve diğer varlıklar RFID ile etiketlenerek gerçek zamanlı olarak izlenebilir. Bu sayede kayıp oranları azaltılır ve operasyonel verimlilik artırılır.</a:t>
                </a:r>
                <a:endParaRPr lang="en-US" sz="1750" dirty="0">
                  <a:latin typeface="Bahnschrift" panose="020B0502040204020203" pitchFamily="34" charset="0"/>
                </a:endParaRPr>
              </a:p>
            </p:txBody>
          </p:sp>
        </p:grpSp>
      </p:grpSp>
      <p:grpSp>
        <p:nvGrpSpPr>
          <p:cNvPr id="25" name="Grup 24">
            <a:extLst>
              <a:ext uri="{FF2B5EF4-FFF2-40B4-BE49-F238E27FC236}">
                <a16:creationId xmlns:a16="http://schemas.microsoft.com/office/drawing/2014/main" id="{7F587616-7B27-DB45-FFC9-A1736B83173E}"/>
              </a:ext>
            </a:extLst>
          </p:cNvPr>
          <p:cNvGrpSpPr/>
          <p:nvPr/>
        </p:nvGrpSpPr>
        <p:grpSpPr>
          <a:xfrm>
            <a:off x="8239561" y="1324629"/>
            <a:ext cx="4542115" cy="2717006"/>
            <a:chOff x="8372113" y="2829396"/>
            <a:chExt cx="4542115" cy="2717006"/>
          </a:xfrm>
        </p:grpSpPr>
        <p:sp>
          <p:nvSpPr>
            <p:cNvPr id="22" name="Shape 3">
              <a:extLst>
                <a:ext uri="{FF2B5EF4-FFF2-40B4-BE49-F238E27FC236}">
                  <a16:creationId xmlns:a16="http://schemas.microsoft.com/office/drawing/2014/main" id="{F4C4F0B9-E844-4F6F-D651-9E5249A10BB9}"/>
                </a:ext>
              </a:extLst>
            </p:cNvPr>
            <p:cNvSpPr/>
            <p:nvPr/>
          </p:nvSpPr>
          <p:spPr>
            <a:xfrm>
              <a:off x="8372113" y="2829396"/>
              <a:ext cx="4542115" cy="2717006"/>
            </a:xfrm>
            <a:prstGeom prst="roundRect">
              <a:avLst>
                <a:gd name="adj" fmla="val 368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grpSp>
          <p:nvGrpSpPr>
            <p:cNvPr id="21" name="Grup 20">
              <a:extLst>
                <a:ext uri="{FF2B5EF4-FFF2-40B4-BE49-F238E27FC236}">
                  <a16:creationId xmlns:a16="http://schemas.microsoft.com/office/drawing/2014/main" id="{FA906F5E-C4B6-153E-43CD-4685FAACCD28}"/>
                </a:ext>
              </a:extLst>
            </p:cNvPr>
            <p:cNvGrpSpPr/>
            <p:nvPr/>
          </p:nvGrpSpPr>
          <p:grpSpPr>
            <a:xfrm>
              <a:off x="8724824" y="3283352"/>
              <a:ext cx="3836692" cy="1809094"/>
              <a:chOff x="9755028" y="3140393"/>
              <a:chExt cx="3836692" cy="1809094"/>
            </a:xfrm>
          </p:grpSpPr>
          <p:sp>
            <p:nvSpPr>
              <p:cNvPr id="12" name="Text 9"/>
              <p:cNvSpPr/>
              <p:nvPr/>
            </p:nvSpPr>
            <p:spPr>
              <a:xfrm>
                <a:off x="9771719" y="3140393"/>
                <a:ext cx="3820001" cy="694373"/>
              </a:xfrm>
              <a:prstGeom prst="rect">
                <a:avLst/>
              </a:prstGeom>
              <a:noFill/>
              <a:ln/>
            </p:spPr>
            <p:txBody>
              <a:bodyPr wrap="square" rtlCol="0" anchor="t"/>
              <a:lstStyle/>
              <a:p>
                <a:pPr marL="0" indent="0">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Güvenlik ve Erişim Kontrolü</a:t>
                </a:r>
                <a:endParaRPr lang="en-US" sz="2187" dirty="0">
                  <a:latin typeface="Bahnschrift" panose="020B0502040204020203" pitchFamily="34" charset="0"/>
                </a:endParaRPr>
              </a:p>
            </p:txBody>
          </p:sp>
          <p:sp>
            <p:nvSpPr>
              <p:cNvPr id="13" name="Text 10"/>
              <p:cNvSpPr/>
              <p:nvPr/>
            </p:nvSpPr>
            <p:spPr>
              <a:xfrm>
                <a:off x="9755028" y="3527881"/>
                <a:ext cx="3820001" cy="1421606"/>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kartları, kritik alanlara yetkisiz erişimi önleyerek güvenliği artırır ve çalışan hareketlerini izlemeyi sağlar.</a:t>
                </a:r>
                <a:endParaRPr lang="en-US" sz="1750" dirty="0">
                  <a:latin typeface="Bahnschrift" panose="020B0502040204020203" pitchFamily="34" charset="0"/>
                </a:endParaRPr>
              </a:p>
            </p:txBody>
          </p:sp>
        </p:grpSp>
      </p:grpSp>
      <p:grpSp>
        <p:nvGrpSpPr>
          <p:cNvPr id="26" name="Grup 25">
            <a:extLst>
              <a:ext uri="{FF2B5EF4-FFF2-40B4-BE49-F238E27FC236}">
                <a16:creationId xmlns:a16="http://schemas.microsoft.com/office/drawing/2014/main" id="{1D086F3A-3284-9B6E-4632-9AFA8ECE57EF}"/>
              </a:ext>
            </a:extLst>
          </p:cNvPr>
          <p:cNvGrpSpPr/>
          <p:nvPr/>
        </p:nvGrpSpPr>
        <p:grpSpPr>
          <a:xfrm>
            <a:off x="5044143" y="4723438"/>
            <a:ext cx="4542115" cy="2717006"/>
            <a:chOff x="4705397" y="5110452"/>
            <a:chExt cx="4542115" cy="2717006"/>
          </a:xfrm>
        </p:grpSpPr>
        <p:sp>
          <p:nvSpPr>
            <p:cNvPr id="23" name="Shape 3">
              <a:extLst>
                <a:ext uri="{FF2B5EF4-FFF2-40B4-BE49-F238E27FC236}">
                  <a16:creationId xmlns:a16="http://schemas.microsoft.com/office/drawing/2014/main" id="{3BF01C28-F446-9179-4C10-A51910839A28}"/>
                </a:ext>
              </a:extLst>
            </p:cNvPr>
            <p:cNvSpPr/>
            <p:nvPr/>
          </p:nvSpPr>
          <p:spPr>
            <a:xfrm>
              <a:off x="4705397" y="5110452"/>
              <a:ext cx="4542115" cy="2717006"/>
            </a:xfrm>
            <a:prstGeom prst="roundRect">
              <a:avLst>
                <a:gd name="adj" fmla="val 368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grpSp>
          <p:nvGrpSpPr>
            <p:cNvPr id="24" name="Grup 23">
              <a:extLst>
                <a:ext uri="{FF2B5EF4-FFF2-40B4-BE49-F238E27FC236}">
                  <a16:creationId xmlns:a16="http://schemas.microsoft.com/office/drawing/2014/main" id="{22F7C33F-6E93-8A53-0AC9-BD190FAB1EBA}"/>
                </a:ext>
              </a:extLst>
            </p:cNvPr>
            <p:cNvGrpSpPr/>
            <p:nvPr/>
          </p:nvGrpSpPr>
          <p:grpSpPr>
            <a:xfrm>
              <a:off x="5066453" y="5576424"/>
              <a:ext cx="3820001" cy="1785061"/>
              <a:chOff x="1399736" y="5869900"/>
              <a:chExt cx="3820001" cy="1785061"/>
            </a:xfrm>
          </p:grpSpPr>
          <p:sp>
            <p:nvSpPr>
              <p:cNvPr id="16" name="Text 13"/>
              <p:cNvSpPr/>
              <p:nvPr/>
            </p:nvSpPr>
            <p:spPr>
              <a:xfrm>
                <a:off x="1399736" y="5869900"/>
                <a:ext cx="3388021" cy="347186"/>
              </a:xfrm>
              <a:prstGeom prst="rect">
                <a:avLst/>
              </a:prstGeom>
              <a:noFill/>
              <a:ln/>
            </p:spPr>
            <p:txBody>
              <a:bodyPr wrap="none" rtlCol="0" anchor="t"/>
              <a:lstStyle/>
              <a:p>
                <a:pPr marL="0" indent="0">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Varlık Bakımı ve Yönetimi</a:t>
                </a:r>
                <a:endParaRPr lang="en-US" sz="2187" dirty="0">
                  <a:latin typeface="Bahnschrift" panose="020B0502040204020203" pitchFamily="34" charset="0"/>
                </a:endParaRPr>
              </a:p>
            </p:txBody>
          </p:sp>
          <p:sp>
            <p:nvSpPr>
              <p:cNvPr id="17" name="Text 14"/>
              <p:cNvSpPr/>
              <p:nvPr/>
            </p:nvSpPr>
            <p:spPr>
              <a:xfrm>
                <a:off x="1399736" y="6218307"/>
                <a:ext cx="3820001" cy="1436654"/>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Bakım gerektiren ekipmanlar RFID ile etiketlenerek düzenli bakım planlaması yapılır ve kullanım verimliliği artırılır.</a:t>
                </a:r>
                <a:endParaRPr lang="en-US" sz="1750" dirty="0">
                  <a:latin typeface="Bahnschrift" panose="020B0502040204020203" pitchFamily="34" charset="0"/>
                </a:endParaRPr>
              </a:p>
            </p:txBody>
          </p:sp>
        </p:grpSp>
      </p:grpSp>
      <p:pic>
        <p:nvPicPr>
          <p:cNvPr id="28" name="Resim 27" descr="siyah, karanlık içeren bir resim&#10;&#10;Açıklama otomatik olarak oluşturuldu">
            <a:extLst>
              <a:ext uri="{FF2B5EF4-FFF2-40B4-BE49-F238E27FC236}">
                <a16:creationId xmlns:a16="http://schemas.microsoft.com/office/drawing/2014/main" id="{8A2E9AF1-1867-B54C-828A-E19379CFA4C2}"/>
              </a:ext>
            </a:extLst>
          </p:cNvPr>
          <p:cNvPicPr>
            <a:picLocks noChangeAspect="1"/>
          </p:cNvPicPr>
          <p:nvPr/>
        </p:nvPicPr>
        <p:blipFill>
          <a:blip r:embed="rId3"/>
          <a:stretch>
            <a:fillRect/>
          </a:stretch>
        </p:blipFill>
        <p:spPr>
          <a:xfrm>
            <a:off x="256850" y="7297895"/>
            <a:ext cx="619328" cy="623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sp>
        <p:nvSpPr>
          <p:cNvPr id="5" name="Text 2"/>
          <p:cNvSpPr/>
          <p:nvPr/>
        </p:nvSpPr>
        <p:spPr>
          <a:xfrm>
            <a:off x="2662000" y="618262"/>
            <a:ext cx="9306401" cy="1388745"/>
          </a:xfrm>
          <a:prstGeom prst="rect">
            <a:avLst/>
          </a:prstGeom>
          <a:noFill/>
          <a:ln/>
        </p:spPr>
        <p:txBody>
          <a:bodyPr wrap="square" rtlCol="0" anchor="ctr"/>
          <a:lstStyle/>
          <a:p>
            <a:pPr algn="ctr">
              <a:lnSpc>
                <a:spcPts val="5468"/>
              </a:lnSpc>
            </a:pPr>
            <a:r>
              <a:rPr lang="en-US" sz="4374" b="1" dirty="0">
                <a:solidFill>
                  <a:srgbClr val="1F1E1E"/>
                </a:solidFill>
                <a:latin typeface="Bahnschrift" panose="020B0502040204020203" pitchFamily="34" charset="0"/>
                <a:ea typeface="Alexandria" pitchFamily="34" charset="-122"/>
              </a:rPr>
              <a:t>RFID Teknolojisinin Lojistikteki </a:t>
            </a:r>
            <a:r>
              <a:rPr lang="en-US" sz="4374" b="1" dirty="0" err="1">
                <a:solidFill>
                  <a:srgbClr val="1F1E1E"/>
                </a:solidFill>
                <a:latin typeface="Bahnschrift" panose="020B0502040204020203" pitchFamily="34" charset="0"/>
                <a:ea typeface="Alexandria" pitchFamily="34" charset="-122"/>
              </a:rPr>
              <a:t>Diğer</a:t>
            </a:r>
            <a:r>
              <a:rPr lang="en-US" sz="4374" b="1" dirty="0">
                <a:solidFill>
                  <a:srgbClr val="1F1E1E"/>
                </a:solidFill>
                <a:latin typeface="Bahnschrift" panose="020B0502040204020203" pitchFamily="34" charset="0"/>
                <a:ea typeface="Alexandria" pitchFamily="34" charset="-122"/>
              </a:rPr>
              <a:t> </a:t>
            </a:r>
            <a:r>
              <a:rPr lang="en-US" sz="4374" b="1" dirty="0" err="1">
                <a:solidFill>
                  <a:srgbClr val="1F1E1E"/>
                </a:solidFill>
                <a:latin typeface="Bahnschrift" panose="020B0502040204020203" pitchFamily="34" charset="0"/>
                <a:ea typeface="Alexandria" pitchFamily="34" charset="-122"/>
              </a:rPr>
              <a:t>Uygulamaları</a:t>
            </a:r>
            <a:endParaRPr lang="en-US" sz="4374" b="1" dirty="0">
              <a:solidFill>
                <a:srgbClr val="1F1E1E"/>
              </a:solidFill>
              <a:latin typeface="Bahnschrift" panose="020B0502040204020203" pitchFamily="34" charset="0"/>
              <a:ea typeface="Alexandria" pitchFamily="34" charset="-122"/>
            </a:endParaRPr>
          </a:p>
        </p:txBody>
      </p:sp>
      <p:grpSp>
        <p:nvGrpSpPr>
          <p:cNvPr id="20" name="Grup 19">
            <a:extLst>
              <a:ext uri="{FF2B5EF4-FFF2-40B4-BE49-F238E27FC236}">
                <a16:creationId xmlns:a16="http://schemas.microsoft.com/office/drawing/2014/main" id="{D2822A5E-136E-435A-3A71-E495A1274081}"/>
              </a:ext>
            </a:extLst>
          </p:cNvPr>
          <p:cNvGrpSpPr/>
          <p:nvPr/>
        </p:nvGrpSpPr>
        <p:grpSpPr>
          <a:xfrm>
            <a:off x="1848724" y="2419789"/>
            <a:ext cx="10932953" cy="2717006"/>
            <a:chOff x="1848723" y="2756297"/>
            <a:chExt cx="10932953" cy="2717006"/>
          </a:xfrm>
        </p:grpSpPr>
        <p:grpSp>
          <p:nvGrpSpPr>
            <p:cNvPr id="18" name="Grup 17">
              <a:extLst>
                <a:ext uri="{FF2B5EF4-FFF2-40B4-BE49-F238E27FC236}">
                  <a16:creationId xmlns:a16="http://schemas.microsoft.com/office/drawing/2014/main" id="{90EF8ACE-AC5C-1871-AC9D-354E22DD8FB5}"/>
                </a:ext>
              </a:extLst>
            </p:cNvPr>
            <p:cNvGrpSpPr/>
            <p:nvPr/>
          </p:nvGrpSpPr>
          <p:grpSpPr>
            <a:xfrm>
              <a:off x="1848723" y="2756297"/>
              <a:ext cx="4542115" cy="2717006"/>
              <a:chOff x="4490799" y="2756297"/>
              <a:chExt cx="4542115" cy="2717006"/>
            </a:xfrm>
          </p:grpSpPr>
          <p:sp>
            <p:nvSpPr>
              <p:cNvPr id="6" name="Shape 3"/>
              <p:cNvSpPr/>
              <p:nvPr/>
            </p:nvSpPr>
            <p:spPr>
              <a:xfrm>
                <a:off x="4490799" y="2756297"/>
                <a:ext cx="4542115" cy="2717006"/>
              </a:xfrm>
              <a:prstGeom prst="roundRect">
                <a:avLst>
                  <a:gd name="adj" fmla="val 368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grpSp>
            <p:nvGrpSpPr>
              <p:cNvPr id="16" name="Grup 15">
                <a:extLst>
                  <a:ext uri="{FF2B5EF4-FFF2-40B4-BE49-F238E27FC236}">
                    <a16:creationId xmlns:a16="http://schemas.microsoft.com/office/drawing/2014/main" id="{7DAE81DF-FEF0-7169-006B-BF36A97ECF36}"/>
                  </a:ext>
                </a:extLst>
              </p:cNvPr>
              <p:cNvGrpSpPr/>
              <p:nvPr/>
            </p:nvGrpSpPr>
            <p:grpSpPr>
              <a:xfrm>
                <a:off x="4720589" y="2972246"/>
                <a:ext cx="4082534" cy="2134137"/>
                <a:chOff x="4720590" y="2910602"/>
                <a:chExt cx="4082534" cy="2134137"/>
              </a:xfrm>
            </p:grpSpPr>
            <p:sp>
              <p:nvSpPr>
                <p:cNvPr id="7" name="Text 4"/>
                <p:cNvSpPr/>
                <p:nvPr/>
              </p:nvSpPr>
              <p:spPr>
                <a:xfrm>
                  <a:off x="4720590" y="2910602"/>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Nakliye ve Teslimat</a:t>
                  </a:r>
                  <a:endParaRPr lang="en-US" sz="2187" dirty="0">
                    <a:latin typeface="Bahnschrift" panose="020B0502040204020203" pitchFamily="34" charset="0"/>
                  </a:endParaRPr>
                </a:p>
              </p:txBody>
            </p:sp>
            <p:sp>
              <p:nvSpPr>
                <p:cNvPr id="8" name="Text 5"/>
                <p:cNvSpPr/>
                <p:nvPr/>
              </p:nvSpPr>
              <p:spPr>
                <a:xfrm>
                  <a:off x="4720590" y="3267731"/>
                  <a:ext cx="4082534" cy="1777008"/>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Gönderiler RFID ile etiketlenerek teslimata kadar gerçek zamanlı olarak izlenebilir. Bu sayede teslimat süresi kısalır ve kayıp paket oranı azalır.</a:t>
                  </a:r>
                  <a:endParaRPr lang="en-US" sz="1750" dirty="0">
                    <a:latin typeface="Bahnschrift" panose="020B0502040204020203" pitchFamily="34" charset="0"/>
                  </a:endParaRPr>
                </a:p>
              </p:txBody>
            </p:sp>
          </p:grpSp>
        </p:grpSp>
        <p:grpSp>
          <p:nvGrpSpPr>
            <p:cNvPr id="19" name="Grup 18">
              <a:extLst>
                <a:ext uri="{FF2B5EF4-FFF2-40B4-BE49-F238E27FC236}">
                  <a16:creationId xmlns:a16="http://schemas.microsoft.com/office/drawing/2014/main" id="{B7A5B6E6-57FF-558A-DA81-D0752E2E9AFA}"/>
                </a:ext>
              </a:extLst>
            </p:cNvPr>
            <p:cNvGrpSpPr/>
            <p:nvPr/>
          </p:nvGrpSpPr>
          <p:grpSpPr>
            <a:xfrm>
              <a:off x="8239561" y="2756297"/>
              <a:ext cx="4542115" cy="2717006"/>
              <a:chOff x="9255085" y="2756297"/>
              <a:chExt cx="4542115" cy="2717006"/>
            </a:xfrm>
          </p:grpSpPr>
          <p:sp>
            <p:nvSpPr>
              <p:cNvPr id="9" name="Shape 6"/>
              <p:cNvSpPr/>
              <p:nvPr/>
            </p:nvSpPr>
            <p:spPr>
              <a:xfrm>
                <a:off x="9255085" y="2756297"/>
                <a:ext cx="4542115" cy="2717006"/>
              </a:xfrm>
              <a:prstGeom prst="roundRect">
                <a:avLst>
                  <a:gd name="adj" fmla="val 3680"/>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grpSp>
            <p:nvGrpSpPr>
              <p:cNvPr id="17" name="Grup 16">
                <a:extLst>
                  <a:ext uri="{FF2B5EF4-FFF2-40B4-BE49-F238E27FC236}">
                    <a16:creationId xmlns:a16="http://schemas.microsoft.com/office/drawing/2014/main" id="{0997E82D-7A23-1254-23D0-B3848B8E69E4}"/>
                  </a:ext>
                </a:extLst>
              </p:cNvPr>
              <p:cNvGrpSpPr/>
              <p:nvPr/>
            </p:nvGrpSpPr>
            <p:grpSpPr>
              <a:xfrm>
                <a:off x="9484875" y="2972246"/>
                <a:ext cx="4082534" cy="2134137"/>
                <a:chOff x="9484876" y="2910602"/>
                <a:chExt cx="4082534" cy="2134137"/>
              </a:xfrm>
            </p:grpSpPr>
            <p:sp>
              <p:nvSpPr>
                <p:cNvPr id="10" name="Text 7"/>
                <p:cNvSpPr/>
                <p:nvPr/>
              </p:nvSpPr>
              <p:spPr>
                <a:xfrm>
                  <a:off x="9484876" y="2910602"/>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İade Yönetimi</a:t>
                  </a:r>
                  <a:endParaRPr lang="en-US" sz="2187" dirty="0">
                    <a:latin typeface="Bahnschrift" panose="020B0502040204020203" pitchFamily="34" charset="0"/>
                  </a:endParaRPr>
                </a:p>
              </p:txBody>
            </p:sp>
            <p:sp>
              <p:nvSpPr>
                <p:cNvPr id="11" name="Text 8"/>
                <p:cNvSpPr/>
                <p:nvPr/>
              </p:nvSpPr>
              <p:spPr>
                <a:xfrm>
                  <a:off x="9484876" y="3267731"/>
                  <a:ext cx="4082534" cy="1777008"/>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İade edilen ürünler RFID ile takip edilerek depo süreçlerine kolayca entegre edilir. İade işlemleri hızlanır ve ürünlerin yeniden işlenmesi kolaylaşır.</a:t>
                  </a:r>
                  <a:endParaRPr lang="en-US" sz="1750" dirty="0">
                    <a:latin typeface="Bahnschrift" panose="020B0502040204020203" pitchFamily="34" charset="0"/>
                  </a:endParaRPr>
                </a:p>
              </p:txBody>
            </p:sp>
          </p:grpSp>
        </p:grpSp>
      </p:grpSp>
      <p:grpSp>
        <p:nvGrpSpPr>
          <p:cNvPr id="21" name="Grup 20">
            <a:extLst>
              <a:ext uri="{FF2B5EF4-FFF2-40B4-BE49-F238E27FC236}">
                <a16:creationId xmlns:a16="http://schemas.microsoft.com/office/drawing/2014/main" id="{6574FCD9-B4D0-BA74-3345-E167180ED602}"/>
              </a:ext>
            </a:extLst>
          </p:cNvPr>
          <p:cNvGrpSpPr/>
          <p:nvPr/>
        </p:nvGrpSpPr>
        <p:grpSpPr>
          <a:xfrm>
            <a:off x="2662000" y="5755057"/>
            <a:ext cx="9306401" cy="1650802"/>
            <a:chOff x="4490799" y="5619988"/>
            <a:chExt cx="9306401" cy="1650802"/>
          </a:xfrm>
        </p:grpSpPr>
        <p:sp>
          <p:nvSpPr>
            <p:cNvPr id="12" name="Shape 9"/>
            <p:cNvSpPr/>
            <p:nvPr/>
          </p:nvSpPr>
          <p:spPr>
            <a:xfrm>
              <a:off x="4490799" y="5619988"/>
              <a:ext cx="9306401" cy="1650802"/>
            </a:xfrm>
            <a:prstGeom prst="roundRect">
              <a:avLst>
                <a:gd name="adj" fmla="val 6057"/>
              </a:avLst>
            </a:prstGeom>
            <a:solidFill>
              <a:srgbClr val="D5DCF6"/>
            </a:solidFill>
            <a:ln w="7620">
              <a:solidFill>
                <a:srgbClr val="BBC2DC"/>
              </a:solidFill>
              <a:prstDash val="solid"/>
            </a:ln>
          </p:spPr>
          <p:txBody>
            <a:bodyPr/>
            <a:lstStyle/>
            <a:p>
              <a:endParaRPr lang="tr-TR">
                <a:latin typeface="Bahnschrift" panose="020B0502040204020203" pitchFamily="34" charset="0"/>
              </a:endParaRPr>
            </a:p>
          </p:txBody>
        </p:sp>
        <p:sp>
          <p:nvSpPr>
            <p:cNvPr id="13" name="Text 10"/>
            <p:cNvSpPr/>
            <p:nvPr/>
          </p:nvSpPr>
          <p:spPr>
            <a:xfrm>
              <a:off x="4720590" y="5849779"/>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Bahnschrift" panose="020B0502040204020203" pitchFamily="34" charset="0"/>
                  <a:ea typeface="Alexandria" pitchFamily="34" charset="-122"/>
                  <a:cs typeface="Alexandria" pitchFamily="34" charset="-120"/>
                </a:rPr>
                <a:t>Sipariş Karşılama</a:t>
              </a:r>
              <a:endParaRPr lang="en-US" sz="2187" dirty="0">
                <a:latin typeface="Bahnschrift" panose="020B0502040204020203" pitchFamily="34" charset="0"/>
              </a:endParaRPr>
            </a:p>
          </p:txBody>
        </p:sp>
        <p:sp>
          <p:nvSpPr>
            <p:cNvPr id="14" name="Text 11"/>
            <p:cNvSpPr/>
            <p:nvPr/>
          </p:nvSpPr>
          <p:spPr>
            <a:xfrm>
              <a:off x="4720590" y="6206908"/>
              <a:ext cx="8846820" cy="710803"/>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sipariş toplama süreçlerini optimize eder, ürünlerin doğru şekilde toplanmasını sağlar ve hataları azaltır.</a:t>
              </a:r>
              <a:endParaRPr lang="en-US" sz="1750" dirty="0">
                <a:latin typeface="Bahnschrift" panose="020B0502040204020203" pitchFamily="34" charset="0"/>
              </a:endParaRPr>
            </a:p>
          </p:txBody>
        </p:sp>
      </p:grpSp>
      <p:pic>
        <p:nvPicPr>
          <p:cNvPr id="22" name="Resim 21" descr="siyah, karanlık içeren bir resim&#10;&#10;Açıklama otomatik olarak oluşturuldu">
            <a:extLst>
              <a:ext uri="{FF2B5EF4-FFF2-40B4-BE49-F238E27FC236}">
                <a16:creationId xmlns:a16="http://schemas.microsoft.com/office/drawing/2014/main" id="{A8C6E286-FC79-0702-263B-D2CF0DA762CB}"/>
              </a:ext>
            </a:extLst>
          </p:cNvPr>
          <p:cNvPicPr>
            <a:picLocks noChangeAspect="1"/>
          </p:cNvPicPr>
          <p:nvPr/>
        </p:nvPicPr>
        <p:blipFill>
          <a:blip r:embed="rId3"/>
          <a:stretch>
            <a:fillRect/>
          </a:stretch>
        </p:blipFill>
        <p:spPr>
          <a:xfrm>
            <a:off x="256850" y="7297895"/>
            <a:ext cx="619328" cy="623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sp>
        <p:nvSpPr>
          <p:cNvPr id="4" name="Text 2"/>
          <p:cNvSpPr/>
          <p:nvPr/>
        </p:nvSpPr>
        <p:spPr>
          <a:xfrm>
            <a:off x="3019782" y="1095061"/>
            <a:ext cx="8590836" cy="694373"/>
          </a:xfrm>
          <a:prstGeom prst="rect">
            <a:avLst/>
          </a:prstGeom>
          <a:noFill/>
          <a:ln/>
        </p:spPr>
        <p:txBody>
          <a:bodyPr wrap="square" rtlCol="0" anchor="ctr"/>
          <a:lstStyle/>
          <a:p>
            <a:pPr algn="ctr">
              <a:lnSpc>
                <a:spcPts val="5468"/>
              </a:lnSpc>
            </a:pPr>
            <a:r>
              <a:rPr lang="en-US" sz="4374" b="1" dirty="0">
                <a:solidFill>
                  <a:srgbClr val="1F1E1E"/>
                </a:solidFill>
                <a:latin typeface="Bahnschrift" panose="020B0502040204020203" pitchFamily="34" charset="0"/>
                <a:ea typeface="Alexandria" pitchFamily="34" charset="-122"/>
              </a:rPr>
              <a:t>RFID </a:t>
            </a:r>
            <a:r>
              <a:rPr lang="en-US" sz="4374" b="1" dirty="0" err="1">
                <a:solidFill>
                  <a:srgbClr val="1F1E1E"/>
                </a:solidFill>
                <a:latin typeface="Bahnschrift" panose="020B0502040204020203" pitchFamily="34" charset="0"/>
                <a:ea typeface="Alexandria" pitchFamily="34" charset="-122"/>
              </a:rPr>
              <a:t>Teknolojisinin</a:t>
            </a:r>
            <a:r>
              <a:rPr lang="en-US" sz="4374" b="1" dirty="0">
                <a:solidFill>
                  <a:srgbClr val="1F1E1E"/>
                </a:solidFill>
                <a:latin typeface="Bahnschrift" panose="020B0502040204020203" pitchFamily="34" charset="0"/>
                <a:ea typeface="Alexandria" pitchFamily="34" charset="-122"/>
              </a:rPr>
              <a:t> </a:t>
            </a:r>
            <a:r>
              <a:rPr lang="en-US" sz="4374" b="1" dirty="0" err="1">
                <a:solidFill>
                  <a:srgbClr val="1F1E1E"/>
                </a:solidFill>
                <a:latin typeface="Bahnschrift" panose="020B0502040204020203" pitchFamily="34" charset="0"/>
                <a:ea typeface="Alexandria" pitchFamily="34" charset="-122"/>
              </a:rPr>
              <a:t>Avantajları</a:t>
            </a:r>
            <a:endParaRPr lang="en-US" sz="4374" b="1" dirty="0">
              <a:solidFill>
                <a:srgbClr val="1F1E1E"/>
              </a:solidFill>
              <a:latin typeface="Bahnschrift" panose="020B0502040204020203" pitchFamily="34" charset="0"/>
              <a:ea typeface="Alexandria" pitchFamily="34" charset="-122"/>
            </a:endParaRPr>
          </a:p>
        </p:txBody>
      </p:sp>
      <p:grpSp>
        <p:nvGrpSpPr>
          <p:cNvPr id="18" name="Grup 17">
            <a:extLst>
              <a:ext uri="{FF2B5EF4-FFF2-40B4-BE49-F238E27FC236}">
                <a16:creationId xmlns:a16="http://schemas.microsoft.com/office/drawing/2014/main" id="{2FDA1F67-3C06-919E-EAF7-17DC90D874F4}"/>
              </a:ext>
            </a:extLst>
          </p:cNvPr>
          <p:cNvGrpSpPr/>
          <p:nvPr/>
        </p:nvGrpSpPr>
        <p:grpSpPr>
          <a:xfrm>
            <a:off x="873682" y="2634313"/>
            <a:ext cx="2527459" cy="2960975"/>
            <a:chOff x="1349260" y="2911866"/>
            <a:chExt cx="2527459" cy="2960975"/>
          </a:xfrm>
        </p:grpSpPr>
        <p:pic>
          <p:nvPicPr>
            <p:cNvPr id="5" name="Image 0" descr="preencoded.png"/>
            <p:cNvPicPr>
              <a:picLocks noChangeAspect="1"/>
            </p:cNvPicPr>
            <p:nvPr/>
          </p:nvPicPr>
          <p:blipFill>
            <a:blip r:embed="rId3"/>
            <a:stretch>
              <a:fillRect/>
            </a:stretch>
          </p:blipFill>
          <p:spPr>
            <a:xfrm>
              <a:off x="1431452" y="2911866"/>
              <a:ext cx="555427" cy="555427"/>
            </a:xfrm>
            <a:prstGeom prst="rect">
              <a:avLst/>
            </a:prstGeom>
          </p:spPr>
        </p:pic>
        <p:sp>
          <p:nvSpPr>
            <p:cNvPr id="6" name="Text 3"/>
            <p:cNvSpPr/>
            <p:nvPr/>
          </p:nvSpPr>
          <p:spPr>
            <a:xfrm>
              <a:off x="1349260" y="3381243"/>
              <a:ext cx="2527459" cy="694373"/>
            </a:xfrm>
            <a:prstGeom prst="rect">
              <a:avLst/>
            </a:prstGeom>
            <a:noFill/>
            <a:ln/>
          </p:spPr>
          <p:txBody>
            <a:bodyPr wrap="square" rtlCol="0" anchor="t"/>
            <a:lstStyle/>
            <a:p>
              <a:pPr marL="0" indent="0" algn="l">
                <a:lnSpc>
                  <a:spcPts val="2734"/>
                </a:lnSpc>
                <a:buNone/>
              </a:pPr>
              <a:r>
                <a:rPr lang="en-US" sz="2000" b="1" dirty="0">
                  <a:solidFill>
                    <a:srgbClr val="3B3535"/>
                  </a:solidFill>
                  <a:latin typeface="Bahnschrift" panose="020B0502040204020203" pitchFamily="34" charset="0"/>
                  <a:ea typeface="Alexandria" pitchFamily="34" charset="-122"/>
                  <a:cs typeface="Alexandria" pitchFamily="34" charset="-120"/>
                </a:rPr>
                <a:t>Hızlı Okuma ve Verimlilik</a:t>
              </a:r>
              <a:endParaRPr lang="en-US" sz="2000" dirty="0">
                <a:latin typeface="Bahnschrift" panose="020B0502040204020203" pitchFamily="34" charset="0"/>
              </a:endParaRPr>
            </a:p>
          </p:txBody>
        </p:sp>
        <p:sp>
          <p:nvSpPr>
            <p:cNvPr id="7" name="Text 4"/>
            <p:cNvSpPr/>
            <p:nvPr/>
          </p:nvSpPr>
          <p:spPr>
            <a:xfrm>
              <a:off x="1349260" y="4095833"/>
              <a:ext cx="2527459" cy="1777008"/>
            </a:xfrm>
            <a:prstGeom prst="rect">
              <a:avLst/>
            </a:prstGeom>
            <a:noFill/>
            <a:ln/>
          </p:spPr>
          <p:txBody>
            <a:bodyPr wrap="square" rtlCol="0" anchor="ctr"/>
            <a:lstStyle/>
            <a:p>
              <a:pPr marL="0" indent="0" algn="l">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otomatik ve hızlı okuma özelliği sayesinde işlemleri hızlandırır ve verimliliği artırır.</a:t>
              </a:r>
              <a:endParaRPr lang="en-US" sz="1750" dirty="0">
                <a:latin typeface="Bahnschrift" panose="020B0502040204020203" pitchFamily="34" charset="0"/>
              </a:endParaRPr>
            </a:p>
          </p:txBody>
        </p:sp>
      </p:grpSp>
      <p:grpSp>
        <p:nvGrpSpPr>
          <p:cNvPr id="19" name="Grup 18">
            <a:extLst>
              <a:ext uri="{FF2B5EF4-FFF2-40B4-BE49-F238E27FC236}">
                <a16:creationId xmlns:a16="http://schemas.microsoft.com/office/drawing/2014/main" id="{C39E8867-52D4-E820-972F-03874FCE22C3}"/>
              </a:ext>
            </a:extLst>
          </p:cNvPr>
          <p:cNvGrpSpPr/>
          <p:nvPr/>
        </p:nvGrpSpPr>
        <p:grpSpPr>
          <a:xfrm>
            <a:off x="4274823" y="2588080"/>
            <a:ext cx="2527578" cy="3053441"/>
            <a:chOff x="4620935" y="2819400"/>
            <a:chExt cx="2527578" cy="3053441"/>
          </a:xfrm>
        </p:grpSpPr>
        <p:pic>
          <p:nvPicPr>
            <p:cNvPr id="8" name="Image 1" descr="preencoded.png"/>
            <p:cNvPicPr>
              <a:picLocks noChangeAspect="1"/>
            </p:cNvPicPr>
            <p:nvPr/>
          </p:nvPicPr>
          <p:blipFill>
            <a:blip r:embed="rId4"/>
            <a:stretch>
              <a:fillRect/>
            </a:stretch>
          </p:blipFill>
          <p:spPr>
            <a:xfrm>
              <a:off x="4651757" y="2819400"/>
              <a:ext cx="555427" cy="555427"/>
            </a:xfrm>
            <a:prstGeom prst="rect">
              <a:avLst/>
            </a:prstGeom>
          </p:spPr>
        </p:pic>
        <p:sp>
          <p:nvSpPr>
            <p:cNvPr id="9" name="Text 5"/>
            <p:cNvSpPr/>
            <p:nvPr/>
          </p:nvSpPr>
          <p:spPr>
            <a:xfrm>
              <a:off x="4620935" y="3381243"/>
              <a:ext cx="2527578" cy="694373"/>
            </a:xfrm>
            <a:prstGeom prst="rect">
              <a:avLst/>
            </a:prstGeom>
            <a:noFill/>
            <a:ln/>
          </p:spPr>
          <p:txBody>
            <a:bodyPr wrap="square" rtlCol="0" anchor="t"/>
            <a:lstStyle/>
            <a:p>
              <a:pPr marL="0" indent="0" algn="l">
                <a:lnSpc>
                  <a:spcPts val="2734"/>
                </a:lnSpc>
                <a:buNone/>
              </a:pPr>
              <a:r>
                <a:rPr lang="en-US" sz="2000" b="1" dirty="0">
                  <a:solidFill>
                    <a:srgbClr val="3B3535"/>
                  </a:solidFill>
                  <a:latin typeface="Bahnschrift" panose="020B0502040204020203" pitchFamily="34" charset="0"/>
                  <a:ea typeface="Alexandria" pitchFamily="34" charset="-122"/>
                  <a:cs typeface="Alexandria" pitchFamily="34" charset="-120"/>
                </a:rPr>
                <a:t>Yüksek Veri Kapasitesi</a:t>
              </a:r>
              <a:endParaRPr lang="en-US" sz="2000" dirty="0">
                <a:latin typeface="Bahnschrift" panose="020B0502040204020203" pitchFamily="34" charset="0"/>
              </a:endParaRPr>
            </a:p>
          </p:txBody>
        </p:sp>
        <p:sp>
          <p:nvSpPr>
            <p:cNvPr id="10" name="Text 6"/>
            <p:cNvSpPr/>
            <p:nvPr/>
          </p:nvSpPr>
          <p:spPr>
            <a:xfrm>
              <a:off x="4620935" y="4095833"/>
              <a:ext cx="2527578" cy="1777008"/>
            </a:xfrm>
            <a:prstGeom prst="rect">
              <a:avLst/>
            </a:prstGeom>
            <a:noFill/>
            <a:ln/>
          </p:spPr>
          <p:txBody>
            <a:bodyPr wrap="square" rtlCol="0" anchor="ctr"/>
            <a:lstStyle/>
            <a:p>
              <a:pPr marL="0" indent="0" algn="l">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çipleri, ürünler hakkında detaylı bilgi saklayabilir ve bu bilgiler kolayca okunabilir.</a:t>
              </a:r>
              <a:endParaRPr lang="en-US" sz="1750" dirty="0">
                <a:latin typeface="Bahnschrift" panose="020B0502040204020203" pitchFamily="34" charset="0"/>
              </a:endParaRPr>
            </a:p>
          </p:txBody>
        </p:sp>
      </p:grpSp>
      <p:grpSp>
        <p:nvGrpSpPr>
          <p:cNvPr id="21" name="Grup 20">
            <a:extLst>
              <a:ext uri="{FF2B5EF4-FFF2-40B4-BE49-F238E27FC236}">
                <a16:creationId xmlns:a16="http://schemas.microsoft.com/office/drawing/2014/main" id="{9E220C79-048E-9D87-FA12-62349E0055F6}"/>
              </a:ext>
            </a:extLst>
          </p:cNvPr>
          <p:cNvGrpSpPr/>
          <p:nvPr/>
        </p:nvGrpSpPr>
        <p:grpSpPr>
          <a:xfrm>
            <a:off x="7676083" y="2578596"/>
            <a:ext cx="2679374" cy="3072408"/>
            <a:chOff x="7481768" y="2819400"/>
            <a:chExt cx="2679374" cy="3072408"/>
          </a:xfrm>
        </p:grpSpPr>
        <p:pic>
          <p:nvPicPr>
            <p:cNvPr id="11" name="Image 2" descr="preencoded.png"/>
            <p:cNvPicPr>
              <a:picLocks noChangeAspect="1"/>
            </p:cNvPicPr>
            <p:nvPr/>
          </p:nvPicPr>
          <p:blipFill>
            <a:blip r:embed="rId5"/>
            <a:stretch>
              <a:fillRect/>
            </a:stretch>
          </p:blipFill>
          <p:spPr>
            <a:xfrm>
              <a:off x="7533138" y="2819400"/>
              <a:ext cx="555427" cy="555427"/>
            </a:xfrm>
            <a:prstGeom prst="rect">
              <a:avLst/>
            </a:prstGeom>
          </p:spPr>
        </p:pic>
        <p:sp>
          <p:nvSpPr>
            <p:cNvPr id="12" name="Text 7"/>
            <p:cNvSpPr/>
            <p:nvPr/>
          </p:nvSpPr>
          <p:spPr>
            <a:xfrm>
              <a:off x="7481768" y="3381243"/>
              <a:ext cx="2679374" cy="1041559"/>
            </a:xfrm>
            <a:prstGeom prst="rect">
              <a:avLst/>
            </a:prstGeom>
            <a:noFill/>
            <a:ln/>
          </p:spPr>
          <p:txBody>
            <a:bodyPr wrap="square" rtlCol="0" anchor="t"/>
            <a:lstStyle/>
            <a:p>
              <a:pPr marL="0" indent="0" algn="l">
                <a:lnSpc>
                  <a:spcPts val="2734"/>
                </a:lnSpc>
                <a:buNone/>
              </a:pPr>
              <a:r>
                <a:rPr lang="en-US" sz="2000" b="1" dirty="0">
                  <a:solidFill>
                    <a:srgbClr val="3B3535"/>
                  </a:solidFill>
                  <a:latin typeface="Bahnschrift" panose="020B0502040204020203" pitchFamily="34" charset="0"/>
                  <a:ea typeface="Alexandria" pitchFamily="34" charset="-122"/>
                  <a:cs typeface="Alexandria" pitchFamily="34" charset="-120"/>
                </a:rPr>
                <a:t>Otomatik Tanımlama ve Takip</a:t>
              </a:r>
              <a:endParaRPr lang="en-US" sz="2000" dirty="0">
                <a:latin typeface="Bahnschrift" panose="020B0502040204020203" pitchFamily="34" charset="0"/>
              </a:endParaRPr>
            </a:p>
          </p:txBody>
        </p:sp>
        <p:sp>
          <p:nvSpPr>
            <p:cNvPr id="13" name="Text 8"/>
            <p:cNvSpPr/>
            <p:nvPr/>
          </p:nvSpPr>
          <p:spPr>
            <a:xfrm>
              <a:off x="7481768" y="4114800"/>
              <a:ext cx="2527578" cy="1777008"/>
            </a:xfrm>
            <a:prstGeom prst="rect">
              <a:avLst/>
            </a:prstGeom>
            <a:noFill/>
            <a:ln/>
          </p:spPr>
          <p:txBody>
            <a:bodyPr wrap="square" rtlCol="0" anchor="ctr"/>
            <a:lstStyle/>
            <a:p>
              <a:pPr marL="0" indent="0" algn="l">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nesnelerin otomatik olarak tanımlanmasını ve gerçek zamanlı takibini sağlar.</a:t>
              </a:r>
              <a:endParaRPr lang="en-US" sz="1750" dirty="0">
                <a:latin typeface="Bahnschrift" panose="020B0502040204020203" pitchFamily="34" charset="0"/>
              </a:endParaRPr>
            </a:p>
          </p:txBody>
        </p:sp>
      </p:grpSp>
      <p:grpSp>
        <p:nvGrpSpPr>
          <p:cNvPr id="20" name="Grup 19">
            <a:extLst>
              <a:ext uri="{FF2B5EF4-FFF2-40B4-BE49-F238E27FC236}">
                <a16:creationId xmlns:a16="http://schemas.microsoft.com/office/drawing/2014/main" id="{DE317569-149D-7F6B-BE02-379442BD7046}"/>
              </a:ext>
            </a:extLst>
          </p:cNvPr>
          <p:cNvGrpSpPr/>
          <p:nvPr/>
        </p:nvGrpSpPr>
        <p:grpSpPr>
          <a:xfrm>
            <a:off x="11229139" y="2761673"/>
            <a:ext cx="2527578" cy="2706254"/>
            <a:chOff x="10753562" y="2819400"/>
            <a:chExt cx="2527578" cy="2706254"/>
          </a:xfrm>
        </p:grpSpPr>
        <p:pic>
          <p:nvPicPr>
            <p:cNvPr id="14" name="Image 3" descr="preencoded.png"/>
            <p:cNvPicPr>
              <a:picLocks noChangeAspect="1"/>
            </p:cNvPicPr>
            <p:nvPr/>
          </p:nvPicPr>
          <p:blipFill>
            <a:blip r:embed="rId6"/>
            <a:stretch>
              <a:fillRect/>
            </a:stretch>
          </p:blipFill>
          <p:spPr>
            <a:xfrm>
              <a:off x="10753562" y="2819400"/>
              <a:ext cx="555427" cy="555427"/>
            </a:xfrm>
            <a:prstGeom prst="rect">
              <a:avLst/>
            </a:prstGeom>
          </p:spPr>
        </p:pic>
        <p:sp>
          <p:nvSpPr>
            <p:cNvPr id="15" name="Text 9"/>
            <p:cNvSpPr/>
            <p:nvPr/>
          </p:nvSpPr>
          <p:spPr>
            <a:xfrm>
              <a:off x="10753562" y="3381243"/>
              <a:ext cx="2527578" cy="347186"/>
            </a:xfrm>
            <a:prstGeom prst="rect">
              <a:avLst/>
            </a:prstGeom>
            <a:noFill/>
            <a:ln/>
          </p:spPr>
          <p:txBody>
            <a:bodyPr wrap="none" rtlCol="0" anchor="t"/>
            <a:lstStyle/>
            <a:p>
              <a:pPr marL="0" indent="0" algn="l">
                <a:lnSpc>
                  <a:spcPts val="2734"/>
                </a:lnSpc>
                <a:buNone/>
              </a:pPr>
              <a:r>
                <a:rPr lang="en-US" sz="2000" b="1" dirty="0">
                  <a:solidFill>
                    <a:srgbClr val="3B3535"/>
                  </a:solidFill>
                  <a:latin typeface="Bahnschrift" panose="020B0502040204020203" pitchFamily="34" charset="0"/>
                  <a:ea typeface="Alexandria" pitchFamily="34" charset="-122"/>
                  <a:cs typeface="Alexandria" pitchFamily="34" charset="-120"/>
                </a:rPr>
                <a:t>Gelişmiş Güvenlik</a:t>
              </a:r>
              <a:endParaRPr lang="en-US" sz="2000" dirty="0">
                <a:latin typeface="Bahnschrift" panose="020B0502040204020203" pitchFamily="34" charset="0"/>
              </a:endParaRPr>
            </a:p>
          </p:txBody>
        </p:sp>
        <p:sp>
          <p:nvSpPr>
            <p:cNvPr id="16" name="Text 10"/>
            <p:cNvSpPr/>
            <p:nvPr/>
          </p:nvSpPr>
          <p:spPr>
            <a:xfrm>
              <a:off x="10753562" y="3748646"/>
              <a:ext cx="2527578" cy="1777008"/>
            </a:xfrm>
            <a:prstGeom prst="rect">
              <a:avLst/>
            </a:prstGeom>
            <a:noFill/>
            <a:ln/>
          </p:spPr>
          <p:txBody>
            <a:bodyPr wrap="square" rtlCol="0" anchor="ctr"/>
            <a:lstStyle/>
            <a:p>
              <a:pPr marL="0" indent="0" algn="l">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RFID etiketlere çeşitli güvenlik özellikleri eklenebilir ve erişim kontrol sistemleri oluşturulabilir.</a:t>
              </a:r>
              <a:endParaRPr lang="en-US" sz="1750" dirty="0">
                <a:latin typeface="Bahnschrift" panose="020B0502040204020203" pitchFamily="34" charset="0"/>
              </a:endParaRPr>
            </a:p>
          </p:txBody>
        </p:sp>
      </p:grpSp>
      <p:pic>
        <p:nvPicPr>
          <p:cNvPr id="22" name="Resim 21" descr="siyah, karanlık içeren bir resim&#10;&#10;Açıklama otomatik olarak oluşturuldu">
            <a:extLst>
              <a:ext uri="{FF2B5EF4-FFF2-40B4-BE49-F238E27FC236}">
                <a16:creationId xmlns:a16="http://schemas.microsoft.com/office/drawing/2014/main" id="{52239FD3-1F56-2A20-2450-4C22C8F020B5}"/>
              </a:ext>
            </a:extLst>
          </p:cNvPr>
          <p:cNvPicPr>
            <a:picLocks noChangeAspect="1"/>
          </p:cNvPicPr>
          <p:nvPr/>
        </p:nvPicPr>
        <p:blipFill>
          <a:blip r:embed="rId7"/>
          <a:stretch>
            <a:fillRect/>
          </a:stretch>
        </p:blipFill>
        <p:spPr>
          <a:xfrm>
            <a:off x="256850" y="7297895"/>
            <a:ext cx="619328" cy="623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30791"/>
          </a:xfrm>
          <a:prstGeom prst="rect">
            <a:avLst/>
          </a:prstGeom>
          <a:solidFill>
            <a:srgbClr val="FFFAFA"/>
          </a:solidFill>
          <a:ln/>
        </p:spPr>
        <p:txBody>
          <a:bodyPr/>
          <a:lstStyle/>
          <a:p>
            <a:endParaRPr lang="tr-TR">
              <a:latin typeface="Bahnschrift" panose="020B0502040204020203" pitchFamily="34" charset="0"/>
            </a:endParaRPr>
          </a:p>
        </p:txBody>
      </p:sp>
      <p:sp>
        <p:nvSpPr>
          <p:cNvPr id="5" name="Text 2"/>
          <p:cNvSpPr/>
          <p:nvPr/>
        </p:nvSpPr>
        <p:spPr>
          <a:xfrm>
            <a:off x="2657356" y="607576"/>
            <a:ext cx="9315688" cy="1381125"/>
          </a:xfrm>
          <a:prstGeom prst="rect">
            <a:avLst/>
          </a:prstGeom>
          <a:noFill/>
          <a:ln/>
        </p:spPr>
        <p:txBody>
          <a:bodyPr wrap="square" rtlCol="0" anchor="ctr"/>
          <a:lstStyle/>
          <a:p>
            <a:pPr algn="ctr">
              <a:lnSpc>
                <a:spcPts val="5468"/>
              </a:lnSpc>
            </a:pPr>
            <a:r>
              <a:rPr lang="en-US" sz="4374" b="1" dirty="0">
                <a:solidFill>
                  <a:srgbClr val="1F1E1E"/>
                </a:solidFill>
                <a:latin typeface="Bahnschrift" panose="020B0502040204020203" pitchFamily="34" charset="0"/>
                <a:ea typeface="Alexandria" pitchFamily="34" charset="-122"/>
              </a:rPr>
              <a:t>RFID </a:t>
            </a:r>
            <a:r>
              <a:rPr lang="en-US" sz="4374" b="1" dirty="0" err="1">
                <a:solidFill>
                  <a:srgbClr val="1F1E1E"/>
                </a:solidFill>
                <a:latin typeface="Bahnschrift" panose="020B0502040204020203" pitchFamily="34" charset="0"/>
                <a:ea typeface="Alexandria" pitchFamily="34" charset="-122"/>
              </a:rPr>
              <a:t>Teknolojisinin</a:t>
            </a:r>
            <a:r>
              <a:rPr lang="en-US" sz="4374" b="1" dirty="0">
                <a:solidFill>
                  <a:srgbClr val="1F1E1E"/>
                </a:solidFill>
                <a:latin typeface="Bahnschrift" panose="020B0502040204020203" pitchFamily="34" charset="0"/>
                <a:ea typeface="Alexandria" pitchFamily="34" charset="-122"/>
              </a:rPr>
              <a:t> </a:t>
            </a:r>
            <a:r>
              <a:rPr lang="en-US" sz="4374" b="1" dirty="0" err="1">
                <a:solidFill>
                  <a:srgbClr val="1F1E1E"/>
                </a:solidFill>
                <a:latin typeface="Bahnschrift" panose="020B0502040204020203" pitchFamily="34" charset="0"/>
                <a:ea typeface="Alexandria" pitchFamily="34" charset="-122"/>
              </a:rPr>
              <a:t>Dezavantajları</a:t>
            </a:r>
            <a:endParaRPr lang="en-US" sz="4374" b="1" dirty="0">
              <a:solidFill>
                <a:srgbClr val="1F1E1E"/>
              </a:solidFill>
              <a:latin typeface="Bahnschrift" panose="020B0502040204020203" pitchFamily="34" charset="0"/>
              <a:ea typeface="Alexandria" pitchFamily="34" charset="-122"/>
            </a:endParaRPr>
          </a:p>
        </p:txBody>
      </p:sp>
      <p:grpSp>
        <p:nvGrpSpPr>
          <p:cNvPr id="20" name="Grup 19">
            <a:extLst>
              <a:ext uri="{FF2B5EF4-FFF2-40B4-BE49-F238E27FC236}">
                <a16:creationId xmlns:a16="http://schemas.microsoft.com/office/drawing/2014/main" id="{A2E1B829-6FFA-D764-28E8-78A060227D24}"/>
              </a:ext>
            </a:extLst>
          </p:cNvPr>
          <p:cNvGrpSpPr/>
          <p:nvPr/>
        </p:nvGrpSpPr>
        <p:grpSpPr>
          <a:xfrm>
            <a:off x="2739548" y="2320052"/>
            <a:ext cx="9151304" cy="5303163"/>
            <a:chOff x="828556" y="2320052"/>
            <a:chExt cx="9151304" cy="5303163"/>
          </a:xfrm>
        </p:grpSpPr>
        <p:pic>
          <p:nvPicPr>
            <p:cNvPr id="6" name="Image 1" descr="preencoded.png"/>
            <p:cNvPicPr>
              <a:picLocks noChangeAspect="1"/>
            </p:cNvPicPr>
            <p:nvPr/>
          </p:nvPicPr>
          <p:blipFill>
            <a:blip r:embed="rId3"/>
            <a:stretch>
              <a:fillRect/>
            </a:stretch>
          </p:blipFill>
          <p:spPr>
            <a:xfrm>
              <a:off x="828556" y="2320052"/>
              <a:ext cx="1104781" cy="1767721"/>
            </a:xfrm>
            <a:prstGeom prst="rect">
              <a:avLst/>
            </a:prstGeom>
          </p:spPr>
        </p:pic>
        <p:grpSp>
          <p:nvGrpSpPr>
            <p:cNvPr id="17" name="Grup 16">
              <a:extLst>
                <a:ext uri="{FF2B5EF4-FFF2-40B4-BE49-F238E27FC236}">
                  <a16:creationId xmlns:a16="http://schemas.microsoft.com/office/drawing/2014/main" id="{EB553EA7-8D62-BF86-E4DA-AAF109450318}"/>
                </a:ext>
              </a:extLst>
            </p:cNvPr>
            <p:cNvGrpSpPr/>
            <p:nvPr/>
          </p:nvGrpSpPr>
          <p:grpSpPr>
            <a:xfrm>
              <a:off x="2100304" y="2714257"/>
              <a:ext cx="7879556" cy="979311"/>
              <a:chOff x="2100304" y="2746393"/>
              <a:chExt cx="7879556" cy="979311"/>
            </a:xfrm>
          </p:grpSpPr>
          <p:sp>
            <p:nvSpPr>
              <p:cNvPr id="7" name="Text 3"/>
              <p:cNvSpPr/>
              <p:nvPr/>
            </p:nvSpPr>
            <p:spPr>
              <a:xfrm>
                <a:off x="2100304" y="2746393"/>
                <a:ext cx="2762131" cy="345281"/>
              </a:xfrm>
              <a:prstGeom prst="rect">
                <a:avLst/>
              </a:prstGeom>
              <a:noFill/>
              <a:ln/>
            </p:spPr>
            <p:txBody>
              <a:bodyPr wrap="none" rtlCol="0" anchor="t"/>
              <a:lstStyle/>
              <a:p>
                <a:pPr marL="0" indent="0" algn="l">
                  <a:lnSpc>
                    <a:spcPts val="2719"/>
                  </a:lnSpc>
                  <a:buNone/>
                </a:pPr>
                <a:r>
                  <a:rPr lang="en-US" sz="2175" b="1" dirty="0">
                    <a:solidFill>
                      <a:srgbClr val="3B3535"/>
                    </a:solidFill>
                    <a:latin typeface="Bahnschrift" panose="020B0502040204020203" pitchFamily="34" charset="0"/>
                    <a:ea typeface="Alexandria" pitchFamily="34" charset="-122"/>
                    <a:cs typeface="Alexandria" pitchFamily="34" charset="-120"/>
                  </a:rPr>
                  <a:t>Yüksek Maliyet</a:t>
                </a:r>
                <a:endParaRPr lang="en-US" sz="2175" dirty="0">
                  <a:latin typeface="Bahnschrift" panose="020B0502040204020203" pitchFamily="34" charset="0"/>
                </a:endParaRPr>
              </a:p>
            </p:txBody>
          </p:sp>
          <p:sp>
            <p:nvSpPr>
              <p:cNvPr id="8" name="Text 4"/>
              <p:cNvSpPr/>
              <p:nvPr/>
            </p:nvSpPr>
            <p:spPr>
              <a:xfrm>
                <a:off x="2100304" y="3018711"/>
                <a:ext cx="7879556" cy="706993"/>
              </a:xfrm>
              <a:prstGeom prst="rect">
                <a:avLst/>
              </a:prstGeom>
              <a:noFill/>
              <a:ln/>
            </p:spPr>
            <p:txBody>
              <a:bodyPr wrap="square" rtlCol="0" anchor="t"/>
              <a:lstStyle/>
              <a:p>
                <a:pPr marL="0" indent="0" algn="l">
                  <a:lnSpc>
                    <a:spcPts val="2784"/>
                  </a:lnSpc>
                  <a:buNone/>
                </a:pPr>
                <a:r>
                  <a:rPr lang="en-US" sz="1740" dirty="0">
                    <a:solidFill>
                      <a:srgbClr val="3B3535"/>
                    </a:solidFill>
                    <a:latin typeface="Bahnschrift" panose="020B0502040204020203" pitchFamily="34" charset="0"/>
                    <a:ea typeface="Sora" pitchFamily="34" charset="-122"/>
                    <a:cs typeface="Sora" pitchFamily="34" charset="-120"/>
                  </a:rPr>
                  <a:t>RFID sistemlerinin kurulum ve işletme maliyetleri hala yüksek olabilmektedir.</a:t>
                </a:r>
                <a:endParaRPr lang="en-US" sz="1740" dirty="0">
                  <a:latin typeface="Bahnschrift" panose="020B0502040204020203" pitchFamily="34" charset="0"/>
                </a:endParaRPr>
              </a:p>
            </p:txBody>
          </p:sp>
        </p:grpSp>
        <p:pic>
          <p:nvPicPr>
            <p:cNvPr id="9" name="Image 2" descr="preencoded.png"/>
            <p:cNvPicPr>
              <a:picLocks noChangeAspect="1"/>
            </p:cNvPicPr>
            <p:nvPr/>
          </p:nvPicPr>
          <p:blipFill>
            <a:blip r:embed="rId4"/>
            <a:stretch>
              <a:fillRect/>
            </a:stretch>
          </p:blipFill>
          <p:spPr>
            <a:xfrm>
              <a:off x="828556" y="4087773"/>
              <a:ext cx="1104781" cy="1767721"/>
            </a:xfrm>
            <a:prstGeom prst="rect">
              <a:avLst/>
            </a:prstGeom>
          </p:spPr>
        </p:pic>
        <p:grpSp>
          <p:nvGrpSpPr>
            <p:cNvPr id="18" name="Grup 17">
              <a:extLst>
                <a:ext uri="{FF2B5EF4-FFF2-40B4-BE49-F238E27FC236}">
                  <a16:creationId xmlns:a16="http://schemas.microsoft.com/office/drawing/2014/main" id="{9F782F73-102E-FCD2-A66F-F29A2DAFAF99}"/>
                </a:ext>
              </a:extLst>
            </p:cNvPr>
            <p:cNvGrpSpPr/>
            <p:nvPr/>
          </p:nvGrpSpPr>
          <p:grpSpPr>
            <a:xfrm>
              <a:off x="2100304" y="4481978"/>
              <a:ext cx="7879556" cy="979311"/>
              <a:chOff x="2100304" y="4514114"/>
              <a:chExt cx="7879556" cy="979311"/>
            </a:xfrm>
          </p:grpSpPr>
          <p:sp>
            <p:nvSpPr>
              <p:cNvPr id="10" name="Text 5"/>
              <p:cNvSpPr/>
              <p:nvPr/>
            </p:nvSpPr>
            <p:spPr>
              <a:xfrm>
                <a:off x="2100304" y="4514114"/>
                <a:ext cx="2897505" cy="345281"/>
              </a:xfrm>
              <a:prstGeom prst="rect">
                <a:avLst/>
              </a:prstGeom>
              <a:noFill/>
              <a:ln/>
            </p:spPr>
            <p:txBody>
              <a:bodyPr wrap="none" rtlCol="0" anchor="t"/>
              <a:lstStyle/>
              <a:p>
                <a:pPr marL="0" indent="0" algn="l">
                  <a:lnSpc>
                    <a:spcPts val="2719"/>
                  </a:lnSpc>
                  <a:buNone/>
                </a:pPr>
                <a:r>
                  <a:rPr lang="en-US" sz="2175" b="1" dirty="0">
                    <a:solidFill>
                      <a:srgbClr val="3B3535"/>
                    </a:solidFill>
                    <a:latin typeface="Bahnschrift" panose="020B0502040204020203" pitchFamily="34" charset="0"/>
                    <a:ea typeface="Alexandria" pitchFamily="34" charset="-122"/>
                    <a:cs typeface="Alexandria" pitchFamily="34" charset="-120"/>
                  </a:rPr>
                  <a:t>Uyumluluk Sorunları</a:t>
                </a:r>
                <a:endParaRPr lang="en-US" sz="2175" dirty="0">
                  <a:latin typeface="Bahnschrift" panose="020B0502040204020203" pitchFamily="34" charset="0"/>
                </a:endParaRPr>
              </a:p>
            </p:txBody>
          </p:sp>
          <p:sp>
            <p:nvSpPr>
              <p:cNvPr id="11" name="Text 6"/>
              <p:cNvSpPr/>
              <p:nvPr/>
            </p:nvSpPr>
            <p:spPr>
              <a:xfrm>
                <a:off x="2100304" y="4786432"/>
                <a:ext cx="7879556" cy="706993"/>
              </a:xfrm>
              <a:prstGeom prst="rect">
                <a:avLst/>
              </a:prstGeom>
              <a:noFill/>
              <a:ln/>
            </p:spPr>
            <p:txBody>
              <a:bodyPr wrap="square" rtlCol="0" anchor="t"/>
              <a:lstStyle/>
              <a:p>
                <a:pPr marL="0" indent="0" algn="l">
                  <a:lnSpc>
                    <a:spcPts val="2784"/>
                  </a:lnSpc>
                  <a:buNone/>
                </a:pPr>
                <a:r>
                  <a:rPr lang="en-US" sz="1740" dirty="0">
                    <a:solidFill>
                      <a:srgbClr val="3B3535"/>
                    </a:solidFill>
                    <a:latin typeface="Bahnschrift" panose="020B0502040204020203" pitchFamily="34" charset="0"/>
                    <a:ea typeface="Sora" pitchFamily="34" charset="-122"/>
                    <a:cs typeface="Sora" pitchFamily="34" charset="-120"/>
                  </a:rPr>
                  <a:t>Farklı RFID sistemleri arasındaki uyumluluk sorunları entegrasyonu zorlaştırabilir.</a:t>
                </a:r>
                <a:endParaRPr lang="en-US" sz="1740" dirty="0">
                  <a:latin typeface="Bahnschrift" panose="020B0502040204020203" pitchFamily="34" charset="0"/>
                </a:endParaRPr>
              </a:p>
            </p:txBody>
          </p:sp>
        </p:grpSp>
        <p:pic>
          <p:nvPicPr>
            <p:cNvPr id="12" name="Image 3" descr="preencoded.png"/>
            <p:cNvPicPr>
              <a:picLocks noChangeAspect="1"/>
            </p:cNvPicPr>
            <p:nvPr/>
          </p:nvPicPr>
          <p:blipFill>
            <a:blip r:embed="rId5"/>
            <a:stretch>
              <a:fillRect/>
            </a:stretch>
          </p:blipFill>
          <p:spPr>
            <a:xfrm>
              <a:off x="828556" y="5855494"/>
              <a:ext cx="1104781" cy="1767721"/>
            </a:xfrm>
            <a:prstGeom prst="rect">
              <a:avLst/>
            </a:prstGeom>
          </p:spPr>
        </p:pic>
        <p:grpSp>
          <p:nvGrpSpPr>
            <p:cNvPr id="19" name="Grup 18">
              <a:extLst>
                <a:ext uri="{FF2B5EF4-FFF2-40B4-BE49-F238E27FC236}">
                  <a16:creationId xmlns:a16="http://schemas.microsoft.com/office/drawing/2014/main" id="{BB499EBB-7A51-4FA9-D5FD-5CC26EF1E07D}"/>
                </a:ext>
              </a:extLst>
            </p:cNvPr>
            <p:cNvGrpSpPr/>
            <p:nvPr/>
          </p:nvGrpSpPr>
          <p:grpSpPr>
            <a:xfrm>
              <a:off x="2100304" y="6249699"/>
              <a:ext cx="7879556" cy="979311"/>
              <a:chOff x="2100304" y="6281835"/>
              <a:chExt cx="7879556" cy="979311"/>
            </a:xfrm>
          </p:grpSpPr>
          <p:sp>
            <p:nvSpPr>
              <p:cNvPr id="13" name="Text 7"/>
              <p:cNvSpPr/>
              <p:nvPr/>
            </p:nvSpPr>
            <p:spPr>
              <a:xfrm>
                <a:off x="2100304" y="6281835"/>
                <a:ext cx="3349823" cy="345281"/>
              </a:xfrm>
              <a:prstGeom prst="rect">
                <a:avLst/>
              </a:prstGeom>
              <a:noFill/>
              <a:ln/>
            </p:spPr>
            <p:txBody>
              <a:bodyPr wrap="none" rtlCol="0" anchor="t"/>
              <a:lstStyle/>
              <a:p>
                <a:pPr marL="0" indent="0" algn="l">
                  <a:lnSpc>
                    <a:spcPts val="2719"/>
                  </a:lnSpc>
                  <a:buNone/>
                </a:pPr>
                <a:r>
                  <a:rPr lang="en-US" sz="2175" b="1" dirty="0">
                    <a:solidFill>
                      <a:srgbClr val="3B3535"/>
                    </a:solidFill>
                    <a:latin typeface="Bahnschrift" panose="020B0502040204020203" pitchFamily="34" charset="0"/>
                    <a:ea typeface="Alexandria" pitchFamily="34" charset="-122"/>
                    <a:cs typeface="Alexandria" pitchFamily="34" charset="-120"/>
                  </a:rPr>
                  <a:t>Veri Güvenliği ve Gizlilik</a:t>
                </a:r>
                <a:endParaRPr lang="en-US" sz="2175" dirty="0">
                  <a:latin typeface="Bahnschrift" panose="020B0502040204020203" pitchFamily="34" charset="0"/>
                </a:endParaRPr>
              </a:p>
            </p:txBody>
          </p:sp>
          <p:sp>
            <p:nvSpPr>
              <p:cNvPr id="14" name="Text 8"/>
              <p:cNvSpPr/>
              <p:nvPr/>
            </p:nvSpPr>
            <p:spPr>
              <a:xfrm>
                <a:off x="2100304" y="6554153"/>
                <a:ext cx="7879556" cy="706993"/>
              </a:xfrm>
              <a:prstGeom prst="rect">
                <a:avLst/>
              </a:prstGeom>
              <a:noFill/>
              <a:ln/>
            </p:spPr>
            <p:txBody>
              <a:bodyPr wrap="square" rtlCol="0" anchor="t"/>
              <a:lstStyle/>
              <a:p>
                <a:pPr marL="0" indent="0" algn="l">
                  <a:lnSpc>
                    <a:spcPts val="2784"/>
                  </a:lnSpc>
                  <a:buNone/>
                </a:pPr>
                <a:r>
                  <a:rPr lang="en-US" sz="1740" dirty="0">
                    <a:solidFill>
                      <a:srgbClr val="3B3535"/>
                    </a:solidFill>
                    <a:latin typeface="Bahnschrift" panose="020B0502040204020203" pitchFamily="34" charset="0"/>
                    <a:ea typeface="Sora" pitchFamily="34" charset="-122"/>
                    <a:cs typeface="Sora" pitchFamily="34" charset="-120"/>
                  </a:rPr>
                  <a:t>RFID etiketlerinin güvenliği ve kişisel verilerin gizliliği konusunda endişeler bulunmaktadır.</a:t>
                </a:r>
                <a:endParaRPr lang="en-US" sz="1740" dirty="0">
                  <a:latin typeface="Bahnschrift" panose="020B0502040204020203" pitchFamily="34" charset="0"/>
                </a:endParaRPr>
              </a:p>
            </p:txBody>
          </p:sp>
        </p:grpSp>
      </p:grpSp>
      <p:pic>
        <p:nvPicPr>
          <p:cNvPr id="21" name="Resim 20" descr="siyah, karanlık içeren bir resim&#10;&#10;Açıklama otomatik olarak oluşturuldu">
            <a:extLst>
              <a:ext uri="{FF2B5EF4-FFF2-40B4-BE49-F238E27FC236}">
                <a16:creationId xmlns:a16="http://schemas.microsoft.com/office/drawing/2014/main" id="{184A8FB8-A3C7-E1D6-8C5E-C0599B929923}"/>
              </a:ext>
            </a:extLst>
          </p:cNvPr>
          <p:cNvPicPr>
            <a:picLocks noChangeAspect="1"/>
          </p:cNvPicPr>
          <p:nvPr/>
        </p:nvPicPr>
        <p:blipFill>
          <a:blip r:embed="rId6"/>
          <a:stretch>
            <a:fillRect/>
          </a:stretch>
        </p:blipFill>
        <p:spPr>
          <a:xfrm>
            <a:off x="256850" y="7297895"/>
            <a:ext cx="619328" cy="623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txBody>
          <a:bodyPr/>
          <a:lstStyle/>
          <a:p>
            <a:endParaRPr lang="tr-TR">
              <a:latin typeface="Bahnschrift" panose="020B0502040204020203" pitchFamily="34" charset="0"/>
            </a:endParaRPr>
          </a:p>
        </p:txBody>
      </p:sp>
      <p:sp>
        <p:nvSpPr>
          <p:cNvPr id="3" name="Shape 1"/>
          <p:cNvSpPr/>
          <p:nvPr/>
        </p:nvSpPr>
        <p:spPr>
          <a:xfrm>
            <a:off x="0" y="0"/>
            <a:ext cx="14630400" cy="8229600"/>
          </a:xfrm>
          <a:prstGeom prst="rect">
            <a:avLst/>
          </a:prstGeom>
          <a:solidFill>
            <a:srgbClr val="FFFAFA"/>
          </a:solidFill>
          <a:ln/>
        </p:spPr>
        <p:txBody>
          <a:bodyPr/>
          <a:lstStyle/>
          <a:p>
            <a:endParaRPr lang="tr-TR">
              <a:latin typeface="Bahnschrift" panose="020B0502040204020203" pitchFamily="34" charset="0"/>
            </a:endParaRPr>
          </a:p>
        </p:txBody>
      </p:sp>
      <p:sp>
        <p:nvSpPr>
          <p:cNvPr id="4" name="Text 2"/>
          <p:cNvSpPr/>
          <p:nvPr/>
        </p:nvSpPr>
        <p:spPr>
          <a:xfrm>
            <a:off x="1760220" y="672465"/>
            <a:ext cx="11109960" cy="1388745"/>
          </a:xfrm>
          <a:prstGeom prst="rect">
            <a:avLst/>
          </a:prstGeom>
          <a:noFill/>
          <a:ln/>
        </p:spPr>
        <p:txBody>
          <a:bodyPr wrap="square" rtlCol="0" anchor="ctr"/>
          <a:lstStyle/>
          <a:p>
            <a:pPr algn="ctr">
              <a:lnSpc>
                <a:spcPts val="5468"/>
              </a:lnSpc>
            </a:pPr>
            <a:r>
              <a:rPr lang="en-US" sz="4374" b="1" dirty="0">
                <a:solidFill>
                  <a:srgbClr val="1F1E1E"/>
                </a:solidFill>
                <a:latin typeface="Bahnschrift" panose="020B0502040204020203" pitchFamily="34" charset="0"/>
                <a:ea typeface="Alexandria" pitchFamily="34" charset="-122"/>
              </a:rPr>
              <a:t>RFID Teknolojisinin </a:t>
            </a:r>
            <a:r>
              <a:rPr lang="en-US" sz="4374" b="1">
                <a:solidFill>
                  <a:srgbClr val="1F1E1E"/>
                </a:solidFill>
                <a:latin typeface="Bahnschrift" panose="020B0502040204020203" pitchFamily="34" charset="0"/>
                <a:ea typeface="Alexandria" pitchFamily="34" charset="-122"/>
              </a:rPr>
              <a:t>Lojistikteki Başarı Örnekleri</a:t>
            </a:r>
            <a:endParaRPr lang="en-US" sz="4374" b="1" dirty="0">
              <a:solidFill>
                <a:srgbClr val="1F1E1E"/>
              </a:solidFill>
              <a:latin typeface="Bahnschrift" panose="020B0502040204020203" pitchFamily="34" charset="0"/>
              <a:ea typeface="Alexandria" pitchFamily="34" charset="-122"/>
            </a:endParaRPr>
          </a:p>
        </p:txBody>
      </p:sp>
      <p:sp>
        <p:nvSpPr>
          <p:cNvPr id="5" name="Shape 3"/>
          <p:cNvSpPr/>
          <p:nvPr/>
        </p:nvSpPr>
        <p:spPr>
          <a:xfrm>
            <a:off x="1760220" y="2505551"/>
            <a:ext cx="11109960" cy="5051465"/>
          </a:xfrm>
          <a:prstGeom prst="roundRect">
            <a:avLst>
              <a:gd name="adj" fmla="val 1979"/>
            </a:avLst>
          </a:prstGeom>
          <a:noFill/>
          <a:ln w="7620">
            <a:solidFill>
              <a:srgbClr val="000000">
                <a:alpha val="8000"/>
              </a:srgbClr>
            </a:solidFill>
            <a:prstDash val="solid"/>
          </a:ln>
        </p:spPr>
        <p:txBody>
          <a:bodyPr/>
          <a:lstStyle/>
          <a:p>
            <a:endParaRPr lang="tr-TR">
              <a:latin typeface="Bahnschrift" panose="020B0502040204020203" pitchFamily="34" charset="0"/>
            </a:endParaRPr>
          </a:p>
        </p:txBody>
      </p:sp>
      <p:sp>
        <p:nvSpPr>
          <p:cNvPr id="6" name="Shape 4"/>
          <p:cNvSpPr/>
          <p:nvPr/>
        </p:nvSpPr>
        <p:spPr>
          <a:xfrm>
            <a:off x="1767840" y="2513171"/>
            <a:ext cx="11093529" cy="637103"/>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a:lstStyle/>
          <a:p>
            <a:endParaRPr lang="tr-TR">
              <a:latin typeface="Bahnschrift" panose="020B0502040204020203" pitchFamily="34" charset="0"/>
            </a:endParaRPr>
          </a:p>
        </p:txBody>
      </p:sp>
      <p:sp>
        <p:nvSpPr>
          <p:cNvPr id="7" name="Text 5"/>
          <p:cNvSpPr/>
          <p:nvPr/>
        </p:nvSpPr>
        <p:spPr>
          <a:xfrm>
            <a:off x="1991439" y="2654022"/>
            <a:ext cx="3249216" cy="355402"/>
          </a:xfrm>
          <a:prstGeom prst="rect">
            <a:avLst/>
          </a:prstGeom>
          <a:noFill/>
          <a:ln/>
        </p:spPr>
        <p:txBody>
          <a:bodyPr wrap="none" rtlCol="0" anchor="ctr"/>
          <a:lstStyle/>
          <a:p>
            <a:pPr marL="0" indent="0" algn="ctr">
              <a:lnSpc>
                <a:spcPts val="2799"/>
              </a:lnSpc>
              <a:buNone/>
            </a:pPr>
            <a:r>
              <a:rPr lang="en-US" sz="2400" b="1" dirty="0">
                <a:solidFill>
                  <a:schemeClr val="bg1"/>
                </a:solidFill>
                <a:latin typeface="Bahnschrift" panose="020B0502040204020203" pitchFamily="34" charset="0"/>
                <a:ea typeface="Sora" pitchFamily="34" charset="-122"/>
                <a:cs typeface="Sora" pitchFamily="34" charset="-120"/>
              </a:rPr>
              <a:t>Şirket</a:t>
            </a:r>
            <a:endParaRPr lang="en-US" sz="2400" b="1" dirty="0">
              <a:solidFill>
                <a:schemeClr val="bg1"/>
              </a:solidFill>
              <a:latin typeface="Bahnschrift" panose="020B0502040204020203" pitchFamily="34" charset="0"/>
            </a:endParaRPr>
          </a:p>
        </p:txBody>
      </p:sp>
      <p:sp>
        <p:nvSpPr>
          <p:cNvPr id="8" name="Text 6"/>
          <p:cNvSpPr/>
          <p:nvPr/>
        </p:nvSpPr>
        <p:spPr>
          <a:xfrm>
            <a:off x="5692616" y="2654022"/>
            <a:ext cx="3245406" cy="355402"/>
          </a:xfrm>
          <a:prstGeom prst="rect">
            <a:avLst/>
          </a:prstGeom>
          <a:noFill/>
          <a:ln/>
        </p:spPr>
        <p:txBody>
          <a:bodyPr wrap="none" rtlCol="0" anchor="ctr"/>
          <a:lstStyle/>
          <a:p>
            <a:pPr marL="0" indent="0" algn="ctr">
              <a:lnSpc>
                <a:spcPts val="2799"/>
              </a:lnSpc>
              <a:buNone/>
            </a:pPr>
            <a:r>
              <a:rPr lang="en-US" sz="2400" b="1" dirty="0">
                <a:solidFill>
                  <a:schemeClr val="bg1"/>
                </a:solidFill>
                <a:latin typeface="Bahnschrift" panose="020B0502040204020203" pitchFamily="34" charset="0"/>
                <a:ea typeface="Sora" pitchFamily="34" charset="-122"/>
                <a:cs typeface="Sora" pitchFamily="34" charset="-120"/>
              </a:rPr>
              <a:t>Uygulama Alanı</a:t>
            </a:r>
            <a:endParaRPr lang="en-US" sz="2400" b="1" dirty="0">
              <a:solidFill>
                <a:schemeClr val="bg1"/>
              </a:solidFill>
              <a:latin typeface="Bahnschrift" panose="020B0502040204020203" pitchFamily="34" charset="0"/>
            </a:endParaRPr>
          </a:p>
        </p:txBody>
      </p:sp>
      <p:sp>
        <p:nvSpPr>
          <p:cNvPr id="9" name="Text 7"/>
          <p:cNvSpPr/>
          <p:nvPr/>
        </p:nvSpPr>
        <p:spPr>
          <a:xfrm>
            <a:off x="9389983" y="2654022"/>
            <a:ext cx="3249216" cy="355402"/>
          </a:xfrm>
          <a:prstGeom prst="rect">
            <a:avLst/>
          </a:prstGeom>
          <a:noFill/>
          <a:ln/>
        </p:spPr>
        <p:txBody>
          <a:bodyPr wrap="none" rtlCol="0" anchor="ctr"/>
          <a:lstStyle/>
          <a:p>
            <a:pPr marL="0" indent="0" algn="ctr">
              <a:lnSpc>
                <a:spcPts val="2799"/>
              </a:lnSpc>
              <a:buNone/>
            </a:pPr>
            <a:r>
              <a:rPr lang="en-US" sz="2400" b="1" dirty="0">
                <a:solidFill>
                  <a:schemeClr val="bg1"/>
                </a:solidFill>
                <a:latin typeface="Bahnschrift" panose="020B0502040204020203" pitchFamily="34" charset="0"/>
                <a:ea typeface="Sora" pitchFamily="34" charset="-122"/>
                <a:cs typeface="Sora" pitchFamily="34" charset="-120"/>
              </a:rPr>
              <a:t>Sağlanan Faydalar</a:t>
            </a:r>
            <a:endParaRPr lang="en-US" sz="2400" b="1" dirty="0">
              <a:solidFill>
                <a:schemeClr val="bg1"/>
              </a:solidFill>
              <a:latin typeface="Bahnschrift" panose="020B0502040204020203" pitchFamily="34" charset="0"/>
            </a:endParaRPr>
          </a:p>
        </p:txBody>
      </p:sp>
      <p:sp>
        <p:nvSpPr>
          <p:cNvPr id="10" name="Shape 8"/>
          <p:cNvSpPr/>
          <p:nvPr/>
        </p:nvSpPr>
        <p:spPr>
          <a:xfrm>
            <a:off x="1767840" y="3150275"/>
            <a:ext cx="11093529" cy="1703308"/>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a:lstStyle/>
          <a:p>
            <a:endParaRPr lang="tr-TR">
              <a:latin typeface="Bahnschrift" panose="020B0502040204020203" pitchFamily="34" charset="0"/>
            </a:endParaRPr>
          </a:p>
        </p:txBody>
      </p:sp>
      <p:sp>
        <p:nvSpPr>
          <p:cNvPr id="12" name="Text 10"/>
          <p:cNvSpPr/>
          <p:nvPr/>
        </p:nvSpPr>
        <p:spPr>
          <a:xfrm>
            <a:off x="5692616" y="3291126"/>
            <a:ext cx="3245406" cy="355402"/>
          </a:xfrm>
          <a:prstGeom prst="rect">
            <a:avLst/>
          </a:prstGeom>
          <a:noFill/>
          <a:ln/>
        </p:spPr>
        <p:txBody>
          <a:bodyPr wrap="none" rtlCol="0" anchor="ctr"/>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Envanter Yönetimi</a:t>
            </a:r>
            <a:endParaRPr lang="en-US" sz="1750" dirty="0">
              <a:latin typeface="Bahnschrift" panose="020B0502040204020203" pitchFamily="34" charset="0"/>
            </a:endParaRPr>
          </a:p>
        </p:txBody>
      </p:sp>
      <p:sp>
        <p:nvSpPr>
          <p:cNvPr id="13" name="Text 11"/>
          <p:cNvSpPr/>
          <p:nvPr/>
        </p:nvSpPr>
        <p:spPr>
          <a:xfrm>
            <a:off x="9389983" y="3291126"/>
            <a:ext cx="3249216" cy="1421606"/>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Envanter sayım süresini 1 saatten 10 dakikaya düşürdü, stok doğruluğunu %90'dan %98'e çıkardı.</a:t>
            </a:r>
            <a:endParaRPr lang="en-US" sz="1750" dirty="0">
              <a:latin typeface="Bahnschrift" panose="020B0502040204020203" pitchFamily="34" charset="0"/>
            </a:endParaRPr>
          </a:p>
        </p:txBody>
      </p:sp>
      <p:sp>
        <p:nvSpPr>
          <p:cNvPr id="14" name="Shape 12"/>
          <p:cNvSpPr/>
          <p:nvPr/>
        </p:nvSpPr>
        <p:spPr>
          <a:xfrm>
            <a:off x="1767840" y="4853583"/>
            <a:ext cx="11093529" cy="1347907"/>
          </a:xfrm>
          <a:prstGeom prst="rect">
            <a:avLst/>
          </a:prstGeom>
          <a:solidFill>
            <a:schemeClr val="bg1"/>
          </a:solidFill>
          <a:ln/>
        </p:spPr>
        <p:style>
          <a:lnRef idx="2">
            <a:schemeClr val="accent1"/>
          </a:lnRef>
          <a:fillRef idx="1">
            <a:schemeClr val="lt1"/>
          </a:fillRef>
          <a:effectRef idx="0">
            <a:schemeClr val="accent1"/>
          </a:effectRef>
          <a:fontRef idx="minor">
            <a:schemeClr val="dk1"/>
          </a:fontRef>
        </p:style>
        <p:txBody>
          <a:bodyPr/>
          <a:lstStyle/>
          <a:p>
            <a:endParaRPr lang="tr-TR">
              <a:latin typeface="Bahnschrift" panose="020B0502040204020203" pitchFamily="34" charset="0"/>
            </a:endParaRPr>
          </a:p>
        </p:txBody>
      </p:sp>
      <p:sp>
        <p:nvSpPr>
          <p:cNvPr id="16" name="Text 14"/>
          <p:cNvSpPr/>
          <p:nvPr/>
        </p:nvSpPr>
        <p:spPr>
          <a:xfrm>
            <a:off x="5692616" y="4994434"/>
            <a:ext cx="3245406" cy="355402"/>
          </a:xfrm>
          <a:prstGeom prst="rect">
            <a:avLst/>
          </a:prstGeom>
          <a:noFill/>
          <a:ln/>
        </p:spPr>
        <p:txBody>
          <a:bodyPr wrap="none" rtlCol="0" anchor="ctr"/>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Tedarik Zinciri Görünürlüğü</a:t>
            </a:r>
            <a:endParaRPr lang="en-US" sz="1750" dirty="0">
              <a:latin typeface="Bahnschrift" panose="020B0502040204020203" pitchFamily="34" charset="0"/>
            </a:endParaRPr>
          </a:p>
        </p:txBody>
      </p:sp>
      <p:sp>
        <p:nvSpPr>
          <p:cNvPr id="17" name="Text 15"/>
          <p:cNvSpPr/>
          <p:nvPr/>
        </p:nvSpPr>
        <p:spPr>
          <a:xfrm>
            <a:off x="9389983" y="4994434"/>
            <a:ext cx="3249216" cy="1066205"/>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Montaj süresi %20 kısaldı, kalite kontrol süreçleri optimize edildi.</a:t>
            </a:r>
            <a:endParaRPr lang="en-US" sz="1750" dirty="0">
              <a:latin typeface="Bahnschrift" panose="020B0502040204020203" pitchFamily="34" charset="0"/>
            </a:endParaRPr>
          </a:p>
        </p:txBody>
      </p:sp>
      <p:sp>
        <p:nvSpPr>
          <p:cNvPr id="18" name="Shape 16"/>
          <p:cNvSpPr/>
          <p:nvPr/>
        </p:nvSpPr>
        <p:spPr>
          <a:xfrm>
            <a:off x="1767840" y="6201489"/>
            <a:ext cx="11093529" cy="1347907"/>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a:lstStyle/>
          <a:p>
            <a:endParaRPr lang="tr-TR">
              <a:latin typeface="Bahnschrift" panose="020B0502040204020203" pitchFamily="34" charset="0"/>
            </a:endParaRPr>
          </a:p>
        </p:txBody>
      </p:sp>
      <p:sp>
        <p:nvSpPr>
          <p:cNvPr id="20" name="Text 18"/>
          <p:cNvSpPr/>
          <p:nvPr/>
        </p:nvSpPr>
        <p:spPr>
          <a:xfrm>
            <a:off x="5692616" y="6342340"/>
            <a:ext cx="3245406" cy="355402"/>
          </a:xfrm>
          <a:prstGeom prst="rect">
            <a:avLst/>
          </a:prstGeom>
          <a:noFill/>
          <a:ln/>
        </p:spPr>
        <p:txBody>
          <a:bodyPr wrap="none" rtlCol="0" anchor="ctr"/>
          <a:lstStyle/>
          <a:p>
            <a:pPr marL="0" indent="0" algn="ctr">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Depo Operasyonları</a:t>
            </a:r>
            <a:endParaRPr lang="en-US" sz="1750" dirty="0">
              <a:latin typeface="Bahnschrift" panose="020B0502040204020203" pitchFamily="34" charset="0"/>
            </a:endParaRPr>
          </a:p>
        </p:txBody>
      </p:sp>
      <p:sp>
        <p:nvSpPr>
          <p:cNvPr id="21" name="Text 19"/>
          <p:cNvSpPr/>
          <p:nvPr/>
        </p:nvSpPr>
        <p:spPr>
          <a:xfrm>
            <a:off x="9389983" y="6342340"/>
            <a:ext cx="3249216" cy="1066205"/>
          </a:xfrm>
          <a:prstGeom prst="rect">
            <a:avLst/>
          </a:prstGeom>
          <a:noFill/>
          <a:ln/>
        </p:spPr>
        <p:txBody>
          <a:bodyPr wrap="square" rtlCol="0" anchor="ctr"/>
          <a:lstStyle/>
          <a:p>
            <a:pPr marL="0" indent="0">
              <a:lnSpc>
                <a:spcPts val="2799"/>
              </a:lnSpc>
              <a:buNone/>
            </a:pPr>
            <a:r>
              <a:rPr lang="en-US" sz="1750" dirty="0">
                <a:solidFill>
                  <a:srgbClr val="3B3535"/>
                </a:solidFill>
                <a:latin typeface="Bahnschrift" panose="020B0502040204020203" pitchFamily="34" charset="0"/>
                <a:ea typeface="Sora" pitchFamily="34" charset="-122"/>
                <a:cs typeface="Sora" pitchFamily="34" charset="-120"/>
              </a:rPr>
              <a:t>Depo giriş-çıkış işlemleri %25 hızlandı, hata oranları %50'den fazla azaldı.</a:t>
            </a:r>
            <a:endParaRPr lang="en-US" sz="1750" dirty="0">
              <a:latin typeface="Bahnschrift" panose="020B0502040204020203" pitchFamily="34" charset="0"/>
            </a:endParaRPr>
          </a:p>
        </p:txBody>
      </p:sp>
      <p:pic>
        <p:nvPicPr>
          <p:cNvPr id="23" name="Resim 22" descr="siyah, karanlık içeren bir resim&#10;&#10;Açıklama otomatik olarak oluşturuldu">
            <a:extLst>
              <a:ext uri="{FF2B5EF4-FFF2-40B4-BE49-F238E27FC236}">
                <a16:creationId xmlns:a16="http://schemas.microsoft.com/office/drawing/2014/main" id="{3696333B-EDF8-F8F1-230F-0C54FDF1EE85}"/>
              </a:ext>
            </a:extLst>
          </p:cNvPr>
          <p:cNvPicPr>
            <a:picLocks noChangeAspect="1"/>
          </p:cNvPicPr>
          <p:nvPr/>
        </p:nvPicPr>
        <p:blipFill>
          <a:blip r:embed="rId3"/>
          <a:stretch>
            <a:fillRect/>
          </a:stretch>
        </p:blipFill>
        <p:spPr>
          <a:xfrm>
            <a:off x="256850" y="7297895"/>
            <a:ext cx="619328" cy="623485"/>
          </a:xfrm>
          <a:prstGeom prst="rect">
            <a:avLst/>
          </a:prstGeom>
        </p:spPr>
      </p:pic>
      <p:pic>
        <p:nvPicPr>
          <p:cNvPr id="25" name="Resim 24" descr="yazı tipi, grafik, meneviş mavisi, logo içeren bir resim&#10;&#10;Açıklama otomatik olarak oluşturuldu">
            <a:extLst>
              <a:ext uri="{FF2B5EF4-FFF2-40B4-BE49-F238E27FC236}">
                <a16:creationId xmlns:a16="http://schemas.microsoft.com/office/drawing/2014/main" id="{EA1E935D-FD0A-E87F-ABA9-B257DB06CBC3}"/>
              </a:ext>
            </a:extLst>
          </p:cNvPr>
          <p:cNvPicPr>
            <a:picLocks noChangeAspect="1"/>
          </p:cNvPicPr>
          <p:nvPr/>
        </p:nvPicPr>
        <p:blipFill>
          <a:blip r:embed="rId4"/>
          <a:stretch>
            <a:fillRect/>
          </a:stretch>
        </p:blipFill>
        <p:spPr>
          <a:xfrm>
            <a:off x="2196929" y="3648332"/>
            <a:ext cx="2838236" cy="707194"/>
          </a:xfrm>
          <a:prstGeom prst="rect">
            <a:avLst/>
          </a:prstGeom>
        </p:spPr>
      </p:pic>
      <p:pic>
        <p:nvPicPr>
          <p:cNvPr id="27" name="Resim 26" descr="yazı tipi, grafik, ekran görüntüsü, grafik tasarım içeren bir resim&#10;&#10;Açıklama otomatik olarak oluşturuldu">
            <a:extLst>
              <a:ext uri="{FF2B5EF4-FFF2-40B4-BE49-F238E27FC236}">
                <a16:creationId xmlns:a16="http://schemas.microsoft.com/office/drawing/2014/main" id="{1F6DB936-4F88-50A9-0684-C3844E616F3D}"/>
              </a:ext>
            </a:extLst>
          </p:cNvPr>
          <p:cNvPicPr>
            <a:picLocks noChangeAspect="1"/>
          </p:cNvPicPr>
          <p:nvPr/>
        </p:nvPicPr>
        <p:blipFill>
          <a:blip r:embed="rId5"/>
          <a:stretch>
            <a:fillRect/>
          </a:stretch>
        </p:blipFill>
        <p:spPr>
          <a:xfrm>
            <a:off x="2197647" y="5264357"/>
            <a:ext cx="2836800" cy="526359"/>
          </a:xfrm>
          <a:prstGeom prst="rect">
            <a:avLst/>
          </a:prstGeom>
        </p:spPr>
      </p:pic>
      <p:pic>
        <p:nvPicPr>
          <p:cNvPr id="29" name="Resim 28">
            <a:extLst>
              <a:ext uri="{FF2B5EF4-FFF2-40B4-BE49-F238E27FC236}">
                <a16:creationId xmlns:a16="http://schemas.microsoft.com/office/drawing/2014/main" id="{92535EF0-A30C-79F5-9CB4-6DFB8877BA54}"/>
              </a:ext>
            </a:extLst>
          </p:cNvPr>
          <p:cNvPicPr>
            <a:picLocks noChangeAspect="1"/>
          </p:cNvPicPr>
          <p:nvPr/>
        </p:nvPicPr>
        <p:blipFill>
          <a:blip r:embed="rId6"/>
          <a:stretch>
            <a:fillRect/>
          </a:stretch>
        </p:blipFill>
        <p:spPr>
          <a:xfrm>
            <a:off x="2198365" y="6677879"/>
            <a:ext cx="2836800" cy="3951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TotalTime>
  <Words>705</Words>
  <Application>Microsoft Office PowerPoint</Application>
  <PresentationFormat>Özel</PresentationFormat>
  <Paragraphs>91</Paragraphs>
  <Slides>12</Slides>
  <Notes>11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Bahnschrift</vt:lpstr>
      <vt:lpstr>Univers Condensed Light</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Manager>KAAN KAYSERİLİ</Manager>
  <Company>İÜC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Tedarik Zinciri Yönetimi Proje Ödevi</dc:title>
  <dc:subject>Lojistikte RFID Uygulama ve Çözümleri</dc:subject>
  <dc:creator>KAAN KAYSERİLİ</dc:creator>
  <cp:keywords>Tedarik, Lojistik</cp:keywords>
  <cp:lastModifiedBy>KAAN KAYSERILI</cp:lastModifiedBy>
  <cp:revision>18</cp:revision>
  <dcterms:created xsi:type="dcterms:W3CDTF">2024-05-13T13:19:16Z</dcterms:created>
  <dcterms:modified xsi:type="dcterms:W3CDTF">2024-05-13T14:42:32Z</dcterms:modified>
  <cp:category>Proje Ödevi</cp:category>
</cp:coreProperties>
</file>