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60" r:id="rId1"/>
    <p:sldMasterId id="2147483673" r:id="rId2"/>
    <p:sldMasterId id="2147483689" r:id="rId3"/>
  </p:sldMasterIdLst>
  <p:notesMasterIdLst>
    <p:notesMasterId r:id="rId15"/>
  </p:notesMasterIdLst>
  <p:handoutMasterIdLst>
    <p:handoutMasterId r:id="rId16"/>
  </p:handoutMasterIdLst>
  <p:sldIdLst>
    <p:sldId id="668" r:id="rId4"/>
    <p:sldId id="609" r:id="rId5"/>
    <p:sldId id="669" r:id="rId6"/>
    <p:sldId id="680" r:id="rId7"/>
    <p:sldId id="681" r:id="rId8"/>
    <p:sldId id="670" r:id="rId9"/>
    <p:sldId id="671" r:id="rId10"/>
    <p:sldId id="679" r:id="rId11"/>
    <p:sldId id="682" r:id="rId12"/>
    <p:sldId id="683" r:id="rId13"/>
    <p:sldId id="678" r:id="rId14"/>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5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3FAE"/>
    <a:srgbClr val="47176C"/>
    <a:srgbClr val="4616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Açık Stil 1 - Vurgu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94660"/>
  </p:normalViewPr>
  <p:slideViewPr>
    <p:cSldViewPr snapToGrid="0">
      <p:cViewPr varScale="1">
        <p:scale>
          <a:sx n="76" d="100"/>
          <a:sy n="76" d="100"/>
        </p:scale>
        <p:origin x="102" y="180"/>
      </p:cViewPr>
      <p:guideLst>
        <p:guide orient="horz" pos="2160"/>
        <p:guide pos="2857"/>
      </p:guideLst>
    </p:cSldViewPr>
  </p:slideViewPr>
  <p:notesTextViewPr>
    <p:cViewPr>
      <p:scale>
        <a:sx n="66" d="100"/>
        <a:sy n="66" d="100"/>
      </p:scale>
      <p:origin x="0" y="0"/>
    </p:cViewPr>
  </p:notesTextViewPr>
  <p:sorterViewPr>
    <p:cViewPr>
      <p:scale>
        <a:sx n="100" d="100"/>
        <a:sy n="100" d="100"/>
      </p:scale>
      <p:origin x="0" y="0"/>
    </p:cViewPr>
  </p:sorterViewPr>
  <p:notesViewPr>
    <p:cSldViewPr snapToGrid="0">
      <p:cViewPr varScale="1">
        <p:scale>
          <a:sx n="64" d="100"/>
          <a:sy n="64" d="100"/>
        </p:scale>
        <p:origin x="339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4DEB3403-51FA-4010-975A-92E4C2B0B2A1}" type="datetimeFigureOut">
              <a:rPr lang="tr-TR" smtClean="0"/>
              <a:t>27.02.2020</a:t>
            </a:fld>
            <a:endParaRPr lang="tr-TR"/>
          </a:p>
        </p:txBody>
      </p:sp>
      <p:sp>
        <p:nvSpPr>
          <p:cNvPr id="4" name="Altbilgi Yer Tutucusu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A025271F-2A3F-44CE-9661-3F380E12CB38}" type="slidenum">
              <a:rPr lang="tr-TR" smtClean="0"/>
              <a:t>‹#›</a:t>
            </a:fld>
            <a:endParaRPr lang="tr-TR"/>
          </a:p>
        </p:txBody>
      </p:sp>
    </p:spTree>
    <p:extLst>
      <p:ext uri="{BB962C8B-B14F-4D97-AF65-F5344CB8AC3E}">
        <p14:creationId xmlns:p14="http://schemas.microsoft.com/office/powerpoint/2010/main" val="175207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C3F88CA5-4B52-431F-9D0B-7834703D4155}" type="datetimeFigureOut">
              <a:rPr lang="en-US" smtClean="0"/>
              <a:t>2/27/2020</a:t>
            </a:fld>
            <a:endParaRPr lang="en-US"/>
          </a:p>
        </p:txBody>
      </p:sp>
      <p:sp>
        <p:nvSpPr>
          <p:cNvPr id="4" name="Slayt Görüntüsü Yer Tutucusu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Altbilgi Yer Tutucusu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5185FB67-13BD-4A07-A42B-F2DDB568A1B4}" type="slidenum">
              <a:rPr lang="en-US" smtClean="0"/>
              <a:t>‹#›</a:t>
            </a:fld>
            <a:endParaRPr lang="en-US"/>
          </a:p>
        </p:txBody>
      </p:sp>
    </p:spTree>
    <p:extLst>
      <p:ext uri="{BB962C8B-B14F-4D97-AF65-F5344CB8AC3E}">
        <p14:creationId xmlns:p14="http://schemas.microsoft.com/office/powerpoint/2010/main" val="9125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ctrTitle"/>
          </p:nvPr>
        </p:nvSpPr>
        <p:spPr>
          <a:xfrm>
            <a:off x="762000" y="3200400"/>
            <a:ext cx="7543800" cy="1524000"/>
          </a:xfrm>
        </p:spPr>
        <p:txBody>
          <a:bodyPr>
            <a:noAutofit/>
          </a:bodyPr>
          <a:lstStyle>
            <a:lvl1pPr>
              <a:defRPr sz="6000"/>
            </a:lvl1pPr>
          </a:lstStyle>
          <a:p>
            <a:r>
              <a:rPr lang="tr-TR" smtClean="0"/>
              <a:t>Asıl başlık stili için tıklatın</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100">
                <a:solidFill>
                  <a:schemeClr val="tx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BFAC2E16-D5DA-4D9C-92CB-3D0DDCA7AE5C}" type="datetime1">
              <a:rPr lang="en-US" smtClean="0"/>
              <a:t>2/27/2020</a:t>
            </a:fld>
            <a:endParaRPr lang="en-US"/>
          </a:p>
        </p:txBody>
      </p:sp>
      <p:sp>
        <p:nvSpPr>
          <p:cNvPr id="5" name="Footer Placeholder 4"/>
          <p:cNvSpPr>
            <a:spLocks noGrp="1"/>
          </p:cNvSpPr>
          <p:nvPr>
            <p:ph type="ftr" sz="quarter" idx="11"/>
          </p:nvPr>
        </p:nvSpPr>
        <p:spPr/>
        <p:txBody>
          <a:bodyPr/>
          <a:lstStyle/>
          <a:p>
            <a:r>
              <a:rPr lang="en-US" smtClean="0"/>
              <a:t>Prof. Dr. Harun TANRIVERMİŞ, Yrd. Doç. Dr. Yeşim ALİEFENDİOĞLU Ekonomi I 2016-2017 Güz Dönemi</a:t>
            </a:r>
            <a:endParaRPr lang="en-US"/>
          </a:p>
        </p:txBody>
      </p:sp>
      <p:sp>
        <p:nvSpPr>
          <p:cNvPr id="6" name="Slide Number Placeholder 5"/>
          <p:cNvSpPr>
            <a:spLocks noGrp="1"/>
          </p:cNvSpPr>
          <p:nvPr>
            <p:ph type="sldNum" sz="quarter" idx="12"/>
          </p:nvPr>
        </p:nvSpPr>
        <p:spPr/>
        <p:txBody>
          <a:bodyPr/>
          <a:lstStyle/>
          <a:p>
            <a:fld id="{450E119D-8EDB-4D0A-AB54-479909DD9FBC}"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771400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3DC021E8-F963-4E7B-98CE-B76E5E287BD9}" type="datetime1">
              <a:rPr lang="en-US" smtClean="0"/>
              <a:t>2/27/2020</a:t>
            </a:fld>
            <a:endParaRPr lang="en-US"/>
          </a:p>
        </p:txBody>
      </p:sp>
      <p:sp>
        <p:nvSpPr>
          <p:cNvPr id="5" name="Footer Placeholder 4"/>
          <p:cNvSpPr>
            <a:spLocks noGrp="1"/>
          </p:cNvSpPr>
          <p:nvPr>
            <p:ph type="ftr" sz="quarter" idx="11"/>
          </p:nvPr>
        </p:nvSpPr>
        <p:spPr/>
        <p:txBody>
          <a:bodyPr/>
          <a:lstStyle/>
          <a:p>
            <a:r>
              <a:rPr lang="en-US" smtClean="0"/>
              <a:t>Prof. Dr. Harun TANRIVERMİŞ, Yrd. Doç. Dr. Yeşim ALİEFENDİOĞLU Ekonomi I 2016-2017 Güz Dönemi</a:t>
            </a:r>
            <a:endParaRPr lang="en-US"/>
          </a:p>
        </p:txBody>
      </p:sp>
      <p:sp>
        <p:nvSpPr>
          <p:cNvPr id="6" name="Slide Number Placeholder 5"/>
          <p:cNvSpPr>
            <a:spLocks noGrp="1"/>
          </p:cNvSpPr>
          <p:nvPr>
            <p:ph type="sldNum" sz="quarter" idx="12"/>
          </p:nvPr>
        </p:nvSpPr>
        <p:spPr/>
        <p:txBody>
          <a:bodyPr/>
          <a:lstStyle/>
          <a:p>
            <a:fld id="{450E119D-8EDB-4D0A-AB54-479909DD9FBC}" type="slidenum">
              <a:rPr lang="en-US" smtClean="0"/>
              <a:t>‹#›</a:t>
            </a:fld>
            <a:endParaRPr lang="en-US"/>
          </a:p>
        </p:txBody>
      </p:sp>
    </p:spTree>
    <p:extLst>
      <p:ext uri="{BB962C8B-B14F-4D97-AF65-F5344CB8AC3E}">
        <p14:creationId xmlns:p14="http://schemas.microsoft.com/office/powerpoint/2010/main" val="1607387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3"/>
            <a:ext cx="1828800" cy="5410199"/>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9F771BD1-7858-4A7D-AB54-A4451F562A85}" type="datetime1">
              <a:rPr lang="en-US" smtClean="0"/>
              <a:t>2/27/2020</a:t>
            </a:fld>
            <a:endParaRPr lang="en-US"/>
          </a:p>
        </p:txBody>
      </p:sp>
      <p:sp>
        <p:nvSpPr>
          <p:cNvPr id="5" name="Footer Placeholder 4"/>
          <p:cNvSpPr>
            <a:spLocks noGrp="1"/>
          </p:cNvSpPr>
          <p:nvPr>
            <p:ph type="ftr" sz="quarter" idx="11"/>
          </p:nvPr>
        </p:nvSpPr>
        <p:spPr/>
        <p:txBody>
          <a:bodyPr/>
          <a:lstStyle/>
          <a:p>
            <a:r>
              <a:rPr lang="en-US" smtClean="0"/>
              <a:t>Prof. Dr. Harun TANRIVERMİŞ, Yrd. Doç. Dr. Yeşim ALİEFENDİOĞLU Ekonomi I 2016-2017 Güz Dönemi</a:t>
            </a:r>
            <a:endParaRPr lang="en-US"/>
          </a:p>
        </p:txBody>
      </p:sp>
      <p:sp>
        <p:nvSpPr>
          <p:cNvPr id="6" name="Slide Number Placeholder 5"/>
          <p:cNvSpPr>
            <a:spLocks noGrp="1"/>
          </p:cNvSpPr>
          <p:nvPr>
            <p:ph type="sldNum" sz="quarter" idx="12"/>
          </p:nvPr>
        </p:nvSpPr>
        <p:spPr/>
        <p:txBody>
          <a:bodyPr/>
          <a:lstStyle/>
          <a:p>
            <a:fld id="{450E119D-8EDB-4D0A-AB54-479909DD9FBC}" type="slidenum">
              <a:rPr lang="en-US" smtClean="0"/>
              <a:t>‹#›</a:t>
            </a:fld>
            <a:endParaRPr lang="en-US"/>
          </a:p>
        </p:txBody>
      </p:sp>
    </p:spTree>
    <p:extLst>
      <p:ext uri="{BB962C8B-B14F-4D97-AF65-F5344CB8AC3E}">
        <p14:creationId xmlns:p14="http://schemas.microsoft.com/office/powerpoint/2010/main" val="1396687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ctrTitle"/>
          </p:nvPr>
        </p:nvSpPr>
        <p:spPr>
          <a:xfrm>
            <a:off x="762000" y="3200400"/>
            <a:ext cx="7543800" cy="1524000"/>
          </a:xfrm>
        </p:spPr>
        <p:txBody>
          <a:bodyPr>
            <a:noAutofit/>
          </a:bodyPr>
          <a:lstStyle>
            <a:lvl1pPr>
              <a:defRPr sz="6000"/>
            </a:lvl1pPr>
          </a:lstStyle>
          <a:p>
            <a:r>
              <a:rPr lang="tr-TR" smtClean="0"/>
              <a:t>Asıl başlık stili için tıklatın</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100">
                <a:solidFill>
                  <a:schemeClr val="tx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A73093B4-1CC8-466C-AC69-8C4EAAC07B96}" type="datetime1">
              <a:rPr lang="en-US" smtClean="0"/>
              <a:t>2/27/2020</a:t>
            </a:fld>
            <a:endParaRPr lang="tr-TR"/>
          </a:p>
        </p:txBody>
      </p:sp>
      <p:sp>
        <p:nvSpPr>
          <p:cNvPr id="5" name="Footer Placeholder 4"/>
          <p:cNvSpPr>
            <a:spLocks noGrp="1"/>
          </p:cNvSpPr>
          <p:nvPr>
            <p:ph type="ftr" sz="quarter" idx="11"/>
          </p:nvPr>
        </p:nvSpPr>
        <p:spPr/>
        <p:txBody>
          <a:bodyPr/>
          <a:lstStyle/>
          <a:p>
            <a:r>
              <a:rPr lang="tr-TR" smtClean="0"/>
              <a:t>Prof. Dr. Harun TANRIVERMİŞ, Yrd. Doç. Dr. Yeşim ALİEFENDİOĞLU Ekonomi I 2016-2017 Güz Dönemi</a:t>
            </a:r>
            <a:endParaRPr lang="tr-TR"/>
          </a:p>
        </p:txBody>
      </p:sp>
      <p:sp>
        <p:nvSpPr>
          <p:cNvPr id="6" name="Slide Number Placeholder 5"/>
          <p:cNvSpPr>
            <a:spLocks noGrp="1"/>
          </p:cNvSpPr>
          <p:nvPr>
            <p:ph type="sldNum" sz="quarter" idx="12"/>
          </p:nvPr>
        </p:nvSpPr>
        <p:spPr/>
        <p:txBody>
          <a:bodyPr/>
          <a:lstStyle/>
          <a:p>
            <a:fld id="{B1DEFA8C-F947-479F-BE07-76B6B3F80BF1}" type="slidenum">
              <a:rPr lang="tr-TR" smtClean="0"/>
              <a:pPr/>
              <a:t>‹#›</a:t>
            </a:fld>
            <a:endParaRPr lang="tr-TR"/>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832480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D590254B-BB82-4C80-A262-98BD5C0B4A90}" type="datetime1">
              <a:rPr lang="en-US" smtClean="0"/>
              <a:t>2/27/2020</a:t>
            </a:fld>
            <a:endParaRPr lang="tr-TR"/>
          </a:p>
        </p:txBody>
      </p:sp>
      <p:sp>
        <p:nvSpPr>
          <p:cNvPr id="5" name="Footer Placeholder 4"/>
          <p:cNvSpPr>
            <a:spLocks noGrp="1"/>
          </p:cNvSpPr>
          <p:nvPr>
            <p:ph type="ftr" sz="quarter" idx="11"/>
          </p:nvPr>
        </p:nvSpPr>
        <p:spPr/>
        <p:txBody>
          <a:bodyPr/>
          <a:lstStyle/>
          <a:p>
            <a:r>
              <a:rPr lang="tr-TR" smtClean="0"/>
              <a:t>Prof. Dr. Harun TANRIVERMİŞ, Yrd. Doç. Dr. Yeşim ALİEFENDİOĞLU Ekonomi I 2016-2017 Güz Dönemi</a:t>
            </a:r>
            <a:endParaRPr lang="tr-TR"/>
          </a:p>
        </p:txBody>
      </p:sp>
      <p:sp>
        <p:nvSpPr>
          <p:cNvPr id="6" name="Slide Number Placeholder 5"/>
          <p:cNvSpPr>
            <a:spLocks noGrp="1"/>
          </p:cNvSpPr>
          <p:nvPr>
            <p:ph type="sldNum" sz="quarter" idx="12"/>
          </p:nvPr>
        </p:nvSpPr>
        <p:spPr/>
        <p:txBody>
          <a:bodyPr/>
          <a:lstStyle/>
          <a:p>
            <a:fld id="{B1DEFA8C-F947-479F-BE07-76B6B3F80BF1}" type="slidenum">
              <a:rPr lang="tr-TR" smtClean="0"/>
              <a:pPr/>
              <a:t>‹#›</a:t>
            </a:fld>
            <a:endParaRPr lang="tr-TR"/>
          </a:p>
        </p:txBody>
      </p:sp>
    </p:spTree>
    <p:extLst>
      <p:ext uri="{BB962C8B-B14F-4D97-AF65-F5344CB8AC3E}">
        <p14:creationId xmlns:p14="http://schemas.microsoft.com/office/powerpoint/2010/main" val="3887571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762000" y="3276600"/>
            <a:ext cx="7543800" cy="1676400"/>
          </a:xfrm>
        </p:spPr>
        <p:txBody>
          <a:bodyPr anchor="b" anchorCtr="0"/>
          <a:lstStyle>
            <a:lvl1pPr algn="l">
              <a:defRPr sz="405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100">
                <a:solidFill>
                  <a:schemeClr val="tx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E3955901-25EF-4B6B-8217-40AE73B567A5}" type="datetime1">
              <a:rPr lang="en-US" smtClean="0"/>
              <a:t>2/27/2020</a:t>
            </a:fld>
            <a:endParaRPr lang="tr-TR"/>
          </a:p>
        </p:txBody>
      </p:sp>
      <p:sp>
        <p:nvSpPr>
          <p:cNvPr id="5" name="Footer Placeholder 4"/>
          <p:cNvSpPr>
            <a:spLocks noGrp="1"/>
          </p:cNvSpPr>
          <p:nvPr>
            <p:ph type="ftr" sz="quarter" idx="11"/>
          </p:nvPr>
        </p:nvSpPr>
        <p:spPr/>
        <p:txBody>
          <a:bodyPr/>
          <a:lstStyle/>
          <a:p>
            <a:r>
              <a:rPr lang="tr-TR" smtClean="0"/>
              <a:t>Prof. Dr. Harun TANRIVERMİŞ, Yrd. Doç. Dr. Yeşim ALİEFENDİOĞLU Ekonomi I 2016-2017 Güz Dönemi</a:t>
            </a:r>
            <a:endParaRPr lang="tr-TR"/>
          </a:p>
        </p:txBody>
      </p:sp>
      <p:sp>
        <p:nvSpPr>
          <p:cNvPr id="6" name="Slide Number Placeholder 5"/>
          <p:cNvSpPr>
            <a:spLocks noGrp="1"/>
          </p:cNvSpPr>
          <p:nvPr>
            <p:ph type="sldNum" sz="quarter" idx="12"/>
          </p:nvPr>
        </p:nvSpPr>
        <p:spPr/>
        <p:txBody>
          <a:bodyPr/>
          <a:lstStyle/>
          <a:p>
            <a:fld id="{B1DEFA8C-F947-479F-BE07-76B6B3F80BF1}" type="slidenum">
              <a:rPr lang="tr-TR" smtClean="0"/>
              <a:pPr/>
              <a:t>‹#›</a:t>
            </a:fld>
            <a:endParaRPr lang="tr-TR"/>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619868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sz="half" idx="1"/>
          </p:nvPr>
        </p:nvSpPr>
        <p:spPr>
          <a:xfrm>
            <a:off x="762000" y="609601"/>
            <a:ext cx="3657600" cy="376732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Date Placeholder 4"/>
          <p:cNvSpPr>
            <a:spLocks noGrp="1"/>
          </p:cNvSpPr>
          <p:nvPr>
            <p:ph type="dt" sz="half" idx="10"/>
          </p:nvPr>
        </p:nvSpPr>
        <p:spPr/>
        <p:txBody>
          <a:bodyPr/>
          <a:lstStyle/>
          <a:p>
            <a:fld id="{FA38C9F5-99EE-46C1-925D-08171F3997F5}" type="datetime1">
              <a:rPr lang="en-US" smtClean="0"/>
              <a:t>2/27/2020</a:t>
            </a:fld>
            <a:endParaRPr lang="tr-TR"/>
          </a:p>
        </p:txBody>
      </p:sp>
      <p:sp>
        <p:nvSpPr>
          <p:cNvPr id="6" name="Footer Placeholder 5"/>
          <p:cNvSpPr>
            <a:spLocks noGrp="1"/>
          </p:cNvSpPr>
          <p:nvPr>
            <p:ph type="ftr" sz="quarter" idx="11"/>
          </p:nvPr>
        </p:nvSpPr>
        <p:spPr/>
        <p:txBody>
          <a:bodyPr/>
          <a:lstStyle/>
          <a:p>
            <a:r>
              <a:rPr lang="tr-TR" smtClean="0"/>
              <a:t>Prof. Dr. Harun TANRIVERMİŞ, Yrd. Doç. Dr. Yeşim ALİEFENDİOĞLU Ekonomi I 2016-2017 Güz Dönemi</a:t>
            </a:r>
            <a:endParaRPr lang="tr-TR"/>
          </a:p>
        </p:txBody>
      </p:sp>
      <p:sp>
        <p:nvSpPr>
          <p:cNvPr id="7" name="Slide Number Placeholder 6"/>
          <p:cNvSpPr>
            <a:spLocks noGrp="1"/>
          </p:cNvSpPr>
          <p:nvPr>
            <p:ph type="sldNum" sz="quarter" idx="12"/>
          </p:nvPr>
        </p:nvSpPr>
        <p:spPr/>
        <p:txBody>
          <a:bodyPr/>
          <a:lstStyle/>
          <a:p>
            <a:fld id="{B1DEFA8C-F947-479F-BE07-76B6B3F80BF1}" type="slidenum">
              <a:rPr lang="tr-TR" smtClean="0"/>
              <a:pPr/>
              <a:t>‹#›</a:t>
            </a:fld>
            <a:endParaRPr lang="tr-TR"/>
          </a:p>
        </p:txBody>
      </p:sp>
    </p:spTree>
    <p:extLst>
      <p:ext uri="{BB962C8B-B14F-4D97-AF65-F5344CB8AC3E}">
        <p14:creationId xmlns:p14="http://schemas.microsoft.com/office/powerpoint/2010/main" val="2283480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100" b="0">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smtClean="0"/>
              <a:t>Asıl metin stillerini düzenle</a:t>
            </a:r>
          </a:p>
        </p:txBody>
      </p:sp>
      <p:sp>
        <p:nvSpPr>
          <p:cNvPr id="4" name="Content Placeholder 3"/>
          <p:cNvSpPr>
            <a:spLocks noGrp="1"/>
          </p:cNvSpPr>
          <p:nvPr>
            <p:ph sz="half" idx="2"/>
          </p:nvPr>
        </p:nvSpPr>
        <p:spPr>
          <a:xfrm>
            <a:off x="758952" y="1329264"/>
            <a:ext cx="3657600" cy="3048000"/>
          </a:xfrm>
        </p:spPr>
        <p:txBody>
          <a:bodyPr anchor="t" anchorCtr="0"/>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100" b="0">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smtClean="0"/>
              <a:t>Asıl metin stillerini düzenle</a:t>
            </a:r>
          </a:p>
        </p:txBody>
      </p:sp>
      <p:sp>
        <p:nvSpPr>
          <p:cNvPr id="6" name="Content Placeholder 5"/>
          <p:cNvSpPr>
            <a:spLocks noGrp="1"/>
          </p:cNvSpPr>
          <p:nvPr>
            <p:ph sz="quarter" idx="4"/>
          </p:nvPr>
        </p:nvSpPr>
        <p:spPr>
          <a:xfrm>
            <a:off x="4645152" y="1329264"/>
            <a:ext cx="3657600" cy="3048000"/>
          </a:xfrm>
        </p:spPr>
        <p:txBody>
          <a:bodyPr anchor="t" anchorCtr="0"/>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Date Placeholder 6"/>
          <p:cNvSpPr>
            <a:spLocks noGrp="1"/>
          </p:cNvSpPr>
          <p:nvPr>
            <p:ph type="dt" sz="half" idx="10"/>
          </p:nvPr>
        </p:nvSpPr>
        <p:spPr/>
        <p:txBody>
          <a:bodyPr/>
          <a:lstStyle/>
          <a:p>
            <a:fld id="{B5ECB38C-929A-4885-8B3A-FB2E643FA28D}" type="datetime1">
              <a:rPr lang="en-US" smtClean="0"/>
              <a:t>2/27/2020</a:t>
            </a:fld>
            <a:endParaRPr lang="tr-TR"/>
          </a:p>
        </p:txBody>
      </p:sp>
      <p:sp>
        <p:nvSpPr>
          <p:cNvPr id="8" name="Footer Placeholder 7"/>
          <p:cNvSpPr>
            <a:spLocks noGrp="1"/>
          </p:cNvSpPr>
          <p:nvPr>
            <p:ph type="ftr" sz="quarter" idx="11"/>
          </p:nvPr>
        </p:nvSpPr>
        <p:spPr/>
        <p:txBody>
          <a:bodyPr/>
          <a:lstStyle/>
          <a:p>
            <a:r>
              <a:rPr lang="tr-TR" smtClean="0"/>
              <a:t>Prof. Dr. Harun TANRIVERMİŞ, Yrd. Doç. Dr. Yeşim ALİEFENDİOĞLU Ekonomi I 2016-2017 Güz Dönemi</a:t>
            </a:r>
            <a:endParaRPr lang="tr-TR"/>
          </a:p>
        </p:txBody>
      </p:sp>
      <p:sp>
        <p:nvSpPr>
          <p:cNvPr id="9" name="Slide Number Placeholder 8"/>
          <p:cNvSpPr>
            <a:spLocks noGrp="1"/>
          </p:cNvSpPr>
          <p:nvPr>
            <p:ph type="sldNum" sz="quarter" idx="12"/>
          </p:nvPr>
        </p:nvSpPr>
        <p:spPr/>
        <p:txBody>
          <a:bodyPr/>
          <a:lstStyle/>
          <a:p>
            <a:fld id="{B1DEFA8C-F947-479F-BE07-76B6B3F80BF1}" type="slidenum">
              <a:rPr lang="tr-TR" smtClean="0"/>
              <a:pPr/>
              <a:t>‹#›</a:t>
            </a:fld>
            <a:endParaRPr lang="tr-TR"/>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929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AEB3DAA0-B6AA-4ACD-9FB1-17185E43A90D}" type="datetime1">
              <a:rPr lang="en-US" smtClean="0"/>
              <a:t>2/27/2020</a:t>
            </a:fld>
            <a:endParaRPr lang="tr-TR"/>
          </a:p>
        </p:txBody>
      </p:sp>
      <p:sp>
        <p:nvSpPr>
          <p:cNvPr id="4" name="Footer Placeholder 3"/>
          <p:cNvSpPr>
            <a:spLocks noGrp="1"/>
          </p:cNvSpPr>
          <p:nvPr>
            <p:ph type="ftr" sz="quarter" idx="11"/>
          </p:nvPr>
        </p:nvSpPr>
        <p:spPr/>
        <p:txBody>
          <a:bodyPr/>
          <a:lstStyle/>
          <a:p>
            <a:r>
              <a:rPr lang="tr-TR" smtClean="0"/>
              <a:t>Prof. Dr. Harun TANRIVERMİŞ, Yrd. Doç. Dr. Yeşim ALİEFENDİOĞLU Ekonomi I 2016-2017 Güz Dönemi</a:t>
            </a:r>
            <a:endParaRPr lang="tr-TR"/>
          </a:p>
        </p:txBody>
      </p:sp>
      <p:sp>
        <p:nvSpPr>
          <p:cNvPr id="5" name="Slide Number Placeholder 4"/>
          <p:cNvSpPr>
            <a:spLocks noGrp="1"/>
          </p:cNvSpPr>
          <p:nvPr>
            <p:ph type="sldNum" sz="quarter" idx="12"/>
          </p:nvPr>
        </p:nvSpPr>
        <p:spPr/>
        <p:txBody>
          <a:bodyPr/>
          <a:lstStyle/>
          <a:p>
            <a:fld id="{B1DEFA8C-F947-479F-BE07-76B6B3F80BF1}" type="slidenum">
              <a:rPr lang="tr-TR" smtClean="0"/>
              <a:pPr/>
              <a:t>‹#›</a:t>
            </a:fld>
            <a:endParaRPr lang="tr-TR"/>
          </a:p>
        </p:txBody>
      </p:sp>
    </p:spTree>
    <p:extLst>
      <p:ext uri="{BB962C8B-B14F-4D97-AF65-F5344CB8AC3E}">
        <p14:creationId xmlns:p14="http://schemas.microsoft.com/office/powerpoint/2010/main" val="42746902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D7F1EA-F52B-42F5-8478-0AF9BFD7E958}" type="datetime1">
              <a:rPr lang="en-US" smtClean="0"/>
              <a:t>2/27/2020</a:t>
            </a:fld>
            <a:endParaRPr lang="tr-TR"/>
          </a:p>
        </p:txBody>
      </p:sp>
      <p:sp>
        <p:nvSpPr>
          <p:cNvPr id="3" name="Footer Placeholder 2"/>
          <p:cNvSpPr>
            <a:spLocks noGrp="1"/>
          </p:cNvSpPr>
          <p:nvPr>
            <p:ph type="ftr" sz="quarter" idx="11"/>
          </p:nvPr>
        </p:nvSpPr>
        <p:spPr/>
        <p:txBody>
          <a:bodyPr/>
          <a:lstStyle/>
          <a:p>
            <a:r>
              <a:rPr lang="tr-TR" smtClean="0"/>
              <a:t>Prof. Dr. Harun TANRIVERMİŞ, Yrd. Doç. Dr. Yeşim ALİEFENDİOĞLU Ekonomi I 2016-2017 Güz Dönemi</a:t>
            </a:r>
            <a:endParaRPr lang="tr-TR"/>
          </a:p>
        </p:txBody>
      </p:sp>
      <p:sp>
        <p:nvSpPr>
          <p:cNvPr id="4" name="Slide Number Placeholder 3"/>
          <p:cNvSpPr>
            <a:spLocks noGrp="1"/>
          </p:cNvSpPr>
          <p:nvPr>
            <p:ph type="sldNum" sz="quarter" idx="12"/>
          </p:nvPr>
        </p:nvSpPr>
        <p:spPr/>
        <p:txBody>
          <a:bodyPr/>
          <a:lstStyle/>
          <a:p>
            <a:fld id="{B1DEFA8C-F947-479F-BE07-76B6B3F80BF1}" type="slidenum">
              <a:rPr lang="tr-TR" smtClean="0"/>
              <a:pPr/>
              <a:t>‹#›</a:t>
            </a:fld>
            <a:endParaRPr lang="tr-TR"/>
          </a:p>
        </p:txBody>
      </p:sp>
    </p:spTree>
    <p:extLst>
      <p:ext uri="{BB962C8B-B14F-4D97-AF65-F5344CB8AC3E}">
        <p14:creationId xmlns:p14="http://schemas.microsoft.com/office/powerpoint/2010/main" val="23747553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4050" b="0"/>
            </a:lvl1pPr>
          </a:lstStyle>
          <a:p>
            <a:r>
              <a:rPr lang="tr-TR" smtClean="0"/>
              <a:t>Asıl başlık stili için tıklatın</a:t>
            </a:r>
            <a:endParaRPr lang="en-US"/>
          </a:p>
        </p:txBody>
      </p:sp>
      <p:sp>
        <p:nvSpPr>
          <p:cNvPr id="3" name="Content Placeholder 2"/>
          <p:cNvSpPr>
            <a:spLocks noGrp="1"/>
          </p:cNvSpPr>
          <p:nvPr>
            <p:ph idx="1"/>
          </p:nvPr>
        </p:nvSpPr>
        <p:spPr>
          <a:xfrm>
            <a:off x="3710866" y="457202"/>
            <a:ext cx="4594934" cy="4114799"/>
          </a:xfrm>
        </p:spPr>
        <p:txBody>
          <a:bodyPr/>
          <a:lstStyle>
            <a:lvl1pPr>
              <a:defRPr sz="1800"/>
            </a:lvl1pPr>
            <a:lvl2pPr>
              <a:defRPr sz="1650"/>
            </a:lvl2pPr>
            <a:lvl3pPr>
              <a:defRPr sz="1500"/>
            </a:lvl3pPr>
            <a:lvl4pPr>
              <a:defRPr sz="1350"/>
            </a:lvl4pPr>
            <a:lvl5pPr>
              <a:defRPr sz="1350"/>
            </a:lvl5pPr>
            <a:lvl6pPr>
              <a:defRPr sz="1500"/>
            </a:lvl6pPr>
            <a:lvl7pPr>
              <a:defRPr sz="1500"/>
            </a:lvl7pPr>
            <a:lvl8pPr>
              <a:defRPr sz="1500"/>
            </a:lvl8pPr>
            <a:lvl9pPr>
              <a:defRPr sz="15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762002" y="457200"/>
            <a:ext cx="2673657" cy="4114800"/>
          </a:xfrm>
        </p:spPr>
        <p:txBody>
          <a:bodyPr>
            <a:normAutofit/>
          </a:bodyPr>
          <a:lstStyle>
            <a:lvl1pPr marL="0" indent="0">
              <a:buNone/>
              <a:defRPr sz="1575">
                <a:solidFill>
                  <a:schemeClr val="tx2"/>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989E4876-F515-4632-ACBF-711C6699D7F1}" type="datetime1">
              <a:rPr lang="en-US" smtClean="0"/>
              <a:t>2/27/2020</a:t>
            </a:fld>
            <a:endParaRPr lang="tr-TR"/>
          </a:p>
        </p:txBody>
      </p:sp>
      <p:sp>
        <p:nvSpPr>
          <p:cNvPr id="6" name="Footer Placeholder 5"/>
          <p:cNvSpPr>
            <a:spLocks noGrp="1"/>
          </p:cNvSpPr>
          <p:nvPr>
            <p:ph type="ftr" sz="quarter" idx="11"/>
          </p:nvPr>
        </p:nvSpPr>
        <p:spPr/>
        <p:txBody>
          <a:bodyPr/>
          <a:lstStyle/>
          <a:p>
            <a:r>
              <a:rPr lang="tr-TR" smtClean="0"/>
              <a:t>Prof. Dr. Harun TANRIVERMİŞ, Yrd. Doç. Dr. Yeşim ALİEFENDİOĞLU Ekonomi I 2016-2017 Güz Dönemi</a:t>
            </a:r>
            <a:endParaRPr lang="tr-TR"/>
          </a:p>
        </p:txBody>
      </p:sp>
      <p:sp>
        <p:nvSpPr>
          <p:cNvPr id="7" name="Slide Number Placeholder 6"/>
          <p:cNvSpPr>
            <a:spLocks noGrp="1"/>
          </p:cNvSpPr>
          <p:nvPr>
            <p:ph type="sldNum" sz="quarter" idx="12"/>
          </p:nvPr>
        </p:nvSpPr>
        <p:spPr/>
        <p:txBody>
          <a:bodyPr/>
          <a:lstStyle/>
          <a:p>
            <a:fld id="{B1DEFA8C-F947-479F-BE07-76B6B3F80BF1}" type="slidenum">
              <a:rPr lang="tr-TR" smtClean="0"/>
              <a:pPr/>
              <a:t>‹#›</a:t>
            </a:fld>
            <a:endParaRPr lang="tr-TR"/>
          </a:p>
        </p:txBody>
      </p:sp>
      <p:cxnSp>
        <p:nvCxnSpPr>
          <p:cNvPr id="10" name="Straight Connector 9"/>
          <p:cNvCxnSpPr/>
          <p:nvPr/>
        </p:nvCxnSpPr>
        <p:spPr>
          <a:xfrm rot="5400000">
            <a:off x="1677194" y="2514601"/>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5445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1050348" y="213719"/>
            <a:ext cx="6781800" cy="1600200"/>
          </a:xfrm>
        </p:spPr>
        <p:txBody>
          <a:bodyPr>
            <a:normAutofit/>
          </a:bodyPr>
          <a:lstStyle>
            <a:lvl1pPr algn="ctr">
              <a:defRPr lang="tr-TR" sz="1800" b="1" kern="1200" dirty="0" smtClean="0">
                <a:solidFill>
                  <a:schemeClr val="tx1">
                    <a:lumMod val="95000"/>
                    <a:lumOff val="5000"/>
                  </a:schemeClr>
                </a:solidFill>
                <a:latin typeface="+mn-lt"/>
                <a:ea typeface="+mn-ea"/>
                <a:cs typeface="+mn-cs"/>
              </a:defRPr>
            </a:lvl1pPr>
          </a:lstStyle>
          <a:p>
            <a:r>
              <a:rPr lang="tr-TR" dirty="0" smtClean="0"/>
              <a:t>Asıl başlık stili için tıklatın</a:t>
            </a:r>
            <a:endParaRPr lang="en-US" dirty="0"/>
          </a:p>
        </p:txBody>
      </p:sp>
      <p:sp>
        <p:nvSpPr>
          <p:cNvPr id="3" name="Content Placeholder 2"/>
          <p:cNvSpPr>
            <a:spLocks noGrp="1"/>
          </p:cNvSpPr>
          <p:nvPr>
            <p:ph idx="1"/>
          </p:nvPr>
        </p:nvSpPr>
        <p:spPr>
          <a:xfrm>
            <a:off x="838200" y="2003703"/>
            <a:ext cx="7543800" cy="3886200"/>
          </a:xfrm>
        </p:spPr>
        <p:txBody>
          <a:bodyPr/>
          <a:lstStyle>
            <a:lvl1pPr marL="205740" indent="-205740">
              <a:buClrTx/>
              <a:buFont typeface="Wingdings" panose="05000000000000000000" pitchFamily="2" charset="2"/>
              <a:buChar char="Ø"/>
              <a:defRPr sz="1500">
                <a:solidFill>
                  <a:schemeClr val="tx1"/>
                </a:solidFill>
              </a:defRPr>
            </a:lvl1pPr>
            <a:lvl2pPr marL="445770" indent="-205740">
              <a:buClrTx/>
              <a:buFont typeface="Wingdings" panose="05000000000000000000" pitchFamily="2" charset="2"/>
              <a:buChar char="Ø"/>
              <a:defRPr>
                <a:solidFill>
                  <a:schemeClr val="tx1"/>
                </a:solidFill>
              </a:defRPr>
            </a:lvl2pPr>
            <a:lvl3pPr marL="651510" indent="-171450">
              <a:buClrTx/>
              <a:buFont typeface="Wingdings" panose="05000000000000000000" pitchFamily="2" charset="2"/>
              <a:buChar char="Ø"/>
              <a:defRPr>
                <a:solidFill>
                  <a:schemeClr val="tx1"/>
                </a:solidFill>
              </a:defRPr>
            </a:lvl3pPr>
            <a:lvl4pPr marL="857250" indent="-171450">
              <a:buClrTx/>
              <a:buFont typeface="Wingdings" panose="05000000000000000000" pitchFamily="2" charset="2"/>
              <a:buChar char="Ø"/>
              <a:defRPr>
                <a:solidFill>
                  <a:schemeClr val="tx1"/>
                </a:solidFill>
              </a:defRPr>
            </a:lvl4pPr>
            <a:lvl5pPr marL="1028700" indent="-171450">
              <a:buClrTx/>
              <a:buFont typeface="Wingdings" panose="05000000000000000000" pitchFamily="2" charset="2"/>
              <a:buChar char="Ø"/>
              <a:defRPr>
                <a:solidFill>
                  <a:schemeClr val="tx1"/>
                </a:solidFill>
              </a:defRPr>
            </a:lvl5pPr>
          </a:lstStyle>
          <a:p>
            <a:pPr lvl="0"/>
            <a:r>
              <a:rPr lang="tr-TR" dirty="0" smtClean="0"/>
              <a:t>Asıl metin stillerini düzenle</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
        <p:nvSpPr>
          <p:cNvPr id="4" name="Date Placeholder 3"/>
          <p:cNvSpPr>
            <a:spLocks noGrp="1"/>
          </p:cNvSpPr>
          <p:nvPr>
            <p:ph type="dt" sz="half" idx="10"/>
          </p:nvPr>
        </p:nvSpPr>
        <p:spPr/>
        <p:txBody>
          <a:bodyPr/>
          <a:lstStyle/>
          <a:p>
            <a:fld id="{419913B4-353A-43F0-919E-C9E766A5124A}" type="datetime1">
              <a:rPr lang="en-US" smtClean="0"/>
              <a:t>2/27/2020</a:t>
            </a:fld>
            <a:endParaRPr lang="en-US"/>
          </a:p>
        </p:txBody>
      </p:sp>
      <p:sp>
        <p:nvSpPr>
          <p:cNvPr id="6" name="Slide Number Placeholder 5"/>
          <p:cNvSpPr>
            <a:spLocks noGrp="1"/>
          </p:cNvSpPr>
          <p:nvPr>
            <p:ph type="sldNum" sz="quarter" idx="12"/>
          </p:nvPr>
        </p:nvSpPr>
        <p:spPr/>
        <p:txBody>
          <a:bodyPr/>
          <a:lstStyle/>
          <a:p>
            <a:fld id="{450E119D-8EDB-4D0A-AB54-479909DD9FBC}" type="slidenum">
              <a:rPr lang="en-US" smtClean="0"/>
              <a:t>‹#›</a:t>
            </a:fld>
            <a:endParaRPr lang="en-US"/>
          </a:p>
        </p:txBody>
      </p:sp>
    </p:spTree>
    <p:extLst>
      <p:ext uri="{BB962C8B-B14F-4D97-AF65-F5344CB8AC3E}">
        <p14:creationId xmlns:p14="http://schemas.microsoft.com/office/powerpoint/2010/main" val="18321148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4050" b="0"/>
            </a:lvl1pPr>
          </a:lstStyle>
          <a:p>
            <a:r>
              <a:rPr lang="tr-TR" smtClean="0"/>
              <a:t>Asıl başlık stili için tıklatın</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tr-TR" smtClean="0"/>
              <a:t>Resim eklemek için simgeyi tıklatın</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6EC930EE-5137-4864-99E0-78D0AA38347E}" type="datetime1">
              <a:rPr lang="en-US" smtClean="0"/>
              <a:t>2/27/2020</a:t>
            </a:fld>
            <a:endParaRPr lang="tr-TR"/>
          </a:p>
        </p:txBody>
      </p:sp>
      <p:sp>
        <p:nvSpPr>
          <p:cNvPr id="6" name="Footer Placeholder 5"/>
          <p:cNvSpPr>
            <a:spLocks noGrp="1"/>
          </p:cNvSpPr>
          <p:nvPr>
            <p:ph type="ftr" sz="quarter" idx="11"/>
          </p:nvPr>
        </p:nvSpPr>
        <p:spPr/>
        <p:txBody>
          <a:bodyPr/>
          <a:lstStyle/>
          <a:p>
            <a:r>
              <a:rPr lang="tr-TR" smtClean="0"/>
              <a:t>Prof. Dr. Harun TANRIVERMİŞ, Yrd. Doç. Dr. Yeşim ALİEFENDİOĞLU Ekonomi I 2016-2017 Güz Dönemi</a:t>
            </a:r>
            <a:endParaRPr lang="tr-TR"/>
          </a:p>
        </p:txBody>
      </p:sp>
      <p:sp>
        <p:nvSpPr>
          <p:cNvPr id="7" name="Slide Number Placeholder 6"/>
          <p:cNvSpPr>
            <a:spLocks noGrp="1"/>
          </p:cNvSpPr>
          <p:nvPr>
            <p:ph type="sldNum" sz="quarter" idx="12"/>
          </p:nvPr>
        </p:nvSpPr>
        <p:spPr/>
        <p:txBody>
          <a:bodyPr/>
          <a:lstStyle/>
          <a:p>
            <a:fld id="{B1DEFA8C-F947-479F-BE07-76B6B3F80BF1}" type="slidenum">
              <a:rPr lang="tr-TR" smtClean="0"/>
              <a:pPr/>
              <a:t>‹#›</a:t>
            </a:fld>
            <a:endParaRPr lang="tr-TR"/>
          </a:p>
        </p:txBody>
      </p:sp>
    </p:spTree>
    <p:extLst>
      <p:ext uri="{BB962C8B-B14F-4D97-AF65-F5344CB8AC3E}">
        <p14:creationId xmlns:p14="http://schemas.microsoft.com/office/powerpoint/2010/main" val="42854796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DDDF37A8-D33E-4B0E-8235-475DB97D5147}" type="datetime1">
              <a:rPr lang="en-US" smtClean="0"/>
              <a:t>2/27/2020</a:t>
            </a:fld>
            <a:endParaRPr lang="tr-TR"/>
          </a:p>
        </p:txBody>
      </p:sp>
      <p:sp>
        <p:nvSpPr>
          <p:cNvPr id="5" name="Footer Placeholder 4"/>
          <p:cNvSpPr>
            <a:spLocks noGrp="1"/>
          </p:cNvSpPr>
          <p:nvPr>
            <p:ph type="ftr" sz="quarter" idx="11"/>
          </p:nvPr>
        </p:nvSpPr>
        <p:spPr/>
        <p:txBody>
          <a:bodyPr/>
          <a:lstStyle/>
          <a:p>
            <a:r>
              <a:rPr lang="tr-TR" smtClean="0"/>
              <a:t>Prof. Dr. Harun TANRIVERMİŞ, Yrd. Doç. Dr. Yeşim ALİEFENDİOĞLU Ekonomi I 2016-2017 Güz Dönemi</a:t>
            </a:r>
            <a:endParaRPr lang="tr-TR"/>
          </a:p>
        </p:txBody>
      </p:sp>
      <p:sp>
        <p:nvSpPr>
          <p:cNvPr id="6" name="Slide Number Placeholder 5"/>
          <p:cNvSpPr>
            <a:spLocks noGrp="1"/>
          </p:cNvSpPr>
          <p:nvPr>
            <p:ph type="sldNum" sz="quarter" idx="12"/>
          </p:nvPr>
        </p:nvSpPr>
        <p:spPr/>
        <p:txBody>
          <a:bodyPr/>
          <a:lstStyle/>
          <a:p>
            <a:fld id="{B1DEFA8C-F947-479F-BE07-76B6B3F80BF1}" type="slidenum">
              <a:rPr lang="tr-TR" smtClean="0"/>
              <a:pPr/>
              <a:t>‹#›</a:t>
            </a:fld>
            <a:endParaRPr lang="tr-TR"/>
          </a:p>
        </p:txBody>
      </p:sp>
    </p:spTree>
    <p:extLst>
      <p:ext uri="{BB962C8B-B14F-4D97-AF65-F5344CB8AC3E}">
        <p14:creationId xmlns:p14="http://schemas.microsoft.com/office/powerpoint/2010/main" val="10364376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3"/>
            <a:ext cx="1828800" cy="5410199"/>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F4E96E1F-70EC-4C9F-84B9-309ABB33F145}" type="datetime1">
              <a:rPr lang="en-US" smtClean="0"/>
              <a:t>2/27/2020</a:t>
            </a:fld>
            <a:endParaRPr lang="tr-TR"/>
          </a:p>
        </p:txBody>
      </p:sp>
      <p:sp>
        <p:nvSpPr>
          <p:cNvPr id="5" name="Footer Placeholder 4"/>
          <p:cNvSpPr>
            <a:spLocks noGrp="1"/>
          </p:cNvSpPr>
          <p:nvPr>
            <p:ph type="ftr" sz="quarter" idx="11"/>
          </p:nvPr>
        </p:nvSpPr>
        <p:spPr/>
        <p:txBody>
          <a:bodyPr/>
          <a:lstStyle/>
          <a:p>
            <a:r>
              <a:rPr lang="tr-TR" smtClean="0"/>
              <a:t>Prof. Dr. Harun TANRIVERMİŞ, Yrd. Doç. Dr. Yeşim ALİEFENDİOĞLU Ekonomi I 2016-2017 Güz Dönemi</a:t>
            </a:r>
            <a:endParaRPr lang="tr-TR"/>
          </a:p>
        </p:txBody>
      </p:sp>
      <p:sp>
        <p:nvSpPr>
          <p:cNvPr id="6" name="Slide Number Placeholder 5"/>
          <p:cNvSpPr>
            <a:spLocks noGrp="1"/>
          </p:cNvSpPr>
          <p:nvPr>
            <p:ph type="sldNum" sz="quarter" idx="12"/>
          </p:nvPr>
        </p:nvSpPr>
        <p:spPr/>
        <p:txBody>
          <a:bodyPr/>
          <a:lstStyle/>
          <a:p>
            <a:fld id="{B1DEFA8C-F947-479F-BE07-76B6B3F80BF1}" type="slidenum">
              <a:rPr lang="tr-TR" smtClean="0"/>
              <a:pPr/>
              <a:t>‹#›</a:t>
            </a:fld>
            <a:endParaRPr lang="tr-TR"/>
          </a:p>
        </p:txBody>
      </p:sp>
    </p:spTree>
    <p:extLst>
      <p:ext uri="{BB962C8B-B14F-4D97-AF65-F5344CB8AC3E}">
        <p14:creationId xmlns:p14="http://schemas.microsoft.com/office/powerpoint/2010/main" val="4797439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İçerik">
    <p:spTree>
      <p:nvGrpSpPr>
        <p:cNvPr id="1" name=""/>
        <p:cNvGrpSpPr/>
        <p:nvPr/>
      </p:nvGrpSpPr>
      <p:grpSpPr>
        <a:xfrm>
          <a:off x="0" y="0"/>
          <a:ext cx="0" cy="0"/>
          <a:chOff x="0" y="0"/>
          <a:chExt cx="0" cy="0"/>
        </a:xfrm>
      </p:grpSpPr>
      <p:sp>
        <p:nvSpPr>
          <p:cNvPr id="2" name="İçerik Yer Tutucusu 1"/>
          <p:cNvSpPr>
            <a:spLocks noGrp="1"/>
          </p:cNvSpPr>
          <p:nvPr>
            <p:ph/>
          </p:nvPr>
        </p:nvSpPr>
        <p:spPr>
          <a:xfrm>
            <a:off x="457200" y="277813"/>
            <a:ext cx="8229600" cy="585311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3" name="Rectangle 44"/>
          <p:cNvSpPr>
            <a:spLocks noGrp="1" noChangeArrowheads="1"/>
          </p:cNvSpPr>
          <p:nvPr>
            <p:ph type="dt" sz="half" idx="10"/>
          </p:nvPr>
        </p:nvSpPr>
        <p:spPr>
          <a:ln/>
        </p:spPr>
        <p:txBody>
          <a:bodyPr/>
          <a:lstStyle>
            <a:lvl1pPr>
              <a:defRPr/>
            </a:lvl1pPr>
          </a:lstStyle>
          <a:p>
            <a:pPr>
              <a:defRPr/>
            </a:pPr>
            <a:fld id="{852F65B9-AF3F-4168-8F3A-EA905B549768}" type="datetime1">
              <a:rPr lang="en-US" smtClean="0"/>
              <a:t>2/27/2020</a:t>
            </a:fld>
            <a:endParaRPr lang="tr-TR"/>
          </a:p>
        </p:txBody>
      </p:sp>
      <p:sp>
        <p:nvSpPr>
          <p:cNvPr id="4" name="Rectangle 45"/>
          <p:cNvSpPr>
            <a:spLocks noGrp="1" noChangeArrowheads="1"/>
          </p:cNvSpPr>
          <p:nvPr>
            <p:ph type="ftr" sz="quarter" idx="11"/>
          </p:nvPr>
        </p:nvSpPr>
        <p:spPr>
          <a:ln/>
        </p:spPr>
        <p:txBody>
          <a:bodyPr/>
          <a:lstStyle>
            <a:lvl1pPr>
              <a:defRPr/>
            </a:lvl1pPr>
          </a:lstStyle>
          <a:p>
            <a:pPr>
              <a:defRPr/>
            </a:pPr>
            <a:r>
              <a:rPr lang="tr-TR" smtClean="0"/>
              <a:t>Prof. Dr. Harun TANRIVERMİŞ, Yrd. Doç. Dr. Yeşim ALİEFENDİOĞLU Ekonomi I 2016-2017 Güz Dönemi</a:t>
            </a:r>
            <a:endParaRPr lang="tr-TR"/>
          </a:p>
        </p:txBody>
      </p:sp>
      <p:sp>
        <p:nvSpPr>
          <p:cNvPr id="5" name="Rectangle 46"/>
          <p:cNvSpPr>
            <a:spLocks noGrp="1" noChangeArrowheads="1"/>
          </p:cNvSpPr>
          <p:nvPr>
            <p:ph type="sldNum" sz="quarter" idx="12"/>
          </p:nvPr>
        </p:nvSpPr>
        <p:spPr>
          <a:ln/>
        </p:spPr>
        <p:txBody>
          <a:bodyPr/>
          <a:lstStyle>
            <a:lvl1pPr>
              <a:defRPr/>
            </a:lvl1pPr>
          </a:lstStyle>
          <a:p>
            <a:pPr>
              <a:defRPr/>
            </a:pPr>
            <a:fld id="{4ACC9CEF-1B2B-47A9-B112-A53E035B6F79}" type="slidenum">
              <a:rPr lang="tr-TR" smtClean="0"/>
              <a:pPr>
                <a:defRPr/>
              </a:pPr>
              <a:t>‹#›</a:t>
            </a:fld>
            <a:endParaRPr lang="tr-TR"/>
          </a:p>
        </p:txBody>
      </p:sp>
    </p:spTree>
    <p:extLst>
      <p:ext uri="{BB962C8B-B14F-4D97-AF65-F5344CB8AC3E}">
        <p14:creationId xmlns:p14="http://schemas.microsoft.com/office/powerpoint/2010/main" val="41120693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Başlık, Metin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7813"/>
            <a:ext cx="8229600" cy="1143000"/>
          </a:xfrm>
        </p:spPr>
        <p:txBody>
          <a:bodyPr/>
          <a:lstStyle/>
          <a:p>
            <a:r>
              <a:rPr lang="tr-TR" smtClean="0"/>
              <a:t>Asıl başlık stili için tıklatın</a:t>
            </a:r>
            <a:endParaRPr lang="tr-TR"/>
          </a:p>
        </p:txBody>
      </p:sp>
      <p:sp>
        <p:nvSpPr>
          <p:cNvPr id="3" name="Metin Yer Tutucusu 2"/>
          <p:cNvSpPr>
            <a:spLocks noGrp="1"/>
          </p:cNvSpPr>
          <p:nvPr>
            <p:ph type="body" sz="half" idx="1"/>
          </p:nvPr>
        </p:nvSpPr>
        <p:spPr>
          <a:xfrm>
            <a:off x="457200" y="1600202"/>
            <a:ext cx="4038600" cy="4530725"/>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2"/>
            <a:ext cx="4038600" cy="4530725"/>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4"/>
          <p:cNvSpPr>
            <a:spLocks noGrp="1" noChangeArrowheads="1"/>
          </p:cNvSpPr>
          <p:nvPr>
            <p:ph type="dt" sz="half" idx="10"/>
          </p:nvPr>
        </p:nvSpPr>
        <p:spPr>
          <a:ln/>
        </p:spPr>
        <p:txBody>
          <a:bodyPr/>
          <a:lstStyle>
            <a:lvl1pPr>
              <a:defRPr/>
            </a:lvl1pPr>
          </a:lstStyle>
          <a:p>
            <a:pPr>
              <a:defRPr/>
            </a:pPr>
            <a:fld id="{06D7AFE2-252A-473E-B74B-445E14A41A1C}" type="datetime1">
              <a:rPr lang="en-US" smtClean="0"/>
              <a:t>2/27/2020</a:t>
            </a:fld>
            <a:endParaRPr lang="tr-TR"/>
          </a:p>
        </p:txBody>
      </p:sp>
      <p:sp>
        <p:nvSpPr>
          <p:cNvPr id="6" name="Rectangle 45"/>
          <p:cNvSpPr>
            <a:spLocks noGrp="1" noChangeArrowheads="1"/>
          </p:cNvSpPr>
          <p:nvPr>
            <p:ph type="ftr" sz="quarter" idx="11"/>
          </p:nvPr>
        </p:nvSpPr>
        <p:spPr>
          <a:ln/>
        </p:spPr>
        <p:txBody>
          <a:bodyPr/>
          <a:lstStyle>
            <a:lvl1pPr>
              <a:defRPr/>
            </a:lvl1pPr>
          </a:lstStyle>
          <a:p>
            <a:pPr>
              <a:defRPr/>
            </a:pPr>
            <a:r>
              <a:rPr lang="tr-TR" smtClean="0"/>
              <a:t>Prof. Dr. Harun TANRIVERMİŞ, Yrd. Doç. Dr. Yeşim ALİEFENDİOĞLU Ekonomi I 2016-2017 Güz Dönemi</a:t>
            </a:r>
            <a:endParaRPr lang="tr-TR"/>
          </a:p>
        </p:txBody>
      </p:sp>
      <p:sp>
        <p:nvSpPr>
          <p:cNvPr id="7" name="Rectangle 46"/>
          <p:cNvSpPr>
            <a:spLocks noGrp="1" noChangeArrowheads="1"/>
          </p:cNvSpPr>
          <p:nvPr>
            <p:ph type="sldNum" sz="quarter" idx="12"/>
          </p:nvPr>
        </p:nvSpPr>
        <p:spPr>
          <a:ln/>
        </p:spPr>
        <p:txBody>
          <a:bodyPr/>
          <a:lstStyle>
            <a:lvl1pPr>
              <a:defRPr/>
            </a:lvl1pPr>
          </a:lstStyle>
          <a:p>
            <a:pPr>
              <a:defRPr/>
            </a:pPr>
            <a:fld id="{5F9C2CDE-511F-4CCA-A6CE-70569E99ECA7}" type="slidenum">
              <a:rPr lang="tr-TR" smtClean="0"/>
              <a:pPr>
                <a:defRPr/>
              </a:pPr>
              <a:t>‹#›</a:t>
            </a:fld>
            <a:endParaRPr lang="tr-TR"/>
          </a:p>
        </p:txBody>
      </p:sp>
    </p:spTree>
    <p:extLst>
      <p:ext uri="{BB962C8B-B14F-4D97-AF65-F5344CB8AC3E}">
        <p14:creationId xmlns:p14="http://schemas.microsoft.com/office/powerpoint/2010/main" val="2453890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Başlık ve Tablo">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7813"/>
            <a:ext cx="8229600" cy="1143000"/>
          </a:xfrm>
        </p:spPr>
        <p:txBody>
          <a:bodyPr/>
          <a:lstStyle/>
          <a:p>
            <a:r>
              <a:rPr lang="tr-TR" smtClean="0"/>
              <a:t>Asıl başlık stili için tıklatın</a:t>
            </a:r>
            <a:endParaRPr lang="tr-TR"/>
          </a:p>
        </p:txBody>
      </p:sp>
      <p:sp>
        <p:nvSpPr>
          <p:cNvPr id="3" name="Tablo Yer Tutucusu 2"/>
          <p:cNvSpPr>
            <a:spLocks noGrp="1"/>
          </p:cNvSpPr>
          <p:nvPr>
            <p:ph type="tbl" idx="1"/>
          </p:nvPr>
        </p:nvSpPr>
        <p:spPr>
          <a:xfrm>
            <a:off x="457200" y="1600202"/>
            <a:ext cx="8229600" cy="4530725"/>
          </a:xfrm>
        </p:spPr>
        <p:txBody>
          <a:bodyPr/>
          <a:lstStyle/>
          <a:p>
            <a:pPr lvl="0"/>
            <a:r>
              <a:rPr lang="tr-TR" noProof="0" smtClean="0"/>
              <a:t>Tablo eklemek için simgeyi tıklatın</a:t>
            </a:r>
          </a:p>
        </p:txBody>
      </p:sp>
      <p:sp>
        <p:nvSpPr>
          <p:cNvPr id="4" name="Rectangle 44"/>
          <p:cNvSpPr>
            <a:spLocks noGrp="1" noChangeArrowheads="1"/>
          </p:cNvSpPr>
          <p:nvPr>
            <p:ph type="dt" sz="half" idx="10"/>
          </p:nvPr>
        </p:nvSpPr>
        <p:spPr>
          <a:ln/>
        </p:spPr>
        <p:txBody>
          <a:bodyPr/>
          <a:lstStyle>
            <a:lvl1pPr>
              <a:defRPr/>
            </a:lvl1pPr>
          </a:lstStyle>
          <a:p>
            <a:pPr>
              <a:defRPr/>
            </a:pPr>
            <a:fld id="{6A24C5B5-B0BC-4A99-9668-7AA50979CB18}" type="datetime1">
              <a:rPr lang="en-US" smtClean="0"/>
              <a:t>2/27/2020</a:t>
            </a:fld>
            <a:endParaRPr lang="tr-TR"/>
          </a:p>
        </p:txBody>
      </p:sp>
      <p:sp>
        <p:nvSpPr>
          <p:cNvPr id="5" name="Rectangle 45"/>
          <p:cNvSpPr>
            <a:spLocks noGrp="1" noChangeArrowheads="1"/>
          </p:cNvSpPr>
          <p:nvPr>
            <p:ph type="ftr" sz="quarter" idx="11"/>
          </p:nvPr>
        </p:nvSpPr>
        <p:spPr>
          <a:ln/>
        </p:spPr>
        <p:txBody>
          <a:bodyPr/>
          <a:lstStyle>
            <a:lvl1pPr>
              <a:defRPr/>
            </a:lvl1pPr>
          </a:lstStyle>
          <a:p>
            <a:pPr>
              <a:defRPr/>
            </a:pPr>
            <a:r>
              <a:rPr lang="tr-TR" smtClean="0"/>
              <a:t>Prof. Dr. Harun TANRIVERMİŞ, Yrd. Doç. Dr. Yeşim ALİEFENDİOĞLU Ekonomi I 2016-2017 Güz Dönemi</a:t>
            </a:r>
            <a:endParaRPr lang="tr-TR"/>
          </a:p>
        </p:txBody>
      </p:sp>
      <p:sp>
        <p:nvSpPr>
          <p:cNvPr id="6" name="Rectangle 46"/>
          <p:cNvSpPr>
            <a:spLocks noGrp="1" noChangeArrowheads="1"/>
          </p:cNvSpPr>
          <p:nvPr>
            <p:ph type="sldNum" sz="quarter" idx="12"/>
          </p:nvPr>
        </p:nvSpPr>
        <p:spPr>
          <a:ln/>
        </p:spPr>
        <p:txBody>
          <a:bodyPr/>
          <a:lstStyle>
            <a:lvl1pPr>
              <a:defRPr/>
            </a:lvl1pPr>
          </a:lstStyle>
          <a:p>
            <a:pPr>
              <a:defRPr/>
            </a:pPr>
            <a:fld id="{B5694B09-DDCA-463B-A0FD-225071502900}" type="slidenum">
              <a:rPr lang="tr-TR" smtClean="0"/>
              <a:pPr>
                <a:defRPr/>
              </a:pPr>
              <a:t>‹#›</a:t>
            </a:fld>
            <a:endParaRPr lang="tr-TR"/>
          </a:p>
        </p:txBody>
      </p:sp>
    </p:spTree>
    <p:extLst>
      <p:ext uri="{BB962C8B-B14F-4D97-AF65-F5344CB8AC3E}">
        <p14:creationId xmlns:p14="http://schemas.microsoft.com/office/powerpoint/2010/main" val="24745248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reserve="1">
  <p:cSld name="Başlık, 4 İçerik">
    <p:spTree>
      <p:nvGrpSpPr>
        <p:cNvPr id="1" name=""/>
        <p:cNvGrpSpPr/>
        <p:nvPr/>
      </p:nvGrpSpPr>
      <p:grpSpPr>
        <a:xfrm>
          <a:off x="0" y="0"/>
          <a:ext cx="0" cy="0"/>
          <a:chOff x="0" y="0"/>
          <a:chExt cx="0" cy="0"/>
        </a:xfrm>
      </p:grpSpPr>
      <p:sp>
        <p:nvSpPr>
          <p:cNvPr id="2" name="Başlık 1"/>
          <p:cNvSpPr>
            <a:spLocks noGrp="1"/>
          </p:cNvSpPr>
          <p:nvPr>
            <p:ph type="title" sz="quarter"/>
          </p:nvPr>
        </p:nvSpPr>
        <p:spPr>
          <a:xfrm>
            <a:off x="457200" y="277813"/>
            <a:ext cx="8229600" cy="1143000"/>
          </a:xfrm>
        </p:spPr>
        <p:txBody>
          <a:bodyPr/>
          <a:lstStyle/>
          <a:p>
            <a:r>
              <a:rPr lang="tr-TR" smtClean="0"/>
              <a:t>Asıl başlık stili için tıklatın</a:t>
            </a:r>
            <a:endParaRPr lang="tr-TR"/>
          </a:p>
        </p:txBody>
      </p:sp>
      <p:sp>
        <p:nvSpPr>
          <p:cNvPr id="3" name="İçerik Yer Tutucusu 2"/>
          <p:cNvSpPr>
            <a:spLocks noGrp="1"/>
          </p:cNvSpPr>
          <p:nvPr>
            <p:ph sz="quarter" idx="1"/>
          </p:nvPr>
        </p:nvSpPr>
        <p:spPr>
          <a:xfrm>
            <a:off x="457200" y="1600202"/>
            <a:ext cx="4038600" cy="2189163"/>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quarter" idx="2"/>
          </p:nvPr>
        </p:nvSpPr>
        <p:spPr>
          <a:xfrm>
            <a:off x="4648200" y="1600202"/>
            <a:ext cx="4038600" cy="2189163"/>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İçerik Yer Tutucusu 4"/>
          <p:cNvSpPr>
            <a:spLocks noGrp="1"/>
          </p:cNvSpPr>
          <p:nvPr>
            <p:ph sz="quarter" idx="3"/>
          </p:nvPr>
        </p:nvSpPr>
        <p:spPr>
          <a:xfrm>
            <a:off x="457200" y="3941763"/>
            <a:ext cx="4038600" cy="218916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İçerik Yer Tutucusu 5"/>
          <p:cNvSpPr>
            <a:spLocks noGrp="1"/>
          </p:cNvSpPr>
          <p:nvPr>
            <p:ph sz="quarter" idx="4"/>
          </p:nvPr>
        </p:nvSpPr>
        <p:spPr>
          <a:xfrm>
            <a:off x="4648200" y="3941763"/>
            <a:ext cx="4038600" cy="218916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44"/>
          <p:cNvSpPr>
            <a:spLocks noGrp="1" noChangeArrowheads="1"/>
          </p:cNvSpPr>
          <p:nvPr>
            <p:ph type="dt" sz="half" idx="10"/>
          </p:nvPr>
        </p:nvSpPr>
        <p:spPr>
          <a:ln/>
        </p:spPr>
        <p:txBody>
          <a:bodyPr/>
          <a:lstStyle>
            <a:lvl1pPr>
              <a:defRPr/>
            </a:lvl1pPr>
          </a:lstStyle>
          <a:p>
            <a:pPr>
              <a:defRPr/>
            </a:pPr>
            <a:fld id="{37B4A527-8F12-4586-8896-F9A7002F02D4}" type="datetime1">
              <a:rPr lang="en-US" smtClean="0"/>
              <a:t>2/27/2020</a:t>
            </a:fld>
            <a:endParaRPr lang="tr-TR"/>
          </a:p>
        </p:txBody>
      </p:sp>
      <p:sp>
        <p:nvSpPr>
          <p:cNvPr id="8" name="Rectangle 45"/>
          <p:cNvSpPr>
            <a:spLocks noGrp="1" noChangeArrowheads="1"/>
          </p:cNvSpPr>
          <p:nvPr>
            <p:ph type="ftr" sz="quarter" idx="11"/>
          </p:nvPr>
        </p:nvSpPr>
        <p:spPr>
          <a:ln/>
        </p:spPr>
        <p:txBody>
          <a:bodyPr/>
          <a:lstStyle>
            <a:lvl1pPr>
              <a:defRPr/>
            </a:lvl1pPr>
          </a:lstStyle>
          <a:p>
            <a:pPr>
              <a:defRPr/>
            </a:pPr>
            <a:r>
              <a:rPr lang="tr-TR" smtClean="0"/>
              <a:t>Prof. Dr. Harun TANRIVERMİŞ, Yrd. Doç. Dr. Yeşim ALİEFENDİOĞLU Ekonomi I 2016-2017 Güz Dönemi</a:t>
            </a:r>
            <a:endParaRPr lang="tr-TR"/>
          </a:p>
        </p:txBody>
      </p:sp>
      <p:sp>
        <p:nvSpPr>
          <p:cNvPr id="9" name="Rectangle 46"/>
          <p:cNvSpPr>
            <a:spLocks noGrp="1" noChangeArrowheads="1"/>
          </p:cNvSpPr>
          <p:nvPr>
            <p:ph type="sldNum" sz="quarter" idx="12"/>
          </p:nvPr>
        </p:nvSpPr>
        <p:spPr>
          <a:ln/>
        </p:spPr>
        <p:txBody>
          <a:bodyPr/>
          <a:lstStyle>
            <a:lvl1pPr>
              <a:defRPr/>
            </a:lvl1pPr>
          </a:lstStyle>
          <a:p>
            <a:pPr>
              <a:defRPr/>
            </a:pPr>
            <a:fld id="{1DFE3CA1-1F67-46BC-B6F2-EBF60CBDD860}" type="slidenum">
              <a:rPr lang="tr-TR" smtClean="0"/>
              <a:pPr>
                <a:defRPr/>
              </a:pPr>
              <a:t>‹#›</a:t>
            </a:fld>
            <a:endParaRPr lang="tr-TR"/>
          </a:p>
        </p:txBody>
      </p:sp>
    </p:spTree>
    <p:extLst>
      <p:ext uri="{BB962C8B-B14F-4D97-AF65-F5344CB8AC3E}">
        <p14:creationId xmlns:p14="http://schemas.microsoft.com/office/powerpoint/2010/main" val="21756343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aşlık Slaydı">
    <p:spTree>
      <p:nvGrpSpPr>
        <p:cNvPr id="1" name=""/>
        <p:cNvGrpSpPr/>
        <p:nvPr/>
      </p:nvGrpSpPr>
      <p:grpSpPr>
        <a:xfrm>
          <a:off x="0" y="0"/>
          <a:ext cx="0" cy="0"/>
          <a:chOff x="0" y="0"/>
          <a:chExt cx="0" cy="0"/>
        </a:xfrm>
      </p:grpSpPr>
      <p:sp>
        <p:nvSpPr>
          <p:cNvPr id="7" name="Metin Yer Tutucusu 11"/>
          <p:cNvSpPr>
            <a:spLocks noGrp="1"/>
          </p:cNvSpPr>
          <p:nvPr>
            <p:ph idx="1"/>
          </p:nvPr>
        </p:nvSpPr>
        <p:spPr>
          <a:xfrm>
            <a:off x="410935" y="1299507"/>
            <a:ext cx="7886700" cy="1179054"/>
          </a:xfrm>
          <a:prstGeom prst="rect">
            <a:avLst/>
          </a:prstGeom>
        </p:spPr>
        <p:txBody>
          <a:bodyPr rIns="0" anchor="b" anchorCtr="0">
            <a:noAutofit/>
          </a:bodyPr>
          <a:lstStyle>
            <a:lvl1pPr marL="0" indent="0" algn="l">
              <a:buNone/>
              <a:defRPr sz="2000" b="0" i="0" baseline="0">
                <a:latin typeface="Arial" panose="020B0604020202020204" pitchFamily="34" charset="0"/>
                <a:cs typeface="Arial" panose="020B0604020202020204" pitchFamily="34" charset="0"/>
              </a:defRPr>
            </a:lvl1pPr>
          </a:lstStyle>
          <a:p>
            <a:pPr lvl="0"/>
            <a:r>
              <a:rPr lang="tr-TR" noProof="0" dirty="0" smtClean="0"/>
              <a:t>Asıl metin stillerini düzenle</a:t>
            </a:r>
          </a:p>
        </p:txBody>
      </p:sp>
      <p:sp>
        <p:nvSpPr>
          <p:cNvPr id="9" name="Başlık Yer Tutucusu 10"/>
          <p:cNvSpPr>
            <a:spLocks noGrp="1"/>
          </p:cNvSpPr>
          <p:nvPr>
            <p:ph type="title"/>
          </p:nvPr>
        </p:nvSpPr>
        <p:spPr>
          <a:xfrm>
            <a:off x="410935" y="370117"/>
            <a:ext cx="7886700" cy="673965"/>
          </a:xfrm>
          <a:prstGeom prst="rect">
            <a:avLst/>
          </a:prstGeom>
        </p:spPr>
        <p:txBody>
          <a:bodyPr rIns="0" anchor="b" anchorCtr="0">
            <a:normAutofit/>
          </a:bodyPr>
          <a:lstStyle>
            <a:lvl1pPr>
              <a:defRPr sz="2400"/>
            </a:lvl1pPr>
          </a:lstStyle>
          <a:p>
            <a:pPr lvl="0"/>
            <a:r>
              <a:rPr lang="tr-TR" dirty="0" smtClean="0"/>
              <a:t>Asıl başlık stili için tıklatın</a:t>
            </a:r>
            <a:endParaRPr lang="tr-TR" dirty="0"/>
          </a:p>
        </p:txBody>
      </p:sp>
    </p:spTree>
    <p:extLst>
      <p:ext uri="{BB962C8B-B14F-4D97-AF65-F5344CB8AC3E}">
        <p14:creationId xmlns:p14="http://schemas.microsoft.com/office/powerpoint/2010/main" val="3618198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Özel Düze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dirty="0"/>
          </a:p>
        </p:txBody>
      </p:sp>
    </p:spTree>
    <p:extLst>
      <p:ext uri="{BB962C8B-B14F-4D97-AF65-F5344CB8AC3E}">
        <p14:creationId xmlns:p14="http://schemas.microsoft.com/office/powerpoint/2010/main" val="3722005629"/>
      </p:ext>
    </p:extLst>
  </p:cSld>
  <p:clrMapOvr>
    <a:masterClrMapping/>
  </p:clrMapOvr>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Asıl başlık stili için tıklatın</a:t>
            </a:r>
            <a:endParaRPr lang="tr-TR" dirty="0"/>
          </a:p>
        </p:txBody>
      </p:sp>
      <p:sp>
        <p:nvSpPr>
          <p:cNvPr id="3" name="İçerik Yer Tutucusu 2"/>
          <p:cNvSpPr>
            <a:spLocks noGrp="1"/>
          </p:cNvSpPr>
          <p:nvPr>
            <p:ph idx="1"/>
          </p:nvPr>
        </p:nvSpPr>
        <p:spPr>
          <a:xfrm>
            <a:off x="1066800" y="1981200"/>
            <a:ext cx="7543800" cy="4114800"/>
          </a:xfrm>
          <a:prstGeom prst="rect">
            <a:avLst/>
          </a:prstGeom>
        </p:spPr>
        <p:txBody>
          <a:bodyPr/>
          <a:lstStyle>
            <a:lvl1pPr marL="171450" indent="-171450">
              <a:buClr>
                <a:srgbClr val="000099"/>
              </a:buClr>
              <a:buFont typeface="Wingdings" panose="05000000000000000000" pitchFamily="2" charset="2"/>
              <a:buChar char="q"/>
              <a:defRPr sz="2000">
                <a:latin typeface="Arial" panose="020B0604020202020204" pitchFamily="34" charset="0"/>
                <a:cs typeface="Arial" panose="020B0604020202020204" pitchFamily="34" charset="0"/>
              </a:defRPr>
            </a:lvl1pPr>
            <a:lvl2pPr marL="514350" indent="-171450">
              <a:buClr>
                <a:srgbClr val="000099"/>
              </a:buClr>
              <a:buFont typeface="Wingdings" panose="05000000000000000000" pitchFamily="2" charset="2"/>
              <a:buChar char="q"/>
              <a:defRPr sz="2000">
                <a:latin typeface="Arial" panose="020B0604020202020204" pitchFamily="34" charset="0"/>
                <a:cs typeface="Arial" panose="020B0604020202020204" pitchFamily="34" charset="0"/>
              </a:defRPr>
            </a:lvl2pPr>
            <a:lvl3pPr marL="857250" indent="-171450">
              <a:buClr>
                <a:srgbClr val="000099"/>
              </a:buClr>
              <a:buFont typeface="Wingdings" panose="05000000000000000000" pitchFamily="2" charset="2"/>
              <a:buChar char="q"/>
              <a:defRPr sz="2000">
                <a:latin typeface="Arial" panose="020B0604020202020204" pitchFamily="34" charset="0"/>
                <a:cs typeface="Arial" panose="020B0604020202020204" pitchFamily="34" charset="0"/>
              </a:defRPr>
            </a:lvl3pPr>
            <a:lvl4pPr marL="1200150" indent="-171450">
              <a:buClr>
                <a:srgbClr val="000099"/>
              </a:buClr>
              <a:buFont typeface="Wingdings" panose="05000000000000000000" pitchFamily="2" charset="2"/>
              <a:buChar char="q"/>
              <a:defRPr sz="2000">
                <a:latin typeface="Arial" panose="020B0604020202020204" pitchFamily="34" charset="0"/>
                <a:cs typeface="Arial" panose="020B0604020202020204" pitchFamily="34" charset="0"/>
              </a:defRPr>
            </a:lvl4pPr>
            <a:lvl5pPr marL="1543050" indent="-171450">
              <a:buClr>
                <a:srgbClr val="000099"/>
              </a:buClr>
              <a:buFont typeface="Wingdings" panose="05000000000000000000" pitchFamily="2" charset="2"/>
              <a:buChar char="q"/>
              <a:defRPr sz="2000">
                <a:latin typeface="Arial" panose="020B0604020202020204" pitchFamily="34" charset="0"/>
                <a:cs typeface="Arial" panose="020B0604020202020204" pitchFamily="34" charset="0"/>
              </a:defRPr>
            </a:lvl5pPr>
          </a:lstStyle>
          <a:p>
            <a:pPr lvl="0"/>
            <a:r>
              <a:rPr lang="tr-TR" dirty="0" smtClean="0"/>
              <a:t>Asıl metin stillerini düzenle</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tr-TR" dirty="0"/>
          </a:p>
        </p:txBody>
      </p:sp>
      <p:sp>
        <p:nvSpPr>
          <p:cNvPr id="4" name="Rectangle 17"/>
          <p:cNvSpPr>
            <a:spLocks noGrp="1" noChangeArrowheads="1"/>
          </p:cNvSpPr>
          <p:nvPr>
            <p:ph type="dt" sz="half" idx="10"/>
          </p:nvPr>
        </p:nvSpPr>
        <p:spPr>
          <a:xfrm>
            <a:off x="1066800" y="6248400"/>
            <a:ext cx="1905000" cy="457200"/>
          </a:xfrm>
          <a:prstGeom prst="rect">
            <a:avLst/>
          </a:prstGeom>
          <a:ln/>
        </p:spPr>
        <p:txBody>
          <a:bodyPr/>
          <a:lstStyle>
            <a:lvl1pPr>
              <a:defRPr/>
            </a:lvl1pPr>
          </a:lstStyle>
          <a:p>
            <a:fld id="{419913B4-353A-43F0-919E-C9E766A5124A}" type="datetime1">
              <a:rPr lang="en-US" smtClean="0"/>
              <a:t>2/27/2020</a:t>
            </a:fld>
            <a:endParaRPr lang="en-US"/>
          </a:p>
        </p:txBody>
      </p:sp>
      <p:sp>
        <p:nvSpPr>
          <p:cNvPr id="5" name="Rectangle 18"/>
          <p:cNvSpPr>
            <a:spLocks noGrp="1" noChangeArrowheads="1"/>
          </p:cNvSpPr>
          <p:nvPr>
            <p:ph type="ftr" sz="quarter" idx="11"/>
          </p:nvPr>
        </p:nvSpPr>
        <p:spPr>
          <a:xfrm>
            <a:off x="3429000" y="6248400"/>
            <a:ext cx="2895600" cy="457200"/>
          </a:xfrm>
          <a:prstGeom prst="rect">
            <a:avLst/>
          </a:prstGeom>
          <a:ln/>
        </p:spPr>
        <p:txBody>
          <a:bodyPr/>
          <a:lstStyle>
            <a:lvl1pPr>
              <a:defRPr/>
            </a:lvl1pPr>
          </a:lstStyle>
          <a:p>
            <a:pPr>
              <a:defRPr/>
            </a:pPr>
            <a:endParaRPr lang="tr-TR"/>
          </a:p>
        </p:txBody>
      </p:sp>
      <p:sp>
        <p:nvSpPr>
          <p:cNvPr id="6" name="Rectangle 19"/>
          <p:cNvSpPr>
            <a:spLocks noGrp="1" noChangeArrowheads="1"/>
          </p:cNvSpPr>
          <p:nvPr>
            <p:ph type="sldNum" sz="quarter" idx="12"/>
          </p:nvPr>
        </p:nvSpPr>
        <p:spPr>
          <a:xfrm>
            <a:off x="6705600" y="6248400"/>
            <a:ext cx="1905000" cy="457200"/>
          </a:xfrm>
          <a:prstGeom prst="rect">
            <a:avLst/>
          </a:prstGeom>
          <a:ln/>
        </p:spPr>
        <p:txBody>
          <a:bodyPr/>
          <a:lstStyle>
            <a:lvl1pPr>
              <a:defRPr/>
            </a:lvl1pPr>
          </a:lstStyle>
          <a:p>
            <a:fld id="{450E119D-8EDB-4D0A-AB54-479909DD9FBC}" type="slidenum">
              <a:rPr lang="en-US" smtClean="0"/>
              <a:t>‹#›</a:t>
            </a:fld>
            <a:endParaRPr lang="en-US"/>
          </a:p>
        </p:txBody>
      </p:sp>
    </p:spTree>
    <p:extLst>
      <p:ext uri="{BB962C8B-B14F-4D97-AF65-F5344CB8AC3E}">
        <p14:creationId xmlns:p14="http://schemas.microsoft.com/office/powerpoint/2010/main" val="2505268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762000" y="3276600"/>
            <a:ext cx="7543800" cy="1676400"/>
          </a:xfrm>
        </p:spPr>
        <p:txBody>
          <a:bodyPr anchor="b" anchorCtr="0"/>
          <a:lstStyle>
            <a:lvl1pPr algn="l">
              <a:defRPr sz="405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100">
                <a:solidFill>
                  <a:schemeClr val="tx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13212512-3B4A-4C0D-950D-6FFEACF07EB0}" type="datetime1">
              <a:rPr lang="en-US" smtClean="0"/>
              <a:t>2/27/2020</a:t>
            </a:fld>
            <a:endParaRPr lang="en-US"/>
          </a:p>
        </p:txBody>
      </p:sp>
      <p:sp>
        <p:nvSpPr>
          <p:cNvPr id="5" name="Footer Placeholder 4"/>
          <p:cNvSpPr>
            <a:spLocks noGrp="1"/>
          </p:cNvSpPr>
          <p:nvPr>
            <p:ph type="ftr" sz="quarter" idx="11"/>
          </p:nvPr>
        </p:nvSpPr>
        <p:spPr/>
        <p:txBody>
          <a:bodyPr/>
          <a:lstStyle/>
          <a:p>
            <a:r>
              <a:rPr lang="en-US" smtClean="0"/>
              <a:t>Prof. Dr. Harun TANRIVERMİŞ, Yrd. Doç. Dr. Yeşim ALİEFENDİOĞLU Ekonomi I 2016-2017 Güz Dönemi</a:t>
            </a:r>
            <a:endParaRPr lang="en-US"/>
          </a:p>
        </p:txBody>
      </p:sp>
      <p:sp>
        <p:nvSpPr>
          <p:cNvPr id="6" name="Slide Number Placeholder 5"/>
          <p:cNvSpPr>
            <a:spLocks noGrp="1"/>
          </p:cNvSpPr>
          <p:nvPr>
            <p:ph type="sldNum" sz="quarter" idx="12"/>
          </p:nvPr>
        </p:nvSpPr>
        <p:spPr/>
        <p:txBody>
          <a:bodyPr/>
          <a:lstStyle/>
          <a:p>
            <a:fld id="{450E119D-8EDB-4D0A-AB54-479909DD9FBC}"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8011062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Asıl başlık stili için tıklatın</a:t>
            </a:r>
            <a:endParaRPr lang="en-US" dirty="0"/>
          </a:p>
        </p:txBody>
      </p:sp>
      <p:sp>
        <p:nvSpPr>
          <p:cNvPr id="4" name="Date Placeholder 3"/>
          <p:cNvSpPr>
            <a:spLocks noGrp="1"/>
          </p:cNvSpPr>
          <p:nvPr>
            <p:ph type="dt" sz="half" idx="10"/>
          </p:nvPr>
        </p:nvSpPr>
        <p:spPr/>
        <p:txBody>
          <a:bodyPr/>
          <a:lstStyle/>
          <a:p>
            <a:fld id="{419913B4-353A-43F0-919E-C9E766A5124A}" type="datetime1">
              <a:rPr lang="en-US" smtClean="0"/>
              <a:t>2/27/2020</a:t>
            </a:fld>
            <a:endParaRPr lang="en-US"/>
          </a:p>
        </p:txBody>
      </p:sp>
      <p:sp>
        <p:nvSpPr>
          <p:cNvPr id="5" name="Footer Placeholder 4"/>
          <p:cNvSpPr>
            <a:spLocks noGrp="1"/>
          </p:cNvSpPr>
          <p:nvPr>
            <p:ph type="ftr" sz="quarter" idx="11"/>
          </p:nvPr>
        </p:nvSpPr>
        <p:spPr/>
        <p:txBody>
          <a:bodyPr/>
          <a:lstStyle/>
          <a:p>
            <a:r>
              <a:rPr lang="en-US" smtClean="0"/>
              <a:t>Prof. Dr. Harun TANRIVERMİŞ, Yrd. Doç. Dr. Yeşim ALİEFENDİOĞLU Ekonomi I 2016-2017 Güz Dönemi</a:t>
            </a:r>
            <a:endParaRPr lang="en-US"/>
          </a:p>
        </p:txBody>
      </p:sp>
      <p:sp>
        <p:nvSpPr>
          <p:cNvPr id="6" name="Slide Number Placeholder 5"/>
          <p:cNvSpPr>
            <a:spLocks noGrp="1"/>
          </p:cNvSpPr>
          <p:nvPr>
            <p:ph type="sldNum" sz="quarter" idx="12"/>
          </p:nvPr>
        </p:nvSpPr>
        <p:spPr/>
        <p:txBody>
          <a:bodyPr/>
          <a:lstStyle/>
          <a:p>
            <a:fld id="{450E119D-8EDB-4D0A-AB54-479909DD9FBC}" type="slidenum">
              <a:rPr lang="en-US" smtClean="0"/>
              <a:t>‹#›</a:t>
            </a:fld>
            <a:endParaRPr lang="en-US"/>
          </a:p>
        </p:txBody>
      </p:sp>
    </p:spTree>
    <p:extLst>
      <p:ext uri="{BB962C8B-B14F-4D97-AF65-F5344CB8AC3E}">
        <p14:creationId xmlns:p14="http://schemas.microsoft.com/office/powerpoint/2010/main" val="3818651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sz="half" idx="1"/>
          </p:nvPr>
        </p:nvSpPr>
        <p:spPr>
          <a:xfrm>
            <a:off x="762000" y="609601"/>
            <a:ext cx="3657600" cy="376732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Date Placeholder 4"/>
          <p:cNvSpPr>
            <a:spLocks noGrp="1"/>
          </p:cNvSpPr>
          <p:nvPr>
            <p:ph type="dt" sz="half" idx="10"/>
          </p:nvPr>
        </p:nvSpPr>
        <p:spPr/>
        <p:txBody>
          <a:bodyPr/>
          <a:lstStyle/>
          <a:p>
            <a:fld id="{FEB19078-E88E-432E-B463-E382E09B18DC}" type="datetime1">
              <a:rPr lang="en-US" smtClean="0"/>
              <a:t>2/27/2020</a:t>
            </a:fld>
            <a:endParaRPr lang="en-US"/>
          </a:p>
        </p:txBody>
      </p:sp>
      <p:sp>
        <p:nvSpPr>
          <p:cNvPr id="6" name="Footer Placeholder 5"/>
          <p:cNvSpPr>
            <a:spLocks noGrp="1"/>
          </p:cNvSpPr>
          <p:nvPr>
            <p:ph type="ftr" sz="quarter" idx="11"/>
          </p:nvPr>
        </p:nvSpPr>
        <p:spPr/>
        <p:txBody>
          <a:bodyPr/>
          <a:lstStyle/>
          <a:p>
            <a:r>
              <a:rPr lang="en-US" smtClean="0"/>
              <a:t>Prof. Dr. Harun TANRIVERMİŞ, Yrd. Doç. Dr. Yeşim ALİEFENDİOĞLU Ekonomi I 2016-2017 Güz Dönemi</a:t>
            </a:r>
            <a:endParaRPr lang="en-US"/>
          </a:p>
        </p:txBody>
      </p:sp>
      <p:sp>
        <p:nvSpPr>
          <p:cNvPr id="7" name="Slide Number Placeholder 6"/>
          <p:cNvSpPr>
            <a:spLocks noGrp="1"/>
          </p:cNvSpPr>
          <p:nvPr>
            <p:ph type="sldNum" sz="quarter" idx="12"/>
          </p:nvPr>
        </p:nvSpPr>
        <p:spPr/>
        <p:txBody>
          <a:bodyPr/>
          <a:lstStyle/>
          <a:p>
            <a:fld id="{450E119D-8EDB-4D0A-AB54-479909DD9FBC}" type="slidenum">
              <a:rPr lang="en-US" smtClean="0"/>
              <a:t>‹#›</a:t>
            </a:fld>
            <a:endParaRPr lang="en-US"/>
          </a:p>
        </p:txBody>
      </p:sp>
    </p:spTree>
    <p:extLst>
      <p:ext uri="{BB962C8B-B14F-4D97-AF65-F5344CB8AC3E}">
        <p14:creationId xmlns:p14="http://schemas.microsoft.com/office/powerpoint/2010/main" val="3902664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100" b="0">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smtClean="0"/>
              <a:t>Asıl metin stillerini düzenle</a:t>
            </a:r>
          </a:p>
        </p:txBody>
      </p:sp>
      <p:sp>
        <p:nvSpPr>
          <p:cNvPr id="4" name="Content Placeholder 3"/>
          <p:cNvSpPr>
            <a:spLocks noGrp="1"/>
          </p:cNvSpPr>
          <p:nvPr>
            <p:ph sz="half" idx="2"/>
          </p:nvPr>
        </p:nvSpPr>
        <p:spPr>
          <a:xfrm>
            <a:off x="758952" y="1329264"/>
            <a:ext cx="3657600" cy="3048000"/>
          </a:xfrm>
        </p:spPr>
        <p:txBody>
          <a:bodyPr anchor="t" anchorCtr="0"/>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100" b="0">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smtClean="0"/>
              <a:t>Asıl metin stillerini düzenle</a:t>
            </a:r>
          </a:p>
        </p:txBody>
      </p:sp>
      <p:sp>
        <p:nvSpPr>
          <p:cNvPr id="6" name="Content Placeholder 5"/>
          <p:cNvSpPr>
            <a:spLocks noGrp="1"/>
          </p:cNvSpPr>
          <p:nvPr>
            <p:ph sz="quarter" idx="4"/>
          </p:nvPr>
        </p:nvSpPr>
        <p:spPr>
          <a:xfrm>
            <a:off x="4645152" y="1329264"/>
            <a:ext cx="3657600" cy="3048000"/>
          </a:xfrm>
        </p:spPr>
        <p:txBody>
          <a:bodyPr anchor="t" anchorCtr="0"/>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Date Placeholder 6"/>
          <p:cNvSpPr>
            <a:spLocks noGrp="1"/>
          </p:cNvSpPr>
          <p:nvPr>
            <p:ph type="dt" sz="half" idx="10"/>
          </p:nvPr>
        </p:nvSpPr>
        <p:spPr/>
        <p:txBody>
          <a:bodyPr/>
          <a:lstStyle/>
          <a:p>
            <a:fld id="{32BF88A8-F742-4F69-A35B-1B28FBF07202}" type="datetime1">
              <a:rPr lang="en-US" smtClean="0"/>
              <a:t>2/27/2020</a:t>
            </a:fld>
            <a:endParaRPr lang="en-US"/>
          </a:p>
        </p:txBody>
      </p:sp>
      <p:sp>
        <p:nvSpPr>
          <p:cNvPr id="8" name="Footer Placeholder 7"/>
          <p:cNvSpPr>
            <a:spLocks noGrp="1"/>
          </p:cNvSpPr>
          <p:nvPr>
            <p:ph type="ftr" sz="quarter" idx="11"/>
          </p:nvPr>
        </p:nvSpPr>
        <p:spPr/>
        <p:txBody>
          <a:bodyPr/>
          <a:lstStyle/>
          <a:p>
            <a:r>
              <a:rPr lang="en-US" smtClean="0"/>
              <a:t>Prof. Dr. Harun TANRIVERMİŞ, Yrd. Doç. Dr. Yeşim ALİEFENDİOĞLU Ekonomi I 2016-2017 Güz Dönemi</a:t>
            </a:r>
            <a:endParaRPr lang="en-US"/>
          </a:p>
        </p:txBody>
      </p:sp>
      <p:sp>
        <p:nvSpPr>
          <p:cNvPr id="9" name="Slide Number Placeholder 8"/>
          <p:cNvSpPr>
            <a:spLocks noGrp="1"/>
          </p:cNvSpPr>
          <p:nvPr>
            <p:ph type="sldNum" sz="quarter" idx="12"/>
          </p:nvPr>
        </p:nvSpPr>
        <p:spPr/>
        <p:txBody>
          <a:bodyPr/>
          <a:lstStyle/>
          <a:p>
            <a:fld id="{450E119D-8EDB-4D0A-AB54-479909DD9FBC}"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77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246C0540-C812-4A10-A4A2-8F2918206376}" type="datetime1">
              <a:rPr lang="en-US" smtClean="0"/>
              <a:t>2/27/2020</a:t>
            </a:fld>
            <a:endParaRPr lang="en-US"/>
          </a:p>
        </p:txBody>
      </p:sp>
      <p:sp>
        <p:nvSpPr>
          <p:cNvPr id="4" name="Footer Placeholder 3"/>
          <p:cNvSpPr>
            <a:spLocks noGrp="1"/>
          </p:cNvSpPr>
          <p:nvPr>
            <p:ph type="ftr" sz="quarter" idx="11"/>
          </p:nvPr>
        </p:nvSpPr>
        <p:spPr/>
        <p:txBody>
          <a:bodyPr/>
          <a:lstStyle/>
          <a:p>
            <a:r>
              <a:rPr lang="en-US" smtClean="0"/>
              <a:t>Prof. Dr. Harun TANRIVERMİŞ, Yrd. Doç. Dr. Yeşim ALİEFENDİOĞLU Ekonomi I 2016-2017 Güz Dönemi</a:t>
            </a:r>
            <a:endParaRPr lang="en-US"/>
          </a:p>
        </p:txBody>
      </p:sp>
      <p:sp>
        <p:nvSpPr>
          <p:cNvPr id="5" name="Slide Number Placeholder 4"/>
          <p:cNvSpPr>
            <a:spLocks noGrp="1"/>
          </p:cNvSpPr>
          <p:nvPr>
            <p:ph type="sldNum" sz="quarter" idx="12"/>
          </p:nvPr>
        </p:nvSpPr>
        <p:spPr/>
        <p:txBody>
          <a:bodyPr/>
          <a:lstStyle/>
          <a:p>
            <a:fld id="{450E119D-8EDB-4D0A-AB54-479909DD9FBC}" type="slidenum">
              <a:rPr lang="en-US" smtClean="0"/>
              <a:t>‹#›</a:t>
            </a:fld>
            <a:endParaRPr lang="en-US"/>
          </a:p>
        </p:txBody>
      </p:sp>
    </p:spTree>
    <p:extLst>
      <p:ext uri="{BB962C8B-B14F-4D97-AF65-F5344CB8AC3E}">
        <p14:creationId xmlns:p14="http://schemas.microsoft.com/office/powerpoint/2010/main" val="3004622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0DDDF-7A43-4041-A150-A5265DD17B5B}" type="datetime1">
              <a:rPr lang="en-US" smtClean="0"/>
              <a:t>2/27/2020</a:t>
            </a:fld>
            <a:endParaRPr lang="en-US"/>
          </a:p>
        </p:txBody>
      </p:sp>
      <p:sp>
        <p:nvSpPr>
          <p:cNvPr id="3" name="Footer Placeholder 2"/>
          <p:cNvSpPr>
            <a:spLocks noGrp="1"/>
          </p:cNvSpPr>
          <p:nvPr>
            <p:ph type="ftr" sz="quarter" idx="11"/>
          </p:nvPr>
        </p:nvSpPr>
        <p:spPr/>
        <p:txBody>
          <a:bodyPr/>
          <a:lstStyle/>
          <a:p>
            <a:r>
              <a:rPr lang="en-US" smtClean="0"/>
              <a:t>Prof. Dr. Harun TANRIVERMİŞ, Yrd. Doç. Dr. Yeşim ALİEFENDİOĞLU Ekonomi I 2016-2017 Güz Dönemi</a:t>
            </a:r>
            <a:endParaRPr lang="en-US"/>
          </a:p>
        </p:txBody>
      </p:sp>
      <p:sp>
        <p:nvSpPr>
          <p:cNvPr id="4" name="Slide Number Placeholder 3"/>
          <p:cNvSpPr>
            <a:spLocks noGrp="1"/>
          </p:cNvSpPr>
          <p:nvPr>
            <p:ph type="sldNum" sz="quarter" idx="12"/>
          </p:nvPr>
        </p:nvSpPr>
        <p:spPr/>
        <p:txBody>
          <a:bodyPr/>
          <a:lstStyle/>
          <a:p>
            <a:fld id="{450E119D-8EDB-4D0A-AB54-479909DD9FBC}" type="slidenum">
              <a:rPr lang="en-US" smtClean="0"/>
              <a:t>‹#›</a:t>
            </a:fld>
            <a:endParaRPr lang="en-US"/>
          </a:p>
        </p:txBody>
      </p:sp>
    </p:spTree>
    <p:extLst>
      <p:ext uri="{BB962C8B-B14F-4D97-AF65-F5344CB8AC3E}">
        <p14:creationId xmlns:p14="http://schemas.microsoft.com/office/powerpoint/2010/main" val="1483881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4050" b="0"/>
            </a:lvl1pPr>
          </a:lstStyle>
          <a:p>
            <a:r>
              <a:rPr lang="tr-TR" smtClean="0"/>
              <a:t>Asıl başlık stili için tıklatın</a:t>
            </a:r>
            <a:endParaRPr lang="en-US"/>
          </a:p>
        </p:txBody>
      </p:sp>
      <p:sp>
        <p:nvSpPr>
          <p:cNvPr id="3" name="Content Placeholder 2"/>
          <p:cNvSpPr>
            <a:spLocks noGrp="1"/>
          </p:cNvSpPr>
          <p:nvPr>
            <p:ph idx="1"/>
          </p:nvPr>
        </p:nvSpPr>
        <p:spPr>
          <a:xfrm>
            <a:off x="3710866" y="457202"/>
            <a:ext cx="4594934" cy="4114799"/>
          </a:xfrm>
        </p:spPr>
        <p:txBody>
          <a:bodyPr/>
          <a:lstStyle>
            <a:lvl1pPr>
              <a:defRPr sz="1800"/>
            </a:lvl1pPr>
            <a:lvl2pPr>
              <a:defRPr sz="1650"/>
            </a:lvl2pPr>
            <a:lvl3pPr>
              <a:defRPr sz="1500"/>
            </a:lvl3pPr>
            <a:lvl4pPr>
              <a:defRPr sz="1350"/>
            </a:lvl4pPr>
            <a:lvl5pPr>
              <a:defRPr sz="1350"/>
            </a:lvl5pPr>
            <a:lvl6pPr>
              <a:defRPr sz="1500"/>
            </a:lvl6pPr>
            <a:lvl7pPr>
              <a:defRPr sz="1500"/>
            </a:lvl7pPr>
            <a:lvl8pPr>
              <a:defRPr sz="1500"/>
            </a:lvl8pPr>
            <a:lvl9pPr>
              <a:defRPr sz="15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762002" y="457200"/>
            <a:ext cx="2673657" cy="4114800"/>
          </a:xfrm>
        </p:spPr>
        <p:txBody>
          <a:bodyPr>
            <a:normAutofit/>
          </a:bodyPr>
          <a:lstStyle>
            <a:lvl1pPr marL="0" indent="0">
              <a:buNone/>
              <a:defRPr sz="1575">
                <a:solidFill>
                  <a:schemeClr val="tx2"/>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737B923B-C384-40AA-8590-01472514B94D}" type="datetime1">
              <a:rPr lang="en-US" smtClean="0"/>
              <a:t>2/27/2020</a:t>
            </a:fld>
            <a:endParaRPr lang="en-US"/>
          </a:p>
        </p:txBody>
      </p:sp>
      <p:sp>
        <p:nvSpPr>
          <p:cNvPr id="6" name="Footer Placeholder 5"/>
          <p:cNvSpPr>
            <a:spLocks noGrp="1"/>
          </p:cNvSpPr>
          <p:nvPr>
            <p:ph type="ftr" sz="quarter" idx="11"/>
          </p:nvPr>
        </p:nvSpPr>
        <p:spPr/>
        <p:txBody>
          <a:bodyPr/>
          <a:lstStyle/>
          <a:p>
            <a:r>
              <a:rPr lang="en-US" smtClean="0"/>
              <a:t>Prof. Dr. Harun TANRIVERMİŞ, Yrd. Doç. Dr. Yeşim ALİEFENDİOĞLU Ekonomi I 2016-2017 Güz Dönemi</a:t>
            </a:r>
            <a:endParaRPr lang="en-US"/>
          </a:p>
        </p:txBody>
      </p:sp>
      <p:sp>
        <p:nvSpPr>
          <p:cNvPr id="7" name="Slide Number Placeholder 6"/>
          <p:cNvSpPr>
            <a:spLocks noGrp="1"/>
          </p:cNvSpPr>
          <p:nvPr>
            <p:ph type="sldNum" sz="quarter" idx="12"/>
          </p:nvPr>
        </p:nvSpPr>
        <p:spPr/>
        <p:txBody>
          <a:bodyPr/>
          <a:lstStyle/>
          <a:p>
            <a:fld id="{450E119D-8EDB-4D0A-AB54-479909DD9FBC}" type="slidenum">
              <a:rPr lang="en-US" smtClean="0"/>
              <a:t>‹#›</a:t>
            </a:fld>
            <a:endParaRPr lang="en-US"/>
          </a:p>
        </p:txBody>
      </p:sp>
      <p:cxnSp>
        <p:nvCxnSpPr>
          <p:cNvPr id="10" name="Straight Connector 9"/>
          <p:cNvCxnSpPr/>
          <p:nvPr/>
        </p:nvCxnSpPr>
        <p:spPr>
          <a:xfrm rot="5400000">
            <a:off x="1677194" y="2514601"/>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4325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4050" b="0"/>
            </a:lvl1pPr>
          </a:lstStyle>
          <a:p>
            <a:r>
              <a:rPr lang="tr-TR" smtClean="0"/>
              <a:t>Asıl başlık stili için tıklatın</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tr-TR" smtClean="0"/>
              <a:t>Resim eklemek için simgeyi tıklatın</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E3210B27-1C63-4458-A0DE-D05A3D5ED342}" type="datetime1">
              <a:rPr lang="en-US" smtClean="0"/>
              <a:t>2/27/2020</a:t>
            </a:fld>
            <a:endParaRPr lang="en-US"/>
          </a:p>
        </p:txBody>
      </p:sp>
      <p:sp>
        <p:nvSpPr>
          <p:cNvPr id="6" name="Footer Placeholder 5"/>
          <p:cNvSpPr>
            <a:spLocks noGrp="1"/>
          </p:cNvSpPr>
          <p:nvPr>
            <p:ph type="ftr" sz="quarter" idx="11"/>
          </p:nvPr>
        </p:nvSpPr>
        <p:spPr/>
        <p:txBody>
          <a:bodyPr/>
          <a:lstStyle/>
          <a:p>
            <a:r>
              <a:rPr lang="en-US" smtClean="0"/>
              <a:t>Prof. Dr. Harun TANRIVERMİŞ, Yrd. Doç. Dr. Yeşim ALİEFENDİOĞLU Ekonomi I 2016-2017 Güz Dönemi</a:t>
            </a:r>
            <a:endParaRPr lang="en-US"/>
          </a:p>
        </p:txBody>
      </p:sp>
      <p:sp>
        <p:nvSpPr>
          <p:cNvPr id="7" name="Slide Number Placeholder 6"/>
          <p:cNvSpPr>
            <a:spLocks noGrp="1"/>
          </p:cNvSpPr>
          <p:nvPr>
            <p:ph type="sldNum" sz="quarter" idx="12"/>
          </p:nvPr>
        </p:nvSpPr>
        <p:spPr/>
        <p:txBody>
          <a:bodyPr/>
          <a:lstStyle/>
          <a:p>
            <a:fld id="{450E119D-8EDB-4D0A-AB54-479909DD9FBC}" type="slidenum">
              <a:rPr lang="en-US" smtClean="0"/>
              <a:t>‹#›</a:t>
            </a:fld>
            <a:endParaRPr lang="en-US"/>
          </a:p>
        </p:txBody>
      </p:sp>
    </p:spTree>
    <p:extLst>
      <p:ext uri="{BB962C8B-B14F-4D97-AF65-F5344CB8AC3E}">
        <p14:creationId xmlns:p14="http://schemas.microsoft.com/office/powerpoint/2010/main" val="758220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image" Target="../media/image2.jpeg"/><Relationship Id="rId5" Type="http://schemas.openxmlformats.org/officeDocument/2006/relationships/theme" Target="../theme/theme3.xml"/><Relationship Id="rId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6248400" y="6208778"/>
            <a:ext cx="2133600" cy="365125"/>
          </a:xfrm>
          <a:prstGeom prst="rect">
            <a:avLst/>
          </a:prstGeom>
        </p:spPr>
        <p:txBody>
          <a:bodyPr vert="horz" lIns="91440" tIns="45720" rIns="91440" bIns="45720" rtlCol="0" anchor="ctr"/>
          <a:lstStyle>
            <a:lvl1pPr algn="r">
              <a:defRPr sz="900" b="1">
                <a:solidFill>
                  <a:schemeClr val="tx2">
                    <a:lumMod val="90000"/>
                    <a:lumOff val="10000"/>
                  </a:schemeClr>
                </a:solidFill>
                <a:latin typeface="+mn-lt"/>
              </a:defRPr>
            </a:lvl1pPr>
          </a:lstStyle>
          <a:p>
            <a:fld id="{D5BA3AE7-9ECF-44E5-AA35-A658ADA8F751}" type="datetime1">
              <a:rPr lang="en-US" smtClean="0"/>
              <a:t>2/27/2020</a:t>
            </a:fld>
            <a:endParaRPr lang="en-US" dirty="0"/>
          </a:p>
        </p:txBody>
      </p:sp>
      <p:sp>
        <p:nvSpPr>
          <p:cNvPr id="5" name="Footer Placeholder 4"/>
          <p:cNvSpPr>
            <a:spLocks noGrp="1"/>
          </p:cNvSpPr>
          <p:nvPr>
            <p:ph type="ftr" sz="quarter" idx="3"/>
          </p:nvPr>
        </p:nvSpPr>
        <p:spPr>
          <a:xfrm>
            <a:off x="761999" y="6208778"/>
            <a:ext cx="4873869" cy="365125"/>
          </a:xfrm>
          <a:prstGeom prst="rect">
            <a:avLst/>
          </a:prstGeom>
        </p:spPr>
        <p:txBody>
          <a:bodyPr vert="horz" lIns="91440" tIns="45720" rIns="91440" bIns="45720" rtlCol="0" anchor="ctr"/>
          <a:lstStyle>
            <a:lvl1pPr algn="l">
              <a:defRPr sz="900" b="1">
                <a:solidFill>
                  <a:schemeClr val="tx2">
                    <a:lumMod val="90000"/>
                    <a:lumOff val="10000"/>
                  </a:schemeClr>
                </a:solidFill>
              </a:defRPr>
            </a:lvl1pPr>
          </a:lstStyle>
          <a:p>
            <a:r>
              <a:rPr lang="en-US" dirty="0" smtClean="0"/>
              <a:t>Prof. Dr. Harun TANRIVERMİŞ, </a:t>
            </a:r>
            <a:r>
              <a:rPr lang="en-US" dirty="0" err="1" smtClean="0"/>
              <a:t>Yrd</a:t>
            </a:r>
            <a:r>
              <a:rPr lang="en-US" dirty="0" smtClean="0"/>
              <a:t>. </a:t>
            </a:r>
            <a:r>
              <a:rPr lang="en-US" dirty="0" err="1" smtClean="0"/>
              <a:t>Doç</a:t>
            </a:r>
            <a:r>
              <a:rPr lang="en-US" dirty="0" smtClean="0"/>
              <a:t>. Dr. </a:t>
            </a:r>
            <a:r>
              <a:rPr lang="en-US" dirty="0" err="1" smtClean="0"/>
              <a:t>Yeşim</a:t>
            </a:r>
            <a:r>
              <a:rPr lang="en-US" dirty="0" smtClean="0"/>
              <a:t> ALİEFENDİOĞLU </a:t>
            </a:r>
            <a:r>
              <a:rPr lang="en-US" dirty="0" err="1" smtClean="0"/>
              <a:t>Ekonomi</a:t>
            </a:r>
            <a:r>
              <a:rPr lang="en-US" dirty="0" smtClean="0"/>
              <a:t> I 2016-2017 </a:t>
            </a:r>
            <a:r>
              <a:rPr lang="en-US" dirty="0" err="1" smtClean="0"/>
              <a:t>Güz</a:t>
            </a:r>
            <a:r>
              <a:rPr lang="en-US" dirty="0" smtClean="0"/>
              <a:t> </a:t>
            </a:r>
            <a:r>
              <a:rPr lang="en-US" dirty="0" err="1" smtClean="0"/>
              <a:t>Dönemi</a:t>
            </a:r>
            <a:endParaRPr lang="en-US" dirty="0"/>
          </a:p>
        </p:txBody>
      </p:sp>
      <p:sp>
        <p:nvSpPr>
          <p:cNvPr id="6" name="Slide Number Placeholder 5"/>
          <p:cNvSpPr>
            <a:spLocks noGrp="1"/>
          </p:cNvSpPr>
          <p:nvPr>
            <p:ph type="sldNum" sz="quarter" idx="4"/>
          </p:nvPr>
        </p:nvSpPr>
        <p:spPr>
          <a:xfrm>
            <a:off x="7620000" y="5687570"/>
            <a:ext cx="762000" cy="365125"/>
          </a:xfrm>
          <a:prstGeom prst="rect">
            <a:avLst/>
          </a:prstGeom>
        </p:spPr>
        <p:txBody>
          <a:bodyPr vert="horz" lIns="91440" tIns="45720" rIns="91440" bIns="45720" rtlCol="0" anchor="ctr"/>
          <a:lstStyle>
            <a:lvl1pPr algn="r">
              <a:defRPr sz="1800">
                <a:solidFill>
                  <a:schemeClr val="tx1">
                    <a:lumMod val="85000"/>
                    <a:lumOff val="15000"/>
                  </a:schemeClr>
                </a:solidFill>
                <a:latin typeface="+mj-lt"/>
              </a:defRPr>
            </a:lvl1pPr>
          </a:lstStyle>
          <a:p>
            <a:fld id="{450E119D-8EDB-4D0A-AB54-479909DD9FBC}"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6328270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685800" rtl="0" eaLnBrk="1" latinLnBrk="0" hangingPunct="1">
        <a:spcBef>
          <a:spcPct val="0"/>
        </a:spcBef>
        <a:buNone/>
        <a:defRPr sz="405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05740" indent="-205740" algn="l" defTabSz="6858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1pPr>
      <a:lvl2pPr marL="445770" indent="-205740" algn="l" defTabSz="685800" rtl="0" eaLnBrk="1" latinLnBrk="0" hangingPunct="1">
        <a:spcBef>
          <a:spcPct val="20000"/>
        </a:spcBef>
        <a:buClr>
          <a:schemeClr val="accent1"/>
        </a:buClr>
        <a:buFont typeface="Arial" pitchFamily="34" charset="0"/>
        <a:buChar char="•"/>
        <a:defRPr sz="1650" kern="1200">
          <a:solidFill>
            <a:schemeClr val="tx2"/>
          </a:solidFill>
          <a:latin typeface="+mn-lt"/>
          <a:ea typeface="+mn-ea"/>
          <a:cs typeface="+mn-cs"/>
        </a:defRPr>
      </a:lvl2pPr>
      <a:lvl3pPr marL="651510" indent="-171450" algn="l" defTabSz="685800" rtl="0" eaLnBrk="1" latinLnBrk="0" hangingPunct="1">
        <a:spcBef>
          <a:spcPct val="20000"/>
        </a:spcBef>
        <a:buClr>
          <a:schemeClr val="accent1"/>
        </a:buClr>
        <a:buFont typeface="Arial" pitchFamily="34" charset="0"/>
        <a:buChar char="•"/>
        <a:defRPr sz="1500" kern="1200">
          <a:solidFill>
            <a:schemeClr val="tx2"/>
          </a:solidFill>
          <a:latin typeface="+mn-lt"/>
          <a:ea typeface="+mn-ea"/>
          <a:cs typeface="+mn-cs"/>
        </a:defRPr>
      </a:lvl3pPr>
      <a:lvl4pPr marL="857250" indent="-171450" algn="l" defTabSz="685800" rtl="0" eaLnBrk="1" latinLnBrk="0" hangingPunct="1">
        <a:spcBef>
          <a:spcPct val="20000"/>
        </a:spcBef>
        <a:buClr>
          <a:schemeClr val="accent1"/>
        </a:buClr>
        <a:buFont typeface="Arial" pitchFamily="34" charset="0"/>
        <a:buChar char="•"/>
        <a:defRPr sz="1350" kern="1200">
          <a:solidFill>
            <a:schemeClr val="tx2"/>
          </a:solidFill>
          <a:latin typeface="+mn-lt"/>
          <a:ea typeface="+mn-ea"/>
          <a:cs typeface="+mn-cs"/>
        </a:defRPr>
      </a:lvl4pPr>
      <a:lvl5pPr marL="1028700" indent="-171450" algn="l" defTabSz="685800" rtl="0" eaLnBrk="1" latinLnBrk="0" hangingPunct="1">
        <a:spcBef>
          <a:spcPct val="20000"/>
        </a:spcBef>
        <a:buClr>
          <a:schemeClr val="accent1"/>
        </a:buClr>
        <a:buFont typeface="Arial" pitchFamily="34" charset="0"/>
        <a:buChar char="•"/>
        <a:defRPr sz="1350" kern="1200" baseline="0">
          <a:solidFill>
            <a:schemeClr val="tx2"/>
          </a:solidFill>
          <a:latin typeface="+mn-lt"/>
          <a:ea typeface="+mn-ea"/>
          <a:cs typeface="+mn-cs"/>
        </a:defRPr>
      </a:lvl5pPr>
      <a:lvl6pPr marL="1234440" indent="-171450" algn="l" defTabSz="685800" rtl="0" eaLnBrk="1" latinLnBrk="0" hangingPunct="1">
        <a:spcBef>
          <a:spcPct val="20000"/>
        </a:spcBef>
        <a:buClr>
          <a:schemeClr val="accent1"/>
        </a:buClr>
        <a:buFont typeface="Arial" pitchFamily="34" charset="0"/>
        <a:buChar char="•"/>
        <a:defRPr sz="1200" kern="1200">
          <a:solidFill>
            <a:schemeClr val="tx2"/>
          </a:solidFill>
          <a:latin typeface="+mn-lt"/>
          <a:ea typeface="+mn-ea"/>
          <a:cs typeface="+mn-cs"/>
        </a:defRPr>
      </a:lvl6pPr>
      <a:lvl7pPr marL="1426464" indent="-171450" algn="l" defTabSz="685800" rtl="0" eaLnBrk="1" latinLnBrk="0" hangingPunct="1">
        <a:spcBef>
          <a:spcPct val="20000"/>
        </a:spcBef>
        <a:buClr>
          <a:schemeClr val="accent1"/>
        </a:buClr>
        <a:buFont typeface="Arial" pitchFamily="34" charset="0"/>
        <a:buChar char="•"/>
        <a:defRPr sz="1200" kern="1200">
          <a:solidFill>
            <a:schemeClr val="tx2"/>
          </a:solidFill>
          <a:latin typeface="+mn-lt"/>
          <a:ea typeface="+mn-ea"/>
          <a:cs typeface="+mn-cs"/>
        </a:defRPr>
      </a:lvl7pPr>
      <a:lvl8pPr marL="1645920" indent="-171450" algn="l" defTabSz="685800" rtl="0" eaLnBrk="1" latinLnBrk="0" hangingPunct="1">
        <a:spcBef>
          <a:spcPct val="20000"/>
        </a:spcBef>
        <a:buClr>
          <a:schemeClr val="accent1"/>
        </a:buClr>
        <a:buFont typeface="Arial" pitchFamily="34" charset="0"/>
        <a:buChar char="•"/>
        <a:defRPr sz="1200" kern="1200">
          <a:solidFill>
            <a:schemeClr val="tx2"/>
          </a:solidFill>
          <a:latin typeface="+mn-lt"/>
          <a:ea typeface="+mn-ea"/>
          <a:cs typeface="+mn-cs"/>
        </a:defRPr>
      </a:lvl8pPr>
      <a:lvl9pPr marL="1851660" indent="-171450" algn="l" defTabSz="685800" rtl="0" eaLnBrk="1" latinLnBrk="0" hangingPunct="1">
        <a:spcBef>
          <a:spcPct val="20000"/>
        </a:spcBef>
        <a:buClr>
          <a:schemeClr val="accent1"/>
        </a:buClr>
        <a:buFont typeface="Arial" pitchFamily="34" charset="0"/>
        <a:buChar char="•"/>
        <a:defRPr sz="1200" kern="120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6248400" y="6208778"/>
            <a:ext cx="2133600" cy="365125"/>
          </a:xfrm>
          <a:prstGeom prst="rect">
            <a:avLst/>
          </a:prstGeom>
        </p:spPr>
        <p:txBody>
          <a:bodyPr vert="horz" lIns="91440" tIns="45720" rIns="91440" bIns="45720" rtlCol="0" anchor="ctr"/>
          <a:lstStyle>
            <a:lvl1pPr algn="r">
              <a:defRPr sz="900" b="1">
                <a:solidFill>
                  <a:schemeClr val="tx2">
                    <a:lumMod val="90000"/>
                    <a:lumOff val="10000"/>
                  </a:schemeClr>
                </a:solidFill>
                <a:latin typeface="+mn-lt"/>
              </a:defRPr>
            </a:lvl1pPr>
          </a:lstStyle>
          <a:p>
            <a:fld id="{39369955-C8A4-4023-9F6B-3A82C0FA9480}" type="datetime1">
              <a:rPr lang="en-US" smtClean="0"/>
              <a:t>2/27/2020</a:t>
            </a:fld>
            <a:endParaRPr lang="tr-TR"/>
          </a:p>
        </p:txBody>
      </p:sp>
      <p:sp>
        <p:nvSpPr>
          <p:cNvPr id="5" name="Footer Placeholder 4"/>
          <p:cNvSpPr>
            <a:spLocks noGrp="1"/>
          </p:cNvSpPr>
          <p:nvPr>
            <p:ph type="ftr" sz="quarter" idx="3"/>
          </p:nvPr>
        </p:nvSpPr>
        <p:spPr>
          <a:xfrm>
            <a:off x="761999" y="6208778"/>
            <a:ext cx="4873869" cy="365125"/>
          </a:xfrm>
          <a:prstGeom prst="rect">
            <a:avLst/>
          </a:prstGeom>
        </p:spPr>
        <p:txBody>
          <a:bodyPr vert="horz" lIns="91440" tIns="45720" rIns="91440" bIns="45720" rtlCol="0" anchor="ctr"/>
          <a:lstStyle>
            <a:lvl1pPr algn="l">
              <a:defRPr sz="900" b="1">
                <a:solidFill>
                  <a:schemeClr val="tx2">
                    <a:lumMod val="90000"/>
                    <a:lumOff val="10000"/>
                  </a:schemeClr>
                </a:solidFill>
              </a:defRPr>
            </a:lvl1pPr>
          </a:lstStyle>
          <a:p>
            <a:r>
              <a:rPr lang="tr-TR" smtClean="0"/>
              <a:t>Prof. Dr. Harun TANRIVERMİŞ, Yrd. Doç. Dr. Yeşim ALİEFENDİOĞLU Ekonomi I 2016-2017 Güz Dönemi</a:t>
            </a:r>
            <a:endParaRPr lang="tr-TR"/>
          </a:p>
        </p:txBody>
      </p:sp>
      <p:sp>
        <p:nvSpPr>
          <p:cNvPr id="6" name="Slide Number Placeholder 5"/>
          <p:cNvSpPr>
            <a:spLocks noGrp="1"/>
          </p:cNvSpPr>
          <p:nvPr>
            <p:ph type="sldNum" sz="quarter" idx="4"/>
          </p:nvPr>
        </p:nvSpPr>
        <p:spPr>
          <a:xfrm>
            <a:off x="7620000" y="5687570"/>
            <a:ext cx="762000" cy="365125"/>
          </a:xfrm>
          <a:prstGeom prst="rect">
            <a:avLst/>
          </a:prstGeom>
        </p:spPr>
        <p:txBody>
          <a:bodyPr vert="horz" lIns="91440" tIns="45720" rIns="91440" bIns="45720" rtlCol="0" anchor="ctr"/>
          <a:lstStyle>
            <a:lvl1pPr algn="r">
              <a:defRPr sz="1800">
                <a:solidFill>
                  <a:schemeClr val="tx1">
                    <a:lumMod val="85000"/>
                    <a:lumOff val="15000"/>
                  </a:schemeClr>
                </a:solidFill>
                <a:latin typeface="+mj-lt"/>
              </a:defRPr>
            </a:lvl1pPr>
          </a:lstStyle>
          <a:p>
            <a:fld id="{B1DEFA8C-F947-479F-BE07-76B6B3F80BF1}" type="slidenum">
              <a:rPr lang="tr-TR" smtClean="0"/>
              <a:pPr/>
              <a:t>‹#›</a:t>
            </a:fld>
            <a:endParaRPr lang="tr-TR"/>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94172972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Lst>
  <p:hf sldNum="0" hdr="0" dt="0"/>
  <p:txStyles>
    <p:titleStyle>
      <a:lvl1pPr algn="l" defTabSz="685800" rtl="0" eaLnBrk="1" latinLnBrk="0" hangingPunct="1">
        <a:spcBef>
          <a:spcPct val="0"/>
        </a:spcBef>
        <a:buNone/>
        <a:defRPr sz="405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05740" indent="-205740" algn="l" defTabSz="6858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1pPr>
      <a:lvl2pPr marL="445770" indent="-205740" algn="l" defTabSz="685800" rtl="0" eaLnBrk="1" latinLnBrk="0" hangingPunct="1">
        <a:spcBef>
          <a:spcPct val="20000"/>
        </a:spcBef>
        <a:buClr>
          <a:schemeClr val="accent1"/>
        </a:buClr>
        <a:buFont typeface="Arial" pitchFamily="34" charset="0"/>
        <a:buChar char="•"/>
        <a:defRPr sz="1650" kern="1200">
          <a:solidFill>
            <a:schemeClr val="tx2"/>
          </a:solidFill>
          <a:latin typeface="+mn-lt"/>
          <a:ea typeface="+mn-ea"/>
          <a:cs typeface="+mn-cs"/>
        </a:defRPr>
      </a:lvl2pPr>
      <a:lvl3pPr marL="651510" indent="-171450" algn="l" defTabSz="685800" rtl="0" eaLnBrk="1" latinLnBrk="0" hangingPunct="1">
        <a:spcBef>
          <a:spcPct val="20000"/>
        </a:spcBef>
        <a:buClr>
          <a:schemeClr val="accent1"/>
        </a:buClr>
        <a:buFont typeface="Arial" pitchFamily="34" charset="0"/>
        <a:buChar char="•"/>
        <a:defRPr sz="1500" kern="1200">
          <a:solidFill>
            <a:schemeClr val="tx2"/>
          </a:solidFill>
          <a:latin typeface="+mn-lt"/>
          <a:ea typeface="+mn-ea"/>
          <a:cs typeface="+mn-cs"/>
        </a:defRPr>
      </a:lvl3pPr>
      <a:lvl4pPr marL="857250" indent="-171450" algn="l" defTabSz="685800" rtl="0" eaLnBrk="1" latinLnBrk="0" hangingPunct="1">
        <a:spcBef>
          <a:spcPct val="20000"/>
        </a:spcBef>
        <a:buClr>
          <a:schemeClr val="accent1"/>
        </a:buClr>
        <a:buFont typeface="Arial" pitchFamily="34" charset="0"/>
        <a:buChar char="•"/>
        <a:defRPr sz="1350" kern="1200">
          <a:solidFill>
            <a:schemeClr val="tx2"/>
          </a:solidFill>
          <a:latin typeface="+mn-lt"/>
          <a:ea typeface="+mn-ea"/>
          <a:cs typeface="+mn-cs"/>
        </a:defRPr>
      </a:lvl4pPr>
      <a:lvl5pPr marL="1028700" indent="-171450" algn="l" defTabSz="685800" rtl="0" eaLnBrk="1" latinLnBrk="0" hangingPunct="1">
        <a:spcBef>
          <a:spcPct val="20000"/>
        </a:spcBef>
        <a:buClr>
          <a:schemeClr val="accent1"/>
        </a:buClr>
        <a:buFont typeface="Arial" pitchFamily="34" charset="0"/>
        <a:buChar char="•"/>
        <a:defRPr sz="1350" kern="1200" baseline="0">
          <a:solidFill>
            <a:schemeClr val="tx2"/>
          </a:solidFill>
          <a:latin typeface="+mn-lt"/>
          <a:ea typeface="+mn-ea"/>
          <a:cs typeface="+mn-cs"/>
        </a:defRPr>
      </a:lvl5pPr>
      <a:lvl6pPr marL="1234440" indent="-171450" algn="l" defTabSz="685800" rtl="0" eaLnBrk="1" latinLnBrk="0" hangingPunct="1">
        <a:spcBef>
          <a:spcPct val="20000"/>
        </a:spcBef>
        <a:buClr>
          <a:schemeClr val="accent1"/>
        </a:buClr>
        <a:buFont typeface="Arial" pitchFamily="34" charset="0"/>
        <a:buChar char="•"/>
        <a:defRPr sz="1200" kern="1200">
          <a:solidFill>
            <a:schemeClr val="tx2"/>
          </a:solidFill>
          <a:latin typeface="+mn-lt"/>
          <a:ea typeface="+mn-ea"/>
          <a:cs typeface="+mn-cs"/>
        </a:defRPr>
      </a:lvl6pPr>
      <a:lvl7pPr marL="1426464" indent="-171450" algn="l" defTabSz="685800" rtl="0" eaLnBrk="1" latinLnBrk="0" hangingPunct="1">
        <a:spcBef>
          <a:spcPct val="20000"/>
        </a:spcBef>
        <a:buClr>
          <a:schemeClr val="accent1"/>
        </a:buClr>
        <a:buFont typeface="Arial" pitchFamily="34" charset="0"/>
        <a:buChar char="•"/>
        <a:defRPr sz="1200" kern="1200">
          <a:solidFill>
            <a:schemeClr val="tx2"/>
          </a:solidFill>
          <a:latin typeface="+mn-lt"/>
          <a:ea typeface="+mn-ea"/>
          <a:cs typeface="+mn-cs"/>
        </a:defRPr>
      </a:lvl7pPr>
      <a:lvl8pPr marL="1645920" indent="-171450" algn="l" defTabSz="685800" rtl="0" eaLnBrk="1" latinLnBrk="0" hangingPunct="1">
        <a:spcBef>
          <a:spcPct val="20000"/>
        </a:spcBef>
        <a:buClr>
          <a:schemeClr val="accent1"/>
        </a:buClr>
        <a:buFont typeface="Arial" pitchFamily="34" charset="0"/>
        <a:buChar char="•"/>
        <a:defRPr sz="1200" kern="1200">
          <a:solidFill>
            <a:schemeClr val="tx2"/>
          </a:solidFill>
          <a:latin typeface="+mn-lt"/>
          <a:ea typeface="+mn-ea"/>
          <a:cs typeface="+mn-cs"/>
        </a:defRPr>
      </a:lvl8pPr>
      <a:lvl9pPr marL="1851660" indent="-171450" algn="l" defTabSz="685800" rtl="0" eaLnBrk="1" latinLnBrk="0" hangingPunct="1">
        <a:spcBef>
          <a:spcPct val="20000"/>
        </a:spcBef>
        <a:buClr>
          <a:schemeClr val="accent1"/>
        </a:buClr>
        <a:buFont typeface="Arial" pitchFamily="34" charset="0"/>
        <a:buChar char="•"/>
        <a:defRPr sz="1200" kern="120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Resim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0" y="2"/>
            <a:ext cx="9144000"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11264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Lst>
  <p:hf sldNum="0" hdr="0" dt="0"/>
  <p:txStyles>
    <p:titleStyle>
      <a:lvl1pPr algn="l" rtl="0" eaLnBrk="1" fontAlgn="base" hangingPunct="1">
        <a:lnSpc>
          <a:spcPct val="90000"/>
        </a:lnSpc>
        <a:spcBef>
          <a:spcPct val="0"/>
        </a:spcBef>
        <a:spcAft>
          <a:spcPct val="0"/>
        </a:spcAft>
        <a:defRPr lang="tr-TR" sz="1500" b="1" kern="1200" dirty="0">
          <a:solidFill>
            <a:srgbClr val="160093"/>
          </a:solidFill>
          <a:latin typeface="Arial"/>
          <a:ea typeface="ＭＳ Ｐゴシック" charset="0"/>
          <a:cs typeface="Arial"/>
        </a:defRPr>
      </a:lvl1pPr>
      <a:lvl2pPr algn="l" rtl="0" eaLnBrk="1" fontAlgn="base" hangingPunct="1">
        <a:lnSpc>
          <a:spcPct val="90000"/>
        </a:lnSpc>
        <a:spcBef>
          <a:spcPct val="0"/>
        </a:spcBef>
        <a:spcAft>
          <a:spcPct val="0"/>
        </a:spcAft>
        <a:defRPr sz="1500" b="1">
          <a:solidFill>
            <a:srgbClr val="160093"/>
          </a:solidFill>
          <a:latin typeface="Arial" panose="020B0604020202020204" pitchFamily="34" charset="0"/>
          <a:ea typeface="ＭＳ Ｐゴシック" panose="020B0600070205080204" pitchFamily="34" charset="-128"/>
          <a:cs typeface="Arial" panose="020B0604020202020204" pitchFamily="34" charset="0"/>
        </a:defRPr>
      </a:lvl2pPr>
      <a:lvl3pPr algn="l" rtl="0" eaLnBrk="1" fontAlgn="base" hangingPunct="1">
        <a:lnSpc>
          <a:spcPct val="90000"/>
        </a:lnSpc>
        <a:spcBef>
          <a:spcPct val="0"/>
        </a:spcBef>
        <a:spcAft>
          <a:spcPct val="0"/>
        </a:spcAft>
        <a:defRPr sz="1500" b="1">
          <a:solidFill>
            <a:srgbClr val="160093"/>
          </a:solidFill>
          <a:latin typeface="Arial" panose="020B0604020202020204" pitchFamily="34" charset="0"/>
          <a:ea typeface="ＭＳ Ｐゴシック" panose="020B0600070205080204" pitchFamily="34" charset="-128"/>
          <a:cs typeface="Arial" panose="020B0604020202020204" pitchFamily="34" charset="0"/>
        </a:defRPr>
      </a:lvl3pPr>
      <a:lvl4pPr algn="l" rtl="0" eaLnBrk="1" fontAlgn="base" hangingPunct="1">
        <a:lnSpc>
          <a:spcPct val="90000"/>
        </a:lnSpc>
        <a:spcBef>
          <a:spcPct val="0"/>
        </a:spcBef>
        <a:spcAft>
          <a:spcPct val="0"/>
        </a:spcAft>
        <a:defRPr sz="1500" b="1">
          <a:solidFill>
            <a:srgbClr val="160093"/>
          </a:solidFill>
          <a:latin typeface="Arial" panose="020B0604020202020204" pitchFamily="34" charset="0"/>
          <a:ea typeface="ＭＳ Ｐゴシック" panose="020B0600070205080204" pitchFamily="34" charset="-128"/>
          <a:cs typeface="Arial" panose="020B0604020202020204" pitchFamily="34" charset="0"/>
        </a:defRPr>
      </a:lvl4pPr>
      <a:lvl5pPr algn="l" rtl="0" eaLnBrk="1" fontAlgn="base" hangingPunct="1">
        <a:lnSpc>
          <a:spcPct val="90000"/>
        </a:lnSpc>
        <a:spcBef>
          <a:spcPct val="0"/>
        </a:spcBef>
        <a:spcAft>
          <a:spcPct val="0"/>
        </a:spcAft>
        <a:defRPr sz="1500" b="1">
          <a:solidFill>
            <a:srgbClr val="160093"/>
          </a:solidFill>
          <a:latin typeface="Arial" panose="020B0604020202020204" pitchFamily="34" charset="0"/>
          <a:ea typeface="ＭＳ Ｐゴシック" panose="020B0600070205080204" pitchFamily="34" charset="-128"/>
          <a:cs typeface="Arial" panose="020B0604020202020204" pitchFamily="34" charset="0"/>
        </a:defRPr>
      </a:lvl5pPr>
      <a:lvl6pPr marL="342900" algn="l" rtl="0" eaLnBrk="1" fontAlgn="base" hangingPunct="1">
        <a:lnSpc>
          <a:spcPct val="90000"/>
        </a:lnSpc>
        <a:spcBef>
          <a:spcPct val="0"/>
        </a:spcBef>
        <a:spcAft>
          <a:spcPct val="0"/>
        </a:spcAft>
        <a:defRPr sz="1500" b="1">
          <a:solidFill>
            <a:srgbClr val="160093"/>
          </a:solidFill>
          <a:latin typeface="Arial" panose="020B0604020202020204" pitchFamily="34" charset="0"/>
          <a:ea typeface="ＭＳ Ｐゴシック" panose="020B0600070205080204" pitchFamily="34" charset="-128"/>
          <a:cs typeface="Arial" panose="020B0604020202020204" pitchFamily="34" charset="0"/>
        </a:defRPr>
      </a:lvl6pPr>
      <a:lvl7pPr marL="685800" algn="l" rtl="0" eaLnBrk="1" fontAlgn="base" hangingPunct="1">
        <a:lnSpc>
          <a:spcPct val="90000"/>
        </a:lnSpc>
        <a:spcBef>
          <a:spcPct val="0"/>
        </a:spcBef>
        <a:spcAft>
          <a:spcPct val="0"/>
        </a:spcAft>
        <a:defRPr sz="1500" b="1">
          <a:solidFill>
            <a:srgbClr val="160093"/>
          </a:solidFill>
          <a:latin typeface="Arial" panose="020B0604020202020204" pitchFamily="34" charset="0"/>
          <a:ea typeface="ＭＳ Ｐゴシック" panose="020B0600070205080204" pitchFamily="34" charset="-128"/>
          <a:cs typeface="Arial" panose="020B0604020202020204" pitchFamily="34" charset="0"/>
        </a:defRPr>
      </a:lvl7pPr>
      <a:lvl8pPr marL="1028700" algn="l" rtl="0" eaLnBrk="1" fontAlgn="base" hangingPunct="1">
        <a:lnSpc>
          <a:spcPct val="90000"/>
        </a:lnSpc>
        <a:spcBef>
          <a:spcPct val="0"/>
        </a:spcBef>
        <a:spcAft>
          <a:spcPct val="0"/>
        </a:spcAft>
        <a:defRPr sz="1500" b="1">
          <a:solidFill>
            <a:srgbClr val="160093"/>
          </a:solidFill>
          <a:latin typeface="Arial" panose="020B0604020202020204" pitchFamily="34" charset="0"/>
          <a:ea typeface="ＭＳ Ｐゴシック" panose="020B0600070205080204" pitchFamily="34" charset="-128"/>
          <a:cs typeface="Arial" panose="020B0604020202020204" pitchFamily="34" charset="0"/>
        </a:defRPr>
      </a:lvl8pPr>
      <a:lvl9pPr marL="1371600" algn="l" rtl="0" eaLnBrk="1" fontAlgn="base" hangingPunct="1">
        <a:lnSpc>
          <a:spcPct val="90000"/>
        </a:lnSpc>
        <a:spcBef>
          <a:spcPct val="0"/>
        </a:spcBef>
        <a:spcAft>
          <a:spcPct val="0"/>
        </a:spcAft>
        <a:defRPr sz="1500" b="1">
          <a:solidFill>
            <a:srgbClr val="160093"/>
          </a:solidFill>
          <a:latin typeface="Arial" panose="020B0604020202020204" pitchFamily="34" charset="0"/>
          <a:ea typeface="ＭＳ Ｐゴシック" panose="020B0600070205080204" pitchFamily="34" charset="-128"/>
          <a:cs typeface="Arial" panose="020B0604020202020204" pitchFamily="34" charset="0"/>
        </a:defRPr>
      </a:lvl9pPr>
    </p:titleStyle>
    <p:bodyStyle>
      <a:lvl1pPr marL="171450" indent="-171450" algn="l" rtl="0" eaLnBrk="1" fontAlgn="base" hangingPunct="1">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rtl="0" eaLnBrk="1" fontAlgn="base" hangingPunct="1">
        <a:lnSpc>
          <a:spcPct val="90000"/>
        </a:lnSpc>
        <a:spcBef>
          <a:spcPts val="375"/>
        </a:spcBef>
        <a:spcAft>
          <a:spcPct val="0"/>
        </a:spcAft>
        <a:buFont typeface="Arial" panose="020B0604020202020204" pitchFamily="34" charset="0"/>
        <a:buChar char="•"/>
        <a:defRPr sz="1800" kern="1200">
          <a:solidFill>
            <a:schemeClr val="tx1"/>
          </a:solidFill>
          <a:latin typeface="+mn-lt"/>
          <a:ea typeface="+mn-ea"/>
          <a:cs typeface="+mn-cs"/>
        </a:defRPr>
      </a:lvl2pPr>
      <a:lvl3pPr marL="8572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rtl="0" eaLnBrk="1" fontAlgn="base" hangingPunct="1">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4pPr>
      <a:lvl5pPr marL="1543050" indent="-171450" algn="l" rtl="0" eaLnBrk="1" fontAlgn="base" hangingPunct="1">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tr-T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ikdörtgen 13"/>
          <p:cNvSpPr/>
          <p:nvPr/>
        </p:nvSpPr>
        <p:spPr>
          <a:xfrm>
            <a:off x="503198" y="1533155"/>
            <a:ext cx="8137603" cy="2357568"/>
          </a:xfrm>
          <a:prstGeom prst="rect">
            <a:avLst/>
          </a:prstGeom>
        </p:spPr>
        <p:txBody>
          <a:bodyPr wrap="square">
            <a:spAutoFit/>
          </a:bodyPr>
          <a:lstStyle/>
          <a:p>
            <a:pPr marL="0" lvl="1" algn="ctr">
              <a:spcBef>
                <a:spcPct val="20000"/>
              </a:spcBef>
              <a:buClr>
                <a:schemeClr val="accent1"/>
              </a:buClr>
            </a:pPr>
            <a:r>
              <a:rPr lang="tr-TR" sz="3200" b="1" dirty="0" smtClean="0"/>
              <a:t>GGY403</a:t>
            </a:r>
            <a:endParaRPr lang="tr-TR" sz="3200" b="1" dirty="0"/>
          </a:p>
          <a:p>
            <a:pPr marL="0" lvl="1" algn="ctr">
              <a:spcBef>
                <a:spcPct val="20000"/>
              </a:spcBef>
              <a:buClr>
                <a:schemeClr val="accent1"/>
              </a:buClr>
            </a:pPr>
            <a:endParaRPr lang="tr-TR" sz="3200" b="1" dirty="0"/>
          </a:p>
          <a:p>
            <a:pPr marL="0" lvl="1" algn="ctr">
              <a:spcBef>
                <a:spcPct val="20000"/>
              </a:spcBef>
              <a:buClr>
                <a:schemeClr val="accent1"/>
              </a:buClr>
            </a:pPr>
            <a:r>
              <a:rPr lang="tr-TR" sz="3200" b="1" dirty="0" smtClean="0"/>
              <a:t>Mali Analiz Teknikleri</a:t>
            </a:r>
            <a:endParaRPr lang="tr-TR" sz="3200" b="1" dirty="0"/>
          </a:p>
          <a:p>
            <a:pPr marL="0" lvl="1" algn="ctr">
              <a:spcBef>
                <a:spcPct val="20000"/>
              </a:spcBef>
              <a:buClr>
                <a:schemeClr val="accent1"/>
              </a:buClr>
            </a:pPr>
            <a:endParaRPr lang="tr-TR" sz="3200" b="1" dirty="0">
              <a:solidFill>
                <a:schemeClr val="tx2"/>
              </a:solidFill>
              <a:latin typeface="Arial" panose="020B0604020202020204" pitchFamily="34" charset="0"/>
              <a:cs typeface="Arial" panose="020B0604020202020204" pitchFamily="34" charset="0"/>
            </a:endParaRPr>
          </a:p>
        </p:txBody>
      </p:sp>
      <p:sp>
        <p:nvSpPr>
          <p:cNvPr id="13" name="Dikdörtgen 12"/>
          <p:cNvSpPr/>
          <p:nvPr/>
        </p:nvSpPr>
        <p:spPr>
          <a:xfrm>
            <a:off x="440762" y="4393802"/>
            <a:ext cx="8479708" cy="584775"/>
          </a:xfrm>
          <a:prstGeom prst="rect">
            <a:avLst/>
          </a:prstGeom>
        </p:spPr>
        <p:txBody>
          <a:bodyPr wrap="square">
            <a:spAutoFit/>
          </a:bodyPr>
          <a:lstStyle/>
          <a:p>
            <a:pPr algn="ctr">
              <a:spcAft>
                <a:spcPts val="0"/>
              </a:spcAft>
            </a:pPr>
            <a:r>
              <a:rPr lang="tr-TR" sz="1600" b="1" dirty="0" smtClean="0">
                <a:latin typeface="Arial" panose="020B0604020202020204" pitchFamily="34" charset="0"/>
                <a:ea typeface="Times New Roman" panose="02020603050405020304" pitchFamily="18" charset="0"/>
                <a:cs typeface="Arial" panose="020B0604020202020204" pitchFamily="34" charset="0"/>
              </a:rPr>
              <a:t>Doç. Dr. Erol DEMİR </a:t>
            </a:r>
          </a:p>
          <a:p>
            <a:pPr algn="ctr">
              <a:spcAft>
                <a:spcPts val="0"/>
              </a:spcAft>
            </a:pPr>
            <a:r>
              <a:rPr lang="tr-TR" sz="1600" dirty="0" smtClean="0">
                <a:latin typeface="Arial" panose="020B0604020202020204" pitchFamily="34" charset="0"/>
                <a:ea typeface="Times New Roman" panose="02020603050405020304" pitchFamily="18" charset="0"/>
                <a:cs typeface="Arial" panose="020B0604020202020204" pitchFamily="34" charset="0"/>
              </a:rPr>
              <a:t>Ankara </a:t>
            </a:r>
            <a:r>
              <a:rPr lang="tr-TR" sz="1600" dirty="0">
                <a:latin typeface="Arial" panose="020B0604020202020204" pitchFamily="34" charset="0"/>
                <a:ea typeface="Times New Roman" panose="02020603050405020304" pitchFamily="18" charset="0"/>
                <a:cs typeface="Arial" panose="020B0604020202020204" pitchFamily="34" charset="0"/>
              </a:rPr>
              <a:t>Üniversitesi UBF Gayrimenkul Geliştirme ve Yönetimi Bölümü </a:t>
            </a:r>
          </a:p>
        </p:txBody>
      </p:sp>
    </p:spTree>
    <p:extLst>
      <p:ext uri="{BB962C8B-B14F-4D97-AF65-F5344CB8AC3E}">
        <p14:creationId xmlns:p14="http://schemas.microsoft.com/office/powerpoint/2010/main" val="2044511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5"/>
          <p:cNvSpPr/>
          <p:nvPr/>
        </p:nvSpPr>
        <p:spPr>
          <a:xfrm>
            <a:off x="313079" y="531088"/>
            <a:ext cx="8517837" cy="539723"/>
          </a:xfrm>
          <a:prstGeom prst="rect">
            <a:avLst/>
          </a:prstGeom>
        </p:spPr>
        <p:txBody>
          <a:bodyPr/>
          <a:lstStyle/>
          <a:p>
            <a:pPr marL="0" lvl="1" algn="ctr">
              <a:spcBef>
                <a:spcPct val="20000"/>
              </a:spcBef>
              <a:buClr>
                <a:schemeClr val="accent1"/>
              </a:buClr>
            </a:pPr>
            <a:r>
              <a:rPr lang="tr-TR" sz="2400" b="1" dirty="0">
                <a:solidFill>
                  <a:srgbClr val="FF0000"/>
                </a:solidFill>
              </a:rPr>
              <a:t>BBN ANALİZİNİN UNSURLARI</a:t>
            </a:r>
          </a:p>
        </p:txBody>
      </p:sp>
      <p:sp>
        <p:nvSpPr>
          <p:cNvPr id="4" name="Unvan 3"/>
          <p:cNvSpPr>
            <a:spLocks noGrp="1"/>
          </p:cNvSpPr>
          <p:nvPr>
            <p:ph type="title"/>
          </p:nvPr>
        </p:nvSpPr>
        <p:spPr/>
        <p:txBody>
          <a:bodyPr/>
          <a:lstStyle/>
          <a:p>
            <a:r>
              <a:rPr lang="tr-TR" dirty="0" smtClean="0"/>
              <a:t>  </a:t>
            </a:r>
            <a:endParaRPr lang="en-US" dirty="0"/>
          </a:p>
        </p:txBody>
      </p:sp>
      <p:sp>
        <p:nvSpPr>
          <p:cNvPr id="5" name="Rectangle 1"/>
          <p:cNvSpPr txBox="1">
            <a:spLocks noChangeArrowheads="1"/>
          </p:cNvSpPr>
          <p:nvPr/>
        </p:nvSpPr>
        <p:spPr>
          <a:xfrm>
            <a:off x="471488" y="1278762"/>
            <a:ext cx="8513762" cy="4524315"/>
          </a:xfrm>
          <a:prstGeom prst="rect">
            <a:avLst/>
          </a:prstGeom>
        </p:spPr>
        <p:txBody>
          <a:bodyPr anchor="ctr">
            <a:spAutoFit/>
          </a:bodyPr>
          <a:lstStyle>
            <a:lvl1pPr marL="171450" indent="-171450" algn="l" rtl="0" eaLnBrk="1" fontAlgn="base" hangingPunct="1">
              <a:lnSpc>
                <a:spcPct val="90000"/>
              </a:lnSpc>
              <a:spcBef>
                <a:spcPts val="750"/>
              </a:spcBef>
              <a:spcAft>
                <a:spcPct val="0"/>
              </a:spcAft>
              <a:buClr>
                <a:srgbClr val="000099"/>
              </a:buClr>
              <a:buFont typeface="Wingdings" panose="05000000000000000000" pitchFamily="2" charset="2"/>
              <a:buChar char="q"/>
              <a:defRPr sz="2000" kern="1200">
                <a:solidFill>
                  <a:schemeClr val="tx1"/>
                </a:solidFill>
                <a:latin typeface="Arial" panose="020B0604020202020204" pitchFamily="34" charset="0"/>
                <a:ea typeface="+mn-ea"/>
                <a:cs typeface="Arial" panose="020B0604020202020204" pitchFamily="34" charset="0"/>
              </a:defRPr>
            </a:lvl1pPr>
            <a:lvl2pPr marL="514350" indent="-171450" algn="l" rtl="0" eaLnBrk="1" fontAlgn="base" hangingPunct="1">
              <a:lnSpc>
                <a:spcPct val="90000"/>
              </a:lnSpc>
              <a:spcBef>
                <a:spcPts val="375"/>
              </a:spcBef>
              <a:spcAft>
                <a:spcPct val="0"/>
              </a:spcAft>
              <a:buClr>
                <a:srgbClr val="000099"/>
              </a:buClr>
              <a:buFont typeface="Wingdings" panose="05000000000000000000" pitchFamily="2" charset="2"/>
              <a:buChar char="q"/>
              <a:defRPr sz="2000" kern="1200">
                <a:solidFill>
                  <a:schemeClr val="tx1"/>
                </a:solidFill>
                <a:latin typeface="Arial" panose="020B0604020202020204" pitchFamily="34" charset="0"/>
                <a:ea typeface="+mn-ea"/>
                <a:cs typeface="Arial" panose="020B0604020202020204" pitchFamily="34" charset="0"/>
              </a:defRPr>
            </a:lvl2pPr>
            <a:lvl3pPr marL="857250" indent="-171450" algn="l" rtl="0" eaLnBrk="1" fontAlgn="base" hangingPunct="1">
              <a:lnSpc>
                <a:spcPct val="90000"/>
              </a:lnSpc>
              <a:spcBef>
                <a:spcPts val="375"/>
              </a:spcBef>
              <a:spcAft>
                <a:spcPct val="0"/>
              </a:spcAft>
              <a:buClr>
                <a:srgbClr val="000099"/>
              </a:buClr>
              <a:buFont typeface="Wingdings" panose="05000000000000000000" pitchFamily="2" charset="2"/>
              <a:buChar char="q"/>
              <a:defRPr sz="2000" kern="1200">
                <a:solidFill>
                  <a:schemeClr val="tx1"/>
                </a:solidFill>
                <a:latin typeface="Arial" panose="020B0604020202020204" pitchFamily="34" charset="0"/>
                <a:ea typeface="+mn-ea"/>
                <a:cs typeface="Arial" panose="020B0604020202020204" pitchFamily="34" charset="0"/>
              </a:defRPr>
            </a:lvl3pPr>
            <a:lvl4pPr marL="1200150" indent="-171450" algn="l" rtl="0" eaLnBrk="1" fontAlgn="base" hangingPunct="1">
              <a:lnSpc>
                <a:spcPct val="90000"/>
              </a:lnSpc>
              <a:spcBef>
                <a:spcPts val="375"/>
              </a:spcBef>
              <a:spcAft>
                <a:spcPct val="0"/>
              </a:spcAft>
              <a:buClr>
                <a:srgbClr val="000099"/>
              </a:buClr>
              <a:buFont typeface="Wingdings" panose="05000000000000000000" pitchFamily="2" charset="2"/>
              <a:buChar char="q"/>
              <a:defRPr sz="2000" kern="1200">
                <a:solidFill>
                  <a:schemeClr val="tx1"/>
                </a:solidFill>
                <a:latin typeface="Arial" panose="020B0604020202020204" pitchFamily="34" charset="0"/>
                <a:ea typeface="+mn-ea"/>
                <a:cs typeface="Arial" panose="020B0604020202020204" pitchFamily="34" charset="0"/>
              </a:defRPr>
            </a:lvl4pPr>
            <a:lvl5pPr marL="1543050" indent="-171450" algn="l" rtl="0" eaLnBrk="1" fontAlgn="base" hangingPunct="1">
              <a:lnSpc>
                <a:spcPct val="90000"/>
              </a:lnSpc>
              <a:spcBef>
                <a:spcPts val="375"/>
              </a:spcBef>
              <a:spcAft>
                <a:spcPct val="0"/>
              </a:spcAft>
              <a:buClr>
                <a:srgbClr val="000099"/>
              </a:buClr>
              <a:buFont typeface="Wingdings" panose="05000000000000000000" pitchFamily="2" charset="2"/>
              <a:buChar char="q"/>
              <a:defRPr sz="20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ct val="0"/>
              </a:spcBef>
              <a:buFontTx/>
              <a:buNone/>
            </a:pPr>
            <a:r>
              <a:rPr lang="tr-TR" altLang="zh-CN" smtClean="0">
                <a:solidFill>
                  <a:srgbClr val="000000"/>
                </a:solidFill>
              </a:rPr>
              <a:t>ÖRNEK:</a:t>
            </a:r>
            <a:endParaRPr lang="tr-TR" altLang="zh-CN" b="1" smtClean="0"/>
          </a:p>
          <a:p>
            <a:pPr marL="0" indent="0">
              <a:spcBef>
                <a:spcPct val="0"/>
              </a:spcBef>
              <a:buFontTx/>
              <a:buNone/>
            </a:pPr>
            <a:r>
              <a:rPr lang="tr-TR" altLang="zh-CN" smtClean="0">
                <a:solidFill>
                  <a:srgbClr val="000000"/>
                </a:solidFill>
              </a:rPr>
              <a:t>Birim satış Fiyatı:                    5 000 TL./b</a:t>
            </a:r>
            <a:endParaRPr lang="tr-TR" altLang="zh-CN" b="1" smtClean="0"/>
          </a:p>
          <a:p>
            <a:pPr marL="0" indent="0">
              <a:spcBef>
                <a:spcPct val="0"/>
              </a:spcBef>
              <a:buFontTx/>
              <a:buNone/>
            </a:pPr>
            <a:r>
              <a:rPr lang="tr-TR" altLang="zh-CN" smtClean="0">
                <a:solidFill>
                  <a:srgbClr val="000000"/>
                </a:solidFill>
              </a:rPr>
              <a:t>Birim değişken Maliyet:          3 600 TL./b</a:t>
            </a:r>
            <a:endParaRPr lang="tr-TR" altLang="zh-CN" b="1" smtClean="0"/>
          </a:p>
          <a:p>
            <a:pPr marL="0" indent="0">
              <a:spcBef>
                <a:spcPct val="0"/>
              </a:spcBef>
              <a:buFontTx/>
              <a:buNone/>
            </a:pPr>
            <a:r>
              <a:rPr lang="tr-TR" altLang="zh-CN" smtClean="0">
                <a:solidFill>
                  <a:srgbClr val="000000"/>
                </a:solidFill>
              </a:rPr>
              <a:t>Toplam Sabit Maliyet:      1 260 000 TL.</a:t>
            </a:r>
            <a:endParaRPr lang="tr-TR" altLang="zh-CN" b="1" smtClean="0"/>
          </a:p>
          <a:p>
            <a:pPr marL="0" indent="0">
              <a:spcBef>
                <a:spcPct val="0"/>
              </a:spcBef>
              <a:buFontTx/>
              <a:buNone/>
            </a:pPr>
            <a:r>
              <a:rPr lang="tr-TR" altLang="zh-CN" smtClean="0">
                <a:solidFill>
                  <a:srgbClr val="000000"/>
                </a:solidFill>
              </a:rPr>
              <a:t>Üretim Miktarı:                         1 000 Adet  olduğunu varsayalım.</a:t>
            </a:r>
            <a:endParaRPr lang="tr-TR" altLang="zh-CN" b="1" smtClean="0"/>
          </a:p>
          <a:p>
            <a:pPr marL="0" indent="0">
              <a:spcBef>
                <a:spcPct val="0"/>
              </a:spcBef>
              <a:buFontTx/>
              <a:buNone/>
            </a:pPr>
            <a:r>
              <a:rPr lang="tr-TR" altLang="zh-CN" smtClean="0">
                <a:solidFill>
                  <a:srgbClr val="000000"/>
                </a:solidFill>
              </a:rPr>
              <a:t> </a:t>
            </a:r>
            <a:endParaRPr lang="tr-TR" altLang="zh-CN" b="1" smtClean="0"/>
          </a:p>
          <a:p>
            <a:pPr marL="0" indent="0">
              <a:spcBef>
                <a:spcPct val="0"/>
              </a:spcBef>
              <a:buFontTx/>
              <a:buNone/>
            </a:pPr>
            <a:r>
              <a:rPr lang="tr-TR" altLang="zh-CN" smtClean="0">
                <a:solidFill>
                  <a:srgbClr val="000000"/>
                </a:solidFill>
              </a:rPr>
              <a:t>Bu durumda:</a:t>
            </a:r>
            <a:endParaRPr lang="tr-TR" altLang="zh-CN" b="1" smtClean="0"/>
          </a:p>
          <a:p>
            <a:pPr marL="0" indent="0">
              <a:spcBef>
                <a:spcPct val="0"/>
              </a:spcBef>
              <a:buFontTx/>
              <a:buNone/>
            </a:pPr>
            <a:r>
              <a:rPr lang="tr-TR" altLang="zh-CN" smtClean="0">
                <a:solidFill>
                  <a:srgbClr val="000000"/>
                </a:solidFill>
              </a:rPr>
              <a:t> Katkı Payı:       5 000 - 3 600 = 1 400 TL./b</a:t>
            </a:r>
            <a:endParaRPr lang="tr-TR" altLang="zh-CN" b="1" smtClean="0"/>
          </a:p>
          <a:p>
            <a:pPr marL="0" indent="0">
              <a:spcBef>
                <a:spcPct val="0"/>
              </a:spcBef>
              <a:buFontTx/>
              <a:buNone/>
            </a:pPr>
            <a:r>
              <a:rPr lang="tr-TR" altLang="zh-CN" smtClean="0">
                <a:solidFill>
                  <a:srgbClr val="000000"/>
                </a:solidFill>
              </a:rPr>
              <a:t> </a:t>
            </a:r>
            <a:endParaRPr lang="tr-TR" altLang="zh-CN" b="1" smtClean="0"/>
          </a:p>
          <a:p>
            <a:pPr marL="0" indent="0">
              <a:spcBef>
                <a:spcPct val="0"/>
              </a:spcBef>
              <a:buFontTx/>
              <a:buNone/>
            </a:pPr>
            <a:r>
              <a:rPr lang="tr-TR" altLang="zh-CN" smtClean="0">
                <a:solidFill>
                  <a:srgbClr val="000000"/>
                </a:solidFill>
              </a:rPr>
              <a:t>Katkı Oranı:    5 000 – 3 600 / 5 000  = 0,28</a:t>
            </a:r>
            <a:endParaRPr lang="tr-TR" altLang="zh-CN" b="1" smtClean="0"/>
          </a:p>
          <a:p>
            <a:pPr marL="0" indent="0">
              <a:spcBef>
                <a:spcPct val="0"/>
              </a:spcBef>
              <a:buFontTx/>
              <a:buNone/>
            </a:pPr>
            <a:r>
              <a:rPr lang="tr-TR" altLang="zh-CN" smtClean="0">
                <a:solidFill>
                  <a:srgbClr val="000000"/>
                </a:solidFill>
              </a:rPr>
              <a:t> </a:t>
            </a:r>
            <a:endParaRPr lang="tr-TR" altLang="zh-CN" b="1" smtClean="0"/>
          </a:p>
          <a:p>
            <a:pPr marL="0" indent="0">
              <a:spcBef>
                <a:spcPct val="0"/>
              </a:spcBef>
              <a:buFontTx/>
              <a:buNone/>
            </a:pPr>
            <a:r>
              <a:rPr lang="tr-TR" altLang="zh-CN" smtClean="0">
                <a:solidFill>
                  <a:srgbClr val="FF0000"/>
                </a:solidFill>
              </a:rPr>
              <a:t>Başabaş Noktası (Miktar)    </a:t>
            </a:r>
            <a:r>
              <a:rPr lang="tr-TR" altLang="zh-CN" smtClean="0">
                <a:solidFill>
                  <a:srgbClr val="000000"/>
                </a:solidFill>
              </a:rPr>
              <a:t>     : 1 260 000 / 1 400 = 900 Adet</a:t>
            </a:r>
            <a:endParaRPr lang="tr-TR" altLang="zh-CN" b="1" smtClean="0"/>
          </a:p>
          <a:p>
            <a:pPr marL="0" indent="0">
              <a:spcBef>
                <a:spcPct val="0"/>
              </a:spcBef>
              <a:buFontTx/>
              <a:buNone/>
            </a:pPr>
            <a:r>
              <a:rPr lang="tr-TR" altLang="zh-CN" smtClean="0">
                <a:solidFill>
                  <a:srgbClr val="000000"/>
                </a:solidFill>
              </a:rPr>
              <a:t> </a:t>
            </a:r>
            <a:endParaRPr lang="tr-TR" altLang="zh-CN" b="1" smtClean="0"/>
          </a:p>
          <a:p>
            <a:pPr marL="0" indent="0">
              <a:spcBef>
                <a:spcPct val="0"/>
              </a:spcBef>
              <a:buFontTx/>
              <a:buNone/>
            </a:pPr>
            <a:r>
              <a:rPr lang="tr-TR" altLang="zh-CN" smtClean="0">
                <a:solidFill>
                  <a:srgbClr val="FF0000"/>
                </a:solidFill>
              </a:rPr>
              <a:t>Başabaş Noktası (Satış Tutarı): </a:t>
            </a:r>
            <a:r>
              <a:rPr lang="tr-TR" altLang="zh-CN" smtClean="0">
                <a:solidFill>
                  <a:srgbClr val="000000"/>
                </a:solidFill>
              </a:rPr>
              <a:t>1 260 000 / 0,28 = 4 500 000TL. </a:t>
            </a:r>
          </a:p>
          <a:p>
            <a:pPr marL="0" indent="0">
              <a:spcBef>
                <a:spcPct val="0"/>
              </a:spcBef>
              <a:buFontTx/>
              <a:buNone/>
            </a:pPr>
            <a:r>
              <a:rPr lang="tr-TR" altLang="zh-CN" smtClean="0">
                <a:solidFill>
                  <a:srgbClr val="000000"/>
                </a:solidFill>
              </a:rPr>
              <a:t>  olarak hesaplanacaktır.                   </a:t>
            </a:r>
            <a:endParaRPr lang="tr-TR" altLang="zh-CN" b="1" smtClean="0"/>
          </a:p>
          <a:p>
            <a:pPr marL="0" indent="0">
              <a:spcBef>
                <a:spcPct val="0"/>
              </a:spcBef>
              <a:buFontTx/>
              <a:buNone/>
            </a:pPr>
            <a:r>
              <a:rPr lang="tr-TR" altLang="zh-CN" b="1" smtClean="0">
                <a:solidFill>
                  <a:srgbClr val="000000"/>
                </a:solidFill>
              </a:rPr>
              <a:t> </a:t>
            </a:r>
            <a:endParaRPr lang="tr-TR" altLang="zh-CN" b="1" dirty="0" smtClean="0"/>
          </a:p>
        </p:txBody>
      </p:sp>
    </p:spTree>
    <p:extLst>
      <p:ext uri="{BB962C8B-B14F-4D97-AF65-F5344CB8AC3E}">
        <p14:creationId xmlns:p14="http://schemas.microsoft.com/office/powerpoint/2010/main" val="29012567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5"/>
          <p:cNvSpPr/>
          <p:nvPr/>
        </p:nvSpPr>
        <p:spPr>
          <a:xfrm>
            <a:off x="313079" y="531089"/>
            <a:ext cx="7893075" cy="539723"/>
          </a:xfrm>
          <a:prstGeom prst="rect">
            <a:avLst/>
          </a:prstGeom>
        </p:spPr>
        <p:txBody>
          <a:bodyPr/>
          <a:lstStyle/>
          <a:p>
            <a:pPr marL="0" lvl="1" algn="ctr">
              <a:spcBef>
                <a:spcPct val="20000"/>
              </a:spcBef>
              <a:buClr>
                <a:schemeClr val="accent1"/>
              </a:buClr>
            </a:pPr>
            <a:r>
              <a:rPr lang="tr-TR" sz="2400" b="1" dirty="0" smtClean="0">
                <a:solidFill>
                  <a:srgbClr val="FF0000"/>
                </a:solidFill>
              </a:rPr>
              <a:t>KAYNAKLAR</a:t>
            </a:r>
            <a:endParaRPr lang="tr-TR" sz="2400" b="1" dirty="0">
              <a:solidFill>
                <a:srgbClr val="160093"/>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4" name="Unvan 3"/>
          <p:cNvSpPr>
            <a:spLocks noGrp="1"/>
          </p:cNvSpPr>
          <p:nvPr>
            <p:ph type="title"/>
          </p:nvPr>
        </p:nvSpPr>
        <p:spPr/>
        <p:txBody>
          <a:bodyPr/>
          <a:lstStyle/>
          <a:p>
            <a:r>
              <a:rPr lang="tr-TR" dirty="0" smtClean="0"/>
              <a:t>  </a:t>
            </a:r>
            <a:endParaRPr lang="en-US" dirty="0"/>
          </a:p>
        </p:txBody>
      </p:sp>
      <p:sp>
        <p:nvSpPr>
          <p:cNvPr id="10" name="Dikdörtgen 9"/>
          <p:cNvSpPr/>
          <p:nvPr/>
        </p:nvSpPr>
        <p:spPr>
          <a:xfrm>
            <a:off x="313079" y="1246447"/>
            <a:ext cx="8420613" cy="4292906"/>
          </a:xfrm>
          <a:prstGeom prst="rect">
            <a:avLst/>
          </a:prstGeom>
        </p:spPr>
        <p:txBody>
          <a:bodyPr wrap="square">
            <a:spAutoFit/>
          </a:bodyPr>
          <a:lstStyle/>
          <a:p>
            <a:pPr marL="342900" lvl="0" indent="-342900" algn="just">
              <a:lnSpc>
                <a:spcPct val="150000"/>
              </a:lnSpc>
              <a:spcBef>
                <a:spcPts val="100"/>
              </a:spcBef>
              <a:spcAft>
                <a:spcPts val="100"/>
              </a:spcAft>
              <a:buFont typeface="Symbol" panose="05050102010706020507" pitchFamily="18" charset="2"/>
              <a:buChar char=""/>
            </a:pPr>
            <a:r>
              <a:rPr lang="tr-TR" sz="2000" dirty="0">
                <a:latin typeface="Arial" panose="020B0604020202020204" pitchFamily="34" charset="0"/>
                <a:ea typeface="Times New Roman" panose="02020603050405020304" pitchFamily="18" charset="0"/>
                <a:cs typeface="Arial" panose="020B0604020202020204" pitchFamily="34" charset="0"/>
              </a:rPr>
              <a:t>Finansal Analiz, Prof. Dr. Figen AYIKOĞLU ZAİF, Prof. Dr. Aydın KARAPINAR, Gazi Kitabevi, Ankara.</a:t>
            </a:r>
            <a:endParaRPr lang="en-US" sz="2000" dirty="0">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50000"/>
              </a:lnSpc>
              <a:spcBef>
                <a:spcPts val="100"/>
              </a:spcBef>
              <a:spcAft>
                <a:spcPts val="100"/>
              </a:spcAft>
              <a:buFont typeface="Symbol" panose="05050102010706020507" pitchFamily="18" charset="2"/>
              <a:buChar char=""/>
            </a:pPr>
            <a:r>
              <a:rPr lang="tr-TR" sz="2000" dirty="0">
                <a:latin typeface="Arial" panose="020B0604020202020204" pitchFamily="34" charset="0"/>
                <a:ea typeface="Times New Roman" panose="02020603050405020304" pitchFamily="18" charset="0"/>
                <a:cs typeface="Arial" panose="020B0604020202020204" pitchFamily="34" charset="0"/>
              </a:rPr>
              <a:t>Finansal Tablolar ve Mali Analiz Teknikleri, Prof. Dr. Nalan AKDOĞAN, Prof. Dr. Nejat TENKER, Gazi Kitabevi, Ankara, 2010</a:t>
            </a:r>
            <a:endParaRPr lang="en-US" sz="2000" dirty="0">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50000"/>
              </a:lnSpc>
              <a:spcBef>
                <a:spcPts val="100"/>
              </a:spcBef>
              <a:spcAft>
                <a:spcPts val="100"/>
              </a:spcAft>
              <a:buFont typeface="Symbol" panose="05050102010706020507" pitchFamily="18" charset="2"/>
              <a:buChar char=""/>
            </a:pPr>
            <a:r>
              <a:rPr lang="tr-TR" sz="2000" dirty="0">
                <a:latin typeface="Arial" panose="020B0604020202020204" pitchFamily="34" charset="0"/>
                <a:ea typeface="Times New Roman" panose="02020603050405020304" pitchFamily="18" charset="0"/>
                <a:cs typeface="Arial" panose="020B0604020202020204" pitchFamily="34" charset="0"/>
              </a:rPr>
              <a:t>Finansal Yönetim, Dr. Öztin AKGÜÇ, </a:t>
            </a:r>
            <a:r>
              <a:rPr lang="tr-TR" sz="2000" dirty="0" err="1">
                <a:latin typeface="Arial" panose="020B0604020202020204" pitchFamily="34" charset="0"/>
                <a:ea typeface="Times New Roman" panose="02020603050405020304" pitchFamily="18" charset="0"/>
                <a:cs typeface="Arial" panose="020B0604020202020204" pitchFamily="34" charset="0"/>
              </a:rPr>
              <a:t>Avcıol</a:t>
            </a:r>
            <a:r>
              <a:rPr lang="tr-TR" sz="2000" dirty="0">
                <a:latin typeface="Arial" panose="020B0604020202020204" pitchFamily="34" charset="0"/>
                <a:ea typeface="Times New Roman" panose="02020603050405020304" pitchFamily="18" charset="0"/>
                <a:cs typeface="Arial" panose="020B0604020202020204" pitchFamily="34" charset="0"/>
              </a:rPr>
              <a:t> Basın Yayın, İstanbul.</a:t>
            </a:r>
            <a:endParaRPr lang="en-US" sz="2000" dirty="0">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50000"/>
              </a:lnSpc>
              <a:spcBef>
                <a:spcPts val="100"/>
              </a:spcBef>
              <a:spcAft>
                <a:spcPts val="100"/>
              </a:spcAft>
              <a:buFont typeface="Symbol" panose="05050102010706020507" pitchFamily="18" charset="2"/>
              <a:buChar char=""/>
            </a:pPr>
            <a:r>
              <a:rPr lang="tr-TR" sz="2000" dirty="0">
                <a:latin typeface="Arial" panose="020B0604020202020204" pitchFamily="34" charset="0"/>
                <a:ea typeface="Times New Roman" panose="02020603050405020304" pitchFamily="18" charset="0"/>
                <a:cs typeface="Arial" panose="020B0604020202020204" pitchFamily="34" charset="0"/>
              </a:rPr>
              <a:t>Mali Tablolar Analizi, Dr. Öztin AKGÜÇ, Genişletilmiş 15. Baskı, </a:t>
            </a:r>
            <a:r>
              <a:rPr lang="tr-TR" sz="2000" dirty="0" err="1">
                <a:latin typeface="Arial" panose="020B0604020202020204" pitchFamily="34" charset="0"/>
                <a:ea typeface="Times New Roman" panose="02020603050405020304" pitchFamily="18" charset="0"/>
                <a:cs typeface="Arial" panose="020B0604020202020204" pitchFamily="34" charset="0"/>
              </a:rPr>
              <a:t>Avcıol</a:t>
            </a:r>
            <a:r>
              <a:rPr lang="tr-TR" sz="2000" dirty="0">
                <a:latin typeface="Arial" panose="020B0604020202020204" pitchFamily="34" charset="0"/>
                <a:ea typeface="Times New Roman" panose="02020603050405020304" pitchFamily="18" charset="0"/>
                <a:cs typeface="Arial" panose="020B0604020202020204" pitchFamily="34" charset="0"/>
              </a:rPr>
              <a:t> Basın Yayın, İstanbul, 2013.</a:t>
            </a:r>
            <a:endParaRPr lang="en-US" sz="2000" dirty="0">
              <a:latin typeface="Arial" panose="020B0604020202020204" pitchFamily="34" charset="0"/>
              <a:ea typeface="Times New Roman" panose="02020603050405020304" pitchFamily="18" charset="0"/>
              <a:cs typeface="Arial" panose="020B0604020202020204" pitchFamily="34" charset="0"/>
            </a:endParaRPr>
          </a:p>
          <a:p>
            <a:pPr marL="342900" indent="-342900" algn="just">
              <a:lnSpc>
                <a:spcPct val="150000"/>
              </a:lnSpc>
              <a:spcBef>
                <a:spcPts val="100"/>
              </a:spcBef>
              <a:spcAft>
                <a:spcPts val="100"/>
              </a:spcAft>
              <a:buFont typeface="Symbol" panose="05050102010706020507" pitchFamily="18" charset="2"/>
              <a:buChar char=""/>
            </a:pPr>
            <a:r>
              <a:rPr lang="tr-TR" sz="2000" dirty="0">
                <a:latin typeface="Arial" panose="020B0604020202020204" pitchFamily="34" charset="0"/>
                <a:ea typeface="Times New Roman" panose="02020603050405020304" pitchFamily="18" charset="0"/>
                <a:cs typeface="Arial" panose="020B0604020202020204" pitchFamily="34" charset="0"/>
              </a:rPr>
              <a:t>Mali Tablolar Analizi, Prof. Dr. Şerafettin SEVİM, Dumlupınar Üniversitesi Yayınları, Kütahya.</a:t>
            </a:r>
          </a:p>
        </p:txBody>
      </p:sp>
    </p:spTree>
    <p:extLst>
      <p:ext uri="{BB962C8B-B14F-4D97-AF65-F5344CB8AC3E}">
        <p14:creationId xmlns:p14="http://schemas.microsoft.com/office/powerpoint/2010/main" val="1472826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5"/>
          <p:cNvSpPr/>
          <p:nvPr/>
        </p:nvSpPr>
        <p:spPr>
          <a:xfrm>
            <a:off x="313079" y="531088"/>
            <a:ext cx="8517837" cy="539723"/>
          </a:xfrm>
          <a:prstGeom prst="rect">
            <a:avLst/>
          </a:prstGeom>
        </p:spPr>
        <p:txBody>
          <a:bodyPr/>
          <a:lstStyle/>
          <a:p>
            <a:pPr marL="0" lvl="1" algn="ctr">
              <a:spcBef>
                <a:spcPct val="20000"/>
              </a:spcBef>
              <a:buClr>
                <a:schemeClr val="accent1"/>
              </a:buClr>
            </a:pPr>
            <a:r>
              <a:rPr lang="tr-TR" sz="2400" b="1" dirty="0" smtClean="0">
                <a:solidFill>
                  <a:srgbClr val="FF0000"/>
                </a:solidFill>
              </a:rPr>
              <a:t>BAŞABAŞ NOKTASI</a:t>
            </a:r>
            <a:endParaRPr lang="tr-TR" sz="2400" b="1" dirty="0">
              <a:solidFill>
                <a:srgbClr val="160093"/>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4" name="Unvan 3"/>
          <p:cNvSpPr>
            <a:spLocks noGrp="1"/>
          </p:cNvSpPr>
          <p:nvPr>
            <p:ph type="title"/>
          </p:nvPr>
        </p:nvSpPr>
        <p:spPr/>
        <p:txBody>
          <a:bodyPr/>
          <a:lstStyle/>
          <a:p>
            <a:r>
              <a:rPr lang="tr-TR" dirty="0" smtClean="0"/>
              <a:t>  </a:t>
            </a:r>
            <a:endParaRPr lang="en-US" dirty="0"/>
          </a:p>
        </p:txBody>
      </p:sp>
      <p:sp>
        <p:nvSpPr>
          <p:cNvPr id="8" name="Dikdörtgen 7"/>
          <p:cNvSpPr/>
          <p:nvPr/>
        </p:nvSpPr>
        <p:spPr>
          <a:xfrm>
            <a:off x="313079" y="1070810"/>
            <a:ext cx="8405036" cy="3416320"/>
          </a:xfrm>
          <a:prstGeom prst="rect">
            <a:avLst/>
          </a:prstGeom>
        </p:spPr>
        <p:txBody>
          <a:bodyPr wrap="square">
            <a:spAutoFit/>
          </a:bodyPr>
          <a:lstStyle/>
          <a:p>
            <a:pPr algn="just">
              <a:spcBef>
                <a:spcPct val="0"/>
              </a:spcBef>
            </a:pPr>
            <a:r>
              <a:rPr lang="tr-TR" altLang="tr-TR" sz="2400" b="1" u="sng" dirty="0">
                <a:solidFill>
                  <a:srgbClr val="C00000"/>
                </a:solidFill>
                <a:latin typeface="Arial" panose="020B0604020202020204" pitchFamily="34" charset="0"/>
                <a:cs typeface="Arial" panose="020B0604020202020204" pitchFamily="34" charset="0"/>
              </a:rPr>
              <a:t>Başa baş noktası analizi</a:t>
            </a:r>
            <a:r>
              <a:rPr lang="tr-TR" altLang="tr-TR" sz="2400" dirty="0">
                <a:latin typeface="Arial" panose="020B0604020202020204" pitchFamily="34" charset="0"/>
                <a:cs typeface="Arial" panose="020B0604020202020204" pitchFamily="34" charset="0"/>
              </a:rPr>
              <a:t> işletmelere, hangi üretim miktarında, ne kadar gider ile ne kadar gelir elde edeceklerini ve bu gelirin ne kadarının kar olduğunu gösteren bir analiz olarak karşımıza çıkmaktadır. Dolayısıyla işletme kararlarının alınmasında yol gösterici bir unsur olarak göz önünde bulundurulması ve önemsenmesi gerekir.</a:t>
            </a:r>
          </a:p>
          <a:p>
            <a:pPr algn="just">
              <a:spcBef>
                <a:spcPct val="0"/>
              </a:spcBef>
            </a:pPr>
            <a:endParaRPr lang="tr-TR" altLang="zh-CN" sz="2400" b="1" dirty="0" smtClean="0">
              <a:latin typeface="Arial" panose="020B0604020202020204" pitchFamily="34" charset="0"/>
              <a:cs typeface="Arial" panose="020B0604020202020204" pitchFamily="34" charset="0"/>
            </a:endParaRPr>
          </a:p>
          <a:p>
            <a:pPr algn="just">
              <a:spcBef>
                <a:spcPct val="0"/>
              </a:spcBef>
            </a:pPr>
            <a:r>
              <a:rPr lang="tr-TR" altLang="zh-CN" sz="2400" b="1" dirty="0" smtClean="0">
                <a:latin typeface="Arial" panose="020B0604020202020204" pitchFamily="34" charset="0"/>
                <a:cs typeface="Arial" panose="020B0604020202020204" pitchFamily="34" charset="0"/>
              </a:rPr>
              <a:t>Başka </a:t>
            </a:r>
            <a:r>
              <a:rPr lang="tr-TR" altLang="zh-CN" sz="2400" b="1" dirty="0">
                <a:latin typeface="Arial" panose="020B0604020202020204" pitchFamily="34" charset="0"/>
                <a:cs typeface="Arial" panose="020B0604020202020204" pitchFamily="34" charset="0"/>
              </a:rPr>
              <a:t>bir ifade ile işletmenin </a:t>
            </a:r>
            <a:r>
              <a:rPr lang="tr-TR" altLang="zh-CN" sz="2400" b="1" dirty="0">
                <a:solidFill>
                  <a:srgbClr val="FF0000"/>
                </a:solidFill>
                <a:latin typeface="Arial" panose="020B0604020202020204" pitchFamily="34" charset="0"/>
                <a:cs typeface="Arial" panose="020B0604020202020204" pitchFamily="34" charset="0"/>
              </a:rPr>
              <a:t>toplam gelirlerinin</a:t>
            </a:r>
            <a:r>
              <a:rPr lang="tr-TR" altLang="zh-CN" sz="2400" b="1" dirty="0">
                <a:latin typeface="Arial" panose="020B0604020202020204" pitchFamily="34" charset="0"/>
                <a:cs typeface="Arial" panose="020B0604020202020204" pitchFamily="34" charset="0"/>
              </a:rPr>
              <a:t> , </a:t>
            </a:r>
            <a:r>
              <a:rPr lang="tr-TR" altLang="zh-CN" sz="2400" b="1" dirty="0">
                <a:solidFill>
                  <a:srgbClr val="FF0000"/>
                </a:solidFill>
                <a:latin typeface="Arial" panose="020B0604020202020204" pitchFamily="34" charset="0"/>
                <a:cs typeface="Arial" panose="020B0604020202020204" pitchFamily="34" charset="0"/>
              </a:rPr>
              <a:t>toplam giderlere </a:t>
            </a:r>
            <a:r>
              <a:rPr lang="tr-TR" altLang="zh-CN" sz="2400" b="1" dirty="0">
                <a:latin typeface="Arial" panose="020B0604020202020204" pitchFamily="34" charset="0"/>
                <a:cs typeface="Arial" panose="020B0604020202020204" pitchFamily="34" charset="0"/>
              </a:rPr>
              <a:t>eşit olduğu faaliyet hacmidir.</a:t>
            </a:r>
          </a:p>
        </p:txBody>
      </p:sp>
    </p:spTree>
    <p:extLst>
      <p:ext uri="{BB962C8B-B14F-4D97-AF65-F5344CB8AC3E}">
        <p14:creationId xmlns:p14="http://schemas.microsoft.com/office/powerpoint/2010/main" val="3856206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13079" y="1167713"/>
            <a:ext cx="8517837" cy="4468903"/>
          </a:xfrm>
        </p:spPr>
        <p:txBody>
          <a:bodyPr anchor="t">
            <a:noAutofit/>
          </a:bodyPr>
          <a:lstStyle/>
          <a:p>
            <a:pPr>
              <a:defRPr/>
            </a:pPr>
            <a:r>
              <a:rPr lang="tr-TR" sz="2400" dirty="0"/>
              <a:t>Kar hedeflerine ulaşmada gerekli </a:t>
            </a:r>
            <a:r>
              <a:rPr lang="tr-TR" sz="2400" dirty="0">
                <a:solidFill>
                  <a:srgbClr val="FF0000"/>
                </a:solidFill>
              </a:rPr>
              <a:t>iş hacminin </a:t>
            </a:r>
            <a:r>
              <a:rPr lang="tr-TR" sz="2400" dirty="0"/>
              <a:t>belirlenmesi</a:t>
            </a:r>
          </a:p>
          <a:p>
            <a:pPr>
              <a:defRPr/>
            </a:pPr>
            <a:r>
              <a:rPr lang="tr-TR" sz="2400" dirty="0"/>
              <a:t>Çeşitli üretim düzeylerinde birim maliyetlerin ve </a:t>
            </a:r>
            <a:r>
              <a:rPr lang="tr-TR" sz="2400" dirty="0">
                <a:solidFill>
                  <a:srgbClr val="FF0000"/>
                </a:solidFill>
              </a:rPr>
              <a:t>en az satış </a:t>
            </a:r>
            <a:r>
              <a:rPr lang="tr-TR" sz="2400" dirty="0"/>
              <a:t>fiyatının belirlenmesi</a:t>
            </a:r>
          </a:p>
          <a:p>
            <a:pPr>
              <a:defRPr/>
            </a:pPr>
            <a:r>
              <a:rPr lang="tr-TR" sz="2400" dirty="0">
                <a:solidFill>
                  <a:srgbClr val="FF0000"/>
                </a:solidFill>
              </a:rPr>
              <a:t>En karlı mamul </a:t>
            </a:r>
            <a:r>
              <a:rPr lang="tr-TR" sz="2400" dirty="0"/>
              <a:t>türlerinin seçilmesi üretimin bu yönde yapılması</a:t>
            </a:r>
          </a:p>
          <a:p>
            <a:pPr>
              <a:defRPr/>
            </a:pPr>
            <a:r>
              <a:rPr lang="tr-TR" sz="2400" dirty="0"/>
              <a:t>Yeni yatırımlar için </a:t>
            </a:r>
            <a:r>
              <a:rPr lang="tr-TR" sz="2400" dirty="0">
                <a:solidFill>
                  <a:srgbClr val="FF0000"/>
                </a:solidFill>
              </a:rPr>
              <a:t>asgari üretim </a:t>
            </a:r>
            <a:r>
              <a:rPr lang="tr-TR" sz="2400" dirty="0"/>
              <a:t>kapasitesinin saptanması</a:t>
            </a:r>
          </a:p>
          <a:p>
            <a:pPr>
              <a:defRPr/>
            </a:pPr>
            <a:r>
              <a:rPr lang="tr-TR" sz="2400" dirty="0"/>
              <a:t>İzlenecek üretim yatırım ve </a:t>
            </a:r>
            <a:r>
              <a:rPr lang="tr-TR" sz="2400" dirty="0">
                <a:solidFill>
                  <a:srgbClr val="FF0000"/>
                </a:solidFill>
              </a:rPr>
              <a:t>fiyat politikalarının </a:t>
            </a:r>
            <a:r>
              <a:rPr lang="tr-TR" sz="2400" dirty="0"/>
              <a:t>belirlenmesi</a:t>
            </a:r>
          </a:p>
          <a:p>
            <a:pPr>
              <a:defRPr/>
            </a:pPr>
            <a:r>
              <a:rPr lang="tr-TR" sz="2400" dirty="0"/>
              <a:t>Faaliyetlerin, yöneticilerin kontrolü, </a:t>
            </a:r>
            <a:r>
              <a:rPr lang="tr-TR" sz="2400" dirty="0">
                <a:solidFill>
                  <a:srgbClr val="FF0000"/>
                </a:solidFill>
              </a:rPr>
              <a:t>hedefleri ulaşılıp </a:t>
            </a:r>
            <a:r>
              <a:rPr lang="tr-TR" sz="2400" dirty="0"/>
              <a:t>ulaşılmadığının kontrolü</a:t>
            </a:r>
          </a:p>
          <a:p>
            <a:pPr>
              <a:buFont typeface="Wingdings" panose="05000000000000000000" pitchFamily="2" charset="2"/>
              <a:buChar char="Ø"/>
            </a:pPr>
            <a:endParaRPr lang="tr-TR" altLang="tr-TR" sz="2400" b="1" dirty="0"/>
          </a:p>
        </p:txBody>
      </p:sp>
      <p:sp>
        <p:nvSpPr>
          <p:cNvPr id="6" name="Dikdörtgen 5"/>
          <p:cNvSpPr/>
          <p:nvPr/>
        </p:nvSpPr>
        <p:spPr>
          <a:xfrm>
            <a:off x="313079" y="531088"/>
            <a:ext cx="8517837" cy="539723"/>
          </a:xfrm>
          <a:prstGeom prst="rect">
            <a:avLst/>
          </a:prstGeom>
        </p:spPr>
        <p:txBody>
          <a:bodyPr/>
          <a:lstStyle/>
          <a:p>
            <a:pPr marL="0" lvl="1" algn="ctr">
              <a:spcBef>
                <a:spcPct val="20000"/>
              </a:spcBef>
              <a:buClr>
                <a:schemeClr val="accent1"/>
              </a:buClr>
            </a:pPr>
            <a:r>
              <a:rPr lang="tr-TR" sz="2400" b="1" dirty="0" smtClean="0">
                <a:solidFill>
                  <a:srgbClr val="FF0000"/>
                </a:solidFill>
              </a:rPr>
              <a:t>BAŞABAŞ NOKTASI ANALİZİ YARARLARI</a:t>
            </a:r>
            <a:endParaRPr lang="tr-TR" sz="2400" b="1" dirty="0">
              <a:solidFill>
                <a:srgbClr val="160093"/>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4" name="Unvan 3"/>
          <p:cNvSpPr>
            <a:spLocks noGrp="1"/>
          </p:cNvSpPr>
          <p:nvPr>
            <p:ph type="title"/>
          </p:nvPr>
        </p:nvSpPr>
        <p:spPr/>
        <p:txBody>
          <a:bodyPr/>
          <a:lstStyle/>
          <a:p>
            <a:r>
              <a:rPr lang="tr-TR" dirty="0" smtClean="0"/>
              <a:t>  </a:t>
            </a:r>
            <a:endParaRPr lang="en-US" dirty="0"/>
          </a:p>
        </p:txBody>
      </p:sp>
    </p:spTree>
    <p:extLst>
      <p:ext uri="{BB962C8B-B14F-4D97-AF65-F5344CB8AC3E}">
        <p14:creationId xmlns:p14="http://schemas.microsoft.com/office/powerpoint/2010/main" val="988761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5"/>
          <p:cNvSpPr/>
          <p:nvPr/>
        </p:nvSpPr>
        <p:spPr>
          <a:xfrm>
            <a:off x="313079" y="531088"/>
            <a:ext cx="8517837" cy="539723"/>
          </a:xfrm>
          <a:prstGeom prst="rect">
            <a:avLst/>
          </a:prstGeom>
        </p:spPr>
        <p:txBody>
          <a:bodyPr/>
          <a:lstStyle/>
          <a:p>
            <a:pPr marL="0" lvl="1" algn="ctr">
              <a:spcBef>
                <a:spcPct val="20000"/>
              </a:spcBef>
              <a:buClr>
                <a:schemeClr val="accent1"/>
              </a:buClr>
            </a:pPr>
            <a:r>
              <a:rPr lang="tr-TR" sz="2400" b="1" dirty="0" smtClean="0">
                <a:solidFill>
                  <a:srgbClr val="FF0000"/>
                </a:solidFill>
              </a:rPr>
              <a:t>BAŞABAŞ NOKTASI ANALİZİ</a:t>
            </a:r>
            <a:endParaRPr lang="tr-TR" sz="2400" b="1" dirty="0">
              <a:solidFill>
                <a:srgbClr val="160093"/>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4" name="Unvan 3"/>
          <p:cNvSpPr>
            <a:spLocks noGrp="1"/>
          </p:cNvSpPr>
          <p:nvPr>
            <p:ph type="title"/>
          </p:nvPr>
        </p:nvSpPr>
        <p:spPr/>
        <p:txBody>
          <a:bodyPr/>
          <a:lstStyle/>
          <a:p>
            <a:r>
              <a:rPr lang="tr-TR" dirty="0" smtClean="0"/>
              <a:t>  </a:t>
            </a:r>
            <a:endParaRPr lang="en-US" dirty="0"/>
          </a:p>
        </p:txBody>
      </p:sp>
      <p:sp>
        <p:nvSpPr>
          <p:cNvPr id="7" name="Rectangle 3"/>
          <p:cNvSpPr txBox="1">
            <a:spLocks noChangeArrowheads="1"/>
          </p:cNvSpPr>
          <p:nvPr/>
        </p:nvSpPr>
        <p:spPr>
          <a:xfrm>
            <a:off x="358775" y="1134281"/>
            <a:ext cx="8785225" cy="5903912"/>
          </a:xfrm>
          <a:prstGeom prst="rect">
            <a:avLst/>
          </a:prstGeom>
        </p:spPr>
        <p:txBody>
          <a:bodyPr/>
          <a:lstStyle>
            <a:lvl1pPr marL="171450" indent="-171450" algn="l" rtl="0" eaLnBrk="1" fontAlgn="base" hangingPunct="1">
              <a:lnSpc>
                <a:spcPct val="90000"/>
              </a:lnSpc>
              <a:spcBef>
                <a:spcPts val="750"/>
              </a:spcBef>
              <a:spcAft>
                <a:spcPct val="0"/>
              </a:spcAft>
              <a:buClr>
                <a:srgbClr val="000099"/>
              </a:buClr>
              <a:buFont typeface="Wingdings" panose="05000000000000000000" pitchFamily="2" charset="2"/>
              <a:buChar char="q"/>
              <a:defRPr sz="2000" kern="1200">
                <a:solidFill>
                  <a:schemeClr val="tx1"/>
                </a:solidFill>
                <a:latin typeface="Arial" panose="020B0604020202020204" pitchFamily="34" charset="0"/>
                <a:ea typeface="+mn-ea"/>
                <a:cs typeface="Arial" panose="020B0604020202020204" pitchFamily="34" charset="0"/>
              </a:defRPr>
            </a:lvl1pPr>
            <a:lvl2pPr marL="514350" indent="-171450" algn="l" rtl="0" eaLnBrk="1" fontAlgn="base" hangingPunct="1">
              <a:lnSpc>
                <a:spcPct val="90000"/>
              </a:lnSpc>
              <a:spcBef>
                <a:spcPts val="375"/>
              </a:spcBef>
              <a:spcAft>
                <a:spcPct val="0"/>
              </a:spcAft>
              <a:buClr>
                <a:srgbClr val="000099"/>
              </a:buClr>
              <a:buFont typeface="Wingdings" panose="05000000000000000000" pitchFamily="2" charset="2"/>
              <a:buChar char="q"/>
              <a:defRPr sz="2000" kern="1200">
                <a:solidFill>
                  <a:schemeClr val="tx1"/>
                </a:solidFill>
                <a:latin typeface="Arial" panose="020B0604020202020204" pitchFamily="34" charset="0"/>
                <a:ea typeface="+mn-ea"/>
                <a:cs typeface="Arial" panose="020B0604020202020204" pitchFamily="34" charset="0"/>
              </a:defRPr>
            </a:lvl2pPr>
            <a:lvl3pPr marL="857250" indent="-171450" algn="l" rtl="0" eaLnBrk="1" fontAlgn="base" hangingPunct="1">
              <a:lnSpc>
                <a:spcPct val="90000"/>
              </a:lnSpc>
              <a:spcBef>
                <a:spcPts val="375"/>
              </a:spcBef>
              <a:spcAft>
                <a:spcPct val="0"/>
              </a:spcAft>
              <a:buClr>
                <a:srgbClr val="000099"/>
              </a:buClr>
              <a:buFont typeface="Wingdings" panose="05000000000000000000" pitchFamily="2" charset="2"/>
              <a:buChar char="q"/>
              <a:defRPr sz="2000" kern="1200">
                <a:solidFill>
                  <a:schemeClr val="tx1"/>
                </a:solidFill>
                <a:latin typeface="Arial" panose="020B0604020202020204" pitchFamily="34" charset="0"/>
                <a:ea typeface="+mn-ea"/>
                <a:cs typeface="Arial" panose="020B0604020202020204" pitchFamily="34" charset="0"/>
              </a:defRPr>
            </a:lvl3pPr>
            <a:lvl4pPr marL="1200150" indent="-171450" algn="l" rtl="0" eaLnBrk="1" fontAlgn="base" hangingPunct="1">
              <a:lnSpc>
                <a:spcPct val="90000"/>
              </a:lnSpc>
              <a:spcBef>
                <a:spcPts val="375"/>
              </a:spcBef>
              <a:spcAft>
                <a:spcPct val="0"/>
              </a:spcAft>
              <a:buClr>
                <a:srgbClr val="000099"/>
              </a:buClr>
              <a:buFont typeface="Wingdings" panose="05000000000000000000" pitchFamily="2" charset="2"/>
              <a:buChar char="q"/>
              <a:defRPr sz="2000" kern="1200">
                <a:solidFill>
                  <a:schemeClr val="tx1"/>
                </a:solidFill>
                <a:latin typeface="Arial" panose="020B0604020202020204" pitchFamily="34" charset="0"/>
                <a:ea typeface="+mn-ea"/>
                <a:cs typeface="Arial" panose="020B0604020202020204" pitchFamily="34" charset="0"/>
              </a:defRPr>
            </a:lvl4pPr>
            <a:lvl5pPr marL="1543050" indent="-171450" algn="l" rtl="0" eaLnBrk="1" fontAlgn="base" hangingPunct="1">
              <a:lnSpc>
                <a:spcPct val="90000"/>
              </a:lnSpc>
              <a:spcBef>
                <a:spcPts val="375"/>
              </a:spcBef>
              <a:spcAft>
                <a:spcPct val="0"/>
              </a:spcAft>
              <a:buClr>
                <a:srgbClr val="000099"/>
              </a:buClr>
              <a:buFont typeface="Wingdings" panose="05000000000000000000" pitchFamily="2" charset="2"/>
              <a:buChar char="q"/>
              <a:defRPr sz="20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Tx/>
              <a:buNone/>
            </a:pPr>
            <a:r>
              <a:rPr lang="tr-TR" altLang="tr-TR" sz="2400" dirty="0" smtClean="0"/>
              <a:t>     </a:t>
            </a:r>
            <a:r>
              <a:rPr lang="tr-TR" altLang="tr-TR" sz="2400" dirty="0" smtClean="0">
                <a:solidFill>
                  <a:srgbClr val="FF0000"/>
                </a:solidFill>
              </a:rPr>
              <a:t>Sabit ve Değişken Giderler</a:t>
            </a:r>
          </a:p>
          <a:p>
            <a:pPr>
              <a:buFont typeface="Arial" panose="020B0604020202020204" pitchFamily="34" charset="0"/>
              <a:buNone/>
            </a:pPr>
            <a:r>
              <a:rPr lang="tr-TR" altLang="tr-TR" sz="2400" dirty="0" smtClean="0"/>
              <a:t>   </a:t>
            </a:r>
            <a:r>
              <a:rPr lang="tr-TR" altLang="tr-TR" sz="2400" dirty="0" smtClean="0">
                <a:solidFill>
                  <a:srgbClr val="C00000"/>
                </a:solidFill>
              </a:rPr>
              <a:t>a) Sabit Giderler</a:t>
            </a:r>
          </a:p>
          <a:p>
            <a:pPr>
              <a:buFont typeface="Arial" panose="020B0604020202020204" pitchFamily="34" charset="0"/>
              <a:buNone/>
            </a:pPr>
            <a:r>
              <a:rPr lang="tr-TR" altLang="tr-TR" sz="2400" dirty="0" smtClean="0"/>
              <a:t>    </a:t>
            </a:r>
            <a:r>
              <a:rPr lang="tr-TR" altLang="tr-TR" dirty="0" smtClean="0"/>
              <a:t>Gider</a:t>
            </a:r>
          </a:p>
          <a:p>
            <a:pPr>
              <a:buFont typeface="Arial" panose="020B0604020202020204" pitchFamily="34" charset="0"/>
              <a:buNone/>
            </a:pPr>
            <a:endParaRPr lang="tr-TR" altLang="tr-TR" sz="2400" dirty="0" smtClean="0"/>
          </a:p>
          <a:p>
            <a:pPr>
              <a:buFont typeface="Arial" panose="020B0604020202020204" pitchFamily="34" charset="0"/>
              <a:buNone/>
            </a:pPr>
            <a:r>
              <a:rPr lang="tr-TR" altLang="tr-TR" sz="2400" dirty="0" smtClean="0"/>
              <a:t>                                         </a:t>
            </a:r>
            <a:r>
              <a:rPr lang="tr-TR" altLang="tr-TR" dirty="0" smtClean="0"/>
              <a:t>Sabit Gider</a:t>
            </a:r>
          </a:p>
          <a:p>
            <a:pPr>
              <a:buFont typeface="Arial" panose="020B0604020202020204" pitchFamily="34" charset="0"/>
              <a:buNone/>
            </a:pPr>
            <a:endParaRPr lang="tr-TR" altLang="tr-TR" sz="2400" dirty="0" smtClean="0"/>
          </a:p>
          <a:p>
            <a:pPr>
              <a:buFont typeface="Arial" panose="020B0604020202020204" pitchFamily="34" charset="0"/>
              <a:buNone/>
            </a:pPr>
            <a:r>
              <a:rPr lang="tr-TR" altLang="tr-TR" sz="1800" dirty="0" smtClean="0"/>
              <a:t>                                                          </a:t>
            </a:r>
            <a:r>
              <a:rPr lang="tr-TR" altLang="tr-TR" dirty="0" smtClean="0"/>
              <a:t>Üretim Miktarı</a:t>
            </a:r>
            <a:r>
              <a:rPr lang="tr-TR" altLang="tr-TR" sz="1800" dirty="0" smtClean="0"/>
              <a:t>                                                      </a:t>
            </a:r>
          </a:p>
          <a:p>
            <a:r>
              <a:rPr lang="tr-TR" altLang="tr-TR" dirty="0" smtClean="0"/>
              <a:t>Üretim düzeyine bağlı olarak değişmeyen giderlerdir.</a:t>
            </a:r>
          </a:p>
          <a:p>
            <a:r>
              <a:rPr lang="tr-TR" altLang="tr-TR" dirty="0" smtClean="0"/>
              <a:t>Üretimden bağımsız olarak yapılırlar.</a:t>
            </a:r>
          </a:p>
          <a:p>
            <a:r>
              <a:rPr lang="tr-TR" altLang="tr-TR" dirty="0" smtClean="0"/>
              <a:t>Üretim olsa da olmasa da, artsa da artmasa da aynı kalırlar.</a:t>
            </a:r>
          </a:p>
          <a:p>
            <a:r>
              <a:rPr lang="tr-TR" altLang="tr-TR" dirty="0" smtClean="0"/>
              <a:t>Faiz giderleri – Amortismanlar – Sigorta ve Vergiler, Yönetici maaşları sabit giderlerdir</a:t>
            </a:r>
            <a:r>
              <a:rPr lang="tr-TR" altLang="tr-TR" sz="2400" dirty="0" smtClean="0"/>
              <a:t>.</a:t>
            </a:r>
          </a:p>
          <a:p>
            <a:pPr>
              <a:buFontTx/>
              <a:buNone/>
            </a:pPr>
            <a:endParaRPr lang="tr-TR" altLang="tr-TR" sz="2400" dirty="0" smtClean="0">
              <a:solidFill>
                <a:srgbClr val="FF0000"/>
              </a:solidFill>
            </a:endParaRPr>
          </a:p>
        </p:txBody>
      </p:sp>
      <p:cxnSp>
        <p:nvCxnSpPr>
          <p:cNvPr id="8" name="6 Düz Ok Bağlayıcısı"/>
          <p:cNvCxnSpPr/>
          <p:nvPr/>
        </p:nvCxnSpPr>
        <p:spPr>
          <a:xfrm flipV="1">
            <a:off x="1141065" y="2311095"/>
            <a:ext cx="0" cy="1571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8 Düz Ok Bağlayıcısı"/>
          <p:cNvCxnSpPr/>
          <p:nvPr/>
        </p:nvCxnSpPr>
        <p:spPr>
          <a:xfrm>
            <a:off x="1182448" y="3883068"/>
            <a:ext cx="23651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10 Düz Ok Bağlayıcısı"/>
          <p:cNvCxnSpPr/>
          <p:nvPr/>
        </p:nvCxnSpPr>
        <p:spPr>
          <a:xfrm>
            <a:off x="1141065" y="3247720"/>
            <a:ext cx="24479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714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iterate type="wd">
                                    <p:tmPct val="100000"/>
                                  </p:iterate>
                                  <p:childTnLst>
                                    <p:set>
                                      <p:cBhvr>
                                        <p:cTn id="6" dur="1" fill="hold">
                                          <p:stCondLst>
                                            <p:cond delay="0"/>
                                          </p:stCondLst>
                                        </p:cTn>
                                        <p:tgtEl>
                                          <p:spTgt spid="7">
                                            <p:txEl>
                                              <p:pRg st="0" end="0"/>
                                            </p:txEl>
                                          </p:spTgt>
                                        </p:tgtEl>
                                        <p:attrNameLst>
                                          <p:attrName>style.visibility</p:attrName>
                                        </p:attrNameLst>
                                      </p:cBhvr>
                                      <p:to>
                                        <p:strVal val="visible"/>
                                      </p:to>
                                    </p:set>
                                    <p:animEffect transition="in" filter="checkerboard(across)">
                                      <p:cBhvr>
                                        <p:cTn id="7" dur="3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iterate type="wd">
                                    <p:tmPct val="100000"/>
                                  </p:iterate>
                                  <p:childTnLst>
                                    <p:set>
                                      <p:cBhvr>
                                        <p:cTn id="11" dur="1" fill="hold">
                                          <p:stCondLst>
                                            <p:cond delay="0"/>
                                          </p:stCondLst>
                                        </p:cTn>
                                        <p:tgtEl>
                                          <p:spTgt spid="7">
                                            <p:txEl>
                                              <p:pRg st="1" end="1"/>
                                            </p:txEl>
                                          </p:spTgt>
                                        </p:tgtEl>
                                        <p:attrNameLst>
                                          <p:attrName>style.visibility</p:attrName>
                                        </p:attrNameLst>
                                      </p:cBhvr>
                                      <p:to>
                                        <p:strVal val="visible"/>
                                      </p:to>
                                    </p:set>
                                    <p:animEffect transition="in" filter="checkerboard(across)">
                                      <p:cBhvr>
                                        <p:cTn id="12" dur="3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iterate type="wd">
                                    <p:tmPct val="100000"/>
                                  </p:iterate>
                                  <p:childTnLst>
                                    <p:set>
                                      <p:cBhvr>
                                        <p:cTn id="16" dur="1" fill="hold">
                                          <p:stCondLst>
                                            <p:cond delay="0"/>
                                          </p:stCondLst>
                                        </p:cTn>
                                        <p:tgtEl>
                                          <p:spTgt spid="7">
                                            <p:txEl>
                                              <p:pRg st="2" end="2"/>
                                            </p:txEl>
                                          </p:spTgt>
                                        </p:tgtEl>
                                        <p:attrNameLst>
                                          <p:attrName>style.visibility</p:attrName>
                                        </p:attrNameLst>
                                      </p:cBhvr>
                                      <p:to>
                                        <p:strVal val="visible"/>
                                      </p:to>
                                    </p:set>
                                    <p:animEffect transition="in" filter="checkerboard(across)">
                                      <p:cBhvr>
                                        <p:cTn id="17" dur="3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iterate type="wd">
                                    <p:tmPct val="100000"/>
                                  </p:iterate>
                                  <p:childTnLst>
                                    <p:set>
                                      <p:cBhvr>
                                        <p:cTn id="21" dur="1" fill="hold">
                                          <p:stCondLst>
                                            <p:cond delay="0"/>
                                          </p:stCondLst>
                                        </p:cTn>
                                        <p:tgtEl>
                                          <p:spTgt spid="7">
                                            <p:txEl>
                                              <p:pRg st="4" end="4"/>
                                            </p:txEl>
                                          </p:spTgt>
                                        </p:tgtEl>
                                        <p:attrNameLst>
                                          <p:attrName>style.visibility</p:attrName>
                                        </p:attrNameLst>
                                      </p:cBhvr>
                                      <p:to>
                                        <p:strVal val="visible"/>
                                      </p:to>
                                    </p:set>
                                    <p:animEffect transition="in" filter="checkerboard(across)">
                                      <p:cBhvr>
                                        <p:cTn id="22" dur="3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iterate type="wd">
                                    <p:tmPct val="100000"/>
                                  </p:iterate>
                                  <p:childTnLst>
                                    <p:set>
                                      <p:cBhvr>
                                        <p:cTn id="26" dur="1" fill="hold">
                                          <p:stCondLst>
                                            <p:cond delay="0"/>
                                          </p:stCondLst>
                                        </p:cTn>
                                        <p:tgtEl>
                                          <p:spTgt spid="7">
                                            <p:txEl>
                                              <p:pRg st="6" end="6"/>
                                            </p:txEl>
                                          </p:spTgt>
                                        </p:tgtEl>
                                        <p:attrNameLst>
                                          <p:attrName>style.visibility</p:attrName>
                                        </p:attrNameLst>
                                      </p:cBhvr>
                                      <p:to>
                                        <p:strVal val="visible"/>
                                      </p:to>
                                    </p:set>
                                    <p:animEffect transition="in" filter="checkerboard(across)">
                                      <p:cBhvr>
                                        <p:cTn id="27" dur="300"/>
                                        <p:tgtEl>
                                          <p:spTgt spid="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iterate type="wd">
                                    <p:tmPct val="100000"/>
                                  </p:iterate>
                                  <p:childTnLst>
                                    <p:set>
                                      <p:cBhvr>
                                        <p:cTn id="31" dur="1" fill="hold">
                                          <p:stCondLst>
                                            <p:cond delay="0"/>
                                          </p:stCondLst>
                                        </p:cTn>
                                        <p:tgtEl>
                                          <p:spTgt spid="7">
                                            <p:txEl>
                                              <p:pRg st="7" end="7"/>
                                            </p:txEl>
                                          </p:spTgt>
                                        </p:tgtEl>
                                        <p:attrNameLst>
                                          <p:attrName>style.visibility</p:attrName>
                                        </p:attrNameLst>
                                      </p:cBhvr>
                                      <p:to>
                                        <p:strVal val="visible"/>
                                      </p:to>
                                    </p:set>
                                    <p:animEffect transition="in" filter="checkerboard(across)">
                                      <p:cBhvr>
                                        <p:cTn id="32" dur="300"/>
                                        <p:tgtEl>
                                          <p:spTgt spid="7">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iterate type="wd">
                                    <p:tmPct val="100000"/>
                                  </p:iterate>
                                  <p:childTnLst>
                                    <p:set>
                                      <p:cBhvr>
                                        <p:cTn id="36" dur="1" fill="hold">
                                          <p:stCondLst>
                                            <p:cond delay="0"/>
                                          </p:stCondLst>
                                        </p:cTn>
                                        <p:tgtEl>
                                          <p:spTgt spid="7">
                                            <p:txEl>
                                              <p:pRg st="8" end="8"/>
                                            </p:txEl>
                                          </p:spTgt>
                                        </p:tgtEl>
                                        <p:attrNameLst>
                                          <p:attrName>style.visibility</p:attrName>
                                        </p:attrNameLst>
                                      </p:cBhvr>
                                      <p:to>
                                        <p:strVal val="visible"/>
                                      </p:to>
                                    </p:set>
                                    <p:animEffect transition="in" filter="checkerboard(across)">
                                      <p:cBhvr>
                                        <p:cTn id="37" dur="300"/>
                                        <p:tgtEl>
                                          <p:spTgt spid="7">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iterate type="wd">
                                    <p:tmPct val="100000"/>
                                  </p:iterate>
                                  <p:childTnLst>
                                    <p:set>
                                      <p:cBhvr>
                                        <p:cTn id="41" dur="1" fill="hold">
                                          <p:stCondLst>
                                            <p:cond delay="0"/>
                                          </p:stCondLst>
                                        </p:cTn>
                                        <p:tgtEl>
                                          <p:spTgt spid="7">
                                            <p:txEl>
                                              <p:pRg st="9" end="9"/>
                                            </p:txEl>
                                          </p:spTgt>
                                        </p:tgtEl>
                                        <p:attrNameLst>
                                          <p:attrName>style.visibility</p:attrName>
                                        </p:attrNameLst>
                                      </p:cBhvr>
                                      <p:to>
                                        <p:strVal val="visible"/>
                                      </p:to>
                                    </p:set>
                                    <p:animEffect transition="in" filter="checkerboard(across)">
                                      <p:cBhvr>
                                        <p:cTn id="42" dur="300"/>
                                        <p:tgtEl>
                                          <p:spTgt spid="7">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iterate type="wd">
                                    <p:tmPct val="100000"/>
                                  </p:iterate>
                                  <p:childTnLst>
                                    <p:set>
                                      <p:cBhvr>
                                        <p:cTn id="46" dur="1" fill="hold">
                                          <p:stCondLst>
                                            <p:cond delay="0"/>
                                          </p:stCondLst>
                                        </p:cTn>
                                        <p:tgtEl>
                                          <p:spTgt spid="7">
                                            <p:txEl>
                                              <p:pRg st="10" end="10"/>
                                            </p:txEl>
                                          </p:spTgt>
                                        </p:tgtEl>
                                        <p:attrNameLst>
                                          <p:attrName>style.visibility</p:attrName>
                                        </p:attrNameLst>
                                      </p:cBhvr>
                                      <p:to>
                                        <p:strVal val="visible"/>
                                      </p:to>
                                    </p:set>
                                    <p:animEffect transition="in" filter="checkerboard(across)">
                                      <p:cBhvr>
                                        <p:cTn id="47" dur="3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50313" y="1193160"/>
            <a:ext cx="8993688" cy="4632037"/>
          </a:xfrm>
          <a:prstGeom prst="rect">
            <a:avLst/>
          </a:prstGeom>
        </p:spPr>
        <p:txBody>
          <a:bodyPr wrap="square">
            <a:spAutoFit/>
          </a:bodyPr>
          <a:lstStyle/>
          <a:p>
            <a:pPr>
              <a:spcBef>
                <a:spcPct val="0"/>
              </a:spcBef>
              <a:buFontTx/>
              <a:buNone/>
            </a:pPr>
            <a:r>
              <a:rPr lang="tr-TR" altLang="tr-TR" sz="2400" dirty="0">
                <a:solidFill>
                  <a:srgbClr val="BE261E"/>
                </a:solidFill>
                <a:latin typeface="Geneva" panose="020B0503030404040204" pitchFamily="34" charset="0"/>
              </a:rPr>
              <a:t>b)Değişken Giderler</a:t>
            </a:r>
          </a:p>
          <a:p>
            <a:pPr>
              <a:spcBef>
                <a:spcPct val="0"/>
              </a:spcBef>
              <a:buFontTx/>
              <a:buNone/>
            </a:pPr>
            <a:r>
              <a:rPr lang="tr-TR" altLang="tr-TR" sz="1100" dirty="0">
                <a:solidFill>
                  <a:srgbClr val="444444"/>
                </a:solidFill>
                <a:latin typeface="Geneva" panose="020B0503030404040204" pitchFamily="34" charset="0"/>
              </a:rPr>
              <a:t>  </a:t>
            </a:r>
            <a:r>
              <a:rPr lang="tr-TR" altLang="tr-TR" sz="12300" dirty="0">
                <a:solidFill>
                  <a:srgbClr val="444444"/>
                </a:solidFill>
                <a:latin typeface="Arial" panose="020B0604020202020204" pitchFamily="34" charset="0"/>
              </a:rPr>
              <a:t> </a:t>
            </a:r>
            <a:r>
              <a:rPr lang="tr-TR" altLang="tr-TR" sz="1100" dirty="0">
                <a:solidFill>
                  <a:srgbClr val="444444"/>
                </a:solidFill>
                <a:latin typeface="Arial" panose="020B0604020202020204" pitchFamily="34" charset="0"/>
              </a:rPr>
              <a:t>                                                              </a:t>
            </a:r>
            <a:endParaRPr lang="tr-TR" altLang="tr-TR" sz="900" dirty="0">
              <a:latin typeface="Arial" panose="020B0604020202020204" pitchFamily="34" charset="0"/>
            </a:endParaRPr>
          </a:p>
          <a:p>
            <a:pPr>
              <a:spcBef>
                <a:spcPct val="0"/>
              </a:spcBef>
              <a:buFontTx/>
              <a:buChar char="•"/>
            </a:pPr>
            <a:endParaRPr lang="tr-TR" altLang="tr-TR" sz="1100" dirty="0">
              <a:solidFill>
                <a:srgbClr val="444444"/>
              </a:solidFill>
              <a:latin typeface="Arial" panose="020B0604020202020204" pitchFamily="34" charset="0"/>
            </a:endParaRPr>
          </a:p>
          <a:p>
            <a:pPr>
              <a:spcBef>
                <a:spcPct val="0"/>
              </a:spcBef>
              <a:buFontTx/>
              <a:buChar char="•"/>
            </a:pPr>
            <a:endParaRPr lang="tr-TR" altLang="tr-TR" sz="1100" dirty="0">
              <a:solidFill>
                <a:srgbClr val="444444"/>
              </a:solidFill>
              <a:latin typeface="Arial" panose="020B0604020202020204" pitchFamily="34" charset="0"/>
            </a:endParaRPr>
          </a:p>
          <a:p>
            <a:pPr>
              <a:spcBef>
                <a:spcPct val="0"/>
              </a:spcBef>
              <a:buFontTx/>
              <a:buChar char="•"/>
            </a:pPr>
            <a:endParaRPr lang="tr-TR" altLang="tr-TR" sz="1100" dirty="0">
              <a:solidFill>
                <a:srgbClr val="444444"/>
              </a:solidFill>
              <a:latin typeface="Arial" panose="020B0604020202020204" pitchFamily="34" charset="0"/>
            </a:endParaRPr>
          </a:p>
          <a:p>
            <a:pPr>
              <a:spcBef>
                <a:spcPct val="0"/>
              </a:spcBef>
              <a:buFontTx/>
              <a:buChar char="•"/>
            </a:pPr>
            <a:endParaRPr lang="tr-TR" altLang="tr-TR" sz="1100" dirty="0">
              <a:solidFill>
                <a:srgbClr val="444444"/>
              </a:solidFill>
              <a:latin typeface="Arial" panose="020B0604020202020204" pitchFamily="34" charset="0"/>
            </a:endParaRPr>
          </a:p>
          <a:p>
            <a:pPr>
              <a:spcBef>
                <a:spcPct val="0"/>
              </a:spcBef>
              <a:buFontTx/>
              <a:buChar char="•"/>
            </a:pPr>
            <a:endParaRPr lang="tr-TR" altLang="tr-TR" sz="1100" dirty="0">
              <a:solidFill>
                <a:srgbClr val="444444"/>
              </a:solidFill>
              <a:latin typeface="Arial" panose="020B0604020202020204" pitchFamily="34" charset="0"/>
            </a:endParaRPr>
          </a:p>
          <a:p>
            <a:pPr>
              <a:spcBef>
                <a:spcPct val="0"/>
              </a:spcBef>
              <a:buFontTx/>
              <a:buChar char="•"/>
            </a:pPr>
            <a:endParaRPr lang="tr-TR" altLang="tr-TR" sz="1100" dirty="0">
              <a:solidFill>
                <a:srgbClr val="444444"/>
              </a:solidFill>
              <a:latin typeface="Arial" panose="020B0604020202020204" pitchFamily="34" charset="0"/>
            </a:endParaRPr>
          </a:p>
          <a:p>
            <a:pPr>
              <a:spcBef>
                <a:spcPct val="0"/>
              </a:spcBef>
              <a:buFontTx/>
              <a:buChar char="•"/>
            </a:pPr>
            <a:endParaRPr lang="tr-TR" altLang="tr-TR" sz="1100" dirty="0">
              <a:solidFill>
                <a:srgbClr val="444444"/>
              </a:solidFill>
              <a:latin typeface="Arial" panose="020B0604020202020204" pitchFamily="34" charset="0"/>
            </a:endParaRPr>
          </a:p>
          <a:p>
            <a:pPr>
              <a:spcBef>
                <a:spcPct val="0"/>
              </a:spcBef>
              <a:buFontTx/>
              <a:buChar char="•"/>
            </a:pPr>
            <a:endParaRPr lang="tr-TR" altLang="tr-TR" sz="1100" dirty="0">
              <a:solidFill>
                <a:srgbClr val="444444"/>
              </a:solidFill>
              <a:latin typeface="Arial" panose="020B0604020202020204" pitchFamily="34" charset="0"/>
            </a:endParaRPr>
          </a:p>
          <a:p>
            <a:pPr>
              <a:spcBef>
                <a:spcPct val="0"/>
              </a:spcBef>
            </a:pPr>
            <a:r>
              <a:rPr lang="tr-TR" altLang="tr-TR" sz="2000" dirty="0" smtClean="0">
                <a:solidFill>
                  <a:srgbClr val="444444"/>
                </a:solidFill>
                <a:latin typeface="Arial" panose="020B0604020202020204" pitchFamily="34" charset="0"/>
              </a:rPr>
              <a:t>Üretim </a:t>
            </a:r>
            <a:r>
              <a:rPr lang="tr-TR" altLang="tr-TR" sz="2000" dirty="0">
                <a:solidFill>
                  <a:srgbClr val="444444"/>
                </a:solidFill>
                <a:latin typeface="Arial" panose="020B0604020202020204" pitchFamily="34" charset="0"/>
              </a:rPr>
              <a:t>miktarındaki değişmelere paralel olarak değişme   </a:t>
            </a:r>
            <a:r>
              <a:rPr lang="tr-TR" altLang="tr-TR" sz="2000" dirty="0" smtClean="0">
                <a:solidFill>
                  <a:srgbClr val="444444"/>
                </a:solidFill>
                <a:latin typeface="Arial" panose="020B0604020202020204" pitchFamily="34" charset="0"/>
              </a:rPr>
              <a:t>gösteren giderlerdir</a:t>
            </a:r>
            <a:r>
              <a:rPr lang="tr-TR" altLang="tr-TR" sz="2000" dirty="0">
                <a:solidFill>
                  <a:srgbClr val="444444"/>
                </a:solidFill>
                <a:latin typeface="Arial" panose="020B0604020202020204" pitchFamily="34" charset="0"/>
              </a:rPr>
              <a:t>.</a:t>
            </a:r>
          </a:p>
          <a:p>
            <a:pPr>
              <a:spcBef>
                <a:spcPct val="0"/>
              </a:spcBef>
            </a:pPr>
            <a:r>
              <a:rPr lang="tr-TR" altLang="tr-TR" sz="2000" dirty="0">
                <a:solidFill>
                  <a:srgbClr val="444444"/>
                </a:solidFill>
                <a:latin typeface="Arial" panose="020B0604020202020204" pitchFamily="34" charset="0"/>
              </a:rPr>
              <a:t>Hammadde , direkt </a:t>
            </a:r>
            <a:r>
              <a:rPr lang="tr-TR" altLang="tr-TR" sz="2000" dirty="0" err="1">
                <a:solidFill>
                  <a:srgbClr val="444444"/>
                </a:solidFill>
                <a:latin typeface="Arial" panose="020B0604020202020204" pitchFamily="34" charset="0"/>
              </a:rPr>
              <a:t>işcilik</a:t>
            </a:r>
            <a:r>
              <a:rPr lang="tr-TR" altLang="tr-TR" sz="2000" dirty="0">
                <a:solidFill>
                  <a:srgbClr val="444444"/>
                </a:solidFill>
                <a:latin typeface="Arial" panose="020B0604020202020204" pitchFamily="34" charset="0"/>
              </a:rPr>
              <a:t>, işletme malzemesi ve üretimde kullanılan yardımcı madde giderleri değişken giderlerdir.</a:t>
            </a:r>
            <a:endParaRPr lang="tr-TR" altLang="tr-TR" sz="2000" dirty="0">
              <a:solidFill>
                <a:srgbClr val="444444"/>
              </a:solidFill>
              <a:latin typeface="Geneva" panose="020B0503030404040204" pitchFamily="34" charset="0"/>
            </a:endParaRPr>
          </a:p>
        </p:txBody>
      </p:sp>
      <p:sp>
        <p:nvSpPr>
          <p:cNvPr id="6" name="Dikdörtgen 5"/>
          <p:cNvSpPr/>
          <p:nvPr/>
        </p:nvSpPr>
        <p:spPr>
          <a:xfrm>
            <a:off x="313079" y="531088"/>
            <a:ext cx="8517837" cy="539723"/>
          </a:xfrm>
          <a:prstGeom prst="rect">
            <a:avLst/>
          </a:prstGeom>
        </p:spPr>
        <p:txBody>
          <a:bodyPr/>
          <a:lstStyle/>
          <a:p>
            <a:pPr marL="0" lvl="1" algn="ctr">
              <a:spcBef>
                <a:spcPct val="20000"/>
              </a:spcBef>
              <a:buClr>
                <a:schemeClr val="accent1"/>
              </a:buClr>
            </a:pPr>
            <a:r>
              <a:rPr lang="tr-TR" sz="2400" b="1" dirty="0" smtClean="0">
                <a:solidFill>
                  <a:srgbClr val="FF0000"/>
                </a:solidFill>
              </a:rPr>
              <a:t>BAŞABAŞ NOKTASI ANALİZİ</a:t>
            </a:r>
            <a:endParaRPr lang="tr-TR" sz="2400" b="1" dirty="0">
              <a:solidFill>
                <a:srgbClr val="160093"/>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4" name="Unvan 3"/>
          <p:cNvSpPr>
            <a:spLocks noGrp="1"/>
          </p:cNvSpPr>
          <p:nvPr>
            <p:ph type="title"/>
          </p:nvPr>
        </p:nvSpPr>
        <p:spPr/>
        <p:txBody>
          <a:bodyPr/>
          <a:lstStyle/>
          <a:p>
            <a:r>
              <a:rPr lang="tr-TR" dirty="0" smtClean="0"/>
              <a:t>  </a:t>
            </a:r>
            <a:endParaRPr lang="en-US" dirty="0"/>
          </a:p>
        </p:txBody>
      </p:sp>
      <p:pic>
        <p:nvPicPr>
          <p:cNvPr id="12" name="Picture 2" descr="http://acikogretimx.com/resimler/konu_anlatimlari/finansalyonetim/bbn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521" y="1754797"/>
            <a:ext cx="4528878"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8169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5"/>
          <p:cNvSpPr/>
          <p:nvPr/>
        </p:nvSpPr>
        <p:spPr>
          <a:xfrm>
            <a:off x="313079" y="531088"/>
            <a:ext cx="8517837" cy="539723"/>
          </a:xfrm>
          <a:prstGeom prst="rect">
            <a:avLst/>
          </a:prstGeom>
        </p:spPr>
        <p:txBody>
          <a:bodyPr/>
          <a:lstStyle/>
          <a:p>
            <a:pPr marL="0" lvl="1" algn="ctr">
              <a:spcBef>
                <a:spcPct val="20000"/>
              </a:spcBef>
              <a:buClr>
                <a:schemeClr val="accent1"/>
              </a:buClr>
            </a:pPr>
            <a:r>
              <a:rPr lang="tr-TR" sz="2400" b="1" dirty="0" smtClean="0">
                <a:solidFill>
                  <a:srgbClr val="FF0000"/>
                </a:solidFill>
              </a:rPr>
              <a:t>BAŞABAŞ NOKTASI GRAFİĞİ</a:t>
            </a:r>
            <a:endParaRPr lang="tr-TR" sz="2400" b="1" dirty="0">
              <a:solidFill>
                <a:srgbClr val="160093"/>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4" name="Unvan 3"/>
          <p:cNvSpPr>
            <a:spLocks noGrp="1"/>
          </p:cNvSpPr>
          <p:nvPr>
            <p:ph type="title"/>
          </p:nvPr>
        </p:nvSpPr>
        <p:spPr/>
        <p:txBody>
          <a:bodyPr/>
          <a:lstStyle/>
          <a:p>
            <a:r>
              <a:rPr lang="tr-TR" dirty="0" smtClean="0"/>
              <a:t>  </a:t>
            </a:r>
            <a:endParaRPr lang="en-US" dirty="0"/>
          </a:p>
        </p:txBody>
      </p:sp>
      <p:pic>
        <p:nvPicPr>
          <p:cNvPr id="5" name="Picture 9" descr="http://acikogretimx.com/resimler/konu_anlatimlari/finansalyonetim/bbn_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270000"/>
            <a:ext cx="6697663"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33128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5"/>
          <p:cNvSpPr/>
          <p:nvPr/>
        </p:nvSpPr>
        <p:spPr>
          <a:xfrm>
            <a:off x="313079" y="531088"/>
            <a:ext cx="8517837" cy="539723"/>
          </a:xfrm>
          <a:prstGeom prst="rect">
            <a:avLst/>
          </a:prstGeom>
        </p:spPr>
        <p:txBody>
          <a:bodyPr/>
          <a:lstStyle/>
          <a:p>
            <a:pPr marL="0" lvl="1" algn="ctr">
              <a:spcBef>
                <a:spcPct val="20000"/>
              </a:spcBef>
              <a:buClr>
                <a:schemeClr val="accent1"/>
              </a:buClr>
            </a:pPr>
            <a:r>
              <a:rPr lang="tr-TR" sz="2400" b="1" dirty="0">
                <a:solidFill>
                  <a:srgbClr val="FF0000"/>
                </a:solidFill>
              </a:rPr>
              <a:t>BBN ANALİZİNİN UNSURLARI</a:t>
            </a:r>
          </a:p>
        </p:txBody>
      </p:sp>
      <p:sp>
        <p:nvSpPr>
          <p:cNvPr id="4" name="Unvan 3"/>
          <p:cNvSpPr>
            <a:spLocks noGrp="1"/>
          </p:cNvSpPr>
          <p:nvPr>
            <p:ph type="title"/>
          </p:nvPr>
        </p:nvSpPr>
        <p:spPr/>
        <p:txBody>
          <a:bodyPr/>
          <a:lstStyle/>
          <a:p>
            <a:r>
              <a:rPr lang="tr-TR" dirty="0" smtClean="0"/>
              <a:t>  </a:t>
            </a:r>
            <a:endParaRPr lang="en-US" dirty="0"/>
          </a:p>
        </p:txBody>
      </p:sp>
      <p:sp>
        <p:nvSpPr>
          <p:cNvPr id="7" name="Text Box 6"/>
          <p:cNvSpPr txBox="1">
            <a:spLocks noChangeArrowheads="1"/>
          </p:cNvSpPr>
          <p:nvPr/>
        </p:nvSpPr>
        <p:spPr bwMode="auto">
          <a:xfrm>
            <a:off x="766416" y="948846"/>
            <a:ext cx="8064500" cy="419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860925" indent="-486092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endParaRPr lang="tr-TR" altLang="tr-TR" dirty="0">
              <a:solidFill>
                <a:srgbClr val="FF66FF"/>
              </a:solidFill>
              <a:latin typeface="Arial" panose="020B0604020202020204" pitchFamily="34" charset="0"/>
            </a:endParaRPr>
          </a:p>
          <a:p>
            <a:pPr eaLnBrk="1" hangingPunct="1">
              <a:lnSpc>
                <a:spcPct val="90000"/>
              </a:lnSpc>
              <a:spcBef>
                <a:spcPct val="0"/>
              </a:spcBef>
              <a:buFontTx/>
              <a:buNone/>
            </a:pPr>
            <a:r>
              <a:rPr lang="tr-TR" altLang="tr-TR" sz="2000" dirty="0">
                <a:latin typeface="Arial" panose="020B0604020202020204" pitchFamily="34" charset="0"/>
              </a:rPr>
              <a:t>                                    SABİT GİDERLER</a:t>
            </a:r>
          </a:p>
          <a:p>
            <a:pPr eaLnBrk="1" hangingPunct="1">
              <a:lnSpc>
                <a:spcPct val="90000"/>
              </a:lnSpc>
              <a:spcBef>
                <a:spcPct val="0"/>
              </a:spcBef>
              <a:buFontTx/>
              <a:buNone/>
            </a:pPr>
            <a:r>
              <a:rPr lang="tr-TR" altLang="tr-TR" sz="2000" dirty="0">
                <a:latin typeface="Arial" panose="020B0604020202020204" pitchFamily="34" charset="0"/>
              </a:rPr>
              <a:t> BBN (BİRİM) = </a:t>
            </a:r>
          </a:p>
          <a:p>
            <a:pPr eaLnBrk="1" hangingPunct="1">
              <a:lnSpc>
                <a:spcPct val="90000"/>
              </a:lnSpc>
              <a:spcBef>
                <a:spcPct val="0"/>
              </a:spcBef>
              <a:buFontTx/>
              <a:buNone/>
            </a:pPr>
            <a:r>
              <a:rPr lang="tr-TR" altLang="tr-TR" sz="2000" dirty="0">
                <a:latin typeface="Arial" panose="020B0604020202020204" pitchFamily="34" charset="0"/>
              </a:rPr>
              <a:t>                            BİRİM SATIŞ FİYATI – BİRİM DEĞİŞKEN GİDER</a:t>
            </a:r>
          </a:p>
          <a:p>
            <a:pPr eaLnBrk="1" hangingPunct="1">
              <a:lnSpc>
                <a:spcPct val="90000"/>
              </a:lnSpc>
              <a:spcBef>
                <a:spcPct val="0"/>
              </a:spcBef>
              <a:buFontTx/>
              <a:buNone/>
            </a:pPr>
            <a:r>
              <a:rPr lang="tr-TR" altLang="tr-TR" sz="2000" dirty="0">
                <a:latin typeface="Arial" panose="020B0604020202020204" pitchFamily="34" charset="0"/>
              </a:rPr>
              <a:t>-</a:t>
            </a:r>
          </a:p>
          <a:p>
            <a:pPr eaLnBrk="1" hangingPunct="1">
              <a:lnSpc>
                <a:spcPct val="90000"/>
              </a:lnSpc>
              <a:spcBef>
                <a:spcPct val="0"/>
              </a:spcBef>
              <a:buFontTx/>
              <a:buNone/>
            </a:pPr>
            <a:endParaRPr lang="tr-TR" altLang="tr-TR" sz="2000" dirty="0">
              <a:latin typeface="Arial" panose="020B0604020202020204" pitchFamily="34" charset="0"/>
            </a:endParaRPr>
          </a:p>
          <a:p>
            <a:pPr eaLnBrk="1" hangingPunct="1">
              <a:lnSpc>
                <a:spcPct val="90000"/>
              </a:lnSpc>
              <a:spcBef>
                <a:spcPct val="0"/>
              </a:spcBef>
              <a:buFontTx/>
              <a:buNone/>
            </a:pPr>
            <a:r>
              <a:rPr lang="tr-TR" altLang="tr-TR" sz="2000" dirty="0">
                <a:latin typeface="Arial" panose="020B0604020202020204" pitchFamily="34" charset="0"/>
              </a:rPr>
              <a:t>                                             SABİT  GİDERLER</a:t>
            </a:r>
          </a:p>
          <a:p>
            <a:pPr eaLnBrk="1" hangingPunct="1">
              <a:lnSpc>
                <a:spcPct val="90000"/>
              </a:lnSpc>
              <a:spcBef>
                <a:spcPct val="0"/>
              </a:spcBef>
              <a:buFontTx/>
              <a:buNone/>
            </a:pPr>
            <a:r>
              <a:rPr lang="tr-TR" altLang="tr-TR" sz="2000" dirty="0">
                <a:latin typeface="Arial" panose="020B0604020202020204" pitchFamily="34" charset="0"/>
              </a:rPr>
              <a:t> BBN (TUTAR) = </a:t>
            </a:r>
          </a:p>
          <a:p>
            <a:pPr eaLnBrk="1" hangingPunct="1">
              <a:lnSpc>
                <a:spcPct val="90000"/>
              </a:lnSpc>
              <a:spcBef>
                <a:spcPct val="0"/>
              </a:spcBef>
              <a:buFontTx/>
              <a:buNone/>
            </a:pPr>
            <a:r>
              <a:rPr lang="tr-TR" altLang="tr-TR" sz="2000" dirty="0">
                <a:latin typeface="Arial" panose="020B0604020202020204" pitchFamily="34" charset="0"/>
              </a:rPr>
              <a:t>                                                BİRİM DEĞİŞKEN GİDER</a:t>
            </a:r>
          </a:p>
          <a:p>
            <a:pPr eaLnBrk="1" hangingPunct="1">
              <a:lnSpc>
                <a:spcPct val="90000"/>
              </a:lnSpc>
              <a:spcBef>
                <a:spcPct val="0"/>
              </a:spcBef>
              <a:buFontTx/>
              <a:buNone/>
            </a:pPr>
            <a:r>
              <a:rPr lang="tr-TR" altLang="tr-TR" sz="2000" dirty="0">
                <a:latin typeface="Arial" panose="020B0604020202020204" pitchFamily="34" charset="0"/>
              </a:rPr>
              <a:t>                                   </a:t>
            </a:r>
            <a:r>
              <a:rPr lang="tr-TR" altLang="tr-TR" dirty="0">
                <a:latin typeface="Arial" panose="020B0604020202020204" pitchFamily="34" charset="0"/>
              </a:rPr>
              <a:t>1</a:t>
            </a:r>
            <a:r>
              <a:rPr lang="tr-TR" altLang="tr-TR" sz="2000" dirty="0">
                <a:latin typeface="Arial" panose="020B0604020202020204" pitchFamily="34" charset="0"/>
              </a:rPr>
              <a:t> </a:t>
            </a:r>
            <a:r>
              <a:rPr lang="tr-TR" altLang="tr-TR" dirty="0">
                <a:latin typeface="Arial" panose="020B0604020202020204" pitchFamily="34" charset="0"/>
              </a:rPr>
              <a:t>-</a:t>
            </a:r>
            <a:r>
              <a:rPr lang="tr-TR" altLang="tr-TR" sz="2000" dirty="0">
                <a:latin typeface="Arial" panose="020B0604020202020204" pitchFamily="34" charset="0"/>
              </a:rPr>
              <a:t>     </a:t>
            </a:r>
          </a:p>
          <a:p>
            <a:pPr eaLnBrk="1" hangingPunct="1">
              <a:lnSpc>
                <a:spcPct val="90000"/>
              </a:lnSpc>
              <a:spcBef>
                <a:spcPct val="0"/>
              </a:spcBef>
              <a:buFontTx/>
              <a:buNone/>
            </a:pPr>
            <a:r>
              <a:rPr lang="tr-TR" altLang="tr-TR" sz="2000" dirty="0">
                <a:latin typeface="Arial" panose="020B0604020202020204" pitchFamily="34" charset="0"/>
              </a:rPr>
              <a:t>                                                 BİRİM SATIŞ FİYATI </a:t>
            </a:r>
          </a:p>
          <a:p>
            <a:pPr eaLnBrk="1" hangingPunct="1">
              <a:lnSpc>
                <a:spcPct val="90000"/>
              </a:lnSpc>
              <a:spcBef>
                <a:spcPct val="0"/>
              </a:spcBef>
              <a:buFontTx/>
              <a:buNone/>
            </a:pPr>
            <a:endParaRPr lang="tr-TR" altLang="tr-TR" sz="2000" dirty="0">
              <a:latin typeface="Arial" panose="020B0604020202020204" pitchFamily="34" charset="0"/>
            </a:endParaRPr>
          </a:p>
          <a:p>
            <a:pPr eaLnBrk="1" hangingPunct="1">
              <a:lnSpc>
                <a:spcPct val="90000"/>
              </a:lnSpc>
              <a:spcBef>
                <a:spcPct val="0"/>
              </a:spcBef>
              <a:buFontTx/>
              <a:buNone/>
            </a:pPr>
            <a:r>
              <a:rPr lang="tr-TR" altLang="tr-TR" dirty="0">
                <a:solidFill>
                  <a:srgbClr val="FF66FF"/>
                </a:solidFill>
                <a:latin typeface="Arial" panose="020B0604020202020204" pitchFamily="34" charset="0"/>
              </a:rPr>
              <a:t>                                 </a:t>
            </a:r>
          </a:p>
        </p:txBody>
      </p:sp>
    </p:spTree>
    <p:extLst>
      <p:ext uri="{BB962C8B-B14F-4D97-AF65-F5344CB8AC3E}">
        <p14:creationId xmlns:p14="http://schemas.microsoft.com/office/powerpoint/2010/main" val="2905637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2000"/>
                                  </p:stCondLst>
                                  <p:childTnLst>
                                    <p:set>
                                      <p:cBhvr>
                                        <p:cTn id="6" dur="1" fill="hold">
                                          <p:stCondLst>
                                            <p:cond delay="499"/>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5"/>
          <p:cNvSpPr/>
          <p:nvPr/>
        </p:nvSpPr>
        <p:spPr>
          <a:xfrm>
            <a:off x="313079" y="531088"/>
            <a:ext cx="8517837" cy="539723"/>
          </a:xfrm>
          <a:prstGeom prst="rect">
            <a:avLst/>
          </a:prstGeom>
        </p:spPr>
        <p:txBody>
          <a:bodyPr/>
          <a:lstStyle/>
          <a:p>
            <a:pPr marL="0" lvl="1" algn="ctr">
              <a:spcBef>
                <a:spcPct val="20000"/>
              </a:spcBef>
              <a:buClr>
                <a:schemeClr val="accent1"/>
              </a:buClr>
            </a:pPr>
            <a:r>
              <a:rPr lang="tr-TR" sz="2400" b="1" dirty="0">
                <a:solidFill>
                  <a:srgbClr val="FF0000"/>
                </a:solidFill>
              </a:rPr>
              <a:t>BBN ANALİZİNİN UNSURLARI</a:t>
            </a:r>
          </a:p>
        </p:txBody>
      </p:sp>
      <p:sp>
        <p:nvSpPr>
          <p:cNvPr id="4" name="Unvan 3"/>
          <p:cNvSpPr>
            <a:spLocks noGrp="1"/>
          </p:cNvSpPr>
          <p:nvPr>
            <p:ph type="title"/>
          </p:nvPr>
        </p:nvSpPr>
        <p:spPr/>
        <p:txBody>
          <a:bodyPr/>
          <a:lstStyle/>
          <a:p>
            <a:r>
              <a:rPr lang="tr-TR" dirty="0" smtClean="0"/>
              <a:t>  </a:t>
            </a:r>
            <a:endParaRPr lang="en-US" dirty="0"/>
          </a:p>
        </p:txBody>
      </p:sp>
      <p:sp>
        <p:nvSpPr>
          <p:cNvPr id="5" name="Rectangle 7"/>
          <p:cNvSpPr>
            <a:spLocks noChangeArrowheads="1"/>
          </p:cNvSpPr>
          <p:nvPr/>
        </p:nvSpPr>
        <p:spPr bwMode="auto">
          <a:xfrm>
            <a:off x="693391" y="1070811"/>
            <a:ext cx="8137525"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266700" indent="-266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50000"/>
              </a:spcBef>
              <a:buFontTx/>
              <a:buNone/>
            </a:pPr>
            <a:endParaRPr lang="tr-TR" altLang="tr-TR" sz="2000" dirty="0">
              <a:solidFill>
                <a:srgbClr val="FFFF66"/>
              </a:solidFill>
              <a:latin typeface="Arial" panose="020B0604020202020204" pitchFamily="34" charset="0"/>
            </a:endParaRPr>
          </a:p>
          <a:p>
            <a:pPr eaLnBrk="1" hangingPunct="1">
              <a:lnSpc>
                <a:spcPct val="90000"/>
              </a:lnSpc>
              <a:spcBef>
                <a:spcPct val="50000"/>
              </a:spcBef>
              <a:buFontTx/>
              <a:buNone/>
            </a:pPr>
            <a:r>
              <a:rPr lang="tr-TR" altLang="tr-TR" sz="2000" dirty="0">
                <a:latin typeface="Arial" panose="020B0604020202020204" pitchFamily="34" charset="0"/>
              </a:rPr>
              <a:t>    KATKI PAYI = BİRİM SATIŞ FİYATI- BİRİM DEĞİŞKEN GİDER</a:t>
            </a:r>
          </a:p>
          <a:p>
            <a:pPr eaLnBrk="1" hangingPunct="1">
              <a:lnSpc>
                <a:spcPct val="90000"/>
              </a:lnSpc>
              <a:spcBef>
                <a:spcPct val="50000"/>
              </a:spcBef>
              <a:buFontTx/>
              <a:buNone/>
            </a:pPr>
            <a:endParaRPr lang="tr-TR" altLang="tr-TR" sz="2000" dirty="0">
              <a:latin typeface="Arial" panose="020B0604020202020204" pitchFamily="34" charset="0"/>
            </a:endParaRPr>
          </a:p>
          <a:p>
            <a:pPr eaLnBrk="1" hangingPunct="1">
              <a:lnSpc>
                <a:spcPct val="90000"/>
              </a:lnSpc>
              <a:spcBef>
                <a:spcPct val="50000"/>
              </a:spcBef>
              <a:buFontTx/>
              <a:buNone/>
            </a:pPr>
            <a:r>
              <a:rPr lang="tr-TR" altLang="tr-TR" sz="2000" dirty="0">
                <a:latin typeface="Arial" panose="020B0604020202020204" pitchFamily="34" charset="0"/>
              </a:rPr>
              <a:t>    BBN (BİRİM) = SABİT GİDERLER  / KATKI PAYI</a:t>
            </a:r>
          </a:p>
          <a:p>
            <a:pPr eaLnBrk="1" hangingPunct="1">
              <a:lnSpc>
                <a:spcPct val="90000"/>
              </a:lnSpc>
              <a:spcBef>
                <a:spcPct val="50000"/>
              </a:spcBef>
              <a:buFontTx/>
              <a:buNone/>
            </a:pPr>
            <a:endParaRPr lang="tr-TR" altLang="tr-TR" sz="2000" dirty="0">
              <a:latin typeface="Arial" panose="020B0604020202020204" pitchFamily="34" charset="0"/>
            </a:endParaRPr>
          </a:p>
          <a:p>
            <a:pPr eaLnBrk="1" hangingPunct="1">
              <a:lnSpc>
                <a:spcPct val="90000"/>
              </a:lnSpc>
              <a:spcBef>
                <a:spcPct val="50000"/>
              </a:spcBef>
              <a:buFontTx/>
              <a:buNone/>
            </a:pPr>
            <a:r>
              <a:rPr lang="tr-TR" altLang="tr-TR" sz="2000" dirty="0">
                <a:latin typeface="Arial" panose="020B0604020202020204" pitchFamily="34" charset="0"/>
              </a:rPr>
              <a:t>        </a:t>
            </a:r>
          </a:p>
          <a:p>
            <a:pPr eaLnBrk="1" hangingPunct="1">
              <a:lnSpc>
                <a:spcPct val="90000"/>
              </a:lnSpc>
              <a:spcBef>
                <a:spcPct val="50000"/>
              </a:spcBef>
              <a:buFontTx/>
              <a:buNone/>
            </a:pPr>
            <a:endParaRPr lang="tr-TR" altLang="tr-TR" sz="2000" dirty="0">
              <a:latin typeface="Arial" panose="020B0604020202020204" pitchFamily="34" charset="0"/>
            </a:endParaRPr>
          </a:p>
          <a:p>
            <a:pPr eaLnBrk="1" hangingPunct="1">
              <a:lnSpc>
                <a:spcPct val="90000"/>
              </a:lnSpc>
              <a:spcBef>
                <a:spcPct val="50000"/>
              </a:spcBef>
              <a:buFontTx/>
              <a:buNone/>
            </a:pPr>
            <a:r>
              <a:rPr lang="tr-TR" altLang="tr-TR" sz="2000" dirty="0">
                <a:latin typeface="Arial" panose="020B0604020202020204" pitchFamily="34" charset="0"/>
              </a:rPr>
              <a:t> KATKI PAYI ORANI =   BİRİM KATKI PAYI / BİRİM SATIŞ FİYATI </a:t>
            </a:r>
          </a:p>
          <a:p>
            <a:pPr eaLnBrk="1" hangingPunct="1">
              <a:lnSpc>
                <a:spcPct val="90000"/>
              </a:lnSpc>
              <a:spcBef>
                <a:spcPct val="50000"/>
              </a:spcBef>
              <a:buFontTx/>
              <a:buNone/>
            </a:pPr>
            <a:r>
              <a:rPr lang="tr-TR" altLang="tr-TR" sz="2000" dirty="0">
                <a:latin typeface="Arial" panose="020B0604020202020204" pitchFamily="34" charset="0"/>
              </a:rPr>
              <a:t> </a:t>
            </a:r>
          </a:p>
          <a:p>
            <a:pPr eaLnBrk="1" hangingPunct="1">
              <a:lnSpc>
                <a:spcPct val="90000"/>
              </a:lnSpc>
              <a:spcBef>
                <a:spcPct val="50000"/>
              </a:spcBef>
              <a:buFontTx/>
              <a:buNone/>
            </a:pPr>
            <a:r>
              <a:rPr lang="tr-TR" altLang="tr-TR" sz="2000" dirty="0">
                <a:latin typeface="Arial" panose="020B0604020202020204" pitchFamily="34" charset="0"/>
              </a:rPr>
              <a:t>          BBN (TUTAR) = SABİT GİDERLER / KATKI PAYI  ORANI</a:t>
            </a:r>
          </a:p>
          <a:p>
            <a:pPr eaLnBrk="1" hangingPunct="1">
              <a:lnSpc>
                <a:spcPct val="90000"/>
              </a:lnSpc>
              <a:spcBef>
                <a:spcPct val="50000"/>
              </a:spcBef>
              <a:buFontTx/>
              <a:buNone/>
            </a:pPr>
            <a:endParaRPr lang="tr-TR" altLang="tr-TR" dirty="0">
              <a:solidFill>
                <a:srgbClr val="FF66FF"/>
              </a:solidFill>
              <a:latin typeface="Arial" panose="020B0604020202020204" pitchFamily="34" charset="0"/>
            </a:endParaRPr>
          </a:p>
        </p:txBody>
      </p:sp>
    </p:spTree>
    <p:extLst>
      <p:ext uri="{BB962C8B-B14F-4D97-AF65-F5344CB8AC3E}">
        <p14:creationId xmlns:p14="http://schemas.microsoft.com/office/powerpoint/2010/main" val="18483864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5"/>
          <p:cNvSpPr/>
          <p:nvPr/>
        </p:nvSpPr>
        <p:spPr>
          <a:xfrm>
            <a:off x="313079" y="531088"/>
            <a:ext cx="8517837" cy="539723"/>
          </a:xfrm>
          <a:prstGeom prst="rect">
            <a:avLst/>
          </a:prstGeom>
        </p:spPr>
        <p:txBody>
          <a:bodyPr/>
          <a:lstStyle/>
          <a:p>
            <a:pPr marL="0" lvl="1" algn="ctr">
              <a:spcBef>
                <a:spcPct val="20000"/>
              </a:spcBef>
              <a:buClr>
                <a:schemeClr val="accent1"/>
              </a:buClr>
            </a:pPr>
            <a:r>
              <a:rPr lang="tr-TR" sz="2400" b="1" dirty="0">
                <a:solidFill>
                  <a:srgbClr val="FF0000"/>
                </a:solidFill>
              </a:rPr>
              <a:t>BBN ANALİZİNİN UNSURLARI</a:t>
            </a:r>
          </a:p>
        </p:txBody>
      </p:sp>
      <p:sp>
        <p:nvSpPr>
          <p:cNvPr id="4" name="Unvan 3"/>
          <p:cNvSpPr>
            <a:spLocks noGrp="1"/>
          </p:cNvSpPr>
          <p:nvPr>
            <p:ph type="title"/>
          </p:nvPr>
        </p:nvSpPr>
        <p:spPr/>
        <p:txBody>
          <a:bodyPr/>
          <a:lstStyle/>
          <a:p>
            <a:r>
              <a:rPr lang="tr-TR" dirty="0" smtClean="0"/>
              <a:t>  </a:t>
            </a:r>
            <a:endParaRPr lang="en-US" dirty="0"/>
          </a:p>
        </p:txBody>
      </p:sp>
      <p:sp>
        <p:nvSpPr>
          <p:cNvPr id="7" name="Rectangle 7"/>
          <p:cNvSpPr>
            <a:spLocks noChangeArrowheads="1"/>
          </p:cNvSpPr>
          <p:nvPr/>
        </p:nvSpPr>
        <p:spPr bwMode="auto">
          <a:xfrm>
            <a:off x="503234" y="1196975"/>
            <a:ext cx="8640766" cy="5182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marL="266700" indent="-266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50000"/>
              </a:spcBef>
              <a:buFontTx/>
              <a:buNone/>
            </a:pPr>
            <a:r>
              <a:rPr lang="tr-TR" altLang="tr-TR" sz="2000" dirty="0">
                <a:latin typeface="Arial" panose="020B0604020202020204" pitchFamily="34" charset="0"/>
              </a:rPr>
              <a:t>Örnek:  </a:t>
            </a:r>
          </a:p>
          <a:p>
            <a:pPr eaLnBrk="1" hangingPunct="1">
              <a:lnSpc>
                <a:spcPct val="90000"/>
              </a:lnSpc>
              <a:spcBef>
                <a:spcPct val="50000"/>
              </a:spcBef>
              <a:buFontTx/>
              <a:buNone/>
            </a:pPr>
            <a:r>
              <a:rPr lang="tr-TR" altLang="tr-TR" sz="2000" dirty="0">
                <a:latin typeface="Arial" panose="020B0604020202020204" pitchFamily="34" charset="0"/>
              </a:rPr>
              <a:t>    </a:t>
            </a:r>
            <a:r>
              <a:rPr lang="tr-TR" altLang="tr-TR" sz="2000" dirty="0" smtClean="0">
                <a:latin typeface="Arial" panose="020B0604020202020204" pitchFamily="34" charset="0"/>
              </a:rPr>
              <a:t>60.000 </a:t>
            </a:r>
            <a:r>
              <a:rPr lang="tr-TR" altLang="tr-TR" sz="2000" dirty="0">
                <a:latin typeface="Arial" panose="020B0604020202020204" pitchFamily="34" charset="0"/>
              </a:rPr>
              <a:t>adet ürün üretmeyi planlayan A firması gerçekleştireceği üretim için toplam olarak  70.000 TL sabit, 180.000 TL ise değişken maliyete katlanması gerektiğini tespit etmiş ve üreteceği her bir ürün için 8 TL satış fiyatı belirlemiştir. Bu durumda firmanın satış ve miktar bazında başa baş noktaları aşağıdaki gibi gerçekleşecektir. </a:t>
            </a:r>
          </a:p>
          <a:p>
            <a:pPr eaLnBrk="1" hangingPunct="1">
              <a:lnSpc>
                <a:spcPct val="90000"/>
              </a:lnSpc>
              <a:spcBef>
                <a:spcPct val="50000"/>
              </a:spcBef>
              <a:buFontTx/>
              <a:buNone/>
            </a:pPr>
            <a:r>
              <a:rPr lang="tr-TR" altLang="tr-TR" sz="2000" dirty="0">
                <a:latin typeface="Arial" panose="020B0604020202020204" pitchFamily="34" charset="0"/>
              </a:rPr>
              <a:t>                                70.000</a:t>
            </a:r>
          </a:p>
          <a:p>
            <a:pPr eaLnBrk="1" hangingPunct="1">
              <a:lnSpc>
                <a:spcPct val="90000"/>
              </a:lnSpc>
              <a:spcBef>
                <a:spcPct val="50000"/>
              </a:spcBef>
              <a:buFontTx/>
              <a:buNone/>
            </a:pPr>
            <a:r>
              <a:rPr lang="tr-TR" altLang="tr-TR" sz="2000" dirty="0">
                <a:latin typeface="Arial" panose="020B0604020202020204" pitchFamily="34" charset="0"/>
              </a:rPr>
              <a:t>BBN Miktar =  -----------------  14.000  </a:t>
            </a:r>
            <a:r>
              <a:rPr lang="tr-TR" altLang="tr-TR" sz="2000" dirty="0" err="1">
                <a:latin typeface="Arial" panose="020B0604020202020204" pitchFamily="34" charset="0"/>
              </a:rPr>
              <a:t>br</a:t>
            </a:r>
            <a:endParaRPr lang="tr-TR" altLang="tr-TR" sz="2000" dirty="0">
              <a:latin typeface="Arial" panose="020B0604020202020204" pitchFamily="34" charset="0"/>
            </a:endParaRPr>
          </a:p>
          <a:p>
            <a:pPr eaLnBrk="1" hangingPunct="1">
              <a:lnSpc>
                <a:spcPct val="90000"/>
              </a:lnSpc>
              <a:spcBef>
                <a:spcPct val="50000"/>
              </a:spcBef>
              <a:buFontTx/>
              <a:buNone/>
            </a:pPr>
            <a:r>
              <a:rPr lang="tr-TR" altLang="tr-TR" sz="2000" dirty="0">
                <a:latin typeface="Arial" panose="020B0604020202020204" pitchFamily="34" charset="0"/>
              </a:rPr>
              <a:t>                                (8-3)</a:t>
            </a:r>
          </a:p>
          <a:p>
            <a:pPr eaLnBrk="1" hangingPunct="1">
              <a:lnSpc>
                <a:spcPct val="90000"/>
              </a:lnSpc>
              <a:spcBef>
                <a:spcPct val="50000"/>
              </a:spcBef>
              <a:buFontTx/>
              <a:buNone/>
            </a:pPr>
            <a:r>
              <a:rPr lang="tr-TR" altLang="tr-TR" sz="2000" dirty="0">
                <a:latin typeface="Arial" panose="020B0604020202020204" pitchFamily="34" charset="0"/>
              </a:rPr>
              <a:t> </a:t>
            </a:r>
            <a:r>
              <a:rPr lang="tr-TR" altLang="tr-TR" sz="2000" dirty="0" smtClean="0">
                <a:latin typeface="Arial" panose="020B0604020202020204" pitchFamily="34" charset="0"/>
              </a:rPr>
              <a:t>                                 </a:t>
            </a:r>
            <a:r>
              <a:rPr lang="tr-TR" altLang="tr-TR" sz="2000" dirty="0">
                <a:latin typeface="Arial" panose="020B0604020202020204" pitchFamily="34" charset="0"/>
              </a:rPr>
              <a:t>70.000</a:t>
            </a:r>
          </a:p>
          <a:p>
            <a:pPr eaLnBrk="1" hangingPunct="1">
              <a:lnSpc>
                <a:spcPct val="90000"/>
              </a:lnSpc>
              <a:spcBef>
                <a:spcPct val="50000"/>
              </a:spcBef>
              <a:buFontTx/>
              <a:buNone/>
            </a:pPr>
            <a:r>
              <a:rPr lang="tr-TR" altLang="tr-TR" sz="2000" dirty="0">
                <a:latin typeface="Arial" panose="020B0604020202020204" pitchFamily="34" charset="0"/>
              </a:rPr>
              <a:t>BBN  Tutar =  -----------------   112.000 </a:t>
            </a:r>
            <a:r>
              <a:rPr lang="tr-TR" altLang="tr-TR" sz="2000" dirty="0" err="1" smtClean="0">
                <a:latin typeface="Arial" panose="020B0604020202020204" pitchFamily="34" charset="0"/>
              </a:rPr>
              <a:t>tl</a:t>
            </a:r>
            <a:endParaRPr lang="tr-TR" altLang="tr-TR" sz="2000" dirty="0">
              <a:latin typeface="Arial" panose="020B0604020202020204" pitchFamily="34" charset="0"/>
            </a:endParaRPr>
          </a:p>
          <a:p>
            <a:pPr eaLnBrk="1" hangingPunct="1">
              <a:lnSpc>
                <a:spcPct val="90000"/>
              </a:lnSpc>
              <a:spcBef>
                <a:spcPct val="50000"/>
              </a:spcBef>
              <a:buFontTx/>
              <a:buNone/>
            </a:pPr>
            <a:r>
              <a:rPr lang="tr-TR" altLang="tr-TR" sz="2000" dirty="0">
                <a:latin typeface="Arial" panose="020B0604020202020204" pitchFamily="34" charset="0"/>
              </a:rPr>
              <a:t>                             1-   (3 / 8)</a:t>
            </a:r>
          </a:p>
          <a:p>
            <a:pPr eaLnBrk="1" hangingPunct="1">
              <a:lnSpc>
                <a:spcPct val="90000"/>
              </a:lnSpc>
              <a:spcBef>
                <a:spcPct val="50000"/>
              </a:spcBef>
              <a:buFontTx/>
              <a:buNone/>
            </a:pPr>
            <a:endParaRPr lang="tr-TR" altLang="tr-TR" dirty="0">
              <a:solidFill>
                <a:srgbClr val="FF66FF"/>
              </a:solidFill>
              <a:latin typeface="Arial" panose="020B0604020202020204" pitchFamily="34" charset="0"/>
            </a:endParaRPr>
          </a:p>
        </p:txBody>
      </p:sp>
    </p:spTree>
    <p:extLst>
      <p:ext uri="{BB962C8B-B14F-4D97-AF65-F5344CB8AC3E}">
        <p14:creationId xmlns:p14="http://schemas.microsoft.com/office/powerpoint/2010/main" val="1375106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konomi">
  <a:themeElements>
    <a:clrScheme name="Gazete kağıdı">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is Klasik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zete kağıdı">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extLst>
    <a:ext uri="{05A4C25C-085E-4340-85A3-A5531E510DB2}">
      <thm15:themeFamily xmlns:thm15="http://schemas.microsoft.com/office/thememl/2012/main" name="ekonomi" id="{14396F44-94C0-4BF2-8333-266569A57D02}" vid="{03703BF9-DFA0-42C9-89F9-C03DE1C4A071}"/>
    </a:ext>
  </a:extLst>
</a:theme>
</file>

<file path=ppt/theme/theme2.xml><?xml version="1.0" encoding="utf-8"?>
<a:theme xmlns:a="http://schemas.openxmlformats.org/drawingml/2006/main" name="1_Rics">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is Klasik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3.xml><?xml version="1.0" encoding="utf-8"?>
<a:theme xmlns:a="http://schemas.openxmlformats.org/drawingml/2006/main" name="h.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t." id="{413A7544-DC64-4FD9-B67F-E82A6B382656}" vid="{2993C0EF-C761-423D-BA24-A50FC7959470}"/>
    </a:ext>
  </a:extLst>
</a:theme>
</file>

<file path=ppt/theme/theme4.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ekonomi</Template>
  <TotalTime>25740</TotalTime>
  <Words>806</Words>
  <Application>Microsoft Office PowerPoint</Application>
  <PresentationFormat>Ekran Gösterisi (4:3)</PresentationFormat>
  <Paragraphs>109</Paragraphs>
  <Slides>11</Slides>
  <Notes>0</Notes>
  <HiddenSlides>0</HiddenSlides>
  <MMClips>0</MMClips>
  <ScaleCrop>false</ScaleCrop>
  <HeadingPairs>
    <vt:vector size="6" baseType="variant">
      <vt:variant>
        <vt:lpstr>Kullanılan Yazı Tipleri</vt:lpstr>
      </vt:variant>
      <vt:variant>
        <vt:i4>8</vt:i4>
      </vt:variant>
      <vt:variant>
        <vt:lpstr>Tema</vt:lpstr>
      </vt:variant>
      <vt:variant>
        <vt:i4>3</vt:i4>
      </vt:variant>
      <vt:variant>
        <vt:lpstr>Slayt Başlıkları</vt:lpstr>
      </vt:variant>
      <vt:variant>
        <vt:i4>11</vt:i4>
      </vt:variant>
    </vt:vector>
  </HeadingPairs>
  <TitlesOfParts>
    <vt:vector size="22" baseType="lpstr">
      <vt:lpstr>MS PGothic</vt:lpstr>
      <vt:lpstr>SimSun</vt:lpstr>
      <vt:lpstr>Arial</vt:lpstr>
      <vt:lpstr>Calibri</vt:lpstr>
      <vt:lpstr>Geneva</vt:lpstr>
      <vt:lpstr>Symbol</vt:lpstr>
      <vt:lpstr>Times New Roman</vt:lpstr>
      <vt:lpstr>Wingdings</vt:lpstr>
      <vt:lpstr>ekonomi</vt:lpstr>
      <vt:lpstr>1_Rics</vt:lpstr>
      <vt:lpstr>h.t.</vt:lpstr>
      <vt:lpstr>PowerPoint Sunusu</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ANKARA ÜNİVERSİTESİ UYGULAMALI BİLİMLER FAKÜLTESİ GAYRİMENKUL GELİŞTİRME VE YÖNETİMİ BÖLÜMÜ</dc:title>
  <dc:creator>sibel</dc:creator>
  <cp:lastModifiedBy>Windows Kullanıcısı</cp:lastModifiedBy>
  <cp:revision>958</cp:revision>
  <cp:lastPrinted>2016-10-24T07:53:35Z</cp:lastPrinted>
  <dcterms:created xsi:type="dcterms:W3CDTF">2016-09-18T09:35:24Z</dcterms:created>
  <dcterms:modified xsi:type="dcterms:W3CDTF">2020-02-27T14:02:45Z</dcterms:modified>
</cp:coreProperties>
</file>