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7" r:id="rId3"/>
    <p:sldId id="278" r:id="rId4"/>
    <p:sldId id="267" r:id="rId5"/>
    <p:sldId id="268" r:id="rId6"/>
    <p:sldId id="266" r:id="rId7"/>
    <p:sldId id="269" r:id="rId8"/>
    <p:sldId id="273" r:id="rId9"/>
    <p:sldId id="274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vsnitt" id="{41A9DE13-AEA8-4C80-852E-4386BC646632}">
          <p14:sldIdLst>
            <p14:sldId id="256"/>
          </p14:sldIdLst>
        </p14:section>
        <p14:section name="Background" id="{2D051A66-73B1-4334-B929-85F4B2187BD2}">
          <p14:sldIdLst>
            <p14:sldId id="277"/>
            <p14:sldId id="278"/>
          </p14:sldIdLst>
        </p14:section>
        <p14:section name="Related work" id="{C65BBDAF-FAAE-4680-8AB8-72147AEB7DF6}">
          <p14:sldIdLst>
            <p14:sldId id="267"/>
          </p14:sldIdLst>
        </p14:section>
        <p14:section name="Methodology" id="{6F7DFDD5-44AA-4FFF-B3E9-E69EC5F17A73}">
          <p14:sldIdLst>
            <p14:sldId id="268"/>
          </p14:sldIdLst>
        </p14:section>
        <p14:section name="Architecture" id="{5E286C96-C752-4BF4-BD49-57EDA8F09CA0}">
          <p14:sldIdLst>
            <p14:sldId id="266"/>
          </p14:sldIdLst>
        </p14:section>
        <p14:section name="Optimization" id="{7C563862-70DC-43A2-AB41-7D2BEA5686CA}">
          <p14:sldIdLst>
            <p14:sldId id="269"/>
            <p14:sldId id="273"/>
          </p14:sldIdLst>
        </p14:section>
        <p14:section name="result" id="{0D7FD8F9-EFB3-44AE-9A09-BBFBEA0AAD10}">
          <p14:sldIdLst>
            <p14:sldId id="274"/>
          </p14:sldIdLst>
        </p14:section>
        <p14:section name="Conclusion" id="{53AFE5EF-A51D-4C85-8379-2E2A181F1E5E}">
          <p14:sldIdLst>
            <p14:sldId id="270"/>
          </p14:sldIdLst>
        </p14:section>
        <p14:section name="Future work" id="{409345A9-1730-4E17-85D2-860AFFBF6A18}">
          <p14:sldIdLst>
            <p14:sldId id="271"/>
          </p14:sldIdLst>
        </p14:section>
        <p14:section name="Q &amp; A" id="{D4D414E5-65FA-4C1A-9409-5B1A30B5CBD2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3274A1"/>
    <a:srgbClr val="3A923A"/>
    <a:srgbClr val="E1812C"/>
    <a:srgbClr val="101720"/>
    <a:srgbClr val="ECF0F1"/>
    <a:srgbClr val="7570B3"/>
    <a:srgbClr val="CA6F1E"/>
    <a:srgbClr val="1B26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 autoAdjust="0"/>
    <p:restoredTop sz="71811" autoAdjust="0"/>
  </p:normalViewPr>
  <p:slideViewPr>
    <p:cSldViewPr snapToGrid="0">
      <p:cViewPr varScale="1">
        <p:scale>
          <a:sx n="93" d="100"/>
          <a:sy n="93" d="100"/>
        </p:scale>
        <p:origin x="52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dirty="0"/>
              <a:t>CNN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Blad1!$A$2:$A$6</c:f>
              <c:strCache>
                <c:ptCount val="5"/>
                <c:pt idx="0">
                  <c:v>Window_size</c:v>
                </c:pt>
                <c:pt idx="1">
                  <c:v>conv_layer</c:v>
                </c:pt>
                <c:pt idx="2">
                  <c:v>kernel_size</c:v>
                </c:pt>
                <c:pt idx="3">
                  <c:v>activation</c:v>
                </c:pt>
                <c:pt idx="4">
                  <c:v>batch_norm</c:v>
                </c:pt>
              </c:strCache>
            </c:strRef>
          </c:cat>
          <c:val>
            <c:numRef>
              <c:f>Blad1!$B$2:$B$6</c:f>
              <c:numCache>
                <c:formatCode>General</c:formatCode>
                <c:ptCount val="5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78-43F9-9BB1-AB2759775801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Blad1!$A$2:$A$6</c:f>
              <c:strCache>
                <c:ptCount val="5"/>
                <c:pt idx="0">
                  <c:v>Window_size</c:v>
                </c:pt>
                <c:pt idx="1">
                  <c:v>conv_layer</c:v>
                </c:pt>
                <c:pt idx="2">
                  <c:v>kernel_size</c:v>
                </c:pt>
                <c:pt idx="3">
                  <c:v>activation</c:v>
                </c:pt>
                <c:pt idx="4">
                  <c:v>batch_norm</c:v>
                </c:pt>
              </c:strCache>
            </c:strRef>
          </c:cat>
          <c:val>
            <c:numRef>
              <c:f>Blad1!$C$2:$C$6</c:f>
              <c:numCache>
                <c:formatCode>General</c:formatCode>
                <c:ptCount val="5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78-43F9-9BB1-AB2759775801}"/>
            </c:ext>
          </c:extLst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Blad1!$A$2:$A$6</c:f>
              <c:strCache>
                <c:ptCount val="5"/>
                <c:pt idx="0">
                  <c:v>Window_size</c:v>
                </c:pt>
                <c:pt idx="1">
                  <c:v>conv_layer</c:v>
                </c:pt>
                <c:pt idx="2">
                  <c:v>kernel_size</c:v>
                </c:pt>
                <c:pt idx="3">
                  <c:v>activation</c:v>
                </c:pt>
                <c:pt idx="4">
                  <c:v>batch_norm</c:v>
                </c:pt>
              </c:strCache>
            </c:strRef>
          </c:cat>
          <c:val>
            <c:numRef>
              <c:f>Blad1!$D$2:$D$6</c:f>
              <c:numCache>
                <c:formatCode>General</c:formatCode>
                <c:ptCount val="5"/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78-43F9-9BB1-AB2759775801}"/>
            </c:ext>
          </c:extLst>
        </c:ser>
        <c:ser>
          <c:idx val="3"/>
          <c:order val="3"/>
          <c:tx>
            <c:strRef>
              <c:f>Blad1!$E$1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Blad1!$A$2:$A$6</c:f>
              <c:strCache>
                <c:ptCount val="5"/>
                <c:pt idx="0">
                  <c:v>Window_size</c:v>
                </c:pt>
                <c:pt idx="1">
                  <c:v>conv_layer</c:v>
                </c:pt>
                <c:pt idx="2">
                  <c:v>kernel_size</c:v>
                </c:pt>
                <c:pt idx="3">
                  <c:v>activation</c:v>
                </c:pt>
                <c:pt idx="4">
                  <c:v>batch_norm</c:v>
                </c:pt>
              </c:strCache>
            </c:strRef>
          </c:cat>
          <c:val>
            <c:numRef>
              <c:f>Blad1!$E$2:$E$6</c:f>
              <c:numCache>
                <c:formatCode>General</c:formatCode>
                <c:ptCount val="5"/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878-43F9-9BB1-AB2759775801}"/>
            </c:ext>
          </c:extLst>
        </c:ser>
        <c:ser>
          <c:idx val="4"/>
          <c:order val="4"/>
          <c:tx>
            <c:strRef>
              <c:f>Blad1!$F$1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Blad1!$A$2:$A$6</c:f>
              <c:strCache>
                <c:ptCount val="5"/>
                <c:pt idx="0">
                  <c:v>Window_size</c:v>
                </c:pt>
                <c:pt idx="1">
                  <c:v>conv_layer</c:v>
                </c:pt>
                <c:pt idx="2">
                  <c:v>kernel_size</c:v>
                </c:pt>
                <c:pt idx="3">
                  <c:v>activation</c:v>
                </c:pt>
                <c:pt idx="4">
                  <c:v>batch_norm</c:v>
                </c:pt>
              </c:strCache>
            </c:strRef>
          </c:cat>
          <c:val>
            <c:numRef>
              <c:f>Blad1!$F$2:$F$6</c:f>
              <c:numCache>
                <c:formatCode>General</c:formatCode>
                <c:ptCount val="5"/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78-43F9-9BB1-AB2759775801}"/>
            </c:ext>
          </c:extLst>
        </c:ser>
        <c:ser>
          <c:idx val="5"/>
          <c:order val="5"/>
          <c:tx>
            <c:strRef>
              <c:f>Blad1!$G$1</c:f>
              <c:strCache>
                <c:ptCount val="1"/>
                <c:pt idx="0">
                  <c:v>22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Blad1!$A$2:$A$6</c:f>
              <c:strCache>
                <c:ptCount val="5"/>
                <c:pt idx="0">
                  <c:v>Window_size</c:v>
                </c:pt>
                <c:pt idx="1">
                  <c:v>conv_layer</c:v>
                </c:pt>
                <c:pt idx="2">
                  <c:v>kernel_size</c:v>
                </c:pt>
                <c:pt idx="3">
                  <c:v>activation</c:v>
                </c:pt>
                <c:pt idx="4">
                  <c:v>batch_norm</c:v>
                </c:pt>
              </c:strCache>
            </c:strRef>
          </c:cat>
          <c:val>
            <c:numRef>
              <c:f>Blad1!$G$2:$G$6</c:f>
              <c:numCache>
                <c:formatCode>General</c:formatCode>
                <c:ptCount val="5"/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878-43F9-9BB1-AB2759775801}"/>
            </c:ext>
          </c:extLst>
        </c:ser>
        <c:ser>
          <c:idx val="6"/>
          <c:order val="6"/>
          <c:tx>
            <c:strRef>
              <c:f>Blad1!$H$1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878-43F9-9BB1-AB275977580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Blad1!$A$2:$A$6</c:f>
              <c:strCache>
                <c:ptCount val="5"/>
                <c:pt idx="0">
                  <c:v>Window_size</c:v>
                </c:pt>
                <c:pt idx="1">
                  <c:v>conv_layer</c:v>
                </c:pt>
                <c:pt idx="2">
                  <c:v>kernel_size</c:v>
                </c:pt>
                <c:pt idx="3">
                  <c:v>activation</c:v>
                </c:pt>
                <c:pt idx="4">
                  <c:v>batch_norm</c:v>
                </c:pt>
              </c:strCache>
            </c:strRef>
          </c:cat>
          <c:val>
            <c:numRef>
              <c:f>Blad1!$H$2:$H$6</c:f>
              <c:numCache>
                <c:formatCode>General</c:formatCode>
                <c:ptCount val="5"/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78-43F9-9BB1-AB2759775801}"/>
            </c:ext>
          </c:extLst>
        </c:ser>
        <c:ser>
          <c:idx val="7"/>
          <c:order val="7"/>
          <c:tx>
            <c:strRef>
              <c:f>Blad1!$I$1</c:f>
              <c:strCache>
                <c:ptCount val="1"/>
                <c:pt idx="0">
                  <c:v>elu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Blad1!$A$2:$A$6</c:f>
              <c:strCache>
                <c:ptCount val="5"/>
                <c:pt idx="0">
                  <c:v>Window_size</c:v>
                </c:pt>
                <c:pt idx="1">
                  <c:v>conv_layer</c:v>
                </c:pt>
                <c:pt idx="2">
                  <c:v>kernel_size</c:v>
                </c:pt>
                <c:pt idx="3">
                  <c:v>activation</c:v>
                </c:pt>
                <c:pt idx="4">
                  <c:v>batch_norm</c:v>
                </c:pt>
              </c:strCache>
            </c:strRef>
          </c:cat>
          <c:val>
            <c:numRef>
              <c:f>Blad1!$I$2:$I$6</c:f>
              <c:numCache>
                <c:formatCode>General</c:formatCode>
                <c:ptCount val="5"/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878-43F9-9BB1-AB2759775801}"/>
            </c:ext>
          </c:extLst>
        </c:ser>
        <c:ser>
          <c:idx val="8"/>
          <c:order val="8"/>
          <c:tx>
            <c:strRef>
              <c:f>Blad1!$J$1</c:f>
              <c:strCache>
                <c:ptCount val="1"/>
                <c:pt idx="0">
                  <c:v>relu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Blad1!$A$2:$A$6</c:f>
              <c:strCache>
                <c:ptCount val="5"/>
                <c:pt idx="0">
                  <c:v>Window_size</c:v>
                </c:pt>
                <c:pt idx="1">
                  <c:v>conv_layer</c:v>
                </c:pt>
                <c:pt idx="2">
                  <c:v>kernel_size</c:v>
                </c:pt>
                <c:pt idx="3">
                  <c:v>activation</c:v>
                </c:pt>
                <c:pt idx="4">
                  <c:v>batch_norm</c:v>
                </c:pt>
              </c:strCache>
            </c:strRef>
          </c:cat>
          <c:val>
            <c:numRef>
              <c:f>Blad1!$J$2:$J$6</c:f>
              <c:numCache>
                <c:formatCode>General</c:formatCode>
                <c:ptCount val="5"/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878-43F9-9BB1-AB2759775801}"/>
            </c:ext>
          </c:extLst>
        </c:ser>
        <c:ser>
          <c:idx val="9"/>
          <c:order val="9"/>
          <c:tx>
            <c:strRef>
              <c:f>Blad1!$K$1</c:f>
              <c:strCache>
                <c:ptCount val="1"/>
                <c:pt idx="0">
                  <c:v>true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Blad1!$A$2:$A$6</c:f>
              <c:strCache>
                <c:ptCount val="5"/>
                <c:pt idx="0">
                  <c:v>Window_size</c:v>
                </c:pt>
                <c:pt idx="1">
                  <c:v>conv_layer</c:v>
                </c:pt>
                <c:pt idx="2">
                  <c:v>kernel_size</c:v>
                </c:pt>
                <c:pt idx="3">
                  <c:v>activation</c:v>
                </c:pt>
                <c:pt idx="4">
                  <c:v>batch_norm</c:v>
                </c:pt>
              </c:strCache>
            </c:strRef>
          </c:cat>
          <c:val>
            <c:numRef>
              <c:f>Blad1!$K$2:$K$6</c:f>
              <c:numCache>
                <c:formatCode>General</c:formatCode>
                <c:ptCount val="5"/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878-43F9-9BB1-AB2759775801}"/>
            </c:ext>
          </c:extLst>
        </c:ser>
        <c:ser>
          <c:idx val="10"/>
          <c:order val="10"/>
          <c:tx>
            <c:strRef>
              <c:f>Blad1!$L$1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Blad1!$A$2:$A$6</c:f>
              <c:strCache>
                <c:ptCount val="5"/>
                <c:pt idx="0">
                  <c:v>Window_size</c:v>
                </c:pt>
                <c:pt idx="1">
                  <c:v>conv_layer</c:v>
                </c:pt>
                <c:pt idx="2">
                  <c:v>kernel_size</c:v>
                </c:pt>
                <c:pt idx="3">
                  <c:v>activation</c:v>
                </c:pt>
                <c:pt idx="4">
                  <c:v>batch_norm</c:v>
                </c:pt>
              </c:strCache>
            </c:strRef>
          </c:cat>
          <c:val>
            <c:numRef>
              <c:f>Blad1!$L$2:$L$6</c:f>
              <c:numCache>
                <c:formatCode>General</c:formatCode>
                <c:ptCount val="5"/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878-43F9-9BB1-AB275977580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19569080"/>
        <c:axId val="1008663448"/>
      </c:barChart>
      <c:catAx>
        <c:axId val="419569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008663448"/>
        <c:crosses val="autoZero"/>
        <c:auto val="1"/>
        <c:lblAlgn val="ctr"/>
        <c:lblOffset val="100"/>
        <c:noMultiLvlLbl val="0"/>
      </c:catAx>
      <c:valAx>
        <c:axId val="1008663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419569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dirty="0"/>
              <a:t>LSTM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Blad1!$A$2:$A$6</c:f>
              <c:strCache>
                <c:ptCount val="5"/>
                <c:pt idx="0">
                  <c:v>Window_size</c:v>
                </c:pt>
                <c:pt idx="1">
                  <c:v>num_units</c:v>
                </c:pt>
                <c:pt idx="2">
                  <c:v>dropout_rate</c:v>
                </c:pt>
                <c:pt idx="3">
                  <c:v>num_layers</c:v>
                </c:pt>
                <c:pt idx="4">
                  <c:v>bidirectional</c:v>
                </c:pt>
              </c:strCache>
            </c:strRef>
          </c:cat>
          <c:val>
            <c:numRef>
              <c:f>Blad1!$B$2:$B$6</c:f>
              <c:numCache>
                <c:formatCode>General</c:formatCode>
                <c:ptCount val="5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3D-4176-9247-09F6A1DFCEB3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Blad1!$A$2:$A$6</c:f>
              <c:strCache>
                <c:ptCount val="5"/>
                <c:pt idx="0">
                  <c:v>Window_size</c:v>
                </c:pt>
                <c:pt idx="1">
                  <c:v>num_units</c:v>
                </c:pt>
                <c:pt idx="2">
                  <c:v>dropout_rate</c:v>
                </c:pt>
                <c:pt idx="3">
                  <c:v>num_layers</c:v>
                </c:pt>
                <c:pt idx="4">
                  <c:v>bidirectional</c:v>
                </c:pt>
              </c:strCache>
            </c:strRef>
          </c:cat>
          <c:val>
            <c:numRef>
              <c:f>Blad1!$C$2:$C$6</c:f>
              <c:numCache>
                <c:formatCode>General</c:formatCode>
                <c:ptCount val="5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3D-4176-9247-09F6A1DFCEB3}"/>
            </c:ext>
          </c:extLst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Blad1!$A$2:$A$6</c:f>
              <c:strCache>
                <c:ptCount val="5"/>
                <c:pt idx="0">
                  <c:v>Window_size</c:v>
                </c:pt>
                <c:pt idx="1">
                  <c:v>num_units</c:v>
                </c:pt>
                <c:pt idx="2">
                  <c:v>dropout_rate</c:v>
                </c:pt>
                <c:pt idx="3">
                  <c:v>num_layers</c:v>
                </c:pt>
                <c:pt idx="4">
                  <c:v>bidirectional</c:v>
                </c:pt>
              </c:strCache>
            </c:strRef>
          </c:cat>
          <c:val>
            <c:numRef>
              <c:f>Blad1!$D$2:$D$6</c:f>
              <c:numCache>
                <c:formatCode>General</c:formatCode>
                <c:ptCount val="5"/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3D-4176-9247-09F6A1DFCEB3}"/>
            </c:ext>
          </c:extLst>
        </c:ser>
        <c:ser>
          <c:idx val="3"/>
          <c:order val="3"/>
          <c:tx>
            <c:strRef>
              <c:f>Blad1!$E$1</c:f>
              <c:strCache>
                <c:ptCount val="1"/>
                <c:pt idx="0">
                  <c:v>128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Blad1!$A$2:$A$6</c:f>
              <c:strCache>
                <c:ptCount val="5"/>
                <c:pt idx="0">
                  <c:v>Window_size</c:v>
                </c:pt>
                <c:pt idx="1">
                  <c:v>num_units</c:v>
                </c:pt>
                <c:pt idx="2">
                  <c:v>dropout_rate</c:v>
                </c:pt>
                <c:pt idx="3">
                  <c:v>num_layers</c:v>
                </c:pt>
                <c:pt idx="4">
                  <c:v>bidirectional</c:v>
                </c:pt>
              </c:strCache>
            </c:strRef>
          </c:cat>
          <c:val>
            <c:numRef>
              <c:f>Blad1!$E$2:$E$6</c:f>
              <c:numCache>
                <c:formatCode>General</c:formatCode>
                <c:ptCount val="5"/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3D-4176-9247-09F6A1DFCEB3}"/>
            </c:ext>
          </c:extLst>
        </c:ser>
        <c:ser>
          <c:idx val="4"/>
          <c:order val="4"/>
          <c:tx>
            <c:strRef>
              <c:f>Blad1!$F$1</c:f>
              <c:strCache>
                <c:ptCount val="1"/>
                <c:pt idx="0">
                  <c:v>64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Blad1!$A$2:$A$6</c:f>
              <c:strCache>
                <c:ptCount val="5"/>
                <c:pt idx="0">
                  <c:v>Window_size</c:v>
                </c:pt>
                <c:pt idx="1">
                  <c:v>num_units</c:v>
                </c:pt>
                <c:pt idx="2">
                  <c:v>dropout_rate</c:v>
                </c:pt>
                <c:pt idx="3">
                  <c:v>num_layers</c:v>
                </c:pt>
                <c:pt idx="4">
                  <c:v>bidirectional</c:v>
                </c:pt>
              </c:strCache>
            </c:strRef>
          </c:cat>
          <c:val>
            <c:numRef>
              <c:f>Blad1!$F$2:$F$6</c:f>
              <c:numCache>
                <c:formatCode>General</c:formatCode>
                <c:ptCount val="5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3D-4176-9247-09F6A1DFCEB3}"/>
            </c:ext>
          </c:extLst>
        </c:ser>
        <c:ser>
          <c:idx val="5"/>
          <c:order val="5"/>
          <c:tx>
            <c:strRef>
              <c:f>Blad1!$G$1</c:f>
              <c:strCache>
                <c:ptCount val="1"/>
                <c:pt idx="0">
                  <c:v>0.2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Blad1!$A$2:$A$6</c:f>
              <c:strCache>
                <c:ptCount val="5"/>
                <c:pt idx="0">
                  <c:v>Window_size</c:v>
                </c:pt>
                <c:pt idx="1">
                  <c:v>num_units</c:v>
                </c:pt>
                <c:pt idx="2">
                  <c:v>dropout_rate</c:v>
                </c:pt>
                <c:pt idx="3">
                  <c:v>num_layers</c:v>
                </c:pt>
                <c:pt idx="4">
                  <c:v>bidirectional</c:v>
                </c:pt>
              </c:strCache>
            </c:strRef>
          </c:cat>
          <c:val>
            <c:numRef>
              <c:f>Blad1!$G$2:$G$6</c:f>
              <c:numCache>
                <c:formatCode>General</c:formatCode>
                <c:ptCount val="5"/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03D-4176-9247-09F6A1DFCEB3}"/>
            </c:ext>
          </c:extLst>
        </c:ser>
        <c:ser>
          <c:idx val="6"/>
          <c:order val="6"/>
          <c:tx>
            <c:strRef>
              <c:f>Blad1!$H$1</c:f>
              <c:strCache>
                <c:ptCount val="1"/>
                <c:pt idx="0">
                  <c:v>0.4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Blad1!$A$2:$A$6</c:f>
              <c:strCache>
                <c:ptCount val="5"/>
                <c:pt idx="0">
                  <c:v>Window_size</c:v>
                </c:pt>
                <c:pt idx="1">
                  <c:v>num_units</c:v>
                </c:pt>
                <c:pt idx="2">
                  <c:v>dropout_rate</c:v>
                </c:pt>
                <c:pt idx="3">
                  <c:v>num_layers</c:v>
                </c:pt>
                <c:pt idx="4">
                  <c:v>bidirectional</c:v>
                </c:pt>
              </c:strCache>
            </c:strRef>
          </c:cat>
          <c:val>
            <c:numRef>
              <c:f>Blad1!$H$2:$H$6</c:f>
              <c:numCache>
                <c:formatCode>General</c:formatCode>
                <c:ptCount val="5"/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03D-4176-9247-09F6A1DFCEB3}"/>
            </c:ext>
          </c:extLst>
        </c:ser>
        <c:ser>
          <c:idx val="7"/>
          <c:order val="7"/>
          <c:tx>
            <c:strRef>
              <c:f>Blad1!$I$1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Blad1!$A$2:$A$6</c:f>
              <c:strCache>
                <c:ptCount val="5"/>
                <c:pt idx="0">
                  <c:v>Window_size</c:v>
                </c:pt>
                <c:pt idx="1">
                  <c:v>num_units</c:v>
                </c:pt>
                <c:pt idx="2">
                  <c:v>dropout_rate</c:v>
                </c:pt>
                <c:pt idx="3">
                  <c:v>num_layers</c:v>
                </c:pt>
                <c:pt idx="4">
                  <c:v>bidirectional</c:v>
                </c:pt>
              </c:strCache>
            </c:strRef>
          </c:cat>
          <c:val>
            <c:numRef>
              <c:f>Blad1!$I$2:$I$6</c:f>
              <c:numCache>
                <c:formatCode>General</c:formatCode>
                <c:ptCount val="5"/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03D-4176-9247-09F6A1DFCEB3}"/>
            </c:ext>
          </c:extLst>
        </c:ser>
        <c:ser>
          <c:idx val="8"/>
          <c:order val="8"/>
          <c:tx>
            <c:strRef>
              <c:f>Blad1!$J$1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Blad1!$A$2:$A$6</c:f>
              <c:strCache>
                <c:ptCount val="5"/>
                <c:pt idx="0">
                  <c:v>Window_size</c:v>
                </c:pt>
                <c:pt idx="1">
                  <c:v>num_units</c:v>
                </c:pt>
                <c:pt idx="2">
                  <c:v>dropout_rate</c:v>
                </c:pt>
                <c:pt idx="3">
                  <c:v>num_layers</c:v>
                </c:pt>
                <c:pt idx="4">
                  <c:v>bidirectional</c:v>
                </c:pt>
              </c:strCache>
            </c:strRef>
          </c:cat>
          <c:val>
            <c:numRef>
              <c:f>Blad1!$J$2:$J$6</c:f>
              <c:numCache>
                <c:formatCode>General</c:formatCode>
                <c:ptCount val="5"/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3D-4176-9247-09F6A1DFCEB3}"/>
            </c:ext>
          </c:extLst>
        </c:ser>
        <c:ser>
          <c:idx val="9"/>
          <c:order val="9"/>
          <c:tx>
            <c:strRef>
              <c:f>Blad1!$K$1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Blad1!$A$2:$A$6</c:f>
              <c:strCache>
                <c:ptCount val="5"/>
                <c:pt idx="0">
                  <c:v>Window_size</c:v>
                </c:pt>
                <c:pt idx="1">
                  <c:v>num_units</c:v>
                </c:pt>
                <c:pt idx="2">
                  <c:v>dropout_rate</c:v>
                </c:pt>
                <c:pt idx="3">
                  <c:v>num_layers</c:v>
                </c:pt>
                <c:pt idx="4">
                  <c:v>bidirectional</c:v>
                </c:pt>
              </c:strCache>
            </c:strRef>
          </c:cat>
          <c:val>
            <c:numRef>
              <c:f>Blad1!$K$2:$K$6</c:f>
              <c:numCache>
                <c:formatCode>General</c:formatCode>
                <c:ptCount val="5"/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03D-4176-9247-09F6A1DFCEB3}"/>
            </c:ext>
          </c:extLst>
        </c:ser>
        <c:ser>
          <c:idx val="10"/>
          <c:order val="10"/>
          <c:tx>
            <c:strRef>
              <c:f>Blad1!$L$1</c:f>
              <c:strCache>
                <c:ptCount val="1"/>
                <c:pt idx="0">
                  <c:v>True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Blad1!$A$2:$A$6</c:f>
              <c:strCache>
                <c:ptCount val="5"/>
                <c:pt idx="0">
                  <c:v>Window_size</c:v>
                </c:pt>
                <c:pt idx="1">
                  <c:v>num_units</c:v>
                </c:pt>
                <c:pt idx="2">
                  <c:v>dropout_rate</c:v>
                </c:pt>
                <c:pt idx="3">
                  <c:v>num_layers</c:v>
                </c:pt>
                <c:pt idx="4">
                  <c:v>bidirectional</c:v>
                </c:pt>
              </c:strCache>
            </c:strRef>
          </c:cat>
          <c:val>
            <c:numRef>
              <c:f>Blad1!$L$2:$L$6</c:f>
              <c:numCache>
                <c:formatCode>General</c:formatCode>
                <c:ptCount val="5"/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03D-4176-9247-09F6A1DFCEB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19569080"/>
        <c:axId val="1008663448"/>
      </c:barChart>
      <c:catAx>
        <c:axId val="419569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008663448"/>
        <c:crosses val="autoZero"/>
        <c:auto val="1"/>
        <c:lblAlgn val="ctr"/>
        <c:lblOffset val="100"/>
        <c:noMultiLvlLbl val="0"/>
      </c:catAx>
      <c:valAx>
        <c:axId val="1008663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419569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dirty="0"/>
              <a:t>TCN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Blad1!$A$2:$A$8</c:f>
              <c:strCache>
                <c:ptCount val="7"/>
                <c:pt idx="0">
                  <c:v>Window_size</c:v>
                </c:pt>
                <c:pt idx="1">
                  <c:v>forecast_horizon</c:v>
                </c:pt>
                <c:pt idx="2">
                  <c:v>num_filters</c:v>
                </c:pt>
                <c:pt idx="3">
                  <c:v>kernel_size</c:v>
                </c:pt>
                <c:pt idx="4">
                  <c:v>dropout_rate</c:v>
                </c:pt>
                <c:pt idx="5">
                  <c:v>activation</c:v>
                </c:pt>
                <c:pt idx="6">
                  <c:v>dilations</c:v>
                </c:pt>
              </c:strCache>
            </c:strRef>
          </c:cat>
          <c:val>
            <c:numRef>
              <c:f>Blad1!$B$2:$B$8</c:f>
              <c:numCache>
                <c:formatCode>General</c:formatCode>
                <c:ptCount val="7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E8-42ED-8FB9-6ABF48A1A95D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Blad1!$A$2:$A$8</c:f>
              <c:strCache>
                <c:ptCount val="7"/>
                <c:pt idx="0">
                  <c:v>Window_size</c:v>
                </c:pt>
                <c:pt idx="1">
                  <c:v>forecast_horizon</c:v>
                </c:pt>
                <c:pt idx="2">
                  <c:v>num_filters</c:v>
                </c:pt>
                <c:pt idx="3">
                  <c:v>kernel_size</c:v>
                </c:pt>
                <c:pt idx="4">
                  <c:v>dropout_rate</c:v>
                </c:pt>
                <c:pt idx="5">
                  <c:v>activation</c:v>
                </c:pt>
                <c:pt idx="6">
                  <c:v>dilations</c:v>
                </c:pt>
              </c:strCache>
            </c:strRef>
          </c:cat>
          <c:val>
            <c:numRef>
              <c:f>Blad1!$C$2:$C$8</c:f>
              <c:numCache>
                <c:formatCode>General</c:formatCode>
                <c:ptCount val="7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E8-42ED-8FB9-6ABF48A1A95D}"/>
            </c:ext>
          </c:extLst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144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Blad1!$A$2:$A$8</c:f>
              <c:strCache>
                <c:ptCount val="7"/>
                <c:pt idx="0">
                  <c:v>Window_size</c:v>
                </c:pt>
                <c:pt idx="1">
                  <c:v>forecast_horizon</c:v>
                </c:pt>
                <c:pt idx="2">
                  <c:v>num_filters</c:v>
                </c:pt>
                <c:pt idx="3">
                  <c:v>kernel_size</c:v>
                </c:pt>
                <c:pt idx="4">
                  <c:v>dropout_rate</c:v>
                </c:pt>
                <c:pt idx="5">
                  <c:v>activation</c:v>
                </c:pt>
                <c:pt idx="6">
                  <c:v>dilations</c:v>
                </c:pt>
              </c:strCache>
            </c:strRef>
          </c:cat>
          <c:val>
            <c:numRef>
              <c:f>Blad1!$D$2:$D$8</c:f>
              <c:numCache>
                <c:formatCode>General</c:formatCode>
                <c:ptCount val="7"/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E8-42ED-8FB9-6ABF48A1A95D}"/>
            </c:ext>
          </c:extLst>
        </c:ser>
        <c:ser>
          <c:idx val="3"/>
          <c:order val="3"/>
          <c:tx>
            <c:strRef>
              <c:f>Blad1!$E$1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Blad1!$A$2:$A$8</c:f>
              <c:strCache>
                <c:ptCount val="7"/>
                <c:pt idx="0">
                  <c:v>Window_size</c:v>
                </c:pt>
                <c:pt idx="1">
                  <c:v>forecast_horizon</c:v>
                </c:pt>
                <c:pt idx="2">
                  <c:v>num_filters</c:v>
                </c:pt>
                <c:pt idx="3">
                  <c:v>kernel_size</c:v>
                </c:pt>
                <c:pt idx="4">
                  <c:v>dropout_rate</c:v>
                </c:pt>
                <c:pt idx="5">
                  <c:v>activation</c:v>
                </c:pt>
                <c:pt idx="6">
                  <c:v>dilations</c:v>
                </c:pt>
              </c:strCache>
            </c:strRef>
          </c:cat>
          <c:val>
            <c:numRef>
              <c:f>Blad1!$E$2:$E$8</c:f>
              <c:numCache>
                <c:formatCode>General</c:formatCode>
                <c:ptCount val="7"/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E8-42ED-8FB9-6ABF48A1A95D}"/>
            </c:ext>
          </c:extLst>
        </c:ser>
        <c:ser>
          <c:idx val="4"/>
          <c:order val="4"/>
          <c:tx>
            <c:strRef>
              <c:f>Blad1!$F$1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Blad1!$A$2:$A$8</c:f>
              <c:strCache>
                <c:ptCount val="7"/>
                <c:pt idx="0">
                  <c:v>Window_size</c:v>
                </c:pt>
                <c:pt idx="1">
                  <c:v>forecast_horizon</c:v>
                </c:pt>
                <c:pt idx="2">
                  <c:v>num_filters</c:v>
                </c:pt>
                <c:pt idx="3">
                  <c:v>kernel_size</c:v>
                </c:pt>
                <c:pt idx="4">
                  <c:v>dropout_rate</c:v>
                </c:pt>
                <c:pt idx="5">
                  <c:v>activation</c:v>
                </c:pt>
                <c:pt idx="6">
                  <c:v>dilations</c:v>
                </c:pt>
              </c:strCache>
            </c:strRef>
          </c:cat>
          <c:val>
            <c:numRef>
              <c:f>Blad1!$F$2:$F$8</c:f>
              <c:numCache>
                <c:formatCode>General</c:formatCode>
                <c:ptCount val="7"/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E8-42ED-8FB9-6ABF48A1A95D}"/>
            </c:ext>
          </c:extLst>
        </c:ser>
        <c:ser>
          <c:idx val="5"/>
          <c:order val="5"/>
          <c:tx>
            <c:strRef>
              <c:f>Blad1!$G$1</c:f>
              <c:strCache>
                <c:ptCount val="1"/>
                <c:pt idx="0">
                  <c:v>64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Blad1!$A$2:$A$8</c:f>
              <c:strCache>
                <c:ptCount val="7"/>
                <c:pt idx="0">
                  <c:v>Window_size</c:v>
                </c:pt>
                <c:pt idx="1">
                  <c:v>forecast_horizon</c:v>
                </c:pt>
                <c:pt idx="2">
                  <c:v>num_filters</c:v>
                </c:pt>
                <c:pt idx="3">
                  <c:v>kernel_size</c:v>
                </c:pt>
                <c:pt idx="4">
                  <c:v>dropout_rate</c:v>
                </c:pt>
                <c:pt idx="5">
                  <c:v>activation</c:v>
                </c:pt>
                <c:pt idx="6">
                  <c:v>dilations</c:v>
                </c:pt>
              </c:strCache>
            </c:strRef>
          </c:cat>
          <c:val>
            <c:numRef>
              <c:f>Blad1!$G$2:$G$8</c:f>
              <c:numCache>
                <c:formatCode>General</c:formatCode>
                <c:ptCount val="7"/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BE8-42ED-8FB9-6ABF48A1A95D}"/>
            </c:ext>
          </c:extLst>
        </c:ser>
        <c:ser>
          <c:idx val="6"/>
          <c:order val="6"/>
          <c:tx>
            <c:strRef>
              <c:f>Blad1!$H$1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BE8-42ED-8FB9-6ABF48A1A9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Blad1!$A$2:$A$8</c:f>
              <c:strCache>
                <c:ptCount val="7"/>
                <c:pt idx="0">
                  <c:v>Window_size</c:v>
                </c:pt>
                <c:pt idx="1">
                  <c:v>forecast_horizon</c:v>
                </c:pt>
                <c:pt idx="2">
                  <c:v>num_filters</c:v>
                </c:pt>
                <c:pt idx="3">
                  <c:v>kernel_size</c:v>
                </c:pt>
                <c:pt idx="4">
                  <c:v>dropout_rate</c:v>
                </c:pt>
                <c:pt idx="5">
                  <c:v>activation</c:v>
                </c:pt>
                <c:pt idx="6">
                  <c:v>dilations</c:v>
                </c:pt>
              </c:strCache>
            </c:strRef>
          </c:cat>
          <c:val>
            <c:numRef>
              <c:f>Blad1!$H$2:$H$8</c:f>
              <c:numCache>
                <c:formatCode>General</c:formatCode>
                <c:ptCount val="7"/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E8-42ED-8FB9-6ABF48A1A95D}"/>
            </c:ext>
          </c:extLst>
        </c:ser>
        <c:ser>
          <c:idx val="7"/>
          <c:order val="7"/>
          <c:tx>
            <c:strRef>
              <c:f>Blad1!$I$1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Blad1!$A$2:$A$8</c:f>
              <c:strCache>
                <c:ptCount val="7"/>
                <c:pt idx="0">
                  <c:v>Window_size</c:v>
                </c:pt>
                <c:pt idx="1">
                  <c:v>forecast_horizon</c:v>
                </c:pt>
                <c:pt idx="2">
                  <c:v>num_filters</c:v>
                </c:pt>
                <c:pt idx="3">
                  <c:v>kernel_size</c:v>
                </c:pt>
                <c:pt idx="4">
                  <c:v>dropout_rate</c:v>
                </c:pt>
                <c:pt idx="5">
                  <c:v>activation</c:v>
                </c:pt>
                <c:pt idx="6">
                  <c:v>dilations</c:v>
                </c:pt>
              </c:strCache>
            </c:strRef>
          </c:cat>
          <c:val>
            <c:numRef>
              <c:f>Blad1!$I$2:$I$8</c:f>
              <c:numCache>
                <c:formatCode>General</c:formatCode>
                <c:ptCount val="7"/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BE8-42ED-8FB9-6ABF48A1A95D}"/>
            </c:ext>
          </c:extLst>
        </c:ser>
        <c:ser>
          <c:idx val="8"/>
          <c:order val="8"/>
          <c:tx>
            <c:strRef>
              <c:f>Blad1!$J$1</c:f>
              <c:strCache>
                <c:ptCount val="1"/>
                <c:pt idx="0">
                  <c:v>0.3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Blad1!$A$2:$A$8</c:f>
              <c:strCache>
                <c:ptCount val="7"/>
                <c:pt idx="0">
                  <c:v>Window_size</c:v>
                </c:pt>
                <c:pt idx="1">
                  <c:v>forecast_horizon</c:v>
                </c:pt>
                <c:pt idx="2">
                  <c:v>num_filters</c:v>
                </c:pt>
                <c:pt idx="3">
                  <c:v>kernel_size</c:v>
                </c:pt>
                <c:pt idx="4">
                  <c:v>dropout_rate</c:v>
                </c:pt>
                <c:pt idx="5">
                  <c:v>activation</c:v>
                </c:pt>
                <c:pt idx="6">
                  <c:v>dilations</c:v>
                </c:pt>
              </c:strCache>
            </c:strRef>
          </c:cat>
          <c:val>
            <c:numRef>
              <c:f>Blad1!$J$2:$J$8</c:f>
              <c:numCache>
                <c:formatCode>General</c:formatCode>
                <c:ptCount val="7"/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E8-42ED-8FB9-6ABF48A1A95D}"/>
            </c:ext>
          </c:extLst>
        </c:ser>
        <c:ser>
          <c:idx val="9"/>
          <c:order val="9"/>
          <c:tx>
            <c:strRef>
              <c:f>Blad1!$K$1</c:f>
              <c:strCache>
                <c:ptCount val="1"/>
                <c:pt idx="0">
                  <c:v>0.1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Blad1!$A$2:$A$8</c:f>
              <c:strCache>
                <c:ptCount val="7"/>
                <c:pt idx="0">
                  <c:v>Window_size</c:v>
                </c:pt>
                <c:pt idx="1">
                  <c:v>forecast_horizon</c:v>
                </c:pt>
                <c:pt idx="2">
                  <c:v>num_filters</c:v>
                </c:pt>
                <c:pt idx="3">
                  <c:v>kernel_size</c:v>
                </c:pt>
                <c:pt idx="4">
                  <c:v>dropout_rate</c:v>
                </c:pt>
                <c:pt idx="5">
                  <c:v>activation</c:v>
                </c:pt>
                <c:pt idx="6">
                  <c:v>dilations</c:v>
                </c:pt>
              </c:strCache>
            </c:strRef>
          </c:cat>
          <c:val>
            <c:numRef>
              <c:f>Blad1!$K$2:$K$8</c:f>
              <c:numCache>
                <c:formatCode>General</c:formatCode>
                <c:ptCount val="7"/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BE8-42ED-8FB9-6ABF48A1A95D}"/>
            </c:ext>
          </c:extLst>
        </c:ser>
        <c:ser>
          <c:idx val="10"/>
          <c:order val="10"/>
          <c:tx>
            <c:strRef>
              <c:f>Blad1!$L$1</c:f>
              <c:strCache>
                <c:ptCount val="1"/>
                <c:pt idx="0">
                  <c:v>elu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Blad1!$A$2:$A$8</c:f>
              <c:strCache>
                <c:ptCount val="7"/>
                <c:pt idx="0">
                  <c:v>Window_size</c:v>
                </c:pt>
                <c:pt idx="1">
                  <c:v>forecast_horizon</c:v>
                </c:pt>
                <c:pt idx="2">
                  <c:v>num_filters</c:v>
                </c:pt>
                <c:pt idx="3">
                  <c:v>kernel_size</c:v>
                </c:pt>
                <c:pt idx="4">
                  <c:v>dropout_rate</c:v>
                </c:pt>
                <c:pt idx="5">
                  <c:v>activation</c:v>
                </c:pt>
                <c:pt idx="6">
                  <c:v>dilations</c:v>
                </c:pt>
              </c:strCache>
            </c:strRef>
          </c:cat>
          <c:val>
            <c:numRef>
              <c:f>Blad1!$L$2:$L$8</c:f>
              <c:numCache>
                <c:formatCode>General</c:formatCode>
                <c:ptCount val="7"/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BE8-42ED-8FB9-6ABF48A1A95D}"/>
            </c:ext>
          </c:extLst>
        </c:ser>
        <c:ser>
          <c:idx val="11"/>
          <c:order val="11"/>
          <c:tx>
            <c:strRef>
              <c:f>Blad1!$M$1</c:f>
              <c:strCache>
                <c:ptCount val="1"/>
                <c:pt idx="0">
                  <c:v>tahn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Blad1!$A$2:$A$8</c:f>
              <c:strCache>
                <c:ptCount val="7"/>
                <c:pt idx="0">
                  <c:v>Window_size</c:v>
                </c:pt>
                <c:pt idx="1">
                  <c:v>forecast_horizon</c:v>
                </c:pt>
                <c:pt idx="2">
                  <c:v>num_filters</c:v>
                </c:pt>
                <c:pt idx="3">
                  <c:v>kernel_size</c:v>
                </c:pt>
                <c:pt idx="4">
                  <c:v>dropout_rate</c:v>
                </c:pt>
                <c:pt idx="5">
                  <c:v>activation</c:v>
                </c:pt>
                <c:pt idx="6">
                  <c:v>dilations</c:v>
                </c:pt>
              </c:strCache>
            </c:strRef>
          </c:cat>
          <c:val>
            <c:numRef>
              <c:f>Blad1!$M$2:$M$8</c:f>
              <c:numCache>
                <c:formatCode>General</c:formatCode>
                <c:ptCount val="7"/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BE8-42ED-8FB9-6ABF48A1A95D}"/>
            </c:ext>
          </c:extLst>
        </c:ser>
        <c:ser>
          <c:idx val="12"/>
          <c:order val="12"/>
          <c:tx>
            <c:strRef>
              <c:f>Blad1!$N$1</c:f>
              <c:strCache>
                <c:ptCount val="1"/>
                <c:pt idx="0">
                  <c:v>relu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Blad1!$A$2:$A$8</c:f>
              <c:strCache>
                <c:ptCount val="7"/>
                <c:pt idx="0">
                  <c:v>Window_size</c:v>
                </c:pt>
                <c:pt idx="1">
                  <c:v>forecast_horizon</c:v>
                </c:pt>
                <c:pt idx="2">
                  <c:v>num_filters</c:v>
                </c:pt>
                <c:pt idx="3">
                  <c:v>kernel_size</c:v>
                </c:pt>
                <c:pt idx="4">
                  <c:v>dropout_rate</c:v>
                </c:pt>
                <c:pt idx="5">
                  <c:v>activation</c:v>
                </c:pt>
                <c:pt idx="6">
                  <c:v>dilations</c:v>
                </c:pt>
              </c:strCache>
            </c:strRef>
          </c:cat>
          <c:val>
            <c:numRef>
              <c:f>Blad1!$N$2:$N$8</c:f>
              <c:numCache>
                <c:formatCode>General</c:formatCode>
                <c:ptCount val="7"/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BE8-42ED-8FB9-6ABF48A1A95D}"/>
            </c:ext>
          </c:extLst>
        </c:ser>
        <c:ser>
          <c:idx val="13"/>
          <c:order val="13"/>
          <c:tx>
            <c:strRef>
              <c:f>Blad1!$O$1</c:f>
              <c:strCache>
                <c:ptCount val="1"/>
                <c:pt idx="0">
                  <c:v>[1,2,4,8,16,32]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Blad1!$A$2:$A$8</c:f>
              <c:strCache>
                <c:ptCount val="7"/>
                <c:pt idx="0">
                  <c:v>Window_size</c:v>
                </c:pt>
                <c:pt idx="1">
                  <c:v>forecast_horizon</c:v>
                </c:pt>
                <c:pt idx="2">
                  <c:v>num_filters</c:v>
                </c:pt>
                <c:pt idx="3">
                  <c:v>kernel_size</c:v>
                </c:pt>
                <c:pt idx="4">
                  <c:v>dropout_rate</c:v>
                </c:pt>
                <c:pt idx="5">
                  <c:v>activation</c:v>
                </c:pt>
                <c:pt idx="6">
                  <c:v>dilations</c:v>
                </c:pt>
              </c:strCache>
            </c:strRef>
          </c:cat>
          <c:val>
            <c:numRef>
              <c:f>Blad1!$O$2:$O$8</c:f>
              <c:numCache>
                <c:formatCode>General</c:formatCode>
                <c:ptCount val="7"/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1BE8-42ED-8FB9-6ABF48A1A95D}"/>
            </c:ext>
          </c:extLst>
        </c:ser>
        <c:ser>
          <c:idx val="14"/>
          <c:order val="14"/>
          <c:tx>
            <c:strRef>
              <c:f>Blad1!$P$1</c:f>
              <c:strCache>
                <c:ptCount val="1"/>
                <c:pt idx="0">
                  <c:v>[1,2,4,8]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Blad1!$A$2:$A$8</c:f>
              <c:strCache>
                <c:ptCount val="7"/>
                <c:pt idx="0">
                  <c:v>Window_size</c:v>
                </c:pt>
                <c:pt idx="1">
                  <c:v>forecast_horizon</c:v>
                </c:pt>
                <c:pt idx="2">
                  <c:v>num_filters</c:v>
                </c:pt>
                <c:pt idx="3">
                  <c:v>kernel_size</c:v>
                </c:pt>
                <c:pt idx="4">
                  <c:v>dropout_rate</c:v>
                </c:pt>
                <c:pt idx="5">
                  <c:v>activation</c:v>
                </c:pt>
                <c:pt idx="6">
                  <c:v>dilations</c:v>
                </c:pt>
              </c:strCache>
            </c:strRef>
          </c:cat>
          <c:val>
            <c:numRef>
              <c:f>Blad1!$P$2:$P$8</c:f>
              <c:numCache>
                <c:formatCode>General</c:formatCode>
                <c:ptCount val="7"/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1BE8-42ED-8FB9-6ABF48A1A95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19569080"/>
        <c:axId val="1008663448"/>
      </c:barChart>
      <c:catAx>
        <c:axId val="419569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008663448"/>
        <c:crosses val="autoZero"/>
        <c:auto val="1"/>
        <c:lblAlgn val="ctr"/>
        <c:lblOffset val="100"/>
        <c:noMultiLvlLbl val="0"/>
      </c:catAx>
      <c:valAx>
        <c:axId val="1008663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419569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dirty="0"/>
              <a:t>Test</a:t>
            </a:r>
            <a:r>
              <a:rPr lang="sv-SE" baseline="0" dirty="0"/>
              <a:t> </a:t>
            </a:r>
            <a:r>
              <a:rPr lang="sv-SE" baseline="0" dirty="0" err="1"/>
              <a:t>results</a:t>
            </a:r>
            <a:endParaRPr lang="sv-S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TCN</c:v>
                </c:pt>
              </c:strCache>
            </c:strRef>
          </c:tx>
          <c:spPr>
            <a:solidFill>
              <a:srgbClr val="3274A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Blad1!$A$2:$A$8</c:f>
              <c:strCache>
                <c:ptCount val="7"/>
                <c:pt idx="0">
                  <c:v>Macro F1</c:v>
                </c:pt>
                <c:pt idx="1">
                  <c:v>Micro F1</c:v>
                </c:pt>
                <c:pt idx="2">
                  <c:v>Macro Precision</c:v>
                </c:pt>
                <c:pt idx="3">
                  <c:v>Micro Precision</c:v>
                </c:pt>
                <c:pt idx="4">
                  <c:v>Macro Recall</c:v>
                </c:pt>
                <c:pt idx="5">
                  <c:v>Micro Recall</c:v>
                </c:pt>
                <c:pt idx="6">
                  <c:v>Hamming score</c:v>
                </c:pt>
              </c:strCache>
            </c:strRef>
          </c:cat>
          <c:val>
            <c:numRef>
              <c:f>Blad1!$B$2:$B$8</c:f>
              <c:numCache>
                <c:formatCode>General</c:formatCode>
                <c:ptCount val="7"/>
                <c:pt idx="0">
                  <c:v>0.42</c:v>
                </c:pt>
                <c:pt idx="1">
                  <c:v>0.77</c:v>
                </c:pt>
                <c:pt idx="2">
                  <c:v>0.41</c:v>
                </c:pt>
                <c:pt idx="3">
                  <c:v>0.71</c:v>
                </c:pt>
                <c:pt idx="4">
                  <c:v>0.57999999999999996</c:v>
                </c:pt>
                <c:pt idx="5">
                  <c:v>0.83</c:v>
                </c:pt>
                <c:pt idx="6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E5-4DC0-8B5A-D0D3B0F451D1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CNN</c:v>
                </c:pt>
              </c:strCache>
            </c:strRef>
          </c:tx>
          <c:spPr>
            <a:solidFill>
              <a:srgbClr val="3A923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Blad1!$A$2:$A$8</c:f>
              <c:strCache>
                <c:ptCount val="7"/>
                <c:pt idx="0">
                  <c:v>Macro F1</c:v>
                </c:pt>
                <c:pt idx="1">
                  <c:v>Micro F1</c:v>
                </c:pt>
                <c:pt idx="2">
                  <c:v>Macro Precision</c:v>
                </c:pt>
                <c:pt idx="3">
                  <c:v>Micro Precision</c:v>
                </c:pt>
                <c:pt idx="4">
                  <c:v>Macro Recall</c:v>
                </c:pt>
                <c:pt idx="5">
                  <c:v>Micro Recall</c:v>
                </c:pt>
                <c:pt idx="6">
                  <c:v>Hamming score</c:v>
                </c:pt>
              </c:strCache>
            </c:strRef>
          </c:cat>
          <c:val>
            <c:numRef>
              <c:f>Blad1!$C$2:$C$8</c:f>
              <c:numCache>
                <c:formatCode>General</c:formatCode>
                <c:ptCount val="7"/>
                <c:pt idx="0">
                  <c:v>0.49</c:v>
                </c:pt>
                <c:pt idx="1">
                  <c:v>0.99</c:v>
                </c:pt>
                <c:pt idx="2">
                  <c:v>0.49</c:v>
                </c:pt>
                <c:pt idx="3">
                  <c:v>0.99</c:v>
                </c:pt>
                <c:pt idx="4">
                  <c:v>0.5</c:v>
                </c:pt>
                <c:pt idx="5">
                  <c:v>0.99</c:v>
                </c:pt>
                <c:pt idx="6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E5-4DC0-8B5A-D0D3B0F451D1}"/>
            </c:ext>
          </c:extLst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TSTM</c:v>
                </c:pt>
              </c:strCache>
            </c:strRef>
          </c:tx>
          <c:spPr>
            <a:solidFill>
              <a:srgbClr val="E1812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Blad1!$A$2:$A$8</c:f>
              <c:strCache>
                <c:ptCount val="7"/>
                <c:pt idx="0">
                  <c:v>Macro F1</c:v>
                </c:pt>
                <c:pt idx="1">
                  <c:v>Micro F1</c:v>
                </c:pt>
                <c:pt idx="2">
                  <c:v>Macro Precision</c:v>
                </c:pt>
                <c:pt idx="3">
                  <c:v>Micro Precision</c:v>
                </c:pt>
                <c:pt idx="4">
                  <c:v>Macro Recall</c:v>
                </c:pt>
                <c:pt idx="5">
                  <c:v>Micro Recall</c:v>
                </c:pt>
                <c:pt idx="6">
                  <c:v>Hamming score</c:v>
                </c:pt>
              </c:strCache>
            </c:strRef>
          </c:cat>
          <c:val>
            <c:numRef>
              <c:f>Blad1!$D$2:$D$8</c:f>
              <c:numCache>
                <c:formatCode>General</c:formatCode>
                <c:ptCount val="7"/>
                <c:pt idx="0">
                  <c:v>0.25</c:v>
                </c:pt>
                <c:pt idx="1">
                  <c:v>0.4</c:v>
                </c:pt>
                <c:pt idx="2">
                  <c:v>0.25</c:v>
                </c:pt>
                <c:pt idx="3">
                  <c:v>0.33</c:v>
                </c:pt>
                <c:pt idx="4">
                  <c:v>0.75</c:v>
                </c:pt>
                <c:pt idx="5">
                  <c:v>0.5</c:v>
                </c:pt>
                <c:pt idx="6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E5-4DC0-8B5A-D0D3B0F451D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25574968"/>
        <c:axId val="925577128"/>
      </c:barChart>
      <c:catAx>
        <c:axId val="925574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925577128"/>
        <c:crosses val="autoZero"/>
        <c:auto val="1"/>
        <c:lblAlgn val="ctr"/>
        <c:lblOffset val="100"/>
        <c:noMultiLvlLbl val="0"/>
      </c:catAx>
      <c:valAx>
        <c:axId val="925577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925574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8D2AE-A7E1-4A69-88B5-A29892A53FCD}" type="datetimeFigureOut">
              <a:rPr lang="sv-SE" smtClean="0"/>
              <a:t>2025-06-04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EC0CC-306D-45FD-9080-B77221C378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550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several</a:t>
            </a:r>
            <a:r>
              <a:rPr lang="sv-SE" dirty="0"/>
              <a:t> studies on </a:t>
            </a:r>
            <a:r>
              <a:rPr lang="sv-SE" dirty="0" err="1"/>
              <a:t>timeseries</a:t>
            </a:r>
            <a:r>
              <a:rPr lang="sv-SE" dirty="0"/>
              <a:t> </a:t>
            </a:r>
            <a:r>
              <a:rPr lang="sv-SE" dirty="0" err="1"/>
              <a:t>forecasting</a:t>
            </a:r>
            <a:r>
              <a:rPr lang="sv-SE" dirty="0"/>
              <a:t> and smart </a:t>
            </a:r>
            <a:r>
              <a:rPr lang="sv-SE" dirty="0" err="1"/>
              <a:t>maintanance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 jus </a:t>
            </a:r>
            <a:r>
              <a:rPr lang="sv-SE" dirty="0" err="1"/>
              <a:t>specific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task </a:t>
            </a:r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non.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EC0CC-306D-45FD-9080-B77221C37847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66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simulation </a:t>
            </a:r>
            <a:r>
              <a:rPr lang="sv-SE" dirty="0" err="1"/>
              <a:t>needed</a:t>
            </a:r>
            <a:r>
              <a:rPr lang="sv-SE" dirty="0"/>
              <a:t> </a:t>
            </a:r>
            <a:r>
              <a:rPr lang="sv-SE" dirty="0" err="1"/>
              <a:t>due</a:t>
            </a:r>
            <a:r>
              <a:rPr lang="sv-SE" dirty="0"/>
              <a:t> to </a:t>
            </a:r>
            <a:r>
              <a:rPr lang="sv-SE" dirty="0" err="1"/>
              <a:t>scada</a:t>
            </a:r>
            <a:r>
              <a:rPr lang="sv-SE" dirty="0"/>
              <a:t> </a:t>
            </a:r>
            <a:r>
              <a:rPr lang="sv-SE" dirty="0" err="1"/>
              <a:t>level</a:t>
            </a:r>
            <a:r>
              <a:rPr lang="sv-SE" dirty="0"/>
              <a:t> data is </a:t>
            </a:r>
            <a:r>
              <a:rPr lang="sv-SE" dirty="0" err="1"/>
              <a:t>temporary</a:t>
            </a:r>
            <a:r>
              <a:rPr lang="sv-SE" dirty="0"/>
              <a:t> (</a:t>
            </a:r>
            <a:r>
              <a:rPr lang="sv-SE" dirty="0" err="1"/>
              <a:t>mostly</a:t>
            </a:r>
            <a:r>
              <a:rPr lang="sv-SE" dirty="0"/>
              <a:t> 1 </a:t>
            </a:r>
            <a:r>
              <a:rPr lang="sv-SE" dirty="0" err="1"/>
              <a:t>day</a:t>
            </a:r>
            <a:r>
              <a:rPr lang="sv-SE" dirty="0"/>
              <a:t> or max 1 </a:t>
            </a:r>
            <a:r>
              <a:rPr lang="sv-SE" dirty="0" err="1"/>
              <a:t>week</a:t>
            </a:r>
            <a:r>
              <a:rPr lang="sv-SE" dirty="0"/>
              <a:t>) </a:t>
            </a:r>
            <a:br>
              <a:rPr lang="sv-SE" dirty="0"/>
            </a:br>
            <a:r>
              <a:rPr lang="sv-SE" b="0" i="0" dirty="0" err="1">
                <a:solidFill>
                  <a:srgbClr val="E8E8E8"/>
                </a:solidFill>
                <a:effectLst/>
                <a:latin typeface="Google Sans"/>
              </a:rPr>
              <a:t>manufacturing</a:t>
            </a:r>
            <a:r>
              <a:rPr lang="sv-SE" b="0" i="0" dirty="0">
                <a:solidFill>
                  <a:srgbClr val="E8E8E8"/>
                </a:solidFill>
                <a:effectLst/>
                <a:latin typeface="Google Sans"/>
              </a:rPr>
              <a:t> </a:t>
            </a:r>
            <a:r>
              <a:rPr lang="sv-SE" b="0" i="0" dirty="0" err="1">
                <a:solidFill>
                  <a:srgbClr val="E8E8E8"/>
                </a:solidFill>
                <a:effectLst/>
                <a:latin typeface="Google Sans"/>
              </a:rPr>
              <a:t>execution</a:t>
            </a:r>
            <a:r>
              <a:rPr lang="sv-SE" b="0" i="0" dirty="0">
                <a:solidFill>
                  <a:srgbClr val="E8E8E8"/>
                </a:solidFill>
                <a:effectLst/>
                <a:latin typeface="Google Sans"/>
              </a:rPr>
              <a:t> system MES </a:t>
            </a:r>
            <a:r>
              <a:rPr lang="sv-SE" b="0" i="0" dirty="0" err="1">
                <a:solidFill>
                  <a:srgbClr val="E8E8E8"/>
                </a:solidFill>
                <a:effectLst/>
                <a:latin typeface="Google Sans"/>
              </a:rPr>
              <a:t>contains</a:t>
            </a:r>
            <a:r>
              <a:rPr lang="sv-SE" b="0" i="0" dirty="0">
                <a:solidFill>
                  <a:srgbClr val="E8E8E8"/>
                </a:solidFill>
                <a:effectLst/>
                <a:latin typeface="Google Sans"/>
              </a:rPr>
              <a:t> data is not </a:t>
            </a:r>
            <a:r>
              <a:rPr lang="sv-SE" b="0" i="0" dirty="0" err="1">
                <a:solidFill>
                  <a:srgbClr val="E8E8E8"/>
                </a:solidFill>
                <a:effectLst/>
                <a:latin typeface="Google Sans"/>
              </a:rPr>
              <a:t>useful</a:t>
            </a:r>
            <a:r>
              <a:rPr lang="sv-SE" b="0" i="0" dirty="0">
                <a:solidFill>
                  <a:srgbClr val="E8E8E8"/>
                </a:solidFill>
                <a:effectLst/>
                <a:latin typeface="Google Sans"/>
              </a:rPr>
              <a:t> for </a:t>
            </a:r>
            <a:r>
              <a:rPr lang="sv-SE" b="0" i="0" dirty="0" err="1">
                <a:solidFill>
                  <a:srgbClr val="E8E8E8"/>
                </a:solidFill>
                <a:effectLst/>
                <a:latin typeface="Google Sans"/>
              </a:rPr>
              <a:t>traingn</a:t>
            </a:r>
            <a:r>
              <a:rPr lang="sv-SE" b="0" i="0" dirty="0">
                <a:solidFill>
                  <a:srgbClr val="E8E8E8"/>
                </a:solidFill>
                <a:effectLst/>
                <a:latin typeface="Google Sans"/>
              </a:rPr>
              <a:t> the </a:t>
            </a:r>
            <a:r>
              <a:rPr lang="sv-SE" b="0" i="0" dirty="0" err="1">
                <a:solidFill>
                  <a:srgbClr val="E8E8E8"/>
                </a:solidFill>
                <a:effectLst/>
                <a:latin typeface="Google Sans"/>
              </a:rPr>
              <a:t>models</a:t>
            </a:r>
            <a:r>
              <a:rPr lang="sv-SE" b="0" i="0" dirty="0">
                <a:solidFill>
                  <a:srgbClr val="E8E8E8"/>
                </a:solidFill>
                <a:effectLst/>
                <a:latin typeface="Google Sans"/>
              </a:rPr>
              <a:t> </a:t>
            </a:r>
            <a:br>
              <a:rPr lang="sv-SE" b="0" i="0" dirty="0">
                <a:solidFill>
                  <a:srgbClr val="E8E8E8"/>
                </a:solidFill>
                <a:effectLst/>
                <a:latin typeface="Google Sans"/>
              </a:rPr>
            </a:br>
            <a:r>
              <a:rPr lang="sv-SE" b="0" i="0" dirty="0" err="1">
                <a:solidFill>
                  <a:srgbClr val="E8E8E8"/>
                </a:solidFill>
                <a:effectLst/>
                <a:latin typeface="Google Sans"/>
              </a:rPr>
              <a:t>this</a:t>
            </a:r>
            <a:r>
              <a:rPr lang="sv-SE" b="0" i="0" dirty="0">
                <a:solidFill>
                  <a:srgbClr val="E8E8E8"/>
                </a:solidFill>
                <a:effectLst/>
                <a:latin typeface="Google Sans"/>
              </a:rPr>
              <a:t> data </a:t>
            </a:r>
            <a:r>
              <a:rPr lang="sv-SE" b="0" i="0" dirty="0" err="1">
                <a:solidFill>
                  <a:srgbClr val="E8E8E8"/>
                </a:solidFill>
                <a:effectLst/>
                <a:latin typeface="Google Sans"/>
              </a:rPr>
              <a:t>used</a:t>
            </a:r>
            <a:r>
              <a:rPr lang="sv-SE" b="0" i="0" dirty="0">
                <a:solidFill>
                  <a:srgbClr val="E8E8E8"/>
                </a:solidFill>
                <a:effectLst/>
                <a:latin typeface="Google Sans"/>
              </a:rPr>
              <a:t> for simulations </a:t>
            </a:r>
            <a:r>
              <a:rPr lang="sv-SE" b="0" i="0" dirty="0" err="1">
                <a:solidFill>
                  <a:srgbClr val="E8E8E8"/>
                </a:solidFill>
                <a:effectLst/>
                <a:latin typeface="Google Sans"/>
              </a:rPr>
              <a:t>configuration</a:t>
            </a:r>
            <a:r>
              <a:rPr lang="sv-SE" b="0" i="0" dirty="0">
                <a:solidFill>
                  <a:srgbClr val="E8E8E8"/>
                </a:solidFill>
                <a:effectLst/>
                <a:latin typeface="Google Sans"/>
              </a:rPr>
              <a:t> </a:t>
            </a:r>
            <a:r>
              <a:rPr lang="sv-SE" b="0" i="0" dirty="0" err="1">
                <a:solidFill>
                  <a:srgbClr val="E8E8E8"/>
                </a:solidFill>
                <a:effectLst/>
                <a:latin typeface="Google Sans"/>
              </a:rPr>
              <a:t>together</a:t>
            </a:r>
            <a:r>
              <a:rPr lang="sv-SE" b="0" i="0" dirty="0">
                <a:solidFill>
                  <a:srgbClr val="E8E8E8"/>
                </a:solidFill>
                <a:effectLst/>
                <a:latin typeface="Google Sans"/>
              </a:rPr>
              <a:t> </a:t>
            </a:r>
            <a:r>
              <a:rPr lang="sv-SE" b="0" i="0" dirty="0" err="1">
                <a:solidFill>
                  <a:srgbClr val="E8E8E8"/>
                </a:solidFill>
                <a:effectLst/>
                <a:latin typeface="Google Sans"/>
              </a:rPr>
              <a:t>with</a:t>
            </a:r>
            <a:r>
              <a:rPr lang="sv-SE" b="0" i="0" dirty="0">
                <a:solidFill>
                  <a:srgbClr val="E8E8E8"/>
                </a:solidFill>
                <a:effectLst/>
                <a:latin typeface="Google Sans"/>
              </a:rPr>
              <a:t> </a:t>
            </a:r>
            <a:r>
              <a:rPr lang="sv-SE" b="0" i="0" dirty="0" err="1">
                <a:solidFill>
                  <a:srgbClr val="E8E8E8"/>
                </a:solidFill>
                <a:effectLst/>
                <a:latin typeface="Google Sans"/>
              </a:rPr>
              <a:t>field</a:t>
            </a:r>
            <a:r>
              <a:rPr lang="sv-SE" b="0" i="0" dirty="0">
                <a:solidFill>
                  <a:srgbClr val="E8E8E8"/>
                </a:solidFill>
                <a:effectLst/>
                <a:latin typeface="Google Sans"/>
              </a:rPr>
              <a:t> studies.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EC0CC-306D-45FD-9080-B77221C37847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2394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recent years, research in smart maintenance has shifted from using CNNs to TCNs, especially over the last 5–6 years.</a:t>
            </a:r>
          </a:p>
          <a:p>
            <a:endParaRPr lang="en-US" dirty="0"/>
          </a:p>
          <a:p>
            <a:r>
              <a:rPr lang="en-US" dirty="0"/>
              <a:t>This shift reflects a growing need for models that capture long-term dependencies in time-series data more effectively.</a:t>
            </a:r>
          </a:p>
          <a:p>
            <a:endParaRPr lang="en-US" dirty="0"/>
          </a:p>
          <a:p>
            <a:r>
              <a:rPr lang="en-US" dirty="0"/>
              <a:t>TCN was selected because it supports parallel training, uses dilated causal convolutions, and handles long-range patterns better than standard CNNs.</a:t>
            </a:r>
          </a:p>
          <a:p>
            <a:endParaRPr lang="en-US" dirty="0"/>
          </a:p>
          <a:p>
            <a:r>
              <a:rPr lang="en-US" dirty="0"/>
              <a:t>CNN was included for its strength in capturing short-term temporal features and its efficiency in training.</a:t>
            </a:r>
          </a:p>
          <a:p>
            <a:endParaRPr lang="en-US" dirty="0"/>
          </a:p>
          <a:p>
            <a:r>
              <a:rPr lang="en-US" dirty="0"/>
              <a:t>LSTM was chosen due to its ability to maintain internal memory, making it suitable for modeling sequential dependencies across time.</a:t>
            </a:r>
          </a:p>
          <a:p>
            <a:endParaRPr lang="en-US" dirty="0"/>
          </a:p>
          <a:p>
            <a:r>
              <a:rPr lang="en-US" dirty="0"/>
              <a:t>Together, these models offer a range of capabilities to compare performance in predictive maintenance for time-dependent signals.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EC0CC-306D-45FD-9080-B77221C37847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3961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3 </a:t>
            </a:r>
            <a:r>
              <a:rPr lang="sv-SE" dirty="0" err="1"/>
              <a:t>mounts</a:t>
            </a:r>
            <a:r>
              <a:rPr lang="sv-SE" dirty="0"/>
              <a:t> data </a:t>
            </a:r>
            <a:r>
              <a:rPr lang="sv-SE" dirty="0" err="1"/>
              <a:t>splite</a:t>
            </a:r>
            <a:r>
              <a:rPr lang="sv-SE" dirty="0"/>
              <a:t> to 3 part 70% for </a:t>
            </a:r>
            <a:r>
              <a:rPr lang="sv-SE" dirty="0" err="1"/>
              <a:t>train</a:t>
            </a:r>
            <a:r>
              <a:rPr lang="sv-SE" dirty="0"/>
              <a:t> 15% for </a:t>
            </a:r>
            <a:r>
              <a:rPr lang="sv-SE" dirty="0" err="1"/>
              <a:t>validating</a:t>
            </a:r>
            <a:r>
              <a:rPr lang="sv-SE" dirty="0"/>
              <a:t> and 15% for </a:t>
            </a:r>
            <a:r>
              <a:rPr lang="sv-SE" dirty="0" err="1"/>
              <a:t>testing</a:t>
            </a:r>
            <a:r>
              <a:rPr lang="sv-SE" dirty="0"/>
              <a:t> </a:t>
            </a:r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EC0CC-306D-45FD-9080-B77221C37847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0660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best-performing models are selected based on three metrics: </a:t>
            </a:r>
            <a:r>
              <a:rPr lang="en-US" b="1" dirty="0"/>
              <a:t>macro F1</a:t>
            </a:r>
            <a:r>
              <a:rPr lang="en-US" dirty="0"/>
              <a:t>, </a:t>
            </a:r>
            <a:r>
              <a:rPr lang="en-US" b="1" dirty="0"/>
              <a:t>micro F1</a:t>
            </a:r>
            <a:r>
              <a:rPr lang="en-US" dirty="0"/>
              <a:t>, and </a:t>
            </a:r>
            <a:r>
              <a:rPr lang="en-US" b="1" dirty="0"/>
              <a:t>Hamming score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These metrics are important because this is a </a:t>
            </a:r>
            <a:r>
              <a:rPr lang="en-US" b="1" dirty="0"/>
              <a:t>multi-label classification problem</a:t>
            </a:r>
            <a:r>
              <a:rPr lang="en-US" dirty="0"/>
              <a:t>—each model makes multiple binary decisions per time step (e.g., tool change or quality check for each machine).</a:t>
            </a:r>
          </a:p>
          <a:p>
            <a:endParaRPr lang="en-US" b="1" dirty="0"/>
          </a:p>
          <a:p>
            <a:r>
              <a:rPr lang="en-US" b="1" dirty="0"/>
              <a:t>Micro F1</a:t>
            </a:r>
            <a:r>
              <a:rPr lang="en-US" dirty="0"/>
              <a:t> aggregates all true positives, false positives, and false negatives across all labels. It gives a more </a:t>
            </a:r>
            <a:r>
              <a:rPr lang="en-US" b="1" dirty="0"/>
              <a:t>balanced view of overall accuracy</a:t>
            </a:r>
            <a:r>
              <a:rPr lang="en-US" dirty="0"/>
              <a:t>, especially when labels are imbalanced.</a:t>
            </a:r>
          </a:p>
          <a:p>
            <a:endParaRPr lang="en-US" b="1" dirty="0"/>
          </a:p>
          <a:p>
            <a:r>
              <a:rPr lang="en-US" b="1" dirty="0"/>
              <a:t>Macro F1</a:t>
            </a:r>
            <a:r>
              <a:rPr lang="en-US" dirty="0"/>
              <a:t>, on the other hand, calculates the F1 score </a:t>
            </a:r>
            <a:r>
              <a:rPr lang="en-US" b="1" dirty="0"/>
              <a:t>per label</a:t>
            </a:r>
            <a:r>
              <a:rPr lang="en-US" dirty="0"/>
              <a:t> and averages them equally. This helps detect if the model performs poorly on certain labels that might otherwise be hidden in the micro average.</a:t>
            </a:r>
          </a:p>
          <a:p>
            <a:endParaRPr lang="en-US" b="1" dirty="0"/>
          </a:p>
          <a:p>
            <a:r>
              <a:rPr lang="en-US" b="1" dirty="0"/>
              <a:t>Hamming score</a:t>
            </a:r>
            <a:r>
              <a:rPr lang="en-US" dirty="0"/>
              <a:t> (or 1 - Hamming loss) measures the fraction of correctly predicted labels </a:t>
            </a:r>
            <a:r>
              <a:rPr lang="en-US" b="1" dirty="0"/>
              <a:t>per sample</a:t>
            </a:r>
            <a:r>
              <a:rPr lang="en-US" dirty="0"/>
              <a:t>, providing insight into how well the model performs on full prediction vectors.</a:t>
            </a:r>
          </a:p>
          <a:p>
            <a:endParaRPr lang="sv-SE" dirty="0"/>
          </a:p>
          <a:p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the hyper </a:t>
            </a:r>
            <a:r>
              <a:rPr lang="sv-SE" dirty="0" err="1"/>
              <a:t>mparameters</a:t>
            </a:r>
            <a:r>
              <a:rPr lang="sv-SE" dirty="0"/>
              <a:t> for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top</a:t>
            </a:r>
            <a:r>
              <a:rPr lang="sv-SE" dirty="0"/>
              <a:t> 10 </a:t>
            </a:r>
            <a:r>
              <a:rPr lang="sv-SE" dirty="0" err="1"/>
              <a:t>archtecture</a:t>
            </a:r>
            <a:r>
              <a:rPr lang="sv-SE" dirty="0"/>
              <a:t>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EC0CC-306D-45FD-9080-B77221C37847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3460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after</a:t>
            </a:r>
            <a:r>
              <a:rPr lang="sv-SE" dirty="0"/>
              <a:t> </a:t>
            </a:r>
            <a:r>
              <a:rPr lang="sv-SE" dirty="0" err="1"/>
              <a:t>selecting</a:t>
            </a:r>
            <a:r>
              <a:rPr lang="sv-SE" dirty="0"/>
              <a:t> best </a:t>
            </a:r>
            <a:r>
              <a:rPr lang="sv-SE" dirty="0" err="1"/>
              <a:t>performacen</a:t>
            </a:r>
            <a:r>
              <a:rPr lang="sv-SE" dirty="0"/>
              <a:t> parameters all </a:t>
            </a:r>
            <a:r>
              <a:rPr lang="sv-SE" dirty="0" err="1"/>
              <a:t>three</a:t>
            </a:r>
            <a:r>
              <a:rPr lang="sv-SE" dirty="0"/>
              <a:t> 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tested</a:t>
            </a:r>
            <a:r>
              <a:rPr lang="sv-SE" dirty="0"/>
              <a:t> on test set </a:t>
            </a:r>
            <a:r>
              <a:rPr lang="sv-SE" dirty="0" err="1"/>
              <a:t>which</a:t>
            </a:r>
            <a:r>
              <a:rPr lang="sv-SE" dirty="0"/>
              <a:t> non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</a:t>
            </a:r>
            <a:r>
              <a:rPr lang="sv-SE" dirty="0" err="1"/>
              <a:t>due</a:t>
            </a:r>
            <a:r>
              <a:rPr lang="sv-SE" dirty="0"/>
              <a:t> to </a:t>
            </a:r>
            <a:r>
              <a:rPr lang="sv-SE" dirty="0" err="1"/>
              <a:t>validatoin</a:t>
            </a:r>
            <a:r>
              <a:rPr lang="sv-SE" dirty="0"/>
              <a:t> set in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minimal </a:t>
            </a:r>
            <a:r>
              <a:rPr lang="sv-SE" dirty="0" err="1"/>
              <a:t>rig</a:t>
            </a:r>
            <a:r>
              <a:rPr lang="sv-SE" dirty="0"/>
              <a:t> for </a:t>
            </a:r>
            <a:r>
              <a:rPr lang="sv-SE" dirty="0" err="1"/>
              <a:t>future</a:t>
            </a:r>
            <a:r>
              <a:rPr lang="sv-SE" dirty="0"/>
              <a:t> </a:t>
            </a:r>
            <a:r>
              <a:rPr lang="sv-SE" dirty="0" err="1"/>
              <a:t>leakage</a:t>
            </a:r>
            <a:r>
              <a:rPr lang="sv-SE" dirty="0"/>
              <a:t> in the </a:t>
            </a:r>
            <a:r>
              <a:rPr lang="sv-SE" dirty="0" err="1"/>
              <a:t>models</a:t>
            </a:r>
            <a:r>
              <a:rPr lang="sv-SE" dirty="0"/>
              <a:t>. </a:t>
            </a:r>
            <a:r>
              <a:rPr lang="sv-SE" dirty="0" err="1"/>
              <a:t>shown</a:t>
            </a:r>
            <a:r>
              <a:rPr lang="sv-SE" dirty="0"/>
              <a:t> in test </a:t>
            </a:r>
            <a:r>
              <a:rPr lang="sv-SE" dirty="0" err="1"/>
              <a:t>result</a:t>
            </a:r>
            <a:r>
              <a:rPr lang="sv-SE" dirty="0"/>
              <a:t>. </a:t>
            </a:r>
            <a:br>
              <a:rPr lang="sv-SE" dirty="0"/>
            </a:br>
            <a:br>
              <a:rPr lang="sv-SE" dirty="0"/>
            </a:br>
            <a:r>
              <a:rPr lang="sv-SE" dirty="0"/>
              <a:t>later on </a:t>
            </a:r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a </a:t>
            </a:r>
            <a:r>
              <a:rPr lang="sv-SE" dirty="0" err="1"/>
              <a:t>continous</a:t>
            </a:r>
            <a:r>
              <a:rPr lang="sv-SE" dirty="0"/>
              <a:t> </a:t>
            </a:r>
            <a:r>
              <a:rPr lang="sv-SE" dirty="0" err="1"/>
              <a:t>learnig</a:t>
            </a:r>
            <a:r>
              <a:rPr lang="sv-SE" dirty="0"/>
              <a:t> test </a:t>
            </a:r>
            <a:r>
              <a:rPr lang="sv-SE" dirty="0" err="1"/>
              <a:t>conducted</a:t>
            </a:r>
            <a:r>
              <a:rPr lang="sv-SE" dirty="0"/>
              <a:t> for </a:t>
            </a:r>
            <a:r>
              <a:rPr lang="sv-SE" dirty="0" err="1"/>
              <a:t>tath</a:t>
            </a:r>
            <a:r>
              <a:rPr lang="sv-SE" dirty="0"/>
              <a:t> 1 </a:t>
            </a:r>
            <a:r>
              <a:rPr lang="sv-SE" dirty="0" err="1"/>
              <a:t>year</a:t>
            </a:r>
            <a:r>
              <a:rPr lang="sv-SE" dirty="0"/>
              <a:t> data split for 3 </a:t>
            </a:r>
            <a:r>
              <a:rPr lang="sv-SE" dirty="0" err="1"/>
              <a:t>months</a:t>
            </a:r>
            <a:r>
              <a:rPr lang="sv-SE" dirty="0"/>
              <a:t> </a:t>
            </a:r>
            <a:r>
              <a:rPr lang="sv-SE" dirty="0" err="1"/>
              <a:t>trainng</a:t>
            </a:r>
            <a:r>
              <a:rPr lang="sv-SE" dirty="0"/>
              <a:t> and </a:t>
            </a:r>
            <a:r>
              <a:rPr lang="sv-SE" dirty="0" err="1"/>
              <a:t>testing</a:t>
            </a:r>
            <a:r>
              <a:rPr lang="sv-SE" dirty="0"/>
              <a:t> for </a:t>
            </a:r>
            <a:r>
              <a:rPr lang="sv-SE" dirty="0" err="1"/>
              <a:t>gather</a:t>
            </a:r>
            <a:r>
              <a:rPr lang="sv-SE" dirty="0"/>
              <a:t> </a:t>
            </a:r>
            <a:r>
              <a:rPr lang="sv-SE" dirty="0" err="1"/>
              <a:t>base</a:t>
            </a:r>
            <a:r>
              <a:rPr lang="sv-SE" dirty="0"/>
              <a:t> </a:t>
            </a:r>
            <a:r>
              <a:rPr lang="sv-SE" dirty="0" err="1"/>
              <a:t>line</a:t>
            </a:r>
            <a:r>
              <a:rPr lang="sv-SE" dirty="0"/>
              <a:t> and </a:t>
            </a:r>
            <a:r>
              <a:rPr lang="sv-SE" dirty="0" err="1"/>
              <a:t>restof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data </a:t>
            </a:r>
            <a:r>
              <a:rPr lang="sv-SE" dirty="0" err="1"/>
              <a:t>sppllit</a:t>
            </a:r>
            <a:r>
              <a:rPr lang="sv-SE" dirty="0"/>
              <a:t> on 10 </a:t>
            </a:r>
            <a:r>
              <a:rPr lang="sv-SE" dirty="0" err="1"/>
              <a:t>day</a:t>
            </a:r>
            <a:r>
              <a:rPr lang="sv-SE" dirty="0"/>
              <a:t> </a:t>
            </a:r>
            <a:r>
              <a:rPr lang="sv-SE" dirty="0" err="1"/>
              <a:t>bathces</a:t>
            </a:r>
            <a:r>
              <a:rPr lang="sv-SE" dirty="0"/>
              <a:t> and </a:t>
            </a:r>
            <a:r>
              <a:rPr lang="sv-SE" dirty="0" err="1"/>
              <a:t>every</a:t>
            </a:r>
            <a:r>
              <a:rPr lang="sv-SE" dirty="0"/>
              <a:t> </a:t>
            </a:r>
            <a:r>
              <a:rPr lang="sv-SE" dirty="0" err="1"/>
              <a:t>batch</a:t>
            </a:r>
            <a:r>
              <a:rPr lang="sv-SE" dirty="0"/>
              <a:t> split on 90 % </a:t>
            </a:r>
            <a:r>
              <a:rPr lang="sv-SE" dirty="0" err="1"/>
              <a:t>train</a:t>
            </a:r>
            <a:r>
              <a:rPr lang="sv-SE" dirty="0"/>
              <a:t> and 10% test set </a:t>
            </a:r>
            <a:r>
              <a:rPr lang="sv-SE" dirty="0" err="1"/>
              <a:t>internaly</a:t>
            </a:r>
            <a:r>
              <a:rPr lang="sv-SE" dirty="0"/>
              <a:t> </a:t>
            </a:r>
            <a:r>
              <a:rPr lang="sv-SE" dirty="0" err="1"/>
              <a:t>trained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continous</a:t>
            </a:r>
            <a:r>
              <a:rPr lang="sv-SE" dirty="0"/>
              <a:t> </a:t>
            </a:r>
            <a:r>
              <a:rPr lang="sv-SE" dirty="0" err="1"/>
              <a:t>traind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90 % data and </a:t>
            </a:r>
            <a:r>
              <a:rPr lang="sv-SE" dirty="0" err="1"/>
              <a:t>tested</a:t>
            </a:r>
            <a:r>
              <a:rPr lang="sv-SE" dirty="0"/>
              <a:t> and </a:t>
            </a:r>
            <a:r>
              <a:rPr lang="sv-SE" dirty="0" err="1"/>
              <a:t>persformance</a:t>
            </a:r>
            <a:r>
              <a:rPr lang="sv-SE" dirty="0"/>
              <a:t> is </a:t>
            </a:r>
            <a:r>
              <a:rPr lang="sv-SE" dirty="0" err="1"/>
              <a:t>saved</a:t>
            </a:r>
            <a:r>
              <a:rPr lang="sv-SE" dirty="0"/>
              <a:t> </a:t>
            </a:r>
            <a:r>
              <a:rPr lang="sv-SE" dirty="0" err="1"/>
              <a:t>after</a:t>
            </a:r>
            <a:r>
              <a:rPr lang="sv-SE" dirty="0"/>
              <a:t> test score the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tarined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10% </a:t>
            </a:r>
            <a:r>
              <a:rPr lang="sv-SE" dirty="0" err="1"/>
              <a:t>teat</a:t>
            </a:r>
            <a:r>
              <a:rPr lang="sv-SE" dirty="0"/>
              <a:t> data fram </a:t>
            </a:r>
            <a:r>
              <a:rPr lang="sv-SE" dirty="0" err="1"/>
              <a:t>bach</a:t>
            </a:r>
            <a:r>
              <a:rPr lang="sv-SE" dirty="0"/>
              <a:t> befor and 909%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next</a:t>
            </a:r>
            <a:r>
              <a:rPr lang="sv-SE" dirty="0"/>
              <a:t> </a:t>
            </a:r>
            <a:r>
              <a:rPr lang="sv-SE" dirty="0" err="1"/>
              <a:t>bathch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seting</a:t>
            </a:r>
            <a:r>
              <a:rPr lang="sv-SE" dirty="0"/>
              <a:t> </a:t>
            </a:r>
            <a:r>
              <a:rPr lang="sv-SE" dirty="0" err="1"/>
              <a:t>result</a:t>
            </a:r>
            <a:r>
              <a:rPr lang="sv-SE" dirty="0"/>
              <a:t> is in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conservative</a:t>
            </a:r>
            <a:r>
              <a:rPr lang="sv-SE" dirty="0"/>
              <a:t> for not </a:t>
            </a:r>
            <a:r>
              <a:rPr lang="sv-SE" dirty="0" err="1"/>
              <a:t>overestimate</a:t>
            </a:r>
            <a:r>
              <a:rPr lang="sv-SE" dirty="0"/>
              <a:t> the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performance</a:t>
            </a:r>
            <a:r>
              <a:rPr lang="sv-SE" dirty="0"/>
              <a:t>. </a:t>
            </a:r>
            <a:r>
              <a:rPr lang="sv-SE" dirty="0" err="1"/>
              <a:t>tabel</a:t>
            </a:r>
            <a:r>
              <a:rPr lang="sv-SE" dirty="0"/>
              <a:t> </a:t>
            </a:r>
            <a:r>
              <a:rPr lang="sv-SE" dirty="0" err="1"/>
              <a:t>below</a:t>
            </a:r>
            <a:r>
              <a:rPr lang="sv-SE" dirty="0"/>
              <a:t> show the </a:t>
            </a:r>
            <a:r>
              <a:rPr lang="sv-SE" dirty="0" err="1"/>
              <a:t>result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test on </a:t>
            </a:r>
            <a:r>
              <a:rPr lang="sv-SE" dirty="0" err="1"/>
              <a:t>every</a:t>
            </a:r>
            <a:r>
              <a:rPr lang="sv-SE" dirty="0"/>
              <a:t> </a:t>
            </a:r>
            <a:r>
              <a:rPr lang="sv-SE" dirty="0" err="1"/>
              <a:t>label</a:t>
            </a:r>
            <a:r>
              <a:rPr lang="sv-SE" dirty="0"/>
              <a:t>. as </a:t>
            </a:r>
            <a:r>
              <a:rPr lang="sv-SE" dirty="0" err="1"/>
              <a:t>expected</a:t>
            </a:r>
            <a:r>
              <a:rPr lang="sv-SE" dirty="0"/>
              <a:t> TCN and LSTM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generalizations</a:t>
            </a:r>
            <a:r>
              <a:rPr lang="sv-SE" dirty="0"/>
              <a:t> on </a:t>
            </a:r>
            <a:r>
              <a:rPr lang="sv-SE" dirty="0" err="1"/>
              <a:t>labels</a:t>
            </a:r>
            <a:r>
              <a:rPr lang="sv-SE" dirty="0"/>
              <a:t> </a:t>
            </a:r>
            <a:r>
              <a:rPr lang="sv-SE" dirty="0" err="1"/>
              <a:t>dow</a:t>
            </a:r>
            <a:r>
              <a:rPr lang="sv-SE" dirty="0"/>
              <a:t> </a:t>
            </a:r>
            <a:r>
              <a:rPr lang="sv-SE" dirty="0" err="1"/>
              <a:t>strean</a:t>
            </a:r>
            <a:r>
              <a:rPr lang="sv-SE" dirty="0"/>
              <a:t> and </a:t>
            </a:r>
            <a:r>
              <a:rPr lang="sv-SE" dirty="0" err="1"/>
              <a:t>realative</a:t>
            </a:r>
            <a:r>
              <a:rPr lang="sv-SE" dirty="0"/>
              <a:t> best </a:t>
            </a:r>
            <a:r>
              <a:rPr lang="sv-SE" dirty="0" err="1"/>
              <a:t>performacen</a:t>
            </a:r>
            <a:r>
              <a:rPr lang="sv-SE" dirty="0"/>
              <a:t> is CNN.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EC0CC-306D-45FD-9080-B77221C37847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202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 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EC0CC-306D-45FD-9080-B77221C37847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74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1375531-9F2D-911A-E38B-119B54D52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C1DC75D-6EB1-6B75-4A7E-B598CE7BA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6BA5902-5C9F-A3FC-B8CE-B6513FA8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811B-53FB-40C8-85E0-FC84FDFB03E3}" type="datetimeFigureOut">
              <a:rPr lang="sv-SE" smtClean="0"/>
              <a:t>2025-06-04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1F33952-D5F7-4679-11BB-5F3A1426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D8F7DB4-F41F-EC81-7EE2-0F9D6099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CFA9-2D38-4BD6-956E-DF222C1F476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172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C13C974-63B4-875D-D626-A7F1E9BE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B46030F-CFA6-02EB-EA31-EE13D680B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5913116-8A47-64F4-003A-75BBDF74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811B-53FB-40C8-85E0-FC84FDFB03E3}" type="datetimeFigureOut">
              <a:rPr lang="sv-SE" smtClean="0"/>
              <a:t>2025-06-04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59D6128-4252-5825-60E9-02335A55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E640693-6273-0680-879F-B7A71B5D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CFA9-2D38-4BD6-956E-DF222C1F476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42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7D2191B1-839D-3348-02B3-D12D61124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8541DB2-E5B7-F006-9011-4EA623824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025226A-B5FC-8B68-68F7-66706D80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811B-53FB-40C8-85E0-FC84FDFB03E3}" type="datetimeFigureOut">
              <a:rPr lang="sv-SE" smtClean="0"/>
              <a:t>2025-06-04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57C291D-B80C-4353-C4EB-812C2A34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E60592B-1498-F4F5-CD0F-0FDFA560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CFA9-2D38-4BD6-956E-DF222C1F476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112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B5E681-EA7B-B369-9FA8-C0DCE50C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E2D4779-0416-41E2-CCD9-F1B960AC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0690E9F-AAEA-5417-BA97-07BF9D5D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811B-53FB-40C8-85E0-FC84FDFB03E3}" type="datetimeFigureOut">
              <a:rPr lang="sv-SE" smtClean="0"/>
              <a:t>2025-06-04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971A691-F498-1057-2AC1-EC034D6F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054751D-E760-3168-3AE3-56198511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CFA9-2D38-4BD6-956E-DF222C1F476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483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BBA22C7-9CD9-1216-16F9-195F03BD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6937907-6835-F734-0CE9-2D9EE38FF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6A486B2-64C2-9E47-E002-863F12B4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811B-53FB-40C8-85E0-FC84FDFB03E3}" type="datetimeFigureOut">
              <a:rPr lang="sv-SE" smtClean="0"/>
              <a:t>2025-06-04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624E912-0CC8-8780-9A18-C03C1572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8543F89-539E-D1AD-FD13-458B0C2B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CFA9-2D38-4BD6-956E-DF222C1F476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72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419BC4B-90FD-44A6-363F-7D1BBD2A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24DEC6-4682-2D1B-93B2-C79F34B6B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5063820-E0B0-8034-E0F0-779042CF5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78513B5-486C-EE1C-1290-7706DD73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811B-53FB-40C8-85E0-FC84FDFB03E3}" type="datetimeFigureOut">
              <a:rPr lang="sv-SE" smtClean="0"/>
              <a:t>2025-06-04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8DA8154-29B7-A0F5-1560-CADB16C3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6774F61-490C-DEE1-96EC-47868737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CFA9-2D38-4BD6-956E-DF222C1F476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356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D4E3D49-1744-2C8D-622C-AFEB65C8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E34EB8D-B68F-9709-FAC1-15B61A269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8BD95F1-2767-BE87-C0E8-EE8A58D56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78BA166-6AAC-1BBA-D66A-DCDB3C1E4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670A11A3-D0ED-9DCB-D6B8-F3621068E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7E67CE89-8CF3-8860-ADB8-E0670C83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811B-53FB-40C8-85E0-FC84FDFB03E3}" type="datetimeFigureOut">
              <a:rPr lang="sv-SE" smtClean="0"/>
              <a:t>2025-06-04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155D5E41-7BE8-A54A-3726-51D6CAA1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E422FEC8-1FF4-7D66-72A5-88ED1111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CFA9-2D38-4BD6-956E-DF222C1F476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733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8C4DDC9-47CB-C6F7-985A-8DA76BC8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6A326B2-8105-0635-47A8-5C129E30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811B-53FB-40C8-85E0-FC84FDFB03E3}" type="datetimeFigureOut">
              <a:rPr lang="sv-SE" smtClean="0"/>
              <a:t>2025-06-04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FACC5E5-8AC1-6B71-33FB-B5886B28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DEE40F3-CACB-ABF0-A784-C97E38A2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CFA9-2D38-4BD6-956E-DF222C1F476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71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EFFBC7EA-CA4B-D7BE-A8A4-60ACA45D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811B-53FB-40C8-85E0-FC84FDFB03E3}" type="datetimeFigureOut">
              <a:rPr lang="sv-SE" smtClean="0"/>
              <a:t>2025-06-04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602659C-8A19-B498-1DDA-310717A3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B49B2E94-C945-BF2E-2469-1E9757B9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CFA9-2D38-4BD6-956E-DF222C1F476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238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5E128D3-1BE6-4F16-2CF6-A6543ADA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2C42D10-9012-5F2F-D635-7D0DE0F58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844ABB3-E88E-14DE-7D33-E47589D6E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A152468-060D-6983-697F-931EEB6C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811B-53FB-40C8-85E0-FC84FDFB03E3}" type="datetimeFigureOut">
              <a:rPr lang="sv-SE" smtClean="0"/>
              <a:t>2025-06-04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5252A15-16E1-527D-D0C7-646F9F722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F804A02-D05F-7EB7-2F18-DCFC7411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CFA9-2D38-4BD6-956E-DF222C1F476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420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F12B1-9582-75CA-224F-3E1AADCD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4DD12B1E-AE9F-6C9A-B062-F57BD7F80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01AC18C-236B-4ECD-FC41-BAF436323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BD55D78-97AA-40DC-513A-0A0A9DBB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811B-53FB-40C8-85E0-FC84FDFB03E3}" type="datetimeFigureOut">
              <a:rPr lang="sv-SE" smtClean="0"/>
              <a:t>2025-06-04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2F9319C-57B6-B0A5-F29B-9201C8EC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2771CFD-BDF4-4585-3303-4256AC3D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CFA9-2D38-4BD6-956E-DF222C1F476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60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3CC9BEA-23F7-6929-F74F-92619B8C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F345717-28A4-CD72-DFFB-87960E307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2C14CA-686B-B64A-9FD0-8B1801833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E811B-53FB-40C8-85E0-FC84FDFB03E3}" type="datetimeFigureOut">
              <a:rPr lang="sv-SE" smtClean="0"/>
              <a:t>2025-06-04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4B6D965-99C6-DCEB-91B5-FB6B31799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952D8C7-4AAE-52F1-120B-F69A91843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CCFA9-2D38-4BD6-956E-DF222C1F476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54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838A97-E89C-A608-4BA8-0C92506D4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4062" y="1279357"/>
            <a:ext cx="9714282" cy="195387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Evaluating Machine Learning Models for Minimizing </a:t>
            </a:r>
            <a:r>
              <a:rPr lang="en-US" sz="3600" b="1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Downtime</a:t>
            </a:r>
            <a:r>
              <a:rPr lang="en-US" sz="4000" b="1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through Operator Task Scheduling in CNC Production Lines</a:t>
            </a:r>
            <a:endParaRPr lang="sv-SE" sz="4000" b="1" dirty="0">
              <a:solidFill>
                <a:srgbClr val="10172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CCEE0BC-419E-7DE6-92C1-564B1C578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4062" y="4949073"/>
            <a:ext cx="9714282" cy="1655762"/>
          </a:xfrm>
        </p:spPr>
        <p:txBody>
          <a:bodyPr numCol="2">
            <a:normAutofit/>
          </a:bodyPr>
          <a:lstStyle/>
          <a:p>
            <a:pPr algn="l"/>
            <a:r>
              <a:rPr lang="sv-SE" sz="2600" b="1" dirty="0">
                <a:solidFill>
                  <a:srgbClr val="10172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Student: </a:t>
            </a:r>
            <a:r>
              <a:rPr lang="sv-SE" sz="2600" dirty="0">
                <a:solidFill>
                  <a:srgbClr val="10172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Kaan Özsan</a:t>
            </a:r>
            <a:br>
              <a:rPr lang="sv-SE" sz="2600" b="1" dirty="0">
                <a:solidFill>
                  <a:srgbClr val="10172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</a:br>
            <a:r>
              <a:rPr lang="sv-SE" sz="2600" b="1" dirty="0">
                <a:solidFill>
                  <a:srgbClr val="10172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Mail: ozsan@kth.se</a:t>
            </a:r>
            <a:br>
              <a:rPr lang="sv-SE" sz="2600" b="1" dirty="0">
                <a:solidFill>
                  <a:srgbClr val="10172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</a:br>
            <a:r>
              <a:rPr lang="sv-SE" sz="2600" b="1" dirty="0" err="1">
                <a:solidFill>
                  <a:srgbClr val="10172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Organization</a:t>
            </a:r>
            <a:r>
              <a:rPr lang="sv-SE" sz="2600" b="1" dirty="0">
                <a:solidFill>
                  <a:srgbClr val="10172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: </a:t>
            </a:r>
            <a:r>
              <a:rPr lang="sv-SE" sz="2600" dirty="0">
                <a:solidFill>
                  <a:srgbClr val="10172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Scania</a:t>
            </a:r>
          </a:p>
          <a:p>
            <a:pPr algn="l"/>
            <a:r>
              <a:rPr lang="sv-SE" sz="2600" b="1" dirty="0">
                <a:solidFill>
                  <a:srgbClr val="10172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Date: 03-06-2025</a:t>
            </a:r>
          </a:p>
          <a:p>
            <a:pPr algn="l"/>
            <a:r>
              <a:rPr lang="sv-SE" b="1" dirty="0">
                <a:solidFill>
                  <a:srgbClr val="10172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	Supervisor: </a:t>
            </a:r>
            <a:r>
              <a:rPr lang="sv-SE" dirty="0" err="1">
                <a:solidFill>
                  <a:srgbClr val="10172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Yasaman</a:t>
            </a:r>
            <a:r>
              <a:rPr lang="sv-SE" b="1" dirty="0">
                <a:solidFill>
                  <a:srgbClr val="10172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	</a:t>
            </a:r>
            <a:r>
              <a:rPr lang="sv-SE" dirty="0" err="1">
                <a:solidFill>
                  <a:srgbClr val="10172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Khorsandmanesh</a:t>
            </a:r>
            <a:br>
              <a:rPr lang="sv-SE" b="1" dirty="0">
                <a:solidFill>
                  <a:srgbClr val="10172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</a:br>
            <a:r>
              <a:rPr lang="sv-SE" b="1" dirty="0">
                <a:solidFill>
                  <a:srgbClr val="10172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	</a:t>
            </a:r>
            <a:r>
              <a:rPr lang="sv-SE" b="1" dirty="0" err="1">
                <a:solidFill>
                  <a:srgbClr val="10172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Examiner</a:t>
            </a:r>
            <a:r>
              <a:rPr lang="sv-SE" b="1" dirty="0">
                <a:solidFill>
                  <a:srgbClr val="10172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: </a:t>
            </a:r>
            <a:r>
              <a:rPr lang="sv-SE" dirty="0">
                <a:solidFill>
                  <a:srgbClr val="10172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Håkan</a:t>
            </a:r>
            <a:r>
              <a:rPr lang="sv-SE" b="1" dirty="0">
                <a:solidFill>
                  <a:srgbClr val="10172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sv-SE" dirty="0">
                <a:solidFill>
                  <a:srgbClr val="10172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Olsson</a:t>
            </a:r>
          </a:p>
        </p:txBody>
      </p:sp>
      <p:sp>
        <p:nvSpPr>
          <p:cNvPr id="7" name="Rektangel: ett klippt hörn 6">
            <a:extLst>
              <a:ext uri="{FF2B5EF4-FFF2-40B4-BE49-F238E27FC236}">
                <a16:creationId xmlns:a16="http://schemas.microsoft.com/office/drawing/2014/main" id="{95523373-A8F6-2C9B-69E8-1AAA25909A1F}"/>
              </a:ext>
            </a:extLst>
          </p:cNvPr>
          <p:cNvSpPr/>
          <p:nvPr/>
        </p:nvSpPr>
        <p:spPr>
          <a:xfrm>
            <a:off x="-32409" y="604085"/>
            <a:ext cx="160972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rgbClr val="D9D9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Background</a:t>
            </a:r>
            <a:endParaRPr lang="sv-SE" b="1" dirty="0">
              <a:solidFill>
                <a:srgbClr val="D9D9D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ktangel: ett klippt hörn 7">
            <a:extLst>
              <a:ext uri="{FF2B5EF4-FFF2-40B4-BE49-F238E27FC236}">
                <a16:creationId xmlns:a16="http://schemas.microsoft.com/office/drawing/2014/main" id="{90473796-CC67-D866-4C35-5EA6F5395F47}"/>
              </a:ext>
            </a:extLst>
          </p:cNvPr>
          <p:cNvSpPr/>
          <p:nvPr/>
        </p:nvSpPr>
        <p:spPr>
          <a:xfrm>
            <a:off x="-10635" y="1975685"/>
            <a:ext cx="160972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rgbClr val="D9D9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Methodology</a:t>
            </a:r>
            <a:endParaRPr lang="sv-SE" b="1" dirty="0">
              <a:solidFill>
                <a:srgbClr val="D9D9D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ktangel: ett klippt hörn 8">
            <a:extLst>
              <a:ext uri="{FF2B5EF4-FFF2-40B4-BE49-F238E27FC236}">
                <a16:creationId xmlns:a16="http://schemas.microsoft.com/office/drawing/2014/main" id="{3B9DAE87-67E9-F0A2-F4DB-C30211BA7137}"/>
              </a:ext>
            </a:extLst>
          </p:cNvPr>
          <p:cNvSpPr/>
          <p:nvPr/>
        </p:nvSpPr>
        <p:spPr>
          <a:xfrm>
            <a:off x="-10634" y="2661485"/>
            <a:ext cx="160972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rgbClr val="D9D9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Architecture</a:t>
            </a:r>
            <a:endParaRPr lang="sv-SE" b="1" dirty="0">
              <a:solidFill>
                <a:srgbClr val="D9D9D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ktangel: ett klippt hörn 9">
            <a:extLst>
              <a:ext uri="{FF2B5EF4-FFF2-40B4-BE49-F238E27FC236}">
                <a16:creationId xmlns:a16="http://schemas.microsoft.com/office/drawing/2014/main" id="{2F258356-11B1-38AB-F9DE-27B34FE51951}"/>
              </a:ext>
            </a:extLst>
          </p:cNvPr>
          <p:cNvSpPr/>
          <p:nvPr/>
        </p:nvSpPr>
        <p:spPr>
          <a:xfrm>
            <a:off x="-10633" y="3347285"/>
            <a:ext cx="160972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rgbClr val="D9D9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Optimization</a:t>
            </a:r>
            <a:r>
              <a:rPr lang="sv-SE" dirty="0"/>
              <a:t> </a:t>
            </a:r>
            <a:endParaRPr lang="sv-SE" b="1" dirty="0"/>
          </a:p>
        </p:txBody>
      </p:sp>
      <p:sp>
        <p:nvSpPr>
          <p:cNvPr id="11" name="Rektangel: ett klippt hörn 10">
            <a:extLst>
              <a:ext uri="{FF2B5EF4-FFF2-40B4-BE49-F238E27FC236}">
                <a16:creationId xmlns:a16="http://schemas.microsoft.com/office/drawing/2014/main" id="{7C8F177A-0792-74E0-F5B8-516D07CE3E14}"/>
              </a:ext>
            </a:extLst>
          </p:cNvPr>
          <p:cNvSpPr/>
          <p:nvPr/>
        </p:nvSpPr>
        <p:spPr>
          <a:xfrm>
            <a:off x="-39324" y="1289885"/>
            <a:ext cx="160972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rgbClr val="D9D9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Related</a:t>
            </a:r>
            <a:r>
              <a:rPr lang="sv-S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sv-SE" sz="1600" b="1" dirty="0" err="1">
                <a:solidFill>
                  <a:srgbClr val="D9D9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</a:t>
            </a:r>
            <a:endParaRPr lang="sv-SE" sz="1600" b="1" dirty="0">
              <a:solidFill>
                <a:srgbClr val="D9D9D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ktangel: ett klippt hörn 11">
            <a:extLst>
              <a:ext uri="{FF2B5EF4-FFF2-40B4-BE49-F238E27FC236}">
                <a16:creationId xmlns:a16="http://schemas.microsoft.com/office/drawing/2014/main" id="{FD625656-869E-892D-72F4-B56EC4CAB3B8}"/>
              </a:ext>
            </a:extLst>
          </p:cNvPr>
          <p:cNvSpPr/>
          <p:nvPr/>
        </p:nvSpPr>
        <p:spPr>
          <a:xfrm>
            <a:off x="-10633" y="4718885"/>
            <a:ext cx="160972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rgbClr val="D9D9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  <a:endParaRPr lang="sv-SE" b="1" dirty="0">
              <a:solidFill>
                <a:srgbClr val="D9D9D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ktangel: ett klippt hörn 12">
            <a:extLst>
              <a:ext uri="{FF2B5EF4-FFF2-40B4-BE49-F238E27FC236}">
                <a16:creationId xmlns:a16="http://schemas.microsoft.com/office/drawing/2014/main" id="{2F3EFCC7-CFC2-FB6A-196D-DE1CC589A0B8}"/>
              </a:ext>
            </a:extLst>
          </p:cNvPr>
          <p:cNvSpPr/>
          <p:nvPr/>
        </p:nvSpPr>
        <p:spPr>
          <a:xfrm>
            <a:off x="-10633" y="5404685"/>
            <a:ext cx="160972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rgbClr val="D9D9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Architecture</a:t>
            </a:r>
            <a:endParaRPr lang="sv-SE" b="1" dirty="0">
              <a:solidFill>
                <a:srgbClr val="D9D9D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ktangel: ett klippt hörn 13">
            <a:extLst>
              <a:ext uri="{FF2B5EF4-FFF2-40B4-BE49-F238E27FC236}">
                <a16:creationId xmlns:a16="http://schemas.microsoft.com/office/drawing/2014/main" id="{0DBC8168-096B-7991-E289-ACAE3106E18D}"/>
              </a:ext>
            </a:extLst>
          </p:cNvPr>
          <p:cNvSpPr/>
          <p:nvPr/>
        </p:nvSpPr>
        <p:spPr>
          <a:xfrm>
            <a:off x="-10633" y="6090485"/>
            <a:ext cx="160972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rgbClr val="D9D9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Evaluation</a:t>
            </a:r>
            <a:endParaRPr lang="sv-SE" b="1" dirty="0">
              <a:solidFill>
                <a:srgbClr val="D9D9D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ktangel: ett klippt hörn 3">
            <a:extLst>
              <a:ext uri="{FF2B5EF4-FFF2-40B4-BE49-F238E27FC236}">
                <a16:creationId xmlns:a16="http://schemas.microsoft.com/office/drawing/2014/main" id="{DECC4969-42BE-9249-4076-F79DA7DA5C03}"/>
              </a:ext>
            </a:extLst>
          </p:cNvPr>
          <p:cNvSpPr/>
          <p:nvPr/>
        </p:nvSpPr>
        <p:spPr>
          <a:xfrm>
            <a:off x="-10636" y="4033085"/>
            <a:ext cx="160972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rgbClr val="D9D9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r>
              <a:rPr lang="sv-SE" dirty="0"/>
              <a:t> 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072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ktangel: ett klippt hörn 28">
            <a:extLst>
              <a:ext uri="{FF2B5EF4-FFF2-40B4-BE49-F238E27FC236}">
                <a16:creationId xmlns:a16="http://schemas.microsoft.com/office/drawing/2014/main" id="{C7E98B92-CFBD-D601-E509-7B7D6D2C0FD7}"/>
              </a:ext>
            </a:extLst>
          </p:cNvPr>
          <p:cNvSpPr/>
          <p:nvPr/>
        </p:nvSpPr>
        <p:spPr>
          <a:xfrm>
            <a:off x="-14532" y="26614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0" name="Rektangel: ett klippt hörn 29">
            <a:extLst>
              <a:ext uri="{FF2B5EF4-FFF2-40B4-BE49-F238E27FC236}">
                <a16:creationId xmlns:a16="http://schemas.microsoft.com/office/drawing/2014/main" id="{392B74D4-8284-B131-7EF6-58116B95B38E}"/>
              </a:ext>
            </a:extLst>
          </p:cNvPr>
          <p:cNvSpPr/>
          <p:nvPr/>
        </p:nvSpPr>
        <p:spPr>
          <a:xfrm>
            <a:off x="-14532" y="33472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1" name="Rektangel: ett klippt hörn 30">
            <a:extLst>
              <a:ext uri="{FF2B5EF4-FFF2-40B4-BE49-F238E27FC236}">
                <a16:creationId xmlns:a16="http://schemas.microsoft.com/office/drawing/2014/main" id="{B7297A35-CF20-57DD-6C32-AE69EA055944}"/>
              </a:ext>
            </a:extLst>
          </p:cNvPr>
          <p:cNvSpPr/>
          <p:nvPr/>
        </p:nvSpPr>
        <p:spPr>
          <a:xfrm>
            <a:off x="-14532" y="40330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2" name="Rektangel: ett klippt hörn 31">
            <a:extLst>
              <a:ext uri="{FF2B5EF4-FFF2-40B4-BE49-F238E27FC236}">
                <a16:creationId xmlns:a16="http://schemas.microsoft.com/office/drawing/2014/main" id="{A4A7181B-FC42-9F1E-424C-7DFD32217821}"/>
              </a:ext>
            </a:extLst>
          </p:cNvPr>
          <p:cNvSpPr/>
          <p:nvPr/>
        </p:nvSpPr>
        <p:spPr>
          <a:xfrm>
            <a:off x="-14532" y="19756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4" name="Rektangel: ett klippt hörn 33">
            <a:extLst>
              <a:ext uri="{FF2B5EF4-FFF2-40B4-BE49-F238E27FC236}">
                <a16:creationId xmlns:a16="http://schemas.microsoft.com/office/drawing/2014/main" id="{0A1DF4A4-873E-77BD-6B17-2DF7582D4ACE}"/>
              </a:ext>
            </a:extLst>
          </p:cNvPr>
          <p:cNvSpPr/>
          <p:nvPr/>
        </p:nvSpPr>
        <p:spPr>
          <a:xfrm>
            <a:off x="-14532" y="54046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5" name="Rektangel: ett klippt hörn 34">
            <a:extLst>
              <a:ext uri="{FF2B5EF4-FFF2-40B4-BE49-F238E27FC236}">
                <a16:creationId xmlns:a16="http://schemas.microsoft.com/office/drawing/2014/main" id="{A20EA828-D37D-FC51-B3B1-5DB7748EAC4D}"/>
              </a:ext>
            </a:extLst>
          </p:cNvPr>
          <p:cNvSpPr/>
          <p:nvPr/>
        </p:nvSpPr>
        <p:spPr>
          <a:xfrm>
            <a:off x="-14532" y="60904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2" name="Rektangel: ett klippt hörn 1">
            <a:extLst>
              <a:ext uri="{FF2B5EF4-FFF2-40B4-BE49-F238E27FC236}">
                <a16:creationId xmlns:a16="http://schemas.microsoft.com/office/drawing/2014/main" id="{64955718-CD4A-D5F3-8316-E39BCD18E634}"/>
              </a:ext>
            </a:extLst>
          </p:cNvPr>
          <p:cNvSpPr/>
          <p:nvPr/>
        </p:nvSpPr>
        <p:spPr>
          <a:xfrm>
            <a:off x="-14533" y="12898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" name="Rektangel: ett klippt hörn 2">
            <a:extLst>
              <a:ext uri="{FF2B5EF4-FFF2-40B4-BE49-F238E27FC236}">
                <a16:creationId xmlns:a16="http://schemas.microsoft.com/office/drawing/2014/main" id="{A4FF792F-33D9-632D-CB41-B24A559290DE}"/>
              </a:ext>
            </a:extLst>
          </p:cNvPr>
          <p:cNvSpPr/>
          <p:nvPr/>
        </p:nvSpPr>
        <p:spPr>
          <a:xfrm>
            <a:off x="-21275" y="4718885"/>
            <a:ext cx="160972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rgbClr val="D9D9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  <a:endParaRPr lang="sv-SE" sz="1600" b="1" dirty="0">
              <a:solidFill>
                <a:srgbClr val="D9D9D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ktangel: ett klippt hörn 3">
            <a:extLst>
              <a:ext uri="{FF2B5EF4-FFF2-40B4-BE49-F238E27FC236}">
                <a16:creationId xmlns:a16="http://schemas.microsoft.com/office/drawing/2014/main" id="{00D85BFC-2D6D-A629-7899-3F6BF31BD5A2}"/>
              </a:ext>
            </a:extLst>
          </p:cNvPr>
          <p:cNvSpPr/>
          <p:nvPr/>
        </p:nvSpPr>
        <p:spPr>
          <a:xfrm>
            <a:off x="-14533" y="6040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158FB76-4B58-9944-A32F-0818C9AC6170}"/>
              </a:ext>
            </a:extLst>
          </p:cNvPr>
          <p:cNvSpPr txBox="1"/>
          <p:nvPr/>
        </p:nvSpPr>
        <p:spPr>
          <a:xfrm>
            <a:off x="2277909" y="2821289"/>
            <a:ext cx="9224632" cy="2949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results do not clearly indicate a single best-performing model across all machines.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Machine 1, F1 scores were similar across models, but performance diverged further along the line.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task frequency decreased due to internal dependencies, model performance also declined, particularly for downstream machines.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last machine showed weak results for all models, with only LSTM showing signs of learning.</a:t>
            </a:r>
          </a:p>
        </p:txBody>
      </p:sp>
    </p:spTree>
    <p:extLst>
      <p:ext uri="{BB962C8B-B14F-4D97-AF65-F5344CB8AC3E}">
        <p14:creationId xmlns:p14="http://schemas.microsoft.com/office/powerpoint/2010/main" val="148815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ktangel: ett klippt hörn 28">
            <a:extLst>
              <a:ext uri="{FF2B5EF4-FFF2-40B4-BE49-F238E27FC236}">
                <a16:creationId xmlns:a16="http://schemas.microsoft.com/office/drawing/2014/main" id="{C7E98B92-CFBD-D601-E509-7B7D6D2C0FD7}"/>
              </a:ext>
            </a:extLst>
          </p:cNvPr>
          <p:cNvSpPr/>
          <p:nvPr/>
        </p:nvSpPr>
        <p:spPr>
          <a:xfrm>
            <a:off x="-14532" y="26614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0" name="Rektangel: ett klippt hörn 29">
            <a:extLst>
              <a:ext uri="{FF2B5EF4-FFF2-40B4-BE49-F238E27FC236}">
                <a16:creationId xmlns:a16="http://schemas.microsoft.com/office/drawing/2014/main" id="{392B74D4-8284-B131-7EF6-58116B95B38E}"/>
              </a:ext>
            </a:extLst>
          </p:cNvPr>
          <p:cNvSpPr/>
          <p:nvPr/>
        </p:nvSpPr>
        <p:spPr>
          <a:xfrm>
            <a:off x="-14532" y="33472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1" name="Rektangel: ett klippt hörn 30">
            <a:extLst>
              <a:ext uri="{FF2B5EF4-FFF2-40B4-BE49-F238E27FC236}">
                <a16:creationId xmlns:a16="http://schemas.microsoft.com/office/drawing/2014/main" id="{B7297A35-CF20-57DD-6C32-AE69EA055944}"/>
              </a:ext>
            </a:extLst>
          </p:cNvPr>
          <p:cNvSpPr/>
          <p:nvPr/>
        </p:nvSpPr>
        <p:spPr>
          <a:xfrm>
            <a:off x="-14532" y="40330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2" name="Rektangel: ett klippt hörn 31">
            <a:extLst>
              <a:ext uri="{FF2B5EF4-FFF2-40B4-BE49-F238E27FC236}">
                <a16:creationId xmlns:a16="http://schemas.microsoft.com/office/drawing/2014/main" id="{A4A7181B-FC42-9F1E-424C-7DFD32217821}"/>
              </a:ext>
            </a:extLst>
          </p:cNvPr>
          <p:cNvSpPr/>
          <p:nvPr/>
        </p:nvSpPr>
        <p:spPr>
          <a:xfrm>
            <a:off x="-14532" y="19756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3" name="Rektangel: ett klippt hörn 32">
            <a:extLst>
              <a:ext uri="{FF2B5EF4-FFF2-40B4-BE49-F238E27FC236}">
                <a16:creationId xmlns:a16="http://schemas.microsoft.com/office/drawing/2014/main" id="{7E9933F9-F819-FE97-12CD-81E7728CD577}"/>
              </a:ext>
            </a:extLst>
          </p:cNvPr>
          <p:cNvSpPr/>
          <p:nvPr/>
        </p:nvSpPr>
        <p:spPr>
          <a:xfrm>
            <a:off x="-14532" y="47188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5" name="Rektangel: ett klippt hörn 34">
            <a:extLst>
              <a:ext uri="{FF2B5EF4-FFF2-40B4-BE49-F238E27FC236}">
                <a16:creationId xmlns:a16="http://schemas.microsoft.com/office/drawing/2014/main" id="{A20EA828-D37D-FC51-B3B1-5DB7748EAC4D}"/>
              </a:ext>
            </a:extLst>
          </p:cNvPr>
          <p:cNvSpPr/>
          <p:nvPr/>
        </p:nvSpPr>
        <p:spPr>
          <a:xfrm>
            <a:off x="-14532" y="60904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2" name="Rektangel: ett klippt hörn 1">
            <a:extLst>
              <a:ext uri="{FF2B5EF4-FFF2-40B4-BE49-F238E27FC236}">
                <a16:creationId xmlns:a16="http://schemas.microsoft.com/office/drawing/2014/main" id="{64955718-CD4A-D5F3-8316-E39BCD18E634}"/>
              </a:ext>
            </a:extLst>
          </p:cNvPr>
          <p:cNvSpPr/>
          <p:nvPr/>
        </p:nvSpPr>
        <p:spPr>
          <a:xfrm>
            <a:off x="0" y="12898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" name="Rektangel: ett klippt hörn 2">
            <a:extLst>
              <a:ext uri="{FF2B5EF4-FFF2-40B4-BE49-F238E27FC236}">
                <a16:creationId xmlns:a16="http://schemas.microsoft.com/office/drawing/2014/main" id="{D546F8E9-C916-88C3-5D8C-5F5356CD57C4}"/>
              </a:ext>
            </a:extLst>
          </p:cNvPr>
          <p:cNvSpPr/>
          <p:nvPr/>
        </p:nvSpPr>
        <p:spPr>
          <a:xfrm>
            <a:off x="-10640" y="5404685"/>
            <a:ext cx="160972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rgbClr val="D9D9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Future</a:t>
            </a:r>
            <a:r>
              <a:rPr lang="sv-S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sv-SE" sz="1600" b="1" dirty="0" err="1">
                <a:solidFill>
                  <a:srgbClr val="D9D9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</a:t>
            </a:r>
            <a:endParaRPr lang="sv-SE" sz="1600" b="1" dirty="0">
              <a:solidFill>
                <a:srgbClr val="D9D9D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59DBAD1D-4BBF-FDAB-EA3E-D5DDD31EC522}"/>
              </a:ext>
            </a:extLst>
          </p:cNvPr>
          <p:cNvSpPr txBox="1"/>
          <p:nvPr/>
        </p:nvSpPr>
        <p:spPr>
          <a:xfrm>
            <a:off x="2054890" y="3242908"/>
            <a:ext cx="9681305" cy="3364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Extend from a single-model to a </a:t>
            </a:r>
            <a:r>
              <a:rPr lang="en-US" b="1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multi-model system</a:t>
            </a: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with specialized models per task </a:t>
            </a:r>
            <a:b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(e.g., tool change, quality check).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Explore </a:t>
            </a:r>
            <a:r>
              <a:rPr lang="en-US" b="1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machine-specific models</a:t>
            </a: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each tailored and optimized for the behavior of its </a:t>
            </a:r>
            <a:b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corresponding CNC machine.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US" b="1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Graph Neural Networks (GNNs) </a:t>
            </a: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model task dependencies across machines in the </a:t>
            </a:r>
            <a:b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production line.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Investigate </a:t>
            </a:r>
            <a:r>
              <a:rPr lang="en-US" b="1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Reinforcement Learning (RL) </a:t>
            </a: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dynamically schedule operator tasks using</a:t>
            </a:r>
            <a:b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throughput-based reward signals.</a:t>
            </a:r>
            <a:endParaRPr lang="sv-SE" dirty="0">
              <a:solidFill>
                <a:srgbClr val="10172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ktangel: ett klippt hörn 4">
            <a:extLst>
              <a:ext uri="{FF2B5EF4-FFF2-40B4-BE49-F238E27FC236}">
                <a16:creationId xmlns:a16="http://schemas.microsoft.com/office/drawing/2014/main" id="{DA29F76A-0526-C44A-CAF2-243DFEAB0E56}"/>
              </a:ext>
            </a:extLst>
          </p:cNvPr>
          <p:cNvSpPr/>
          <p:nvPr/>
        </p:nvSpPr>
        <p:spPr>
          <a:xfrm>
            <a:off x="-14533" y="6040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65045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ktangel: ett klippt hörn 28">
            <a:extLst>
              <a:ext uri="{FF2B5EF4-FFF2-40B4-BE49-F238E27FC236}">
                <a16:creationId xmlns:a16="http://schemas.microsoft.com/office/drawing/2014/main" id="{C7E98B92-CFBD-D601-E509-7B7D6D2C0FD7}"/>
              </a:ext>
            </a:extLst>
          </p:cNvPr>
          <p:cNvSpPr/>
          <p:nvPr/>
        </p:nvSpPr>
        <p:spPr>
          <a:xfrm>
            <a:off x="-14532" y="26614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0" name="Rektangel: ett klippt hörn 29">
            <a:extLst>
              <a:ext uri="{FF2B5EF4-FFF2-40B4-BE49-F238E27FC236}">
                <a16:creationId xmlns:a16="http://schemas.microsoft.com/office/drawing/2014/main" id="{392B74D4-8284-B131-7EF6-58116B95B38E}"/>
              </a:ext>
            </a:extLst>
          </p:cNvPr>
          <p:cNvSpPr/>
          <p:nvPr/>
        </p:nvSpPr>
        <p:spPr>
          <a:xfrm>
            <a:off x="-14532" y="33472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1" name="Rektangel: ett klippt hörn 30">
            <a:extLst>
              <a:ext uri="{FF2B5EF4-FFF2-40B4-BE49-F238E27FC236}">
                <a16:creationId xmlns:a16="http://schemas.microsoft.com/office/drawing/2014/main" id="{B7297A35-CF20-57DD-6C32-AE69EA055944}"/>
              </a:ext>
            </a:extLst>
          </p:cNvPr>
          <p:cNvSpPr/>
          <p:nvPr/>
        </p:nvSpPr>
        <p:spPr>
          <a:xfrm>
            <a:off x="-14532" y="40330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2" name="Rektangel: ett klippt hörn 31">
            <a:extLst>
              <a:ext uri="{FF2B5EF4-FFF2-40B4-BE49-F238E27FC236}">
                <a16:creationId xmlns:a16="http://schemas.microsoft.com/office/drawing/2014/main" id="{A4A7181B-FC42-9F1E-424C-7DFD32217821}"/>
              </a:ext>
            </a:extLst>
          </p:cNvPr>
          <p:cNvSpPr/>
          <p:nvPr/>
        </p:nvSpPr>
        <p:spPr>
          <a:xfrm>
            <a:off x="-14532" y="19756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3" name="Rektangel: ett klippt hörn 32">
            <a:extLst>
              <a:ext uri="{FF2B5EF4-FFF2-40B4-BE49-F238E27FC236}">
                <a16:creationId xmlns:a16="http://schemas.microsoft.com/office/drawing/2014/main" id="{7E9933F9-F819-FE97-12CD-81E7728CD577}"/>
              </a:ext>
            </a:extLst>
          </p:cNvPr>
          <p:cNvSpPr/>
          <p:nvPr/>
        </p:nvSpPr>
        <p:spPr>
          <a:xfrm>
            <a:off x="-14532" y="47188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4" name="Rektangel: ett klippt hörn 33">
            <a:extLst>
              <a:ext uri="{FF2B5EF4-FFF2-40B4-BE49-F238E27FC236}">
                <a16:creationId xmlns:a16="http://schemas.microsoft.com/office/drawing/2014/main" id="{0A1DF4A4-873E-77BD-6B17-2DF7582D4ACE}"/>
              </a:ext>
            </a:extLst>
          </p:cNvPr>
          <p:cNvSpPr/>
          <p:nvPr/>
        </p:nvSpPr>
        <p:spPr>
          <a:xfrm>
            <a:off x="-14532" y="54046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2" name="Rektangel: ett klippt hörn 1">
            <a:extLst>
              <a:ext uri="{FF2B5EF4-FFF2-40B4-BE49-F238E27FC236}">
                <a16:creationId xmlns:a16="http://schemas.microsoft.com/office/drawing/2014/main" id="{64955718-CD4A-D5F3-8316-E39BCD18E634}"/>
              </a:ext>
            </a:extLst>
          </p:cNvPr>
          <p:cNvSpPr/>
          <p:nvPr/>
        </p:nvSpPr>
        <p:spPr>
          <a:xfrm>
            <a:off x="0" y="12898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" name="Rektangel: ett klippt hörn 2">
            <a:extLst>
              <a:ext uri="{FF2B5EF4-FFF2-40B4-BE49-F238E27FC236}">
                <a16:creationId xmlns:a16="http://schemas.microsoft.com/office/drawing/2014/main" id="{FF2E6AE1-6312-9F62-3F79-95FC83C1548E}"/>
              </a:ext>
            </a:extLst>
          </p:cNvPr>
          <p:cNvSpPr/>
          <p:nvPr/>
        </p:nvSpPr>
        <p:spPr>
          <a:xfrm>
            <a:off x="-21272" y="6090485"/>
            <a:ext cx="160972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>
                <a:solidFill>
                  <a:srgbClr val="D9D9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 &amp; A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D6EA7953-6D01-C8E2-9E20-9519295E5A6C}"/>
              </a:ext>
            </a:extLst>
          </p:cNvPr>
          <p:cNvSpPr txBox="1"/>
          <p:nvPr/>
        </p:nvSpPr>
        <p:spPr>
          <a:xfrm>
            <a:off x="3710763" y="3690482"/>
            <a:ext cx="759164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10172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Thank you for your attention.</a:t>
            </a:r>
          </a:p>
          <a:p>
            <a:br>
              <a:rPr lang="en-US" sz="4000" b="1" dirty="0">
                <a:solidFill>
                  <a:srgbClr val="10172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</a:br>
            <a:r>
              <a:rPr lang="en-US" sz="4000" b="1" dirty="0">
                <a:solidFill>
                  <a:srgbClr val="10172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 look forward to your questions and feedback.</a:t>
            </a:r>
            <a:endParaRPr lang="sv-SE" sz="4000" b="1" dirty="0">
              <a:solidFill>
                <a:srgbClr val="10172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804398D4-0B93-A6F1-5DEE-4054C2CD597C}"/>
              </a:ext>
            </a:extLst>
          </p:cNvPr>
          <p:cNvSpPr txBox="1"/>
          <p:nvPr/>
        </p:nvSpPr>
        <p:spPr>
          <a:xfrm>
            <a:off x="6843380" y="824048"/>
            <a:ext cx="1326412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?</a:t>
            </a:r>
            <a:endParaRPr lang="sv-SE" sz="2800" dirty="0">
              <a:latin typeface="Algerian" panose="04020705040A02060702" pitchFamily="82" charset="0"/>
            </a:endParaRPr>
          </a:p>
        </p:txBody>
      </p:sp>
      <p:sp>
        <p:nvSpPr>
          <p:cNvPr id="4" name="Rektangel: ett klippt hörn 3">
            <a:extLst>
              <a:ext uri="{FF2B5EF4-FFF2-40B4-BE49-F238E27FC236}">
                <a16:creationId xmlns:a16="http://schemas.microsoft.com/office/drawing/2014/main" id="{D5042DD9-DA72-4707-CC81-9AD9D491E088}"/>
              </a:ext>
            </a:extLst>
          </p:cNvPr>
          <p:cNvSpPr/>
          <p:nvPr/>
        </p:nvSpPr>
        <p:spPr>
          <a:xfrm>
            <a:off x="-21272" y="6040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56436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: ett klippt hörn 6">
            <a:extLst>
              <a:ext uri="{FF2B5EF4-FFF2-40B4-BE49-F238E27FC236}">
                <a16:creationId xmlns:a16="http://schemas.microsoft.com/office/drawing/2014/main" id="{95523373-A8F6-2C9B-69E8-1AAA25909A1F}"/>
              </a:ext>
            </a:extLst>
          </p:cNvPr>
          <p:cNvSpPr/>
          <p:nvPr/>
        </p:nvSpPr>
        <p:spPr>
          <a:xfrm>
            <a:off x="-32409" y="604085"/>
            <a:ext cx="160972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rgbClr val="D9D9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Background</a:t>
            </a:r>
            <a:endParaRPr lang="sv-SE" b="1" dirty="0">
              <a:solidFill>
                <a:srgbClr val="D9D9D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551FDC1E-2218-7D14-AB53-7731505E91A3}"/>
              </a:ext>
            </a:extLst>
          </p:cNvPr>
          <p:cNvSpPr txBox="1"/>
          <p:nvPr/>
        </p:nvSpPr>
        <p:spPr>
          <a:xfrm>
            <a:off x="2178275" y="972925"/>
            <a:ext cx="94345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Research Question </a:t>
            </a:r>
          </a:p>
          <a:p>
            <a:endParaRPr lang="en-US" dirty="0">
              <a:solidFill>
                <a:srgbClr val="10172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Which machine learning models perform best in predicting and scheduling operator tasks in a CNC production line environment, based on metrics such as accuracy, precision, latency, and robustness?</a:t>
            </a:r>
          </a:p>
          <a:p>
            <a:endParaRPr lang="en-US" sz="2400" dirty="0">
              <a:solidFill>
                <a:srgbClr val="10172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Sub-questions include:</a:t>
            </a:r>
          </a:p>
          <a:p>
            <a:endParaRPr lang="en-US" dirty="0">
              <a:solidFill>
                <a:srgbClr val="10172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rgbClr val="10172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do different models compare in handling real-time or simulated data for predictive task planning?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0172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Which model performs best at classifying operator task occurrences relevant to operator scheduling?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0172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Which machine learning approach, in the context of continuous learning, results in the least downtime during model updates and retraining?</a:t>
            </a:r>
            <a:endParaRPr lang="sv-SE" dirty="0">
              <a:solidFill>
                <a:srgbClr val="10172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ktangel: ett klippt hörn 18">
            <a:extLst>
              <a:ext uri="{FF2B5EF4-FFF2-40B4-BE49-F238E27FC236}">
                <a16:creationId xmlns:a16="http://schemas.microsoft.com/office/drawing/2014/main" id="{D231EC23-B031-3D01-EB74-08B4ADE03A8C}"/>
              </a:ext>
            </a:extLst>
          </p:cNvPr>
          <p:cNvSpPr/>
          <p:nvPr/>
        </p:nvSpPr>
        <p:spPr>
          <a:xfrm>
            <a:off x="-14532" y="26614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20" name="Rektangel: ett klippt hörn 19">
            <a:extLst>
              <a:ext uri="{FF2B5EF4-FFF2-40B4-BE49-F238E27FC236}">
                <a16:creationId xmlns:a16="http://schemas.microsoft.com/office/drawing/2014/main" id="{D3C295E0-BA15-1659-8A75-0EF4EA1379AA}"/>
              </a:ext>
            </a:extLst>
          </p:cNvPr>
          <p:cNvSpPr/>
          <p:nvPr/>
        </p:nvSpPr>
        <p:spPr>
          <a:xfrm>
            <a:off x="-14532" y="33472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21" name="Rektangel: ett klippt hörn 20">
            <a:extLst>
              <a:ext uri="{FF2B5EF4-FFF2-40B4-BE49-F238E27FC236}">
                <a16:creationId xmlns:a16="http://schemas.microsoft.com/office/drawing/2014/main" id="{C869B3DB-44FA-6615-FAC4-54D7EC4B4245}"/>
              </a:ext>
            </a:extLst>
          </p:cNvPr>
          <p:cNvSpPr/>
          <p:nvPr/>
        </p:nvSpPr>
        <p:spPr>
          <a:xfrm>
            <a:off x="-14532" y="40330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22" name="Rektangel: ett klippt hörn 21">
            <a:extLst>
              <a:ext uri="{FF2B5EF4-FFF2-40B4-BE49-F238E27FC236}">
                <a16:creationId xmlns:a16="http://schemas.microsoft.com/office/drawing/2014/main" id="{A6E99960-69BD-F351-C2E8-54FFC67642A6}"/>
              </a:ext>
            </a:extLst>
          </p:cNvPr>
          <p:cNvSpPr/>
          <p:nvPr/>
        </p:nvSpPr>
        <p:spPr>
          <a:xfrm>
            <a:off x="-14532" y="19756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23" name="Rektangel: ett klippt hörn 22">
            <a:extLst>
              <a:ext uri="{FF2B5EF4-FFF2-40B4-BE49-F238E27FC236}">
                <a16:creationId xmlns:a16="http://schemas.microsoft.com/office/drawing/2014/main" id="{3911D9E7-C7BA-F5B7-C359-E27D208FB20C}"/>
              </a:ext>
            </a:extLst>
          </p:cNvPr>
          <p:cNvSpPr/>
          <p:nvPr/>
        </p:nvSpPr>
        <p:spPr>
          <a:xfrm>
            <a:off x="-14532" y="47188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24" name="Rektangel: ett klippt hörn 23">
            <a:extLst>
              <a:ext uri="{FF2B5EF4-FFF2-40B4-BE49-F238E27FC236}">
                <a16:creationId xmlns:a16="http://schemas.microsoft.com/office/drawing/2014/main" id="{EFA21A69-90F1-7278-9539-8EF6237DEDDA}"/>
              </a:ext>
            </a:extLst>
          </p:cNvPr>
          <p:cNvSpPr/>
          <p:nvPr/>
        </p:nvSpPr>
        <p:spPr>
          <a:xfrm>
            <a:off x="-14532" y="54046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25" name="Rektangel: ett klippt hörn 24">
            <a:extLst>
              <a:ext uri="{FF2B5EF4-FFF2-40B4-BE49-F238E27FC236}">
                <a16:creationId xmlns:a16="http://schemas.microsoft.com/office/drawing/2014/main" id="{11F3B5DA-D570-3562-9E39-152047558E86}"/>
              </a:ext>
            </a:extLst>
          </p:cNvPr>
          <p:cNvSpPr/>
          <p:nvPr/>
        </p:nvSpPr>
        <p:spPr>
          <a:xfrm>
            <a:off x="-14532" y="60904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26" name="Rektangel: ett klippt hörn 25">
            <a:extLst>
              <a:ext uri="{FF2B5EF4-FFF2-40B4-BE49-F238E27FC236}">
                <a16:creationId xmlns:a16="http://schemas.microsoft.com/office/drawing/2014/main" id="{7678E145-1DC7-BBCC-E9F9-D747B48EC178}"/>
              </a:ext>
            </a:extLst>
          </p:cNvPr>
          <p:cNvSpPr/>
          <p:nvPr/>
        </p:nvSpPr>
        <p:spPr>
          <a:xfrm>
            <a:off x="0" y="12898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181854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: ett klippt hörn 6">
            <a:extLst>
              <a:ext uri="{FF2B5EF4-FFF2-40B4-BE49-F238E27FC236}">
                <a16:creationId xmlns:a16="http://schemas.microsoft.com/office/drawing/2014/main" id="{95523373-A8F6-2C9B-69E8-1AAA25909A1F}"/>
              </a:ext>
            </a:extLst>
          </p:cNvPr>
          <p:cNvSpPr/>
          <p:nvPr/>
        </p:nvSpPr>
        <p:spPr>
          <a:xfrm>
            <a:off x="-32409" y="604085"/>
            <a:ext cx="160972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rgbClr val="D9D9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Background</a:t>
            </a:r>
            <a:endParaRPr lang="sv-SE" b="1" dirty="0">
              <a:solidFill>
                <a:srgbClr val="D9D9D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ktangel: ett klippt hörn 18">
            <a:extLst>
              <a:ext uri="{FF2B5EF4-FFF2-40B4-BE49-F238E27FC236}">
                <a16:creationId xmlns:a16="http://schemas.microsoft.com/office/drawing/2014/main" id="{D231EC23-B031-3D01-EB74-08B4ADE03A8C}"/>
              </a:ext>
            </a:extLst>
          </p:cNvPr>
          <p:cNvSpPr/>
          <p:nvPr/>
        </p:nvSpPr>
        <p:spPr>
          <a:xfrm>
            <a:off x="-14532" y="26614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20" name="Rektangel: ett klippt hörn 19">
            <a:extLst>
              <a:ext uri="{FF2B5EF4-FFF2-40B4-BE49-F238E27FC236}">
                <a16:creationId xmlns:a16="http://schemas.microsoft.com/office/drawing/2014/main" id="{D3C295E0-BA15-1659-8A75-0EF4EA1379AA}"/>
              </a:ext>
            </a:extLst>
          </p:cNvPr>
          <p:cNvSpPr/>
          <p:nvPr/>
        </p:nvSpPr>
        <p:spPr>
          <a:xfrm>
            <a:off x="-14532" y="33472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21" name="Rektangel: ett klippt hörn 20">
            <a:extLst>
              <a:ext uri="{FF2B5EF4-FFF2-40B4-BE49-F238E27FC236}">
                <a16:creationId xmlns:a16="http://schemas.microsoft.com/office/drawing/2014/main" id="{C869B3DB-44FA-6615-FAC4-54D7EC4B4245}"/>
              </a:ext>
            </a:extLst>
          </p:cNvPr>
          <p:cNvSpPr/>
          <p:nvPr/>
        </p:nvSpPr>
        <p:spPr>
          <a:xfrm>
            <a:off x="-14532" y="40330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22" name="Rektangel: ett klippt hörn 21">
            <a:extLst>
              <a:ext uri="{FF2B5EF4-FFF2-40B4-BE49-F238E27FC236}">
                <a16:creationId xmlns:a16="http://schemas.microsoft.com/office/drawing/2014/main" id="{A6E99960-69BD-F351-C2E8-54FFC67642A6}"/>
              </a:ext>
            </a:extLst>
          </p:cNvPr>
          <p:cNvSpPr/>
          <p:nvPr/>
        </p:nvSpPr>
        <p:spPr>
          <a:xfrm>
            <a:off x="-14532" y="19756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23" name="Rektangel: ett klippt hörn 22">
            <a:extLst>
              <a:ext uri="{FF2B5EF4-FFF2-40B4-BE49-F238E27FC236}">
                <a16:creationId xmlns:a16="http://schemas.microsoft.com/office/drawing/2014/main" id="{3911D9E7-C7BA-F5B7-C359-E27D208FB20C}"/>
              </a:ext>
            </a:extLst>
          </p:cNvPr>
          <p:cNvSpPr/>
          <p:nvPr/>
        </p:nvSpPr>
        <p:spPr>
          <a:xfrm>
            <a:off x="-14532" y="47188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24" name="Rektangel: ett klippt hörn 23">
            <a:extLst>
              <a:ext uri="{FF2B5EF4-FFF2-40B4-BE49-F238E27FC236}">
                <a16:creationId xmlns:a16="http://schemas.microsoft.com/office/drawing/2014/main" id="{EFA21A69-90F1-7278-9539-8EF6237DEDDA}"/>
              </a:ext>
            </a:extLst>
          </p:cNvPr>
          <p:cNvSpPr/>
          <p:nvPr/>
        </p:nvSpPr>
        <p:spPr>
          <a:xfrm>
            <a:off x="-14532" y="54046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25" name="Rektangel: ett klippt hörn 24">
            <a:extLst>
              <a:ext uri="{FF2B5EF4-FFF2-40B4-BE49-F238E27FC236}">
                <a16:creationId xmlns:a16="http://schemas.microsoft.com/office/drawing/2014/main" id="{11F3B5DA-D570-3562-9E39-152047558E86}"/>
              </a:ext>
            </a:extLst>
          </p:cNvPr>
          <p:cNvSpPr/>
          <p:nvPr/>
        </p:nvSpPr>
        <p:spPr>
          <a:xfrm>
            <a:off x="-14532" y="60904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26" name="Rektangel: ett klippt hörn 25">
            <a:extLst>
              <a:ext uri="{FF2B5EF4-FFF2-40B4-BE49-F238E27FC236}">
                <a16:creationId xmlns:a16="http://schemas.microsoft.com/office/drawing/2014/main" id="{7678E145-1DC7-BBCC-E9F9-D747B48EC178}"/>
              </a:ext>
            </a:extLst>
          </p:cNvPr>
          <p:cNvSpPr/>
          <p:nvPr/>
        </p:nvSpPr>
        <p:spPr>
          <a:xfrm>
            <a:off x="0" y="12898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02F352F7-AB80-A8ED-EF94-845B7658C933}"/>
              </a:ext>
            </a:extLst>
          </p:cNvPr>
          <p:cNvSpPr txBox="1"/>
          <p:nvPr/>
        </p:nvSpPr>
        <p:spPr>
          <a:xfrm>
            <a:off x="1752998" y="3470096"/>
            <a:ext cx="102633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CNC lines produce parts using machines that require periodic operator-performed maintenance.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Common tasks include </a:t>
            </a:r>
            <a:r>
              <a:rPr lang="en-US" b="1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 changes </a:t>
            </a: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b="1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quality checks</a:t>
            </a: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which may affect line throughput.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Task timing may shift if machine dependencies cause production to pause </a:t>
            </a:r>
            <a:b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(e.g., due to upstream/downstream stoppages).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Overlapping tasks (e.g., multiple tool changes at once) increase operator load and response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</p:txBody>
      </p:sp>
      <p:pic>
        <p:nvPicPr>
          <p:cNvPr id="4" name="Bild 3">
            <a:extLst>
              <a:ext uri="{FF2B5EF4-FFF2-40B4-BE49-F238E27FC236}">
                <a16:creationId xmlns:a16="http://schemas.microsoft.com/office/drawing/2014/main" id="{1DCBE662-8C12-23D9-31A5-E3D73933F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5871" y="936438"/>
            <a:ext cx="5610447" cy="223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43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ktangel: ett klippt hörn 28">
            <a:extLst>
              <a:ext uri="{FF2B5EF4-FFF2-40B4-BE49-F238E27FC236}">
                <a16:creationId xmlns:a16="http://schemas.microsoft.com/office/drawing/2014/main" id="{C7E98B92-CFBD-D601-E509-7B7D6D2C0FD7}"/>
              </a:ext>
            </a:extLst>
          </p:cNvPr>
          <p:cNvSpPr/>
          <p:nvPr/>
        </p:nvSpPr>
        <p:spPr>
          <a:xfrm>
            <a:off x="-14532" y="26614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0" name="Rektangel: ett klippt hörn 29">
            <a:extLst>
              <a:ext uri="{FF2B5EF4-FFF2-40B4-BE49-F238E27FC236}">
                <a16:creationId xmlns:a16="http://schemas.microsoft.com/office/drawing/2014/main" id="{392B74D4-8284-B131-7EF6-58116B95B38E}"/>
              </a:ext>
            </a:extLst>
          </p:cNvPr>
          <p:cNvSpPr/>
          <p:nvPr/>
        </p:nvSpPr>
        <p:spPr>
          <a:xfrm>
            <a:off x="-14532" y="33472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1" name="Rektangel: ett klippt hörn 30">
            <a:extLst>
              <a:ext uri="{FF2B5EF4-FFF2-40B4-BE49-F238E27FC236}">
                <a16:creationId xmlns:a16="http://schemas.microsoft.com/office/drawing/2014/main" id="{B7297A35-CF20-57DD-6C32-AE69EA055944}"/>
              </a:ext>
            </a:extLst>
          </p:cNvPr>
          <p:cNvSpPr/>
          <p:nvPr/>
        </p:nvSpPr>
        <p:spPr>
          <a:xfrm>
            <a:off x="-14532" y="40330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3" name="Rektangel: ett klippt hörn 32">
            <a:extLst>
              <a:ext uri="{FF2B5EF4-FFF2-40B4-BE49-F238E27FC236}">
                <a16:creationId xmlns:a16="http://schemas.microsoft.com/office/drawing/2014/main" id="{7E9933F9-F819-FE97-12CD-81E7728CD577}"/>
              </a:ext>
            </a:extLst>
          </p:cNvPr>
          <p:cNvSpPr/>
          <p:nvPr/>
        </p:nvSpPr>
        <p:spPr>
          <a:xfrm>
            <a:off x="-14532" y="47188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4" name="Rektangel: ett klippt hörn 33">
            <a:extLst>
              <a:ext uri="{FF2B5EF4-FFF2-40B4-BE49-F238E27FC236}">
                <a16:creationId xmlns:a16="http://schemas.microsoft.com/office/drawing/2014/main" id="{0A1DF4A4-873E-77BD-6B17-2DF7582D4ACE}"/>
              </a:ext>
            </a:extLst>
          </p:cNvPr>
          <p:cNvSpPr/>
          <p:nvPr/>
        </p:nvSpPr>
        <p:spPr>
          <a:xfrm>
            <a:off x="-14532" y="54046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5" name="Rektangel: ett klippt hörn 34">
            <a:extLst>
              <a:ext uri="{FF2B5EF4-FFF2-40B4-BE49-F238E27FC236}">
                <a16:creationId xmlns:a16="http://schemas.microsoft.com/office/drawing/2014/main" id="{A20EA828-D37D-FC51-B3B1-5DB7748EAC4D}"/>
              </a:ext>
            </a:extLst>
          </p:cNvPr>
          <p:cNvSpPr/>
          <p:nvPr/>
        </p:nvSpPr>
        <p:spPr>
          <a:xfrm>
            <a:off x="-14532" y="60904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2" name="Rektangel: ett klippt hörn 1">
            <a:extLst>
              <a:ext uri="{FF2B5EF4-FFF2-40B4-BE49-F238E27FC236}">
                <a16:creationId xmlns:a16="http://schemas.microsoft.com/office/drawing/2014/main" id="{64955718-CD4A-D5F3-8316-E39BCD18E634}"/>
              </a:ext>
            </a:extLst>
          </p:cNvPr>
          <p:cNvSpPr/>
          <p:nvPr/>
        </p:nvSpPr>
        <p:spPr>
          <a:xfrm>
            <a:off x="-14534" y="6040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" name="Rektangel: ett klippt hörn 2">
            <a:extLst>
              <a:ext uri="{FF2B5EF4-FFF2-40B4-BE49-F238E27FC236}">
                <a16:creationId xmlns:a16="http://schemas.microsoft.com/office/drawing/2014/main" id="{1087B04B-D4F0-5B79-2436-21A71E2C3BBE}"/>
              </a:ext>
            </a:extLst>
          </p:cNvPr>
          <p:cNvSpPr/>
          <p:nvPr/>
        </p:nvSpPr>
        <p:spPr>
          <a:xfrm>
            <a:off x="-14533" y="1289885"/>
            <a:ext cx="160972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rgbClr val="D9D9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Related</a:t>
            </a:r>
            <a:r>
              <a:rPr lang="sv-SE" sz="1600" b="1" dirty="0">
                <a:solidFill>
                  <a:srgbClr val="D9D9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sv-SE" sz="1600" b="1" dirty="0" err="1">
                <a:solidFill>
                  <a:srgbClr val="D9D9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</a:t>
            </a:r>
            <a:endParaRPr lang="sv-SE" sz="1600" b="1" dirty="0">
              <a:solidFill>
                <a:srgbClr val="D9D9D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9D2896AD-719E-7371-8DBB-8E97B33CCF98}"/>
              </a:ext>
            </a:extLst>
          </p:cNvPr>
          <p:cNvSpPr txBox="1"/>
          <p:nvPr/>
        </p:nvSpPr>
        <p:spPr>
          <a:xfrm>
            <a:off x="2688653" y="4023560"/>
            <a:ext cx="84137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prior studies target operator task prediction in CNC environments.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maintenance research applies ML to forecast tool wear and failures.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Techniques include time-series models and event-driven forecasting.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thesis adapts those methods to model operator-dependent interventions.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</p:txBody>
      </p:sp>
      <p:sp>
        <p:nvSpPr>
          <p:cNvPr id="5" name="Rektangel: ett klippt hörn 4">
            <a:extLst>
              <a:ext uri="{FF2B5EF4-FFF2-40B4-BE49-F238E27FC236}">
                <a16:creationId xmlns:a16="http://schemas.microsoft.com/office/drawing/2014/main" id="{83D39C6E-84F7-2AD6-BAC2-52625BAC2A4A}"/>
              </a:ext>
            </a:extLst>
          </p:cNvPr>
          <p:cNvSpPr/>
          <p:nvPr/>
        </p:nvSpPr>
        <p:spPr>
          <a:xfrm>
            <a:off x="-14533" y="19756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33832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ktangel: ett klippt hörn 28">
            <a:extLst>
              <a:ext uri="{FF2B5EF4-FFF2-40B4-BE49-F238E27FC236}">
                <a16:creationId xmlns:a16="http://schemas.microsoft.com/office/drawing/2014/main" id="{C7E98B92-CFBD-D601-E509-7B7D6D2C0FD7}"/>
              </a:ext>
            </a:extLst>
          </p:cNvPr>
          <p:cNvSpPr/>
          <p:nvPr/>
        </p:nvSpPr>
        <p:spPr>
          <a:xfrm>
            <a:off x="-1" y="6040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0" name="Rektangel: ett klippt hörn 29">
            <a:extLst>
              <a:ext uri="{FF2B5EF4-FFF2-40B4-BE49-F238E27FC236}">
                <a16:creationId xmlns:a16="http://schemas.microsoft.com/office/drawing/2014/main" id="{392B74D4-8284-B131-7EF6-58116B95B38E}"/>
              </a:ext>
            </a:extLst>
          </p:cNvPr>
          <p:cNvSpPr/>
          <p:nvPr/>
        </p:nvSpPr>
        <p:spPr>
          <a:xfrm>
            <a:off x="-14532" y="33472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1" name="Rektangel: ett klippt hörn 30">
            <a:extLst>
              <a:ext uri="{FF2B5EF4-FFF2-40B4-BE49-F238E27FC236}">
                <a16:creationId xmlns:a16="http://schemas.microsoft.com/office/drawing/2014/main" id="{B7297A35-CF20-57DD-6C32-AE69EA055944}"/>
              </a:ext>
            </a:extLst>
          </p:cNvPr>
          <p:cNvSpPr/>
          <p:nvPr/>
        </p:nvSpPr>
        <p:spPr>
          <a:xfrm>
            <a:off x="-14532" y="40330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2" name="Rektangel: ett klippt hörn 31">
            <a:extLst>
              <a:ext uri="{FF2B5EF4-FFF2-40B4-BE49-F238E27FC236}">
                <a16:creationId xmlns:a16="http://schemas.microsoft.com/office/drawing/2014/main" id="{A4A7181B-FC42-9F1E-424C-7DFD32217821}"/>
              </a:ext>
            </a:extLst>
          </p:cNvPr>
          <p:cNvSpPr/>
          <p:nvPr/>
        </p:nvSpPr>
        <p:spPr>
          <a:xfrm>
            <a:off x="-14533" y="26614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3" name="Rektangel: ett klippt hörn 32">
            <a:extLst>
              <a:ext uri="{FF2B5EF4-FFF2-40B4-BE49-F238E27FC236}">
                <a16:creationId xmlns:a16="http://schemas.microsoft.com/office/drawing/2014/main" id="{7E9933F9-F819-FE97-12CD-81E7728CD577}"/>
              </a:ext>
            </a:extLst>
          </p:cNvPr>
          <p:cNvSpPr/>
          <p:nvPr/>
        </p:nvSpPr>
        <p:spPr>
          <a:xfrm>
            <a:off x="-14532" y="47188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4" name="Rektangel: ett klippt hörn 33">
            <a:extLst>
              <a:ext uri="{FF2B5EF4-FFF2-40B4-BE49-F238E27FC236}">
                <a16:creationId xmlns:a16="http://schemas.microsoft.com/office/drawing/2014/main" id="{0A1DF4A4-873E-77BD-6B17-2DF7582D4ACE}"/>
              </a:ext>
            </a:extLst>
          </p:cNvPr>
          <p:cNvSpPr/>
          <p:nvPr/>
        </p:nvSpPr>
        <p:spPr>
          <a:xfrm>
            <a:off x="-14532" y="54046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5" name="Rektangel: ett klippt hörn 34">
            <a:extLst>
              <a:ext uri="{FF2B5EF4-FFF2-40B4-BE49-F238E27FC236}">
                <a16:creationId xmlns:a16="http://schemas.microsoft.com/office/drawing/2014/main" id="{A20EA828-D37D-FC51-B3B1-5DB7748EAC4D}"/>
              </a:ext>
            </a:extLst>
          </p:cNvPr>
          <p:cNvSpPr/>
          <p:nvPr/>
        </p:nvSpPr>
        <p:spPr>
          <a:xfrm>
            <a:off x="-14532" y="60904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2" name="Rektangel: ett klippt hörn 1">
            <a:extLst>
              <a:ext uri="{FF2B5EF4-FFF2-40B4-BE49-F238E27FC236}">
                <a16:creationId xmlns:a16="http://schemas.microsoft.com/office/drawing/2014/main" id="{64955718-CD4A-D5F3-8316-E39BCD18E634}"/>
              </a:ext>
            </a:extLst>
          </p:cNvPr>
          <p:cNvSpPr/>
          <p:nvPr/>
        </p:nvSpPr>
        <p:spPr>
          <a:xfrm>
            <a:off x="0" y="12898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" name="Rektangel: ett klippt hörn 2">
            <a:extLst>
              <a:ext uri="{FF2B5EF4-FFF2-40B4-BE49-F238E27FC236}">
                <a16:creationId xmlns:a16="http://schemas.microsoft.com/office/drawing/2014/main" id="{6344BFD2-2FB5-FD9F-013F-B8502900C75B}"/>
              </a:ext>
            </a:extLst>
          </p:cNvPr>
          <p:cNvSpPr/>
          <p:nvPr/>
        </p:nvSpPr>
        <p:spPr>
          <a:xfrm>
            <a:off x="-14533" y="1975685"/>
            <a:ext cx="160972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rgbClr val="D9D9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Methodology</a:t>
            </a:r>
            <a:endParaRPr lang="sv-SE" sz="1600" b="1" dirty="0">
              <a:solidFill>
                <a:srgbClr val="D9D9D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D5D68499-897B-752E-F13D-07C5F5F994C9}"/>
              </a:ext>
            </a:extLst>
          </p:cNvPr>
          <p:cNvSpPr txBox="1"/>
          <p:nvPr/>
        </p:nvSpPr>
        <p:spPr>
          <a:xfrm>
            <a:off x="2442184" y="3242908"/>
            <a:ext cx="9234295" cy="3364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simulation program was developed to generate machine signal data based on </a:t>
            </a:r>
            <a:b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Scania's current signal structure and historical patterns.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simulation replicates only the tracked signals, limiting completeness but </a:t>
            </a:r>
            <a:b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ensuring realistic data shape.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Since the data is synthetic and structured, no imputation or normalization </a:t>
            </a:r>
            <a:b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was required in preprocessing.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generated sequences were transformed into time-series inputs for </a:t>
            </a:r>
            <a:b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models.</a:t>
            </a:r>
            <a:endParaRPr lang="sv-SE" dirty="0">
              <a:solidFill>
                <a:srgbClr val="10172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Bild 18">
            <a:extLst>
              <a:ext uri="{FF2B5EF4-FFF2-40B4-BE49-F238E27FC236}">
                <a16:creationId xmlns:a16="http://schemas.microsoft.com/office/drawing/2014/main" id="{FB4803FE-E439-2DF4-75CC-C9ED12335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2184" y="604085"/>
            <a:ext cx="9234295" cy="26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7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ktangel: ett klippt hörn 29">
            <a:extLst>
              <a:ext uri="{FF2B5EF4-FFF2-40B4-BE49-F238E27FC236}">
                <a16:creationId xmlns:a16="http://schemas.microsoft.com/office/drawing/2014/main" id="{392B74D4-8284-B131-7EF6-58116B95B38E}"/>
              </a:ext>
            </a:extLst>
          </p:cNvPr>
          <p:cNvSpPr/>
          <p:nvPr/>
        </p:nvSpPr>
        <p:spPr>
          <a:xfrm>
            <a:off x="-14532" y="33472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1" name="Rektangel: ett klippt hörn 30">
            <a:extLst>
              <a:ext uri="{FF2B5EF4-FFF2-40B4-BE49-F238E27FC236}">
                <a16:creationId xmlns:a16="http://schemas.microsoft.com/office/drawing/2014/main" id="{B7297A35-CF20-57DD-6C32-AE69EA055944}"/>
              </a:ext>
            </a:extLst>
          </p:cNvPr>
          <p:cNvSpPr/>
          <p:nvPr/>
        </p:nvSpPr>
        <p:spPr>
          <a:xfrm>
            <a:off x="-14532" y="40330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2" name="Rektangel: ett klippt hörn 31">
            <a:extLst>
              <a:ext uri="{FF2B5EF4-FFF2-40B4-BE49-F238E27FC236}">
                <a16:creationId xmlns:a16="http://schemas.microsoft.com/office/drawing/2014/main" id="{A4A7181B-FC42-9F1E-424C-7DFD32217821}"/>
              </a:ext>
            </a:extLst>
          </p:cNvPr>
          <p:cNvSpPr/>
          <p:nvPr/>
        </p:nvSpPr>
        <p:spPr>
          <a:xfrm>
            <a:off x="-14532" y="19756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3" name="Rektangel: ett klippt hörn 32">
            <a:extLst>
              <a:ext uri="{FF2B5EF4-FFF2-40B4-BE49-F238E27FC236}">
                <a16:creationId xmlns:a16="http://schemas.microsoft.com/office/drawing/2014/main" id="{7E9933F9-F819-FE97-12CD-81E7728CD577}"/>
              </a:ext>
            </a:extLst>
          </p:cNvPr>
          <p:cNvSpPr/>
          <p:nvPr/>
        </p:nvSpPr>
        <p:spPr>
          <a:xfrm>
            <a:off x="-14532" y="47188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4" name="Rektangel: ett klippt hörn 33">
            <a:extLst>
              <a:ext uri="{FF2B5EF4-FFF2-40B4-BE49-F238E27FC236}">
                <a16:creationId xmlns:a16="http://schemas.microsoft.com/office/drawing/2014/main" id="{0A1DF4A4-873E-77BD-6B17-2DF7582D4ACE}"/>
              </a:ext>
            </a:extLst>
          </p:cNvPr>
          <p:cNvSpPr/>
          <p:nvPr/>
        </p:nvSpPr>
        <p:spPr>
          <a:xfrm>
            <a:off x="-14532" y="54046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5" name="Rektangel: ett klippt hörn 34">
            <a:extLst>
              <a:ext uri="{FF2B5EF4-FFF2-40B4-BE49-F238E27FC236}">
                <a16:creationId xmlns:a16="http://schemas.microsoft.com/office/drawing/2014/main" id="{A20EA828-D37D-FC51-B3B1-5DB7748EAC4D}"/>
              </a:ext>
            </a:extLst>
          </p:cNvPr>
          <p:cNvSpPr/>
          <p:nvPr/>
        </p:nvSpPr>
        <p:spPr>
          <a:xfrm>
            <a:off x="-14532" y="60904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2" name="Rektangel: ett klippt hörn 1">
            <a:extLst>
              <a:ext uri="{FF2B5EF4-FFF2-40B4-BE49-F238E27FC236}">
                <a16:creationId xmlns:a16="http://schemas.microsoft.com/office/drawing/2014/main" id="{64955718-CD4A-D5F3-8316-E39BCD18E634}"/>
              </a:ext>
            </a:extLst>
          </p:cNvPr>
          <p:cNvSpPr/>
          <p:nvPr/>
        </p:nvSpPr>
        <p:spPr>
          <a:xfrm>
            <a:off x="0" y="12898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" name="Rektangel: ett klippt hörn 2">
            <a:extLst>
              <a:ext uri="{FF2B5EF4-FFF2-40B4-BE49-F238E27FC236}">
                <a16:creationId xmlns:a16="http://schemas.microsoft.com/office/drawing/2014/main" id="{A66F12E4-FD82-B082-C823-8052206E867E}"/>
              </a:ext>
            </a:extLst>
          </p:cNvPr>
          <p:cNvSpPr/>
          <p:nvPr/>
        </p:nvSpPr>
        <p:spPr>
          <a:xfrm>
            <a:off x="-14532" y="2661485"/>
            <a:ext cx="160972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rgbClr val="D9D9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Architecture</a:t>
            </a:r>
            <a:endParaRPr lang="sv-SE" sz="1600" b="1" dirty="0">
              <a:solidFill>
                <a:srgbClr val="D9D9D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75D11762-BA6A-92E6-D7C1-E122F3698A8A}"/>
              </a:ext>
            </a:extLst>
          </p:cNvPr>
          <p:cNvSpPr txBox="1"/>
          <p:nvPr/>
        </p:nvSpPr>
        <p:spPr>
          <a:xfrm>
            <a:off x="2494792" y="3267900"/>
            <a:ext cx="923429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TCN (Temporal Convolutional Network)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Captures long-range temporal patterns using dilated causal convolutions.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Well-suited for fixed-length sequences and multi-label forecasting.</a:t>
            </a:r>
          </a:p>
          <a:p>
            <a:endParaRPr lang="en-US" b="1" dirty="0">
              <a:solidFill>
                <a:srgbClr val="10172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CNN (Convolutional Neural Network)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Learns spatial patterns across time steps using convolution filters.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Effective at capturing localized signal features like sudden changes or cycles.</a:t>
            </a:r>
            <a:endParaRPr lang="en-US" b="1" dirty="0"/>
          </a:p>
          <a:p>
            <a:r>
              <a:rPr lang="en-US" b="1" dirty="0"/>
              <a:t> </a:t>
            </a:r>
          </a:p>
          <a:p>
            <a:r>
              <a:rPr lang="en-US" b="1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LSTM (Long Short-Term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Designed to learn long-term dependencies in sequential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Handles variable-length input and internal state over time steps.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ektangel: ett klippt hörn 11">
            <a:extLst>
              <a:ext uri="{FF2B5EF4-FFF2-40B4-BE49-F238E27FC236}">
                <a16:creationId xmlns:a16="http://schemas.microsoft.com/office/drawing/2014/main" id="{53C714DD-94C8-7DA9-F888-15BBC34B82D2}"/>
              </a:ext>
            </a:extLst>
          </p:cNvPr>
          <p:cNvSpPr/>
          <p:nvPr/>
        </p:nvSpPr>
        <p:spPr>
          <a:xfrm>
            <a:off x="-14532" y="6040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pic>
        <p:nvPicPr>
          <p:cNvPr id="16" name="Bild 15">
            <a:extLst>
              <a:ext uri="{FF2B5EF4-FFF2-40B4-BE49-F238E27FC236}">
                <a16:creationId xmlns:a16="http://schemas.microsoft.com/office/drawing/2014/main" id="{E7FE2570-6297-0821-DAB3-CFD3CFAF4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4792" y="604085"/>
            <a:ext cx="9234295" cy="26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8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ktangel: ett klippt hörn 28">
            <a:extLst>
              <a:ext uri="{FF2B5EF4-FFF2-40B4-BE49-F238E27FC236}">
                <a16:creationId xmlns:a16="http://schemas.microsoft.com/office/drawing/2014/main" id="{C7E98B92-CFBD-D601-E509-7B7D6D2C0FD7}"/>
              </a:ext>
            </a:extLst>
          </p:cNvPr>
          <p:cNvSpPr/>
          <p:nvPr/>
        </p:nvSpPr>
        <p:spPr>
          <a:xfrm>
            <a:off x="-14532" y="26614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0" name="Rektangel: ett klippt hörn 29">
            <a:extLst>
              <a:ext uri="{FF2B5EF4-FFF2-40B4-BE49-F238E27FC236}">
                <a16:creationId xmlns:a16="http://schemas.microsoft.com/office/drawing/2014/main" id="{392B74D4-8284-B131-7EF6-58116B95B38E}"/>
              </a:ext>
            </a:extLst>
          </p:cNvPr>
          <p:cNvSpPr/>
          <p:nvPr/>
        </p:nvSpPr>
        <p:spPr>
          <a:xfrm>
            <a:off x="-14533" y="40330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1" name="Rektangel: ett klippt hörn 30">
            <a:extLst>
              <a:ext uri="{FF2B5EF4-FFF2-40B4-BE49-F238E27FC236}">
                <a16:creationId xmlns:a16="http://schemas.microsoft.com/office/drawing/2014/main" id="{B7297A35-CF20-57DD-6C32-AE69EA055944}"/>
              </a:ext>
            </a:extLst>
          </p:cNvPr>
          <p:cNvSpPr/>
          <p:nvPr/>
        </p:nvSpPr>
        <p:spPr>
          <a:xfrm>
            <a:off x="-14533" y="6040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2" name="Rektangel: ett klippt hörn 31">
            <a:extLst>
              <a:ext uri="{FF2B5EF4-FFF2-40B4-BE49-F238E27FC236}">
                <a16:creationId xmlns:a16="http://schemas.microsoft.com/office/drawing/2014/main" id="{A4A7181B-FC42-9F1E-424C-7DFD32217821}"/>
              </a:ext>
            </a:extLst>
          </p:cNvPr>
          <p:cNvSpPr/>
          <p:nvPr/>
        </p:nvSpPr>
        <p:spPr>
          <a:xfrm>
            <a:off x="-14532" y="19756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3" name="Rektangel: ett klippt hörn 32">
            <a:extLst>
              <a:ext uri="{FF2B5EF4-FFF2-40B4-BE49-F238E27FC236}">
                <a16:creationId xmlns:a16="http://schemas.microsoft.com/office/drawing/2014/main" id="{7E9933F9-F819-FE97-12CD-81E7728CD577}"/>
              </a:ext>
            </a:extLst>
          </p:cNvPr>
          <p:cNvSpPr/>
          <p:nvPr/>
        </p:nvSpPr>
        <p:spPr>
          <a:xfrm>
            <a:off x="-14532" y="47188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4" name="Rektangel: ett klippt hörn 33">
            <a:extLst>
              <a:ext uri="{FF2B5EF4-FFF2-40B4-BE49-F238E27FC236}">
                <a16:creationId xmlns:a16="http://schemas.microsoft.com/office/drawing/2014/main" id="{0A1DF4A4-873E-77BD-6B17-2DF7582D4ACE}"/>
              </a:ext>
            </a:extLst>
          </p:cNvPr>
          <p:cNvSpPr/>
          <p:nvPr/>
        </p:nvSpPr>
        <p:spPr>
          <a:xfrm>
            <a:off x="-14532" y="54046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5" name="Rektangel: ett klippt hörn 34">
            <a:extLst>
              <a:ext uri="{FF2B5EF4-FFF2-40B4-BE49-F238E27FC236}">
                <a16:creationId xmlns:a16="http://schemas.microsoft.com/office/drawing/2014/main" id="{A20EA828-D37D-FC51-B3B1-5DB7748EAC4D}"/>
              </a:ext>
            </a:extLst>
          </p:cNvPr>
          <p:cNvSpPr/>
          <p:nvPr/>
        </p:nvSpPr>
        <p:spPr>
          <a:xfrm>
            <a:off x="-14532" y="60904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2" name="Rektangel: ett klippt hörn 1">
            <a:extLst>
              <a:ext uri="{FF2B5EF4-FFF2-40B4-BE49-F238E27FC236}">
                <a16:creationId xmlns:a16="http://schemas.microsoft.com/office/drawing/2014/main" id="{64955718-CD4A-D5F3-8316-E39BCD18E634}"/>
              </a:ext>
            </a:extLst>
          </p:cNvPr>
          <p:cNvSpPr/>
          <p:nvPr/>
        </p:nvSpPr>
        <p:spPr>
          <a:xfrm>
            <a:off x="0" y="12898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" name="Rektangel: ett klippt hörn 2">
            <a:extLst>
              <a:ext uri="{FF2B5EF4-FFF2-40B4-BE49-F238E27FC236}">
                <a16:creationId xmlns:a16="http://schemas.microsoft.com/office/drawing/2014/main" id="{4F6E4678-7C04-D847-24E4-A3AA401175E1}"/>
              </a:ext>
            </a:extLst>
          </p:cNvPr>
          <p:cNvSpPr/>
          <p:nvPr/>
        </p:nvSpPr>
        <p:spPr>
          <a:xfrm>
            <a:off x="-14533" y="3347285"/>
            <a:ext cx="160972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rgbClr val="D9D9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Optimization</a:t>
            </a:r>
            <a:r>
              <a:rPr lang="sv-SE" dirty="0"/>
              <a:t> </a:t>
            </a:r>
            <a:endParaRPr lang="sv-SE" b="1" dirty="0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828CEDA8-4674-3D99-DF3E-186A1864D830}"/>
              </a:ext>
            </a:extLst>
          </p:cNvPr>
          <p:cNvSpPr txBox="1"/>
          <p:nvPr/>
        </p:nvSpPr>
        <p:spPr>
          <a:xfrm>
            <a:off x="2283226" y="3651667"/>
            <a:ext cx="9224632" cy="2949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Grid search was used to explore different hyperparameter configurations for each model.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models were trained using the same 3-month training set and validated on the same validations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Due to architectural differences, each model required its own tailored search space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While computationally expensive, this approach revealed both optimal settings and </a:t>
            </a:r>
            <a:b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srgbClr val="1017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deeper insights into input data characteristics.</a:t>
            </a:r>
            <a:endParaRPr lang="sv-SE" dirty="0">
              <a:solidFill>
                <a:srgbClr val="10172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Bild 14">
            <a:extLst>
              <a:ext uri="{FF2B5EF4-FFF2-40B4-BE49-F238E27FC236}">
                <a16:creationId xmlns:a16="http://schemas.microsoft.com/office/drawing/2014/main" id="{F2E2B577-BC9B-F3BB-2963-1F869F498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39100" y="535158"/>
            <a:ext cx="2679700" cy="281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6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ktangel: ett klippt hörn 28">
            <a:extLst>
              <a:ext uri="{FF2B5EF4-FFF2-40B4-BE49-F238E27FC236}">
                <a16:creationId xmlns:a16="http://schemas.microsoft.com/office/drawing/2014/main" id="{C7E98B92-CFBD-D601-E509-7B7D6D2C0FD7}"/>
              </a:ext>
            </a:extLst>
          </p:cNvPr>
          <p:cNvSpPr/>
          <p:nvPr/>
        </p:nvSpPr>
        <p:spPr>
          <a:xfrm>
            <a:off x="-14532" y="26614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0" name="Rektangel: ett klippt hörn 29">
            <a:extLst>
              <a:ext uri="{FF2B5EF4-FFF2-40B4-BE49-F238E27FC236}">
                <a16:creationId xmlns:a16="http://schemas.microsoft.com/office/drawing/2014/main" id="{392B74D4-8284-B131-7EF6-58116B95B38E}"/>
              </a:ext>
            </a:extLst>
          </p:cNvPr>
          <p:cNvSpPr/>
          <p:nvPr/>
        </p:nvSpPr>
        <p:spPr>
          <a:xfrm>
            <a:off x="0" y="40330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2" name="Rektangel: ett klippt hörn 31">
            <a:extLst>
              <a:ext uri="{FF2B5EF4-FFF2-40B4-BE49-F238E27FC236}">
                <a16:creationId xmlns:a16="http://schemas.microsoft.com/office/drawing/2014/main" id="{A4A7181B-FC42-9F1E-424C-7DFD32217821}"/>
              </a:ext>
            </a:extLst>
          </p:cNvPr>
          <p:cNvSpPr/>
          <p:nvPr/>
        </p:nvSpPr>
        <p:spPr>
          <a:xfrm>
            <a:off x="-14532" y="19756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3" name="Rektangel: ett klippt hörn 32">
            <a:extLst>
              <a:ext uri="{FF2B5EF4-FFF2-40B4-BE49-F238E27FC236}">
                <a16:creationId xmlns:a16="http://schemas.microsoft.com/office/drawing/2014/main" id="{7E9933F9-F819-FE97-12CD-81E7728CD577}"/>
              </a:ext>
            </a:extLst>
          </p:cNvPr>
          <p:cNvSpPr/>
          <p:nvPr/>
        </p:nvSpPr>
        <p:spPr>
          <a:xfrm>
            <a:off x="-14532" y="47188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4" name="Rektangel: ett klippt hörn 33">
            <a:extLst>
              <a:ext uri="{FF2B5EF4-FFF2-40B4-BE49-F238E27FC236}">
                <a16:creationId xmlns:a16="http://schemas.microsoft.com/office/drawing/2014/main" id="{0A1DF4A4-873E-77BD-6B17-2DF7582D4ACE}"/>
              </a:ext>
            </a:extLst>
          </p:cNvPr>
          <p:cNvSpPr/>
          <p:nvPr/>
        </p:nvSpPr>
        <p:spPr>
          <a:xfrm>
            <a:off x="-14532" y="54046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5" name="Rektangel: ett klippt hörn 34">
            <a:extLst>
              <a:ext uri="{FF2B5EF4-FFF2-40B4-BE49-F238E27FC236}">
                <a16:creationId xmlns:a16="http://schemas.microsoft.com/office/drawing/2014/main" id="{A20EA828-D37D-FC51-B3B1-5DB7748EAC4D}"/>
              </a:ext>
            </a:extLst>
          </p:cNvPr>
          <p:cNvSpPr/>
          <p:nvPr/>
        </p:nvSpPr>
        <p:spPr>
          <a:xfrm>
            <a:off x="-14532" y="60904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2" name="Rektangel: ett klippt hörn 1">
            <a:extLst>
              <a:ext uri="{FF2B5EF4-FFF2-40B4-BE49-F238E27FC236}">
                <a16:creationId xmlns:a16="http://schemas.microsoft.com/office/drawing/2014/main" id="{64955718-CD4A-D5F3-8316-E39BCD18E634}"/>
              </a:ext>
            </a:extLst>
          </p:cNvPr>
          <p:cNvSpPr/>
          <p:nvPr/>
        </p:nvSpPr>
        <p:spPr>
          <a:xfrm>
            <a:off x="-14534" y="1289884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" name="Rektangel: ett klippt hörn 2">
            <a:extLst>
              <a:ext uri="{FF2B5EF4-FFF2-40B4-BE49-F238E27FC236}">
                <a16:creationId xmlns:a16="http://schemas.microsoft.com/office/drawing/2014/main" id="{4F6E4678-7C04-D847-24E4-A3AA401175E1}"/>
              </a:ext>
            </a:extLst>
          </p:cNvPr>
          <p:cNvSpPr/>
          <p:nvPr/>
        </p:nvSpPr>
        <p:spPr>
          <a:xfrm>
            <a:off x="-14533" y="3347284"/>
            <a:ext cx="160972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rgbClr val="D9D9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Optimization</a:t>
            </a:r>
            <a:r>
              <a:rPr lang="sv-SE" dirty="0"/>
              <a:t> </a:t>
            </a:r>
            <a:endParaRPr lang="sv-SE" b="1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6EE21AB-8650-6417-D8B7-7EFEF42AF7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0801531"/>
              </p:ext>
            </p:extLst>
          </p:nvPr>
        </p:nvGraphicFramePr>
        <p:xfrm>
          <a:off x="2015853" y="604085"/>
          <a:ext cx="4198679" cy="2743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CD97B55-E064-7B99-814B-EA8B799BBE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470965"/>
              </p:ext>
            </p:extLst>
          </p:nvPr>
        </p:nvGraphicFramePr>
        <p:xfrm>
          <a:off x="7572660" y="604085"/>
          <a:ext cx="4198679" cy="2723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12571A0-AD1B-8076-102C-28F6366BC1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3605695"/>
              </p:ext>
            </p:extLst>
          </p:nvPr>
        </p:nvGraphicFramePr>
        <p:xfrm>
          <a:off x="3808974" y="3624372"/>
          <a:ext cx="6169246" cy="2980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Rektangel: ett klippt hörn 3">
            <a:extLst>
              <a:ext uri="{FF2B5EF4-FFF2-40B4-BE49-F238E27FC236}">
                <a16:creationId xmlns:a16="http://schemas.microsoft.com/office/drawing/2014/main" id="{9B2E6639-1CEB-DAA1-9E44-667B16DAB810}"/>
              </a:ext>
            </a:extLst>
          </p:cNvPr>
          <p:cNvSpPr/>
          <p:nvPr/>
        </p:nvSpPr>
        <p:spPr>
          <a:xfrm>
            <a:off x="-14533" y="6040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17486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ktangel: ett klippt hörn 28">
            <a:extLst>
              <a:ext uri="{FF2B5EF4-FFF2-40B4-BE49-F238E27FC236}">
                <a16:creationId xmlns:a16="http://schemas.microsoft.com/office/drawing/2014/main" id="{C7E98B92-CFBD-D601-E509-7B7D6D2C0FD7}"/>
              </a:ext>
            </a:extLst>
          </p:cNvPr>
          <p:cNvSpPr/>
          <p:nvPr/>
        </p:nvSpPr>
        <p:spPr>
          <a:xfrm>
            <a:off x="-14532" y="26614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0" name="Rektangel: ett klippt hörn 29">
            <a:extLst>
              <a:ext uri="{FF2B5EF4-FFF2-40B4-BE49-F238E27FC236}">
                <a16:creationId xmlns:a16="http://schemas.microsoft.com/office/drawing/2014/main" id="{392B74D4-8284-B131-7EF6-58116B95B38E}"/>
              </a:ext>
            </a:extLst>
          </p:cNvPr>
          <p:cNvSpPr/>
          <p:nvPr/>
        </p:nvSpPr>
        <p:spPr>
          <a:xfrm>
            <a:off x="-14534" y="33472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2" name="Rektangel: ett klippt hörn 31">
            <a:extLst>
              <a:ext uri="{FF2B5EF4-FFF2-40B4-BE49-F238E27FC236}">
                <a16:creationId xmlns:a16="http://schemas.microsoft.com/office/drawing/2014/main" id="{A4A7181B-FC42-9F1E-424C-7DFD32217821}"/>
              </a:ext>
            </a:extLst>
          </p:cNvPr>
          <p:cNvSpPr/>
          <p:nvPr/>
        </p:nvSpPr>
        <p:spPr>
          <a:xfrm>
            <a:off x="-14532" y="19756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3" name="Rektangel: ett klippt hörn 32">
            <a:extLst>
              <a:ext uri="{FF2B5EF4-FFF2-40B4-BE49-F238E27FC236}">
                <a16:creationId xmlns:a16="http://schemas.microsoft.com/office/drawing/2014/main" id="{7E9933F9-F819-FE97-12CD-81E7728CD577}"/>
              </a:ext>
            </a:extLst>
          </p:cNvPr>
          <p:cNvSpPr/>
          <p:nvPr/>
        </p:nvSpPr>
        <p:spPr>
          <a:xfrm>
            <a:off x="-14532" y="47188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4" name="Rektangel: ett klippt hörn 33">
            <a:extLst>
              <a:ext uri="{FF2B5EF4-FFF2-40B4-BE49-F238E27FC236}">
                <a16:creationId xmlns:a16="http://schemas.microsoft.com/office/drawing/2014/main" id="{0A1DF4A4-873E-77BD-6B17-2DF7582D4ACE}"/>
              </a:ext>
            </a:extLst>
          </p:cNvPr>
          <p:cNvSpPr/>
          <p:nvPr/>
        </p:nvSpPr>
        <p:spPr>
          <a:xfrm>
            <a:off x="-14532" y="54046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5" name="Rektangel: ett klippt hörn 34">
            <a:extLst>
              <a:ext uri="{FF2B5EF4-FFF2-40B4-BE49-F238E27FC236}">
                <a16:creationId xmlns:a16="http://schemas.microsoft.com/office/drawing/2014/main" id="{A20EA828-D37D-FC51-B3B1-5DB7748EAC4D}"/>
              </a:ext>
            </a:extLst>
          </p:cNvPr>
          <p:cNvSpPr/>
          <p:nvPr/>
        </p:nvSpPr>
        <p:spPr>
          <a:xfrm>
            <a:off x="-14532" y="60904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2" name="Rektangel: ett klippt hörn 1">
            <a:extLst>
              <a:ext uri="{FF2B5EF4-FFF2-40B4-BE49-F238E27FC236}">
                <a16:creationId xmlns:a16="http://schemas.microsoft.com/office/drawing/2014/main" id="{64955718-CD4A-D5F3-8316-E39BCD18E634}"/>
              </a:ext>
            </a:extLst>
          </p:cNvPr>
          <p:cNvSpPr/>
          <p:nvPr/>
        </p:nvSpPr>
        <p:spPr>
          <a:xfrm>
            <a:off x="-14534" y="1289884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3" name="Rektangel: ett klippt hörn 2">
            <a:extLst>
              <a:ext uri="{FF2B5EF4-FFF2-40B4-BE49-F238E27FC236}">
                <a16:creationId xmlns:a16="http://schemas.microsoft.com/office/drawing/2014/main" id="{4F6E4678-7C04-D847-24E4-A3AA401175E1}"/>
              </a:ext>
            </a:extLst>
          </p:cNvPr>
          <p:cNvSpPr/>
          <p:nvPr/>
        </p:nvSpPr>
        <p:spPr>
          <a:xfrm>
            <a:off x="-14534" y="4033085"/>
            <a:ext cx="160972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rgbClr val="D9D9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r>
              <a:rPr lang="sv-SE" dirty="0"/>
              <a:t> </a:t>
            </a:r>
            <a:endParaRPr lang="sv-SE" b="1" dirty="0"/>
          </a:p>
        </p:txBody>
      </p:sp>
      <p:sp>
        <p:nvSpPr>
          <p:cNvPr id="4" name="Rektangel: ett klippt hörn 3">
            <a:extLst>
              <a:ext uri="{FF2B5EF4-FFF2-40B4-BE49-F238E27FC236}">
                <a16:creationId xmlns:a16="http://schemas.microsoft.com/office/drawing/2014/main" id="{9B2E6639-1CEB-DAA1-9E44-667B16DAB810}"/>
              </a:ext>
            </a:extLst>
          </p:cNvPr>
          <p:cNvSpPr/>
          <p:nvPr/>
        </p:nvSpPr>
        <p:spPr>
          <a:xfrm>
            <a:off x="-14533" y="604085"/>
            <a:ext cx="714375" cy="514350"/>
          </a:xfrm>
          <a:prstGeom prst="snip1Rect">
            <a:avLst>
              <a:gd name="adj" fmla="val 38889"/>
            </a:avLst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AA34BA1-3DA0-9388-5978-42D7DA11A6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0200702"/>
              </p:ext>
            </p:extLst>
          </p:nvPr>
        </p:nvGraphicFramePr>
        <p:xfrm>
          <a:off x="2787589" y="591954"/>
          <a:ext cx="8336132" cy="276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Bildobjekt 13">
            <a:extLst>
              <a:ext uri="{FF2B5EF4-FFF2-40B4-BE49-F238E27FC236}">
                <a16:creationId xmlns:a16="http://schemas.microsoft.com/office/drawing/2014/main" id="{7B52CA3F-7B2B-C7E8-2F99-B112D999F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589" y="3604460"/>
            <a:ext cx="8273988" cy="25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0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7f2ec83-e677-438d-afb7-4c7c0dbc872b}" enabled="1" method="Standard" siteId="{3bc062e4-ac9d-4c17-b4dd-3aad637ff1a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5892</TotalTime>
  <Words>1212</Words>
  <Application>Microsoft Office PowerPoint</Application>
  <PresentationFormat>Bredbild</PresentationFormat>
  <Paragraphs>113</Paragraphs>
  <Slides>12</Slides>
  <Notes>7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Google Sans</vt:lpstr>
      <vt:lpstr>Segoe UI</vt:lpstr>
      <vt:lpstr>Office-tema</vt:lpstr>
      <vt:lpstr>Evaluating Machine Learning Models for Minimizing Downtime through Operator Task Scheduling in CNC Production Lines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Machine Learning Models for Minimizing Downtime through Operator Task Scheduling in CNC Production Lines</dc:title>
  <dc:creator>Özsan Kaan</dc:creator>
  <cp:lastModifiedBy>Özsan Kaan</cp:lastModifiedBy>
  <cp:revision>9</cp:revision>
  <dcterms:created xsi:type="dcterms:W3CDTF">2025-05-27T04:19:51Z</dcterms:created>
  <dcterms:modified xsi:type="dcterms:W3CDTF">2025-06-04T09:47:27Z</dcterms:modified>
</cp:coreProperties>
</file>