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8B5F8-2E42-4D38-82FB-3A833C1CF91D}" type="datetimeFigureOut">
              <a:rPr lang="en-GB" smtClean="0"/>
              <a:t>11/06/2024</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E30FB-21D0-4653-9AF1-7482D2173DAA}" type="slidenum">
              <a:rPr lang="en-GB" smtClean="0"/>
              <a:t>‹#›</a:t>
            </a:fld>
            <a:endParaRPr lang="en-GB"/>
          </a:p>
        </p:txBody>
      </p:sp>
    </p:spTree>
    <p:extLst>
      <p:ext uri="{BB962C8B-B14F-4D97-AF65-F5344CB8AC3E}">
        <p14:creationId xmlns:p14="http://schemas.microsoft.com/office/powerpoint/2010/main" val="10056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719E30FB-21D0-4653-9AF1-7482D2173DAA}" type="slidenum">
              <a:rPr lang="en-GB" smtClean="0"/>
              <a:t>1</a:t>
            </a:fld>
            <a:endParaRPr lang="en-GB"/>
          </a:p>
        </p:txBody>
      </p:sp>
    </p:spTree>
    <p:extLst>
      <p:ext uri="{BB962C8B-B14F-4D97-AF65-F5344CB8AC3E}">
        <p14:creationId xmlns:p14="http://schemas.microsoft.com/office/powerpoint/2010/main" val="331874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8C9BAA-C095-DB89-AB5A-16EEEBA4648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GB"/>
          </a:p>
        </p:txBody>
      </p:sp>
      <p:sp>
        <p:nvSpPr>
          <p:cNvPr id="3" name="Alt Başlık 2">
            <a:extLst>
              <a:ext uri="{FF2B5EF4-FFF2-40B4-BE49-F238E27FC236}">
                <a16:creationId xmlns:a16="http://schemas.microsoft.com/office/drawing/2014/main" id="{52F42685-E1F2-6298-AC20-69D9878C9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GB"/>
          </a:p>
        </p:txBody>
      </p:sp>
      <p:sp>
        <p:nvSpPr>
          <p:cNvPr id="4" name="Veri Yer Tutucusu 3">
            <a:extLst>
              <a:ext uri="{FF2B5EF4-FFF2-40B4-BE49-F238E27FC236}">
                <a16:creationId xmlns:a16="http://schemas.microsoft.com/office/drawing/2014/main" id="{4065ECA3-7777-33F7-D5A8-2421B1C54477}"/>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EA2E5E02-34E6-94ED-9A80-3C6C1E042EFF}"/>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36D9612C-01DA-3CDD-0A6C-6B19C94612CB}"/>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89045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79DBD-49A7-9C31-E724-A3FED295EDEF}"/>
              </a:ext>
            </a:extLst>
          </p:cNvPr>
          <p:cNvSpPr>
            <a:spLocks noGrp="1"/>
          </p:cNvSpPr>
          <p:nvPr>
            <p:ph type="title"/>
          </p:nvPr>
        </p:nvSpPr>
        <p:spPr/>
        <p:txBody>
          <a:bodyPr/>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AA6CE3E4-6908-FCB8-C51C-F9F8E2348FB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49B1D6AA-81DF-FC3A-502C-1E482BBCAB92}"/>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CBFE74AC-99A4-1D0A-B5BD-8DE9A9C78917}"/>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8E3A66E1-09CC-031E-3F05-5A2B56D19CD6}"/>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429274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ECFC605-2BB7-27A6-92AE-3FC36B9F8B3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670C4CFE-91D3-E340-9D49-DE7B753DD8F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308610BA-3724-6938-BA45-66CC60C88979}"/>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2163FBA1-7B9D-D7FD-CF8F-9CB372DC4ADC}"/>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A7FDA341-1382-0D3C-EEBE-A66E9D247DEC}"/>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19277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F2561B-15FC-6F52-1737-FBCEC8B1BF6F}"/>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78C13DD7-FF1A-56C5-7AAB-5D64A7D8235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0134A3B2-EB6E-62C2-B4DC-3CAF57C8FF29}"/>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BA30F0B5-8D00-55D7-A966-0BF9BB514A28}"/>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344D77FD-E403-1E7E-9BCA-D936E0DBB7F2}"/>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185428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B2B70D-4CA8-ED42-42E0-96A5B53DF2D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64C1DEF7-CA88-FD74-5F69-756EEB09B1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2C6C7AF-86A4-5ED9-88D7-26C6AAEEE1D6}"/>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98FE5B39-A6B4-AA43-4AD2-36796481D5B8}"/>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88896BE3-26DA-0188-8006-545D6F021EE2}"/>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58138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6A30B2-725D-4A25-9C14-AE03C553CEBB}"/>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16725845-2764-8AF8-C09C-6FCCABE230A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İçerik Yer Tutucusu 3">
            <a:extLst>
              <a:ext uri="{FF2B5EF4-FFF2-40B4-BE49-F238E27FC236}">
                <a16:creationId xmlns:a16="http://schemas.microsoft.com/office/drawing/2014/main" id="{A5E67A97-BD1A-333C-7023-AD480D088F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Veri Yer Tutucusu 4">
            <a:extLst>
              <a:ext uri="{FF2B5EF4-FFF2-40B4-BE49-F238E27FC236}">
                <a16:creationId xmlns:a16="http://schemas.microsoft.com/office/drawing/2014/main" id="{1B732D7F-FBAE-D22D-6D7A-A990CFF46B11}"/>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6" name="Alt Bilgi Yer Tutucusu 5">
            <a:extLst>
              <a:ext uri="{FF2B5EF4-FFF2-40B4-BE49-F238E27FC236}">
                <a16:creationId xmlns:a16="http://schemas.microsoft.com/office/drawing/2014/main" id="{053AE0C9-1701-3EE3-6D34-F8E546118802}"/>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5D4C5941-A897-776D-D0EB-5C657FE4A10F}"/>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63820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639C-4F26-A087-B923-74EA39589A8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95839D39-D1CE-D779-1A7F-ACDBFCC94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68A0B24-502D-B22D-39D3-586C61F8C3F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Metin Yer Tutucusu 4">
            <a:extLst>
              <a:ext uri="{FF2B5EF4-FFF2-40B4-BE49-F238E27FC236}">
                <a16:creationId xmlns:a16="http://schemas.microsoft.com/office/drawing/2014/main" id="{4363AD5B-9F95-CB21-19EC-8105A4F31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9EE3F9D-9C9A-6B02-E57B-C43E7B36568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7" name="Veri Yer Tutucusu 6">
            <a:extLst>
              <a:ext uri="{FF2B5EF4-FFF2-40B4-BE49-F238E27FC236}">
                <a16:creationId xmlns:a16="http://schemas.microsoft.com/office/drawing/2014/main" id="{F1B16BE0-D1C8-B627-6BA3-0A2A03167E34}"/>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8" name="Alt Bilgi Yer Tutucusu 7">
            <a:extLst>
              <a:ext uri="{FF2B5EF4-FFF2-40B4-BE49-F238E27FC236}">
                <a16:creationId xmlns:a16="http://schemas.microsoft.com/office/drawing/2014/main" id="{2F13445E-9370-A6F7-666D-0EBC97009EDD}"/>
              </a:ext>
            </a:extLst>
          </p:cNvPr>
          <p:cNvSpPr>
            <a:spLocks noGrp="1"/>
          </p:cNvSpPr>
          <p:nvPr>
            <p:ph type="ftr" sz="quarter" idx="11"/>
          </p:nvPr>
        </p:nvSpPr>
        <p:spPr/>
        <p:txBody>
          <a:bodyPr/>
          <a:lstStyle/>
          <a:p>
            <a:endParaRPr lang="en-GB"/>
          </a:p>
        </p:txBody>
      </p:sp>
      <p:sp>
        <p:nvSpPr>
          <p:cNvPr id="9" name="Slayt Numarası Yer Tutucusu 8">
            <a:extLst>
              <a:ext uri="{FF2B5EF4-FFF2-40B4-BE49-F238E27FC236}">
                <a16:creationId xmlns:a16="http://schemas.microsoft.com/office/drawing/2014/main" id="{28CF9816-338C-2595-9377-EC9AB199D67F}"/>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79063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A2A80-A43D-A843-A520-5F6B525C7888}"/>
              </a:ext>
            </a:extLst>
          </p:cNvPr>
          <p:cNvSpPr>
            <a:spLocks noGrp="1"/>
          </p:cNvSpPr>
          <p:nvPr>
            <p:ph type="title"/>
          </p:nvPr>
        </p:nvSpPr>
        <p:spPr/>
        <p:txBody>
          <a:bodyPr/>
          <a:lstStyle/>
          <a:p>
            <a:r>
              <a:rPr lang="tr-TR"/>
              <a:t>Asıl başlık stilini düzenlemek için tıklayın</a:t>
            </a:r>
            <a:endParaRPr lang="en-GB"/>
          </a:p>
        </p:txBody>
      </p:sp>
      <p:sp>
        <p:nvSpPr>
          <p:cNvPr id="3" name="Veri Yer Tutucusu 2">
            <a:extLst>
              <a:ext uri="{FF2B5EF4-FFF2-40B4-BE49-F238E27FC236}">
                <a16:creationId xmlns:a16="http://schemas.microsoft.com/office/drawing/2014/main" id="{D6A11BD8-FDBF-F0F4-4859-5266533A0836}"/>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4" name="Alt Bilgi Yer Tutucusu 3">
            <a:extLst>
              <a:ext uri="{FF2B5EF4-FFF2-40B4-BE49-F238E27FC236}">
                <a16:creationId xmlns:a16="http://schemas.microsoft.com/office/drawing/2014/main" id="{81B90AF5-EC40-B5F0-FBA2-9376125A4D99}"/>
              </a:ext>
            </a:extLst>
          </p:cNvPr>
          <p:cNvSpPr>
            <a:spLocks noGrp="1"/>
          </p:cNvSpPr>
          <p:nvPr>
            <p:ph type="ftr" sz="quarter" idx="11"/>
          </p:nvPr>
        </p:nvSpPr>
        <p:spPr/>
        <p:txBody>
          <a:bodyPr/>
          <a:lstStyle/>
          <a:p>
            <a:endParaRPr lang="en-GB"/>
          </a:p>
        </p:txBody>
      </p:sp>
      <p:sp>
        <p:nvSpPr>
          <p:cNvPr id="5" name="Slayt Numarası Yer Tutucusu 4">
            <a:extLst>
              <a:ext uri="{FF2B5EF4-FFF2-40B4-BE49-F238E27FC236}">
                <a16:creationId xmlns:a16="http://schemas.microsoft.com/office/drawing/2014/main" id="{B914DAD2-049A-228C-F893-AFAA765AE840}"/>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3998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F01DB24-09B9-8F40-509F-5B9533A494C9}"/>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3" name="Alt Bilgi Yer Tutucusu 2">
            <a:extLst>
              <a:ext uri="{FF2B5EF4-FFF2-40B4-BE49-F238E27FC236}">
                <a16:creationId xmlns:a16="http://schemas.microsoft.com/office/drawing/2014/main" id="{A830A39B-927B-E048-40C9-B8CFE7267AB4}"/>
              </a:ext>
            </a:extLst>
          </p:cNvPr>
          <p:cNvSpPr>
            <a:spLocks noGrp="1"/>
          </p:cNvSpPr>
          <p:nvPr>
            <p:ph type="ftr" sz="quarter" idx="11"/>
          </p:nvPr>
        </p:nvSpPr>
        <p:spPr/>
        <p:txBody>
          <a:bodyPr/>
          <a:lstStyle/>
          <a:p>
            <a:endParaRPr lang="en-GB"/>
          </a:p>
        </p:txBody>
      </p:sp>
      <p:sp>
        <p:nvSpPr>
          <p:cNvPr id="4" name="Slayt Numarası Yer Tutucusu 3">
            <a:extLst>
              <a:ext uri="{FF2B5EF4-FFF2-40B4-BE49-F238E27FC236}">
                <a16:creationId xmlns:a16="http://schemas.microsoft.com/office/drawing/2014/main" id="{CE13DFBF-682B-CABF-8AD3-F04B99B2D00E}"/>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91283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90F78B-B0CF-8101-F091-666EA12443B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2BBF4911-F450-8D8F-33B7-A44D706E1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Metin Yer Tutucusu 3">
            <a:extLst>
              <a:ext uri="{FF2B5EF4-FFF2-40B4-BE49-F238E27FC236}">
                <a16:creationId xmlns:a16="http://schemas.microsoft.com/office/drawing/2014/main" id="{CBF0BAEC-5355-1CF5-1873-A25C8773F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8A07399-B00D-F3AD-5B50-64FF836A27C3}"/>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6" name="Alt Bilgi Yer Tutucusu 5">
            <a:extLst>
              <a:ext uri="{FF2B5EF4-FFF2-40B4-BE49-F238E27FC236}">
                <a16:creationId xmlns:a16="http://schemas.microsoft.com/office/drawing/2014/main" id="{D2919733-14BB-3EB6-3EC9-7409757183A5}"/>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FA434A78-20F4-3790-D94B-501F0065E0EC}"/>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35108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B8A19-8F6B-AEE4-7CF3-077EFA09C66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Resim Yer Tutucusu 2">
            <a:extLst>
              <a:ext uri="{FF2B5EF4-FFF2-40B4-BE49-F238E27FC236}">
                <a16:creationId xmlns:a16="http://schemas.microsoft.com/office/drawing/2014/main" id="{E2947488-C6C5-7C9A-9D27-E2E4452D0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a:extLst>
              <a:ext uri="{FF2B5EF4-FFF2-40B4-BE49-F238E27FC236}">
                <a16:creationId xmlns:a16="http://schemas.microsoft.com/office/drawing/2014/main" id="{88A575C1-AF3C-985F-6BD9-4AD7CFCCA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85F61BA-1E87-9B42-4D25-731C4F9635E0}"/>
              </a:ext>
            </a:extLst>
          </p:cNvPr>
          <p:cNvSpPr>
            <a:spLocks noGrp="1"/>
          </p:cNvSpPr>
          <p:nvPr>
            <p:ph type="dt" sz="half" idx="10"/>
          </p:nvPr>
        </p:nvSpPr>
        <p:spPr/>
        <p:txBody>
          <a:bodyPr/>
          <a:lstStyle/>
          <a:p>
            <a:fld id="{8CDB78F1-DC2A-4E09-B67A-15EDDF7DDF38}" type="datetimeFigureOut">
              <a:rPr lang="en-GB" smtClean="0"/>
              <a:t>11/06/2024</a:t>
            </a:fld>
            <a:endParaRPr lang="en-GB"/>
          </a:p>
        </p:txBody>
      </p:sp>
      <p:sp>
        <p:nvSpPr>
          <p:cNvPr id="6" name="Alt Bilgi Yer Tutucusu 5">
            <a:extLst>
              <a:ext uri="{FF2B5EF4-FFF2-40B4-BE49-F238E27FC236}">
                <a16:creationId xmlns:a16="http://schemas.microsoft.com/office/drawing/2014/main" id="{9851C88F-3F9A-E305-8FD3-975D9C81C8A8}"/>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57AE0B6E-C6AF-9FEC-3739-F15EEACF967B}"/>
              </a:ext>
            </a:extLst>
          </p:cNvPr>
          <p:cNvSpPr>
            <a:spLocks noGrp="1"/>
          </p:cNvSpPr>
          <p:nvPr>
            <p:ph type="sldNum" sz="quarter" idx="12"/>
          </p:nvPr>
        </p:nvSpPr>
        <p:spPr/>
        <p:txBody>
          <a:bodyPr/>
          <a:lstStyle/>
          <a:p>
            <a:fld id="{0AE79801-C470-4720-8DFD-9BF5226C025B}" type="slidenum">
              <a:rPr lang="en-GB" smtClean="0"/>
              <a:t>‹#›</a:t>
            </a:fld>
            <a:endParaRPr lang="en-GB"/>
          </a:p>
        </p:txBody>
      </p:sp>
    </p:spTree>
    <p:extLst>
      <p:ext uri="{BB962C8B-B14F-4D97-AF65-F5344CB8AC3E}">
        <p14:creationId xmlns:p14="http://schemas.microsoft.com/office/powerpoint/2010/main" val="371396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C5CF2F3-E33E-08B9-DDE0-EA5B4DE48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485FA935-4CF6-62DE-96AC-52CB225E4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85EED0E3-52F0-B26A-8152-D60DAACB4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DB78F1-DC2A-4E09-B67A-15EDDF7DDF38}" type="datetimeFigureOut">
              <a:rPr lang="en-GB" smtClean="0"/>
              <a:t>11/06/2024</a:t>
            </a:fld>
            <a:endParaRPr lang="en-GB"/>
          </a:p>
        </p:txBody>
      </p:sp>
      <p:sp>
        <p:nvSpPr>
          <p:cNvPr id="5" name="Alt Bilgi Yer Tutucusu 4">
            <a:extLst>
              <a:ext uri="{FF2B5EF4-FFF2-40B4-BE49-F238E27FC236}">
                <a16:creationId xmlns:a16="http://schemas.microsoft.com/office/drawing/2014/main" id="{FE51D4BD-E3FB-041C-FC37-020F8CBCB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ayt Numarası Yer Tutucusu 5">
            <a:extLst>
              <a:ext uri="{FF2B5EF4-FFF2-40B4-BE49-F238E27FC236}">
                <a16:creationId xmlns:a16="http://schemas.microsoft.com/office/drawing/2014/main" id="{D8E4066E-5FDD-C1E7-4184-D9E73FB5C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E79801-C470-4720-8DFD-9BF5226C025B}" type="slidenum">
              <a:rPr lang="en-GB" smtClean="0"/>
              <a:t>‹#›</a:t>
            </a:fld>
            <a:endParaRPr lang="en-GB"/>
          </a:p>
        </p:txBody>
      </p:sp>
    </p:spTree>
    <p:extLst>
      <p:ext uri="{BB962C8B-B14F-4D97-AF65-F5344CB8AC3E}">
        <p14:creationId xmlns:p14="http://schemas.microsoft.com/office/powerpoint/2010/main" val="77605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emini.google.com/app/487db94270da6566?hl=tr" TargetMode="External"/><Relationship Id="rId2" Type="http://schemas.openxmlformats.org/officeDocument/2006/relationships/hyperlink" Target="http://www.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4" name="Rectangle 317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4DF8EEA-D1BC-72E9-6C93-7696268B5066}"/>
              </a:ext>
            </a:extLst>
          </p:cNvPr>
          <p:cNvSpPr>
            <a:spLocks noGrp="1"/>
          </p:cNvSpPr>
          <p:nvPr>
            <p:ph type="ctrTitle"/>
          </p:nvPr>
        </p:nvSpPr>
        <p:spPr>
          <a:xfrm>
            <a:off x="890338" y="640080"/>
            <a:ext cx="3734014" cy="3566160"/>
          </a:xfrm>
        </p:spPr>
        <p:txBody>
          <a:bodyPr anchor="b">
            <a:normAutofit/>
          </a:bodyPr>
          <a:lstStyle/>
          <a:p>
            <a:pPr algn="l"/>
            <a:r>
              <a:rPr lang="tr-TR" sz="2200" b="1"/>
              <a:t>CSE_445_Image_Processing </a:t>
            </a:r>
            <a:br>
              <a:rPr lang="tr-TR" sz="2200" b="1"/>
            </a:br>
            <a:r>
              <a:rPr lang="tr-TR" sz="2200" b="1"/>
              <a:t>Final Project Submission</a:t>
            </a:r>
            <a:br>
              <a:rPr lang="tr-TR" sz="2200" b="1"/>
            </a:br>
            <a:endParaRPr lang="en-GB" sz="2200" b="1" dirty="0"/>
          </a:p>
        </p:txBody>
      </p:sp>
      <p:sp>
        <p:nvSpPr>
          <p:cNvPr id="3" name="Alt Başlık 2">
            <a:extLst>
              <a:ext uri="{FF2B5EF4-FFF2-40B4-BE49-F238E27FC236}">
                <a16:creationId xmlns:a16="http://schemas.microsoft.com/office/drawing/2014/main" id="{5A0BA52C-8039-081B-B3BE-DBF0D89A8239}"/>
              </a:ext>
            </a:extLst>
          </p:cNvPr>
          <p:cNvSpPr>
            <a:spLocks noGrp="1"/>
          </p:cNvSpPr>
          <p:nvPr>
            <p:ph type="subTitle" idx="1"/>
          </p:nvPr>
        </p:nvSpPr>
        <p:spPr>
          <a:xfrm>
            <a:off x="890339" y="4636008"/>
            <a:ext cx="3734014" cy="1572768"/>
          </a:xfrm>
        </p:spPr>
        <p:txBody>
          <a:bodyPr>
            <a:normAutofit/>
          </a:bodyPr>
          <a:lstStyle/>
          <a:p>
            <a:pPr algn="l"/>
            <a:r>
              <a:rPr lang="tr-TR" b="1"/>
              <a:t>Tuna Bahadır 220610018</a:t>
            </a:r>
          </a:p>
          <a:p>
            <a:pPr algn="l"/>
            <a:r>
              <a:rPr lang="tr-TR" b="1"/>
              <a:t>Kaan Türk 220611028</a:t>
            </a:r>
            <a:endParaRPr lang="en-GB" b="1" dirty="0"/>
          </a:p>
        </p:txBody>
      </p:sp>
      <p:sp>
        <p:nvSpPr>
          <p:cNvPr id="317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Resim 22" descr="insan yüzü, kişi, şahıs, giyim, selfi, özçekim içeren bir resim&#10;&#10;Açıklama otomatik olarak oluşturuldu">
            <a:extLst>
              <a:ext uri="{FF2B5EF4-FFF2-40B4-BE49-F238E27FC236}">
                <a16:creationId xmlns:a16="http://schemas.microsoft.com/office/drawing/2014/main" id="{1AF0633D-0B30-FCA0-E940-F41F32C24A5C}"/>
              </a:ext>
            </a:extLst>
          </p:cNvPr>
          <p:cNvPicPr>
            <a:picLocks noChangeAspect="1"/>
          </p:cNvPicPr>
          <p:nvPr/>
        </p:nvPicPr>
        <p:blipFill rotWithShape="1">
          <a:blip r:embed="rId3">
            <a:extLst>
              <a:ext uri="{28A0092B-C50C-407E-A947-70E740481C1C}">
                <a14:useLocalDpi xmlns:a14="http://schemas.microsoft.com/office/drawing/2010/main" val="0"/>
              </a:ext>
            </a:extLst>
          </a:blip>
          <a:srcRect t="13835" r="-1" b="3008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917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6980CE-3B31-84CA-E2F8-11FD577DA15E}"/>
              </a:ext>
            </a:extLst>
          </p:cNvPr>
          <p:cNvSpPr>
            <a:spLocks noGrp="1"/>
          </p:cNvSpPr>
          <p:nvPr>
            <p:ph type="title"/>
          </p:nvPr>
        </p:nvSpPr>
        <p:spPr>
          <a:xfrm>
            <a:off x="761800" y="762001"/>
            <a:ext cx="5334197" cy="1708242"/>
          </a:xfrm>
        </p:spPr>
        <p:txBody>
          <a:bodyPr anchor="ctr">
            <a:normAutofit/>
          </a:bodyPr>
          <a:lstStyle/>
          <a:p>
            <a:r>
              <a:rPr lang="tr-TR" sz="4000"/>
              <a:t>Problem Definition</a:t>
            </a:r>
            <a:endParaRPr lang="en-GB" sz="4000"/>
          </a:p>
        </p:txBody>
      </p:sp>
      <p:sp>
        <p:nvSpPr>
          <p:cNvPr id="3" name="İçerik Yer Tutucusu 2">
            <a:extLst>
              <a:ext uri="{FF2B5EF4-FFF2-40B4-BE49-F238E27FC236}">
                <a16:creationId xmlns:a16="http://schemas.microsoft.com/office/drawing/2014/main" id="{6B6436C0-74BA-7718-2661-C464CA5DA224}"/>
              </a:ext>
            </a:extLst>
          </p:cNvPr>
          <p:cNvSpPr>
            <a:spLocks noGrp="1"/>
          </p:cNvSpPr>
          <p:nvPr>
            <p:ph idx="1"/>
          </p:nvPr>
        </p:nvSpPr>
        <p:spPr>
          <a:xfrm>
            <a:off x="761800" y="2470244"/>
            <a:ext cx="5334197" cy="3769835"/>
          </a:xfrm>
        </p:spPr>
        <p:txBody>
          <a:bodyPr anchor="ctr">
            <a:normAutofit/>
          </a:bodyPr>
          <a:lstStyle/>
          <a:p>
            <a:r>
              <a:rPr lang="en-GB" sz="1400" b="1" i="0">
                <a:effectLst/>
                <a:latin typeface="inherit"/>
              </a:rPr>
              <a:t>Overview:</a:t>
            </a:r>
            <a:r>
              <a:rPr lang="en-GB" sz="1400" b="0" i="0">
                <a:effectLst/>
                <a:latin typeface="inherit"/>
              </a:rPr>
              <a:t> Counterfeit drugs pose a global health threat. These counterfeit drugs can lead to patients receiving incorrect diagnosis and treatment, antibiotic resistance, and even death. Detecting counterfeit drugs is crucial for protecting public health. </a:t>
            </a:r>
            <a:endParaRPr lang="tr-TR" sz="1400" b="0" i="0">
              <a:effectLst/>
              <a:latin typeface="inherit"/>
            </a:endParaRPr>
          </a:p>
          <a:p>
            <a:r>
              <a:rPr lang="en-GB" sz="1400" b="0" i="0">
                <a:effectLst/>
                <a:latin typeface="inherit"/>
              </a:rPr>
              <a:t>Current Problems: </a:t>
            </a:r>
            <a:endParaRPr lang="tr-TR" sz="1400" b="0" i="0">
              <a:effectLst/>
              <a:latin typeface="inherit"/>
            </a:endParaRPr>
          </a:p>
          <a:p>
            <a:r>
              <a:rPr lang="en-GB" sz="1400" b="1" i="0">
                <a:effectLst/>
                <a:latin typeface="inherit"/>
              </a:rPr>
              <a:t>Manual barcode verification: </a:t>
            </a:r>
            <a:r>
              <a:rPr lang="en-GB" sz="1400" b="0" i="0">
                <a:effectLst/>
                <a:latin typeface="inherit"/>
              </a:rPr>
              <a:t>The traditional method of detecting counterfeit drugs is manual barcode verification by pharmacists. This method is time-consuming, prone to errors, and difficult to implement on a large scale. </a:t>
            </a:r>
            <a:endParaRPr lang="tr-TR" sz="1400" b="0" i="0">
              <a:effectLst/>
              <a:latin typeface="inherit"/>
            </a:endParaRPr>
          </a:p>
          <a:p>
            <a:r>
              <a:rPr lang="en-GB" sz="1400" b="1" i="0">
                <a:effectLst/>
                <a:latin typeface="inherit"/>
              </a:rPr>
              <a:t>Lack of a database: </a:t>
            </a:r>
            <a:r>
              <a:rPr lang="en-GB" sz="1400" b="0" i="0">
                <a:effectLst/>
                <a:latin typeface="inherit"/>
              </a:rPr>
              <a:t>There is a lack of a central database containing information about counterfeit drugs. This makes it difficult to detect and track counterfeit drugs. </a:t>
            </a:r>
            <a:endParaRPr lang="tr-TR" sz="1400" b="0" i="0">
              <a:effectLst/>
              <a:latin typeface="inherit"/>
            </a:endParaRPr>
          </a:p>
          <a:p>
            <a:r>
              <a:rPr lang="en-GB" sz="1400" b="1" i="0">
                <a:effectLst/>
                <a:latin typeface="inherit"/>
              </a:rPr>
              <a:t>Easily counterfeitable barcodes: </a:t>
            </a:r>
            <a:r>
              <a:rPr lang="en-GB" sz="1400" b="0" i="0">
                <a:effectLst/>
                <a:latin typeface="inherit"/>
              </a:rPr>
              <a:t>Counterfeit drug manufacturers can easily counterfeit original barcodes. This limits the effectiveness of counterfeit drug detection systems based on barcode verification.</a:t>
            </a:r>
          </a:p>
          <a:p>
            <a:endParaRPr lang="en-GB" sz="1400"/>
          </a:p>
        </p:txBody>
      </p:sp>
      <p:pic>
        <p:nvPicPr>
          <p:cNvPr id="5" name="Picture 4" descr="Close-up unopened pill packets">
            <a:extLst>
              <a:ext uri="{FF2B5EF4-FFF2-40B4-BE49-F238E27FC236}">
                <a16:creationId xmlns:a16="http://schemas.microsoft.com/office/drawing/2014/main" id="{9DBC306B-D2BE-7002-4A57-A6BF75026D01}"/>
              </a:ext>
            </a:extLst>
          </p:cNvPr>
          <p:cNvPicPr>
            <a:picLocks noChangeAspect="1"/>
          </p:cNvPicPr>
          <p:nvPr/>
        </p:nvPicPr>
        <p:blipFill rotWithShape="1">
          <a:blip r:embed="rId2"/>
          <a:srcRect l="27496" r="21443"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3671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ıbbi testlere hazır bir dizi numune">
            <a:extLst>
              <a:ext uri="{FF2B5EF4-FFF2-40B4-BE49-F238E27FC236}">
                <a16:creationId xmlns:a16="http://schemas.microsoft.com/office/drawing/2014/main" id="{849D26A4-FD9F-27A2-D6D4-2C962D85AA14}"/>
              </a:ext>
            </a:extLst>
          </p:cNvPr>
          <p:cNvPicPr>
            <a:picLocks noChangeAspect="1"/>
          </p:cNvPicPr>
          <p:nvPr/>
        </p:nvPicPr>
        <p:blipFill rotWithShape="1">
          <a:blip r:embed="rId2"/>
          <a:srcRect l="33410"/>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5314906-A462-938F-AF20-D9DD22F67B30}"/>
              </a:ext>
            </a:extLst>
          </p:cNvPr>
          <p:cNvSpPr>
            <a:spLocks noGrp="1"/>
          </p:cNvSpPr>
          <p:nvPr>
            <p:ph type="title"/>
          </p:nvPr>
        </p:nvSpPr>
        <p:spPr>
          <a:xfrm>
            <a:off x="761801" y="328512"/>
            <a:ext cx="4778387" cy="1628970"/>
          </a:xfrm>
        </p:spPr>
        <p:txBody>
          <a:bodyPr anchor="ctr">
            <a:normAutofit/>
          </a:bodyPr>
          <a:lstStyle/>
          <a:p>
            <a:r>
              <a:rPr lang="tr-TR" sz="4000"/>
              <a:t>Problem Solution</a:t>
            </a:r>
            <a:endParaRPr lang="en-GB" sz="4000"/>
          </a:p>
        </p:txBody>
      </p:sp>
      <p:sp>
        <p:nvSpPr>
          <p:cNvPr id="3" name="İçerik Yer Tutucusu 2">
            <a:extLst>
              <a:ext uri="{FF2B5EF4-FFF2-40B4-BE49-F238E27FC236}">
                <a16:creationId xmlns:a16="http://schemas.microsoft.com/office/drawing/2014/main" id="{218E803F-106F-9748-1429-3EB178049BC5}"/>
              </a:ext>
            </a:extLst>
          </p:cNvPr>
          <p:cNvSpPr>
            <a:spLocks noGrp="1"/>
          </p:cNvSpPr>
          <p:nvPr>
            <p:ph idx="1"/>
          </p:nvPr>
        </p:nvSpPr>
        <p:spPr>
          <a:xfrm>
            <a:off x="761801" y="2884929"/>
            <a:ext cx="4659756" cy="3374137"/>
          </a:xfrm>
        </p:spPr>
        <p:txBody>
          <a:bodyPr anchor="ctr">
            <a:normAutofit/>
          </a:bodyPr>
          <a:lstStyle/>
          <a:p>
            <a:pPr marL="0" indent="0">
              <a:buNone/>
            </a:pPr>
            <a:r>
              <a:rPr lang="tr-TR" sz="1300" b="1" dirty="0">
                <a:latin typeface="inherit"/>
              </a:rPr>
              <a:t>      </a:t>
            </a:r>
            <a:r>
              <a:rPr lang="en-GB" sz="1300" b="1" i="0" dirty="0">
                <a:effectLst/>
                <a:latin typeface="inherit"/>
              </a:rPr>
              <a:t>Proposed Solution: </a:t>
            </a:r>
            <a:endParaRPr lang="tr-TR" sz="1300" b="1" i="0" dirty="0">
              <a:effectLst/>
              <a:latin typeface="inherit"/>
            </a:endParaRPr>
          </a:p>
          <a:p>
            <a:r>
              <a:rPr lang="en-GB" sz="1300" b="0" i="0" dirty="0">
                <a:effectLst/>
                <a:latin typeface="inherit"/>
              </a:rPr>
              <a:t>A barcode comparison solution can help improve counterfeit drug detection by addressing these issues. </a:t>
            </a:r>
            <a:endParaRPr lang="tr-TR" sz="1300" b="0" i="0" dirty="0">
              <a:effectLst/>
              <a:latin typeface="inherit"/>
            </a:endParaRPr>
          </a:p>
          <a:p>
            <a:r>
              <a:rPr lang="en-GB" sz="1300" b="0" i="0" dirty="0">
                <a:effectLst/>
                <a:latin typeface="inherit"/>
              </a:rPr>
              <a:t>This solution would consist of the following: </a:t>
            </a:r>
            <a:endParaRPr lang="tr-TR" sz="1300" b="0" i="0" dirty="0">
              <a:effectLst/>
              <a:latin typeface="inherit"/>
            </a:endParaRPr>
          </a:p>
          <a:p>
            <a:r>
              <a:rPr lang="en-GB" sz="1300" b="1" i="0" dirty="0">
                <a:effectLst/>
                <a:latin typeface="inherit"/>
              </a:rPr>
              <a:t>Automatic barcode reading: </a:t>
            </a:r>
            <a:r>
              <a:rPr lang="en-GB" sz="1300" b="0" i="0" dirty="0">
                <a:effectLst/>
                <a:latin typeface="inherit"/>
              </a:rPr>
              <a:t>An automatic barcode reader will be able to read the barcodes of drugs quickly and accurately. </a:t>
            </a:r>
            <a:endParaRPr lang="tr-TR" sz="1300" b="0" i="0" dirty="0">
              <a:effectLst/>
              <a:latin typeface="inherit"/>
            </a:endParaRPr>
          </a:p>
          <a:p>
            <a:r>
              <a:rPr lang="en-GB" sz="1300" b="1" i="0" dirty="0">
                <a:effectLst/>
                <a:latin typeface="inherit"/>
              </a:rPr>
              <a:t>Central database: </a:t>
            </a:r>
            <a:r>
              <a:rPr lang="en-GB" sz="1300" b="0" i="0" dirty="0">
                <a:effectLst/>
                <a:latin typeface="inherit"/>
              </a:rPr>
              <a:t>A central database containing information about counterfeit drugs will be created. This database will be compared to the barcodes read by the automatic barcode reader. </a:t>
            </a:r>
            <a:endParaRPr lang="tr-TR" sz="1300" b="0" i="0" dirty="0">
              <a:effectLst/>
              <a:latin typeface="inherit"/>
            </a:endParaRPr>
          </a:p>
          <a:p>
            <a:r>
              <a:rPr lang="en-GB" sz="1300" b="1" i="0" dirty="0">
                <a:effectLst/>
                <a:latin typeface="inherit"/>
              </a:rPr>
              <a:t>Advanced barcode verification algorithms: </a:t>
            </a:r>
            <a:r>
              <a:rPr lang="en-GB" sz="1300" b="0" i="0" dirty="0">
                <a:effectLst/>
                <a:latin typeface="inherit"/>
              </a:rPr>
              <a:t>Advanced barcode verification algorithms will be developed to distinguish original barcodes from counterfeit ones. </a:t>
            </a:r>
            <a:endParaRPr lang="tr-TR" sz="1300" b="0" i="0" dirty="0">
              <a:effectLst/>
              <a:latin typeface="inherit"/>
            </a:endParaRPr>
          </a:p>
          <a:p>
            <a:endParaRPr lang="en-GB" sz="1300" dirty="0"/>
          </a:p>
        </p:txBody>
      </p:sp>
    </p:spTree>
    <p:extLst>
      <p:ext uri="{BB962C8B-B14F-4D97-AF65-F5344CB8AC3E}">
        <p14:creationId xmlns:p14="http://schemas.microsoft.com/office/powerpoint/2010/main" val="183761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935EE0-73AA-CC90-E7FB-38764AA47CB8}"/>
              </a:ext>
            </a:extLst>
          </p:cNvPr>
          <p:cNvSpPr>
            <a:spLocks noGrp="1"/>
          </p:cNvSpPr>
          <p:nvPr>
            <p:ph type="title"/>
          </p:nvPr>
        </p:nvSpPr>
        <p:spPr>
          <a:xfrm>
            <a:off x="804672" y="802955"/>
            <a:ext cx="4977976" cy="1454051"/>
          </a:xfrm>
        </p:spPr>
        <p:txBody>
          <a:bodyPr>
            <a:normAutofit/>
          </a:bodyPr>
          <a:lstStyle/>
          <a:p>
            <a:r>
              <a:rPr lang="tr-TR" sz="3600">
                <a:solidFill>
                  <a:schemeClr val="tx2"/>
                </a:solidFill>
              </a:rPr>
              <a:t>Benefits and Conclusion</a:t>
            </a:r>
            <a:endParaRPr lang="en-GB" sz="3600">
              <a:solidFill>
                <a:schemeClr val="tx2"/>
              </a:solidFill>
            </a:endParaRPr>
          </a:p>
        </p:txBody>
      </p:sp>
      <p:sp>
        <p:nvSpPr>
          <p:cNvPr id="3" name="İçerik Yer Tutucusu 2">
            <a:extLst>
              <a:ext uri="{FF2B5EF4-FFF2-40B4-BE49-F238E27FC236}">
                <a16:creationId xmlns:a16="http://schemas.microsoft.com/office/drawing/2014/main" id="{CFB1688B-18B8-986C-99D8-19DB9B834606}"/>
              </a:ext>
            </a:extLst>
          </p:cNvPr>
          <p:cNvSpPr>
            <a:spLocks noGrp="1"/>
          </p:cNvSpPr>
          <p:nvPr>
            <p:ph idx="1"/>
          </p:nvPr>
        </p:nvSpPr>
        <p:spPr>
          <a:xfrm>
            <a:off x="804672" y="2421682"/>
            <a:ext cx="4977578" cy="3639289"/>
          </a:xfrm>
        </p:spPr>
        <p:txBody>
          <a:bodyPr anchor="ctr">
            <a:normAutofit/>
          </a:bodyPr>
          <a:lstStyle/>
          <a:p>
            <a:pPr marL="0" indent="0">
              <a:buNone/>
            </a:pPr>
            <a:r>
              <a:rPr lang="tr-TR" sz="1400" b="1" i="0" dirty="0">
                <a:solidFill>
                  <a:schemeClr val="tx2"/>
                </a:solidFill>
                <a:effectLst/>
                <a:latin typeface="inherit"/>
              </a:rPr>
              <a:t>      Benefits:</a:t>
            </a:r>
          </a:p>
          <a:p>
            <a:r>
              <a:rPr lang="en-GB" sz="1400" b="0" i="0" dirty="0">
                <a:solidFill>
                  <a:schemeClr val="tx2"/>
                </a:solidFill>
                <a:effectLst/>
                <a:latin typeface="inherit"/>
              </a:rPr>
              <a:t>Improved efficiency: Counterfeit drug detection will be faster and more efficient with the use of automatic barcode reading and a central database. </a:t>
            </a:r>
            <a:endParaRPr lang="tr-TR" sz="1400" b="0" i="0" dirty="0">
              <a:solidFill>
                <a:schemeClr val="tx2"/>
              </a:solidFill>
              <a:effectLst/>
              <a:latin typeface="inherit"/>
            </a:endParaRPr>
          </a:p>
          <a:p>
            <a:r>
              <a:rPr lang="en-GB" sz="1400" b="0" i="0" dirty="0">
                <a:solidFill>
                  <a:schemeClr val="tx2"/>
                </a:solidFill>
                <a:effectLst/>
                <a:latin typeface="inherit"/>
              </a:rPr>
              <a:t>Increased accuracy: Counterfeit drug detection will be more accurate with the use of advanced barcode verification algorithms. Better tracking: A central database will help track the source of counterfeit drugs and apprehend counterfeiters. </a:t>
            </a:r>
            <a:endParaRPr lang="tr-TR" sz="1400" b="0" i="0" dirty="0">
              <a:solidFill>
                <a:schemeClr val="tx2"/>
              </a:solidFill>
              <a:effectLst/>
              <a:latin typeface="inherit"/>
            </a:endParaRPr>
          </a:p>
          <a:p>
            <a:pPr marL="0" indent="0">
              <a:buNone/>
            </a:pPr>
            <a:r>
              <a:rPr lang="tr-TR" sz="1400" b="1" i="0" dirty="0">
                <a:solidFill>
                  <a:schemeClr val="tx2"/>
                </a:solidFill>
                <a:effectLst/>
                <a:latin typeface="inherit"/>
              </a:rPr>
              <a:t>     </a:t>
            </a:r>
            <a:r>
              <a:rPr lang="en-GB" sz="1400" b="1" i="0" dirty="0">
                <a:solidFill>
                  <a:schemeClr val="tx2"/>
                </a:solidFill>
                <a:effectLst/>
                <a:latin typeface="inherit"/>
              </a:rPr>
              <a:t>Conclusion: </a:t>
            </a:r>
            <a:endParaRPr lang="tr-TR" sz="1400" b="1" i="0" dirty="0">
              <a:solidFill>
                <a:schemeClr val="tx2"/>
              </a:solidFill>
              <a:effectLst/>
              <a:latin typeface="inherit"/>
            </a:endParaRPr>
          </a:p>
          <a:p>
            <a:r>
              <a:rPr lang="en-GB" sz="1400" b="0" i="0" dirty="0">
                <a:solidFill>
                  <a:schemeClr val="tx2"/>
                </a:solidFill>
                <a:effectLst/>
                <a:latin typeface="inherit"/>
              </a:rPr>
              <a:t>A barcode comparison solution is a promising approach that can help improve counterfeit drug detection and protect public health. With automatic barcode reading, a central database, and advanced barcode verification algorithms, this solution can provide an effective tool in the fight against the global threat of counterfeit drugs.</a:t>
            </a:r>
          </a:p>
          <a:p>
            <a:endParaRPr lang="en-GB" sz="14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rkod">
            <a:extLst>
              <a:ext uri="{FF2B5EF4-FFF2-40B4-BE49-F238E27FC236}">
                <a16:creationId xmlns:a16="http://schemas.microsoft.com/office/drawing/2014/main" id="{DDFF5789-CC4E-672F-E75B-A067E6E58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4613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37D0DEA4-69D2-085E-8407-D5A9D1EAD18A}"/>
              </a:ext>
            </a:extLst>
          </p:cNvPr>
          <p:cNvSpPr>
            <a:spLocks noGrp="1"/>
          </p:cNvSpPr>
          <p:nvPr>
            <p:ph type="title"/>
          </p:nvPr>
        </p:nvSpPr>
        <p:spPr>
          <a:xfrm>
            <a:off x="640080" y="1243013"/>
            <a:ext cx="3855720" cy="4371974"/>
          </a:xfrm>
        </p:spPr>
        <p:txBody>
          <a:bodyPr>
            <a:normAutofit/>
          </a:bodyPr>
          <a:lstStyle/>
          <a:p>
            <a:r>
              <a:rPr lang="tr-TR" sz="3600">
                <a:solidFill>
                  <a:schemeClr val="tx2"/>
                </a:solidFill>
              </a:rPr>
              <a:t>Literature Review</a:t>
            </a:r>
            <a:endParaRPr lang="en-GB" sz="3600">
              <a:solidFill>
                <a:schemeClr val="tx2"/>
              </a:solidFill>
            </a:endParaRPr>
          </a:p>
        </p:txBody>
      </p:sp>
      <p:sp>
        <p:nvSpPr>
          <p:cNvPr id="3" name="İçerik Yer Tutucusu 2">
            <a:extLst>
              <a:ext uri="{FF2B5EF4-FFF2-40B4-BE49-F238E27FC236}">
                <a16:creationId xmlns:a16="http://schemas.microsoft.com/office/drawing/2014/main" id="{E0BF79FB-45D6-315B-BD49-18D75077D9D1}"/>
              </a:ext>
            </a:extLst>
          </p:cNvPr>
          <p:cNvSpPr>
            <a:spLocks noGrp="1"/>
          </p:cNvSpPr>
          <p:nvPr>
            <p:ph idx="1"/>
          </p:nvPr>
        </p:nvSpPr>
        <p:spPr>
          <a:xfrm>
            <a:off x="6172200" y="804672"/>
            <a:ext cx="5221224" cy="5230368"/>
          </a:xfrm>
        </p:spPr>
        <p:txBody>
          <a:bodyPr anchor="ctr">
            <a:normAutofit/>
          </a:bodyPr>
          <a:lstStyle/>
          <a:p>
            <a:pPr marL="0" indent="0">
              <a:buNone/>
            </a:pPr>
            <a:r>
              <a:rPr lang="tr-TR" sz="1300" b="1" i="0" dirty="0">
                <a:solidFill>
                  <a:schemeClr val="tx2"/>
                </a:solidFill>
                <a:effectLst/>
                <a:latin typeface="gg sans"/>
              </a:rPr>
              <a:t>      </a:t>
            </a:r>
            <a:r>
              <a:rPr lang="en-GB" sz="1300" b="1" i="0" dirty="0">
                <a:solidFill>
                  <a:schemeClr val="tx2"/>
                </a:solidFill>
                <a:effectLst/>
                <a:latin typeface="gg sans"/>
              </a:rPr>
              <a:t>Summaries of International Articles on Fake Medicine Detection using Image Processing </a:t>
            </a:r>
            <a:endParaRPr lang="tr-TR" sz="1300" b="1" i="0" dirty="0">
              <a:solidFill>
                <a:schemeClr val="tx2"/>
              </a:solidFill>
              <a:effectLst/>
              <a:latin typeface="gg sans"/>
            </a:endParaRPr>
          </a:p>
          <a:p>
            <a:r>
              <a:rPr lang="en-GB" sz="1300" b="1" i="0" dirty="0">
                <a:solidFill>
                  <a:schemeClr val="tx2"/>
                </a:solidFill>
                <a:effectLst/>
                <a:latin typeface="gg sans"/>
              </a:rPr>
              <a:t>Universal Detection Method: </a:t>
            </a:r>
            <a:r>
              <a:rPr lang="en-GB" sz="1300" b="0" i="0" dirty="0">
                <a:solidFill>
                  <a:schemeClr val="tx2"/>
                </a:solidFill>
                <a:effectLst/>
                <a:latin typeface="gg sans"/>
              </a:rPr>
              <a:t>An article published in "Sensors" presents a universal method for detecting fake images and adversarial examples. This method involves observing the output distribution differences between normal and fake samples, encompassing both detector training and online detection stages. Using CIFAR10 and CIFAR100 datasets, experiments demonstrated that the detector effectively generalizes across different model structures and accurately detects fake images. This method can be applied to detect fake medicines, potentially achieving high accuracy rates (MDPI). </a:t>
            </a:r>
            <a:endParaRPr lang="tr-TR" sz="1300" b="0" i="0" dirty="0">
              <a:solidFill>
                <a:schemeClr val="tx2"/>
              </a:solidFill>
              <a:effectLst/>
              <a:latin typeface="gg sans"/>
            </a:endParaRPr>
          </a:p>
          <a:p>
            <a:r>
              <a:rPr lang="en-GB" sz="1300" b="1" i="0" dirty="0">
                <a:solidFill>
                  <a:schemeClr val="tx2"/>
                </a:solidFill>
                <a:effectLst/>
                <a:latin typeface="gg sans"/>
              </a:rPr>
              <a:t>Medify Solution: </a:t>
            </a:r>
            <a:r>
              <a:rPr lang="en-GB" sz="1300" b="0" i="0" dirty="0">
                <a:solidFill>
                  <a:schemeClr val="tx2"/>
                </a:solidFill>
                <a:effectLst/>
                <a:latin typeface="gg sans"/>
              </a:rPr>
              <a:t>The "Medify" solution, featured on the MIT Solve platform, aims to tackle the fake medicine problem in Bangladesh using a barcode detection machine and an image processing algorithm-based Android app. This solution targets pharmaceutical manufacturers, medicine vendors, and the general public to identify counterfeit medicines. Fake medicines are detected using unique barcodes on medicine packets and pre-defined image processing algorithms. Supported by cloud server databases, this solution aims to reduce and eventually eliminate fake medicine production (MIT SOLVE). </a:t>
            </a:r>
            <a:endParaRPr lang="tr-TR" sz="1300" b="0" i="0" dirty="0">
              <a:solidFill>
                <a:schemeClr val="tx2"/>
              </a:solidFill>
              <a:effectLst/>
              <a:latin typeface="gg sans"/>
            </a:endParaRPr>
          </a:p>
          <a:p>
            <a:pPr marL="0" indent="0">
              <a:buNone/>
            </a:pPr>
            <a:r>
              <a:rPr lang="tr-TR" sz="1300" b="0" i="0" dirty="0">
                <a:solidFill>
                  <a:schemeClr val="tx2"/>
                </a:solidFill>
                <a:effectLst/>
                <a:latin typeface="gg sans"/>
              </a:rPr>
              <a:t>     </a:t>
            </a:r>
            <a:r>
              <a:rPr lang="en-GB" sz="1300" b="0" i="0" dirty="0">
                <a:solidFill>
                  <a:schemeClr val="tx2"/>
                </a:solidFill>
                <a:effectLst/>
                <a:latin typeface="gg sans"/>
              </a:rPr>
              <a:t>These articles offer different approaches to fake medicine detection, highlighting the significant role of image processing </a:t>
            </a:r>
            <a:r>
              <a:rPr lang="tr-TR" sz="1300" b="0" i="0" dirty="0">
                <a:solidFill>
                  <a:schemeClr val="tx2"/>
                </a:solidFill>
                <a:effectLst/>
                <a:latin typeface="gg sans"/>
              </a:rPr>
              <a:t>   </a:t>
            </a:r>
            <a:r>
              <a:rPr lang="en-GB" sz="1300" b="0" i="0" dirty="0">
                <a:solidFill>
                  <a:schemeClr val="tx2"/>
                </a:solidFill>
                <a:effectLst/>
                <a:latin typeface="gg sans"/>
              </a:rPr>
              <a:t>technologies in addressing this issue. These technologies provide effective solutions for both industrial and individual users in the pharmaceutical sector.</a:t>
            </a:r>
            <a:endParaRPr lang="en-GB" sz="1300" dirty="0">
              <a:solidFill>
                <a:schemeClr val="tx2"/>
              </a:solidFill>
            </a:endParaRPr>
          </a:p>
        </p:txBody>
      </p:sp>
    </p:spTree>
    <p:extLst>
      <p:ext uri="{BB962C8B-B14F-4D97-AF65-F5344CB8AC3E}">
        <p14:creationId xmlns:p14="http://schemas.microsoft.com/office/powerpoint/2010/main" val="383181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F30344-B0E8-B1E3-A264-860F0C6B69D0}"/>
              </a:ext>
            </a:extLst>
          </p:cNvPr>
          <p:cNvSpPr>
            <a:spLocks noGrp="1"/>
          </p:cNvSpPr>
          <p:nvPr>
            <p:ph type="title"/>
          </p:nvPr>
        </p:nvSpPr>
        <p:spPr>
          <a:xfrm>
            <a:off x="1179576" y="1261423"/>
            <a:ext cx="9829800" cy="1325880"/>
          </a:xfrm>
        </p:spPr>
        <p:txBody>
          <a:bodyPr anchor="b">
            <a:normAutofit/>
          </a:bodyPr>
          <a:lstStyle/>
          <a:p>
            <a:pPr algn="ctr"/>
            <a:r>
              <a:rPr lang="tr-TR" sz="3600">
                <a:solidFill>
                  <a:schemeClr val="tx2"/>
                </a:solidFill>
              </a:rPr>
              <a:t>Why Using This Method?</a:t>
            </a:r>
            <a:endParaRPr lang="en-GB" sz="3600">
              <a:solidFill>
                <a:schemeClr val="tx2"/>
              </a:solidFill>
            </a:endParaRPr>
          </a:p>
        </p:txBody>
      </p:sp>
      <p:grpSp>
        <p:nvGrpSpPr>
          <p:cNvPr id="2061" name="Group 2060">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062" name="Freeform: Shape 2061">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Freeform: Shape 2062">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3" name="Freeform: Shape 2063">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4" name="Freeform: Shape 2064">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F81ECF49-066A-802B-AFA1-83747C443F33}"/>
              </a:ext>
            </a:extLst>
          </p:cNvPr>
          <p:cNvSpPr>
            <a:spLocks noGrp="1"/>
          </p:cNvSpPr>
          <p:nvPr>
            <p:ph idx="1"/>
          </p:nvPr>
        </p:nvSpPr>
        <p:spPr>
          <a:xfrm>
            <a:off x="804672" y="2827419"/>
            <a:ext cx="5126896" cy="3227626"/>
          </a:xfrm>
        </p:spPr>
        <p:txBody>
          <a:bodyPr anchor="ctr">
            <a:normAutofit/>
          </a:bodyPr>
          <a:lstStyle/>
          <a:p>
            <a:r>
              <a:rPr lang="en-GB" sz="1500" b="0" i="0">
                <a:solidFill>
                  <a:schemeClr val="tx2"/>
                </a:solidFill>
                <a:effectLst/>
                <a:latin typeface="inherit"/>
              </a:rPr>
              <a:t>We use this solution because counterfeit drugs pose a significant threat to the healthcare sector, jeopardizing consumer health and undermining trust in the healthcare system. Counterfeit drugs often manipulate the barcodes on their packaging to appear as genuine products. The barcode comparison solution offers a quick and effective method to prevent this dangerous situation. This method involves reading the barcodes on drug packaging using a camera and comparing these barcodes with those in a relevant database of genuine barcodes. In this way, the authenticity of the drug can be quickly verified, and counterfeit drugs can be easily detected and prevented from being marketed. This solution protects consumer health, enhances reliability and quality standards in the healthcare sector, and minimizes the negative impacts that counterfeit drugs can cause.</a:t>
            </a:r>
          </a:p>
          <a:p>
            <a:endParaRPr lang="en-GB" sz="1500">
              <a:solidFill>
                <a:schemeClr val="tx2"/>
              </a:solidFill>
            </a:endParaRPr>
          </a:p>
        </p:txBody>
      </p:sp>
      <p:grpSp>
        <p:nvGrpSpPr>
          <p:cNvPr id="2067" name="Group 2066">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68" name="Freeform: Shape 2067">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Freeform: Shape 2069">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71" name="Freeform: Shape 2070">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Medikal İçin Kodlama &amp; İlaç Sektöründe Barkod Yazdırma">
            <a:extLst>
              <a:ext uri="{FF2B5EF4-FFF2-40B4-BE49-F238E27FC236}">
                <a16:creationId xmlns:a16="http://schemas.microsoft.com/office/drawing/2014/main" id="{150C22AB-3FD3-0446-3F8B-74F012FF12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2635" y="2759529"/>
            <a:ext cx="4954693" cy="304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5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CA4807-7C94-4E15-0959-3B5D21999579}"/>
              </a:ext>
            </a:extLst>
          </p:cNvPr>
          <p:cNvSpPr>
            <a:spLocks noGrp="1"/>
          </p:cNvSpPr>
          <p:nvPr>
            <p:ph type="title"/>
          </p:nvPr>
        </p:nvSpPr>
        <p:spPr/>
        <p:txBody>
          <a:bodyPr/>
          <a:lstStyle/>
          <a:p>
            <a:pPr algn="ctr"/>
            <a:r>
              <a:rPr lang="tr-TR" dirty="0">
                <a:solidFill>
                  <a:schemeClr val="accent3">
                    <a:lumMod val="50000"/>
                  </a:schemeClr>
                </a:solidFill>
              </a:rPr>
              <a:t>Algorithms That Used to Solve Problem</a:t>
            </a:r>
            <a:endParaRPr lang="en-GB" dirty="0">
              <a:solidFill>
                <a:schemeClr val="accent3">
                  <a:lumMod val="50000"/>
                </a:schemeClr>
              </a:solidFill>
            </a:endParaRPr>
          </a:p>
        </p:txBody>
      </p:sp>
      <p:sp>
        <p:nvSpPr>
          <p:cNvPr id="3" name="İçerik Yer Tutucusu 2">
            <a:extLst>
              <a:ext uri="{FF2B5EF4-FFF2-40B4-BE49-F238E27FC236}">
                <a16:creationId xmlns:a16="http://schemas.microsoft.com/office/drawing/2014/main" id="{490B4077-8E94-EF3A-D69F-9A5096CB46B8}"/>
              </a:ext>
            </a:extLst>
          </p:cNvPr>
          <p:cNvSpPr>
            <a:spLocks noGrp="1"/>
          </p:cNvSpPr>
          <p:nvPr>
            <p:ph idx="1"/>
          </p:nvPr>
        </p:nvSpPr>
        <p:spPr/>
        <p:txBody>
          <a:bodyPr>
            <a:normAutofit fontScale="85000" lnSpcReduction="10000"/>
          </a:bodyPr>
          <a:lstStyle/>
          <a:p>
            <a:pPr marL="0" indent="0">
              <a:buNone/>
            </a:pPr>
            <a:r>
              <a:rPr lang="en-GB" sz="1500" b="0" i="0" dirty="0">
                <a:effectLst/>
                <a:latin typeface="gg sans"/>
              </a:rPr>
              <a:t>To solve this problem, various algorithms in the field of image processing are used. Here are some of these algorithms: </a:t>
            </a:r>
            <a:endParaRPr lang="tr-TR" sz="1500" b="0" i="0" dirty="0">
              <a:effectLst/>
              <a:latin typeface="gg sans"/>
            </a:endParaRPr>
          </a:p>
          <a:p>
            <a:pPr marL="0" indent="0">
              <a:buNone/>
            </a:pPr>
            <a:r>
              <a:rPr lang="tr-TR" sz="1500" b="0" i="0" dirty="0">
                <a:solidFill>
                  <a:schemeClr val="accent3">
                    <a:lumMod val="50000"/>
                  </a:schemeClr>
                </a:solidFill>
                <a:effectLst/>
                <a:latin typeface="gg sans"/>
              </a:rPr>
              <a:t>     </a:t>
            </a:r>
            <a:r>
              <a:rPr lang="tr-TR" sz="1500" b="1" i="0" dirty="0">
                <a:solidFill>
                  <a:schemeClr val="accent3">
                    <a:lumMod val="50000"/>
                  </a:schemeClr>
                </a:solidFill>
                <a:effectLst/>
                <a:latin typeface="gg sans"/>
              </a:rPr>
              <a:t>1)</a:t>
            </a:r>
            <a:r>
              <a:rPr lang="en-GB" sz="1500" b="1" i="0" dirty="0">
                <a:solidFill>
                  <a:schemeClr val="accent3">
                    <a:lumMod val="50000"/>
                  </a:schemeClr>
                </a:solidFill>
                <a:effectLst/>
                <a:latin typeface="gg sans"/>
              </a:rPr>
              <a:t>Barcode Detection and Reading: </a:t>
            </a:r>
            <a:endParaRPr lang="tr-TR" sz="1500" b="1" i="0" dirty="0">
              <a:solidFill>
                <a:schemeClr val="accent3">
                  <a:lumMod val="50000"/>
                </a:schemeClr>
              </a:solidFill>
              <a:effectLst/>
              <a:latin typeface="gg sans"/>
            </a:endParaRPr>
          </a:p>
          <a:p>
            <a:r>
              <a:rPr lang="en-GB" sz="1500" b="1" i="0" dirty="0">
                <a:effectLst/>
                <a:latin typeface="gg sans"/>
              </a:rPr>
              <a:t>Barcode Detection:</a:t>
            </a:r>
            <a:r>
              <a:rPr lang="en-GB" sz="1500" i="0" dirty="0">
                <a:effectLst/>
                <a:latin typeface="gg sans"/>
              </a:rPr>
              <a:t> </a:t>
            </a:r>
            <a:r>
              <a:rPr lang="en-GB" sz="1500" b="0" i="0" dirty="0">
                <a:effectLst/>
                <a:latin typeface="gg sans"/>
              </a:rPr>
              <a:t>Edge detection algorithms (e.g., Canny Edge Detection) are used to identify the location of the barcode in the image. Once the edges are detected, specific patterns such as the horizontal lines of the barcode are searched. </a:t>
            </a:r>
            <a:endParaRPr lang="tr-TR" sz="1500" b="0" i="0" dirty="0">
              <a:effectLst/>
              <a:latin typeface="gg sans"/>
            </a:endParaRPr>
          </a:p>
          <a:p>
            <a:r>
              <a:rPr lang="en-GB" sz="1500" b="1" i="0" dirty="0">
                <a:effectLst/>
                <a:latin typeface="gg sans"/>
              </a:rPr>
              <a:t>Barcode Reading: </a:t>
            </a:r>
            <a:r>
              <a:rPr lang="en-GB" sz="1500" b="0" i="0" dirty="0">
                <a:effectLst/>
                <a:latin typeface="gg sans"/>
              </a:rPr>
              <a:t>Barcode reading libraries (e.g., ZBar or pyzbar) are used to convert the detected barcode region's lines into numerical data. </a:t>
            </a:r>
            <a:endParaRPr lang="tr-TR" sz="1500" b="0" i="0" dirty="0">
              <a:effectLst/>
              <a:latin typeface="gg sans"/>
            </a:endParaRPr>
          </a:p>
          <a:p>
            <a:r>
              <a:rPr lang="tr-TR" sz="1500" b="1" i="0" dirty="0">
                <a:solidFill>
                  <a:schemeClr val="accent3">
                    <a:lumMod val="50000"/>
                  </a:schemeClr>
                </a:solidFill>
                <a:effectLst/>
                <a:latin typeface="gg sans"/>
              </a:rPr>
              <a:t>2)</a:t>
            </a:r>
            <a:r>
              <a:rPr lang="en-GB" sz="1500" b="1" i="0" dirty="0">
                <a:solidFill>
                  <a:schemeClr val="accent3">
                    <a:lumMod val="50000"/>
                  </a:schemeClr>
                </a:solidFill>
                <a:effectLst/>
                <a:latin typeface="gg sans"/>
              </a:rPr>
              <a:t>Preprocessing: </a:t>
            </a:r>
            <a:endParaRPr lang="tr-TR" sz="1500" b="1" i="0" dirty="0">
              <a:solidFill>
                <a:schemeClr val="accent3">
                  <a:lumMod val="50000"/>
                </a:schemeClr>
              </a:solidFill>
              <a:effectLst/>
              <a:latin typeface="gg sans"/>
            </a:endParaRPr>
          </a:p>
          <a:p>
            <a:r>
              <a:rPr lang="en-GB" sz="1500" b="1" i="0" dirty="0">
                <a:effectLst/>
                <a:latin typeface="gg sans"/>
              </a:rPr>
              <a:t>Grayscale Conversion: </a:t>
            </a:r>
            <a:r>
              <a:rPr lang="en-GB" sz="1500" b="0" i="0" dirty="0">
                <a:effectLst/>
                <a:latin typeface="gg sans"/>
              </a:rPr>
              <a:t>Converts the color image to grayscale to reduce processing load and facilitate easier analysis. </a:t>
            </a:r>
            <a:endParaRPr lang="tr-TR" sz="1500" b="0" i="0" dirty="0">
              <a:effectLst/>
              <a:latin typeface="gg sans"/>
            </a:endParaRPr>
          </a:p>
          <a:p>
            <a:r>
              <a:rPr lang="en-GB" sz="1500" b="1" i="0" dirty="0">
                <a:effectLst/>
                <a:latin typeface="gg sans"/>
              </a:rPr>
              <a:t>Noise Reduction: </a:t>
            </a:r>
            <a:r>
              <a:rPr lang="en-GB" sz="1500" b="0" i="0" dirty="0">
                <a:effectLst/>
                <a:latin typeface="gg sans"/>
              </a:rPr>
              <a:t>Filters like Gaussian Blur or Median Filter are used to reduce noise in the image. </a:t>
            </a:r>
            <a:endParaRPr lang="tr-TR" sz="1500" b="0" i="0" dirty="0">
              <a:effectLst/>
              <a:latin typeface="gg sans"/>
            </a:endParaRPr>
          </a:p>
          <a:p>
            <a:r>
              <a:rPr lang="en-GB" sz="1500" b="1" i="0" dirty="0">
                <a:effectLst/>
                <a:latin typeface="gg sans"/>
              </a:rPr>
              <a:t>Thresholding: </a:t>
            </a:r>
            <a:r>
              <a:rPr lang="en-GB" sz="1500" b="0" i="0" dirty="0">
                <a:effectLst/>
                <a:latin typeface="gg sans"/>
              </a:rPr>
              <a:t>A specific threshold value is used to binarize the image, making the barcode more prominent. </a:t>
            </a:r>
            <a:endParaRPr lang="tr-TR" sz="1500" b="0" i="0" dirty="0">
              <a:effectLst/>
              <a:latin typeface="gg sans"/>
            </a:endParaRPr>
          </a:p>
          <a:p>
            <a:r>
              <a:rPr lang="tr-TR" sz="1500" b="1" i="0" dirty="0">
                <a:solidFill>
                  <a:schemeClr val="accent3">
                    <a:lumMod val="50000"/>
                  </a:schemeClr>
                </a:solidFill>
                <a:effectLst/>
                <a:latin typeface="gg sans"/>
              </a:rPr>
              <a:t>3)</a:t>
            </a:r>
            <a:r>
              <a:rPr lang="en-GB" sz="1500" b="1" i="0" dirty="0">
                <a:solidFill>
                  <a:schemeClr val="accent3">
                    <a:lumMod val="50000"/>
                  </a:schemeClr>
                </a:solidFill>
                <a:effectLst/>
                <a:latin typeface="gg sans"/>
              </a:rPr>
              <a:t>Barcode Detection: </a:t>
            </a:r>
            <a:endParaRPr lang="tr-TR" sz="1500" b="1" i="0" dirty="0">
              <a:solidFill>
                <a:schemeClr val="accent3">
                  <a:lumMod val="50000"/>
                </a:schemeClr>
              </a:solidFill>
              <a:effectLst/>
              <a:latin typeface="gg sans"/>
            </a:endParaRPr>
          </a:p>
          <a:p>
            <a:r>
              <a:rPr lang="en-GB" sz="1500" b="1" i="0" dirty="0">
                <a:effectLst/>
                <a:latin typeface="gg sans"/>
              </a:rPr>
              <a:t>Hough Transform: </a:t>
            </a:r>
            <a:r>
              <a:rPr lang="en-GB" sz="1500" b="0" i="0" dirty="0">
                <a:effectLst/>
                <a:latin typeface="gg sans"/>
              </a:rPr>
              <a:t>Used to detect straight lines in the image. This method can be effective in finding the vertical lines of the barcode. </a:t>
            </a:r>
            <a:endParaRPr lang="tr-TR" sz="1500" b="0" i="0" dirty="0">
              <a:effectLst/>
              <a:latin typeface="gg sans"/>
            </a:endParaRPr>
          </a:p>
          <a:p>
            <a:r>
              <a:rPr lang="en-GB" sz="1500" b="1" i="0" dirty="0">
                <a:effectLst/>
                <a:latin typeface="gg sans"/>
              </a:rPr>
              <a:t>Contour Detection: </a:t>
            </a:r>
            <a:r>
              <a:rPr lang="en-GB" sz="1500" b="0" i="0" dirty="0">
                <a:effectLst/>
                <a:latin typeface="gg sans"/>
              </a:rPr>
              <a:t>Contour detection algorithms are used to determine the perimeter of the barcode, helping to isolate the barcode region. </a:t>
            </a:r>
            <a:endParaRPr lang="tr-TR" sz="1500" b="0" i="0" dirty="0">
              <a:effectLst/>
              <a:latin typeface="gg sans"/>
            </a:endParaRPr>
          </a:p>
          <a:p>
            <a:r>
              <a:rPr lang="tr-TR" sz="1500" b="1" i="0" dirty="0">
                <a:solidFill>
                  <a:schemeClr val="accent3">
                    <a:lumMod val="50000"/>
                  </a:schemeClr>
                </a:solidFill>
                <a:effectLst/>
                <a:latin typeface="gg sans"/>
              </a:rPr>
              <a:t>4)</a:t>
            </a:r>
            <a:r>
              <a:rPr lang="en-GB" sz="1500" b="1" i="0" dirty="0">
                <a:solidFill>
                  <a:schemeClr val="accent3">
                    <a:lumMod val="50000"/>
                  </a:schemeClr>
                </a:solidFill>
                <a:effectLst/>
                <a:latin typeface="gg sans"/>
              </a:rPr>
              <a:t>Barcode Verification and Comparison: </a:t>
            </a:r>
            <a:endParaRPr lang="tr-TR" sz="1500" b="1" i="0" dirty="0">
              <a:solidFill>
                <a:schemeClr val="accent3">
                  <a:lumMod val="50000"/>
                </a:schemeClr>
              </a:solidFill>
              <a:effectLst/>
              <a:latin typeface="gg sans"/>
            </a:endParaRPr>
          </a:p>
          <a:p>
            <a:r>
              <a:rPr lang="en-GB" sz="1500" b="1" i="0" dirty="0">
                <a:effectLst/>
                <a:latin typeface="gg sans"/>
              </a:rPr>
              <a:t>Optical Character Recognition (OCR): </a:t>
            </a:r>
            <a:r>
              <a:rPr lang="en-GB" sz="1500" b="0" i="0" dirty="0">
                <a:effectLst/>
                <a:latin typeface="gg sans"/>
              </a:rPr>
              <a:t>OCR technology can be used to read the numerical or alphanumeric information contained in the barcode. </a:t>
            </a:r>
            <a:endParaRPr lang="tr-TR" sz="1500" b="0" i="0" dirty="0">
              <a:effectLst/>
              <a:latin typeface="gg sans"/>
            </a:endParaRPr>
          </a:p>
          <a:p>
            <a:r>
              <a:rPr lang="en-GB" sz="1500" b="1" i="0" dirty="0">
                <a:effectLst/>
                <a:latin typeface="gg sans"/>
              </a:rPr>
              <a:t>Database Comparison: </a:t>
            </a:r>
            <a:r>
              <a:rPr lang="en-GB" sz="1500" b="0" i="0" dirty="0">
                <a:effectLst/>
                <a:latin typeface="gg sans"/>
              </a:rPr>
              <a:t>The read barcode data is compared with the original barcode information in the database. If no match is found, the drug is likely to be counterfeit.</a:t>
            </a:r>
            <a:endParaRPr lang="en-GB" sz="1500" dirty="0">
              <a:latin typeface="gg sans"/>
            </a:endParaRPr>
          </a:p>
          <a:p>
            <a:endParaRPr lang="en-GB" dirty="0"/>
          </a:p>
        </p:txBody>
      </p:sp>
    </p:spTree>
    <p:extLst>
      <p:ext uri="{BB962C8B-B14F-4D97-AF65-F5344CB8AC3E}">
        <p14:creationId xmlns:p14="http://schemas.microsoft.com/office/powerpoint/2010/main" val="309812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1B4DC4B9-8F9B-8564-3643-1E8F84923708}"/>
              </a:ext>
            </a:extLst>
          </p:cNvPr>
          <p:cNvSpPr>
            <a:spLocks noGrp="1"/>
          </p:cNvSpPr>
          <p:nvPr>
            <p:ph type="title"/>
          </p:nvPr>
        </p:nvSpPr>
        <p:spPr>
          <a:xfrm>
            <a:off x="640080" y="1243013"/>
            <a:ext cx="3855720" cy="4371974"/>
          </a:xfrm>
        </p:spPr>
        <p:txBody>
          <a:bodyPr>
            <a:normAutofit/>
          </a:bodyPr>
          <a:lstStyle/>
          <a:p>
            <a:r>
              <a:rPr lang="tr-TR" sz="3600" dirty="0">
                <a:solidFill>
                  <a:schemeClr val="tx2"/>
                </a:solidFill>
              </a:rPr>
              <a:t>References</a:t>
            </a:r>
            <a:endParaRPr lang="en-GB" sz="3600" dirty="0">
              <a:solidFill>
                <a:schemeClr val="tx2"/>
              </a:solidFill>
            </a:endParaRPr>
          </a:p>
        </p:txBody>
      </p:sp>
      <p:sp>
        <p:nvSpPr>
          <p:cNvPr id="3" name="İçerik Yer Tutucusu 2">
            <a:extLst>
              <a:ext uri="{FF2B5EF4-FFF2-40B4-BE49-F238E27FC236}">
                <a16:creationId xmlns:a16="http://schemas.microsoft.com/office/drawing/2014/main" id="{8B470572-36F5-4247-D813-7F484B21651F}"/>
              </a:ext>
            </a:extLst>
          </p:cNvPr>
          <p:cNvSpPr>
            <a:spLocks noGrp="1"/>
          </p:cNvSpPr>
          <p:nvPr>
            <p:ph idx="1"/>
          </p:nvPr>
        </p:nvSpPr>
        <p:spPr>
          <a:xfrm>
            <a:off x="6172200" y="804672"/>
            <a:ext cx="5221224" cy="5230368"/>
          </a:xfrm>
        </p:spPr>
        <p:txBody>
          <a:bodyPr anchor="ctr">
            <a:normAutofit/>
          </a:bodyPr>
          <a:lstStyle/>
          <a:p>
            <a:r>
              <a:rPr lang="en-GB" sz="1100" b="0" i="0">
                <a:solidFill>
                  <a:schemeClr val="tx2"/>
                </a:solidFill>
                <a:effectLst/>
                <a:latin typeface="gg sans"/>
              </a:rPr>
              <a:t>[1] Gonzalez, R. C., &amp; Woods, R. E. (2008). Digital Image Processing (3rd ed.). Pearson. </a:t>
            </a:r>
            <a:endParaRPr lang="tr-TR" sz="1100" b="0" i="0">
              <a:solidFill>
                <a:schemeClr val="tx2"/>
              </a:solidFill>
              <a:effectLst/>
              <a:latin typeface="gg sans"/>
            </a:endParaRPr>
          </a:p>
          <a:p>
            <a:r>
              <a:rPr lang="en-GB" sz="1100" b="0" i="0">
                <a:solidFill>
                  <a:schemeClr val="tx2"/>
                </a:solidFill>
                <a:effectLst/>
                <a:latin typeface="gg sans"/>
              </a:rPr>
              <a:t>[2] Jain, A. K. (1989). Fundamentals of Digital Image Processing. Prentice Hall. </a:t>
            </a:r>
            <a:endParaRPr lang="tr-TR" sz="1100" b="0" i="0">
              <a:solidFill>
                <a:schemeClr val="tx2"/>
              </a:solidFill>
              <a:effectLst/>
              <a:latin typeface="gg sans"/>
            </a:endParaRPr>
          </a:p>
          <a:p>
            <a:r>
              <a:rPr lang="en-GB" sz="1100" b="0" i="0">
                <a:solidFill>
                  <a:schemeClr val="tx2"/>
                </a:solidFill>
                <a:effectLst/>
                <a:latin typeface="gg sans"/>
              </a:rPr>
              <a:t>[3] Canny, J. (1986). A Computational Approach to Edge Detection. IEEE Transactions on Pattern Analysis and Machine Intelligence, PAMI-8(6), 679-698. </a:t>
            </a:r>
            <a:endParaRPr lang="tr-TR" sz="1100" b="0" i="0">
              <a:solidFill>
                <a:schemeClr val="tx2"/>
              </a:solidFill>
              <a:effectLst/>
              <a:latin typeface="gg sans"/>
            </a:endParaRPr>
          </a:p>
          <a:p>
            <a:r>
              <a:rPr lang="en-GB" sz="1100" b="0" i="0">
                <a:solidFill>
                  <a:schemeClr val="tx2"/>
                </a:solidFill>
                <a:effectLst/>
                <a:latin typeface="gg sans"/>
              </a:rPr>
              <a:t>[4] Haralick, R. M., Shanmugam, K., &amp; Dinstein, I. (1973). Textural Features for Image Classification. IEEE Transactions on Systems, Man, and Cybernetics, SMC- 3(6), 610-621. </a:t>
            </a:r>
            <a:endParaRPr lang="tr-TR" sz="1100" b="0" i="0">
              <a:solidFill>
                <a:schemeClr val="tx2"/>
              </a:solidFill>
              <a:effectLst/>
              <a:latin typeface="gg sans"/>
            </a:endParaRPr>
          </a:p>
          <a:p>
            <a:r>
              <a:rPr lang="en-GB" sz="1100" b="0" i="0">
                <a:solidFill>
                  <a:schemeClr val="tx2"/>
                </a:solidFill>
                <a:effectLst/>
                <a:latin typeface="gg sans"/>
              </a:rPr>
              <a:t>[5] Ojala, T., Pietikäinen, M., &amp; Harwood, D. (1996). A Comparative Study of Texture Measures with Classification Based on Featured Distributions. Pattern Recognition, 29(1), 51-59. </a:t>
            </a:r>
            <a:endParaRPr lang="tr-TR" sz="1100" b="0" i="0">
              <a:solidFill>
                <a:schemeClr val="tx2"/>
              </a:solidFill>
              <a:effectLst/>
              <a:latin typeface="gg sans"/>
            </a:endParaRPr>
          </a:p>
          <a:p>
            <a:r>
              <a:rPr lang="en-GB" sz="1100" b="0" i="0">
                <a:solidFill>
                  <a:schemeClr val="tx2"/>
                </a:solidFill>
                <a:effectLst/>
                <a:latin typeface="gg sans"/>
              </a:rPr>
              <a:t>[6] Smith, A. R. (1978). Color Gamut Transform Pairs. Computer Graphics, 12(3), 12- 19. </a:t>
            </a:r>
            <a:endParaRPr lang="tr-TR" sz="1100" b="0" i="0">
              <a:solidFill>
                <a:schemeClr val="tx2"/>
              </a:solidFill>
              <a:effectLst/>
              <a:latin typeface="gg sans"/>
            </a:endParaRPr>
          </a:p>
          <a:p>
            <a:r>
              <a:rPr lang="en-GB" sz="1100" b="0" i="0">
                <a:solidFill>
                  <a:schemeClr val="tx2"/>
                </a:solidFill>
                <a:effectLst/>
                <a:latin typeface="gg sans"/>
              </a:rPr>
              <a:t>[7] Gonzalez, R. C., &amp; Woods, R. E. (2008). Digital Image Processing (3rd ed.). Pearson. </a:t>
            </a:r>
            <a:endParaRPr lang="tr-TR" sz="1100" b="0" i="0">
              <a:solidFill>
                <a:schemeClr val="tx2"/>
              </a:solidFill>
              <a:effectLst/>
              <a:latin typeface="gg sans"/>
            </a:endParaRPr>
          </a:p>
          <a:p>
            <a:r>
              <a:rPr lang="en-GB" sz="1100" b="0" i="0">
                <a:solidFill>
                  <a:schemeClr val="tx2"/>
                </a:solidFill>
                <a:effectLst/>
                <a:latin typeface="gg sans"/>
              </a:rPr>
              <a:t>[8] Breiman, L. (2001). Random Forests. Machine Learning, 45(1), 5-32. </a:t>
            </a:r>
            <a:endParaRPr lang="tr-TR" sz="1100" b="0" i="0">
              <a:solidFill>
                <a:schemeClr val="tx2"/>
              </a:solidFill>
              <a:effectLst/>
              <a:latin typeface="gg sans"/>
            </a:endParaRPr>
          </a:p>
          <a:p>
            <a:r>
              <a:rPr lang="en-GB" sz="1100" b="0" i="0">
                <a:solidFill>
                  <a:schemeClr val="tx2"/>
                </a:solidFill>
                <a:effectLst/>
                <a:latin typeface="gg sans"/>
              </a:rPr>
              <a:t>[9] LeCun, Y., Bengio, Y., &amp; Hinton, G. (2015). Deep Learning. Nature, 521(7553), 436-444.</a:t>
            </a:r>
            <a:endParaRPr lang="tr-TR" sz="1100" b="0" i="0">
              <a:solidFill>
                <a:schemeClr val="tx2"/>
              </a:solidFill>
              <a:effectLst/>
              <a:latin typeface="gg sans"/>
            </a:endParaRPr>
          </a:p>
          <a:p>
            <a:r>
              <a:rPr lang="tr-TR" sz="1100">
                <a:solidFill>
                  <a:schemeClr val="tx2"/>
                </a:solidFill>
                <a:latin typeface="gg sans"/>
              </a:rPr>
              <a:t>[10] </a:t>
            </a:r>
            <a:r>
              <a:rPr lang="tr-TR" sz="1100">
                <a:solidFill>
                  <a:schemeClr val="tx2"/>
                </a:solidFill>
                <a:latin typeface="gg sans"/>
                <a:hlinkClick r:id="rId2"/>
              </a:rPr>
              <a:t>www.chatgpt.com</a:t>
            </a:r>
            <a:endParaRPr lang="tr-TR" sz="1100">
              <a:solidFill>
                <a:schemeClr val="tx2"/>
              </a:solidFill>
              <a:latin typeface="gg sans"/>
            </a:endParaRPr>
          </a:p>
          <a:p>
            <a:r>
              <a:rPr lang="tr-TR" sz="1100">
                <a:solidFill>
                  <a:schemeClr val="tx2"/>
                </a:solidFill>
              </a:rPr>
              <a:t>[11] </a:t>
            </a:r>
            <a:r>
              <a:rPr lang="en-GB" sz="1100" b="0" i="0" u="sng">
                <a:solidFill>
                  <a:schemeClr val="tx2"/>
                </a:solidFill>
                <a:effectLst/>
                <a:latin typeface="inherit"/>
                <a:hlinkClick r:id="rId3" tooltip="https://gemini.google.com/app/487db94270da6566?hl=tr"/>
              </a:rPr>
              <a:t>https://gemini.google.com/app/487db94270da6566?hl=tr</a:t>
            </a:r>
            <a:endParaRPr lang="en-GB" sz="1100">
              <a:solidFill>
                <a:schemeClr val="tx2"/>
              </a:solidFill>
            </a:endParaRPr>
          </a:p>
        </p:txBody>
      </p:sp>
    </p:spTree>
    <p:extLst>
      <p:ext uri="{BB962C8B-B14F-4D97-AF65-F5344CB8AC3E}">
        <p14:creationId xmlns:p14="http://schemas.microsoft.com/office/powerpoint/2010/main" val="320166297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1333</Words>
  <Application>Microsoft Office PowerPoint</Application>
  <PresentationFormat>Geniş ekran</PresentationFormat>
  <Paragraphs>57</Paragraphs>
  <Slides>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Aptos</vt:lpstr>
      <vt:lpstr>Aptos Display</vt:lpstr>
      <vt:lpstr>Arial</vt:lpstr>
      <vt:lpstr>gg sans</vt:lpstr>
      <vt:lpstr>inherit</vt:lpstr>
      <vt:lpstr>Office Teması</vt:lpstr>
      <vt:lpstr>CSE_445_Image_Processing  Final Project Submission </vt:lpstr>
      <vt:lpstr>Problem Definition</vt:lpstr>
      <vt:lpstr>Problem Solution</vt:lpstr>
      <vt:lpstr>Benefits and Conclusion</vt:lpstr>
      <vt:lpstr>Literature Review</vt:lpstr>
      <vt:lpstr>Why Using This Method?</vt:lpstr>
      <vt:lpstr>Algorithms That Used to Solve Problem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Kaan Türk</dc:creator>
  <cp:lastModifiedBy>Kaan Türk</cp:lastModifiedBy>
  <cp:revision>4</cp:revision>
  <dcterms:created xsi:type="dcterms:W3CDTF">2024-06-10T22:44:13Z</dcterms:created>
  <dcterms:modified xsi:type="dcterms:W3CDTF">2024-06-11T00:14:38Z</dcterms:modified>
</cp:coreProperties>
</file>